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sldIdLst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46" y="-96"/>
      </p:cViewPr>
      <p:guideLst>
        <p:guide orient="horz" pos="2160"/>
        <p:guide orient="horz" pos="3456"/>
        <p:guide pos="2880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CA02D-DFF3-47A2-A326-38D466EC24A4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5EF2C-19D0-489F-AAC0-854931633F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0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5EF2C-19D0-489F-AAC0-854931633F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95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eak_on_black_lg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 cstate="print"/>
          <a:srcRect t="22814" b="24204"/>
          <a:stretch/>
        </p:blipFill>
        <p:spPr>
          <a:xfrm>
            <a:off x="0" y="0"/>
            <a:ext cx="9144000" cy="35392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400" y="838200"/>
            <a:ext cx="28956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1"/>
            <a:ext cx="6477000" cy="1066800"/>
          </a:xfrm>
        </p:spPr>
        <p:txBody>
          <a:bodyPr/>
          <a:lstStyle>
            <a:lvl1pPr algn="l">
              <a:defRPr sz="40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6477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600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791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5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6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9525"/>
            <a:ext cx="7620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319338"/>
            <a:ext cx="7620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1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2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535113"/>
            <a:ext cx="3659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174875"/>
            <a:ext cx="3659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175" y="1535113"/>
            <a:ext cx="36606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175" y="2174875"/>
            <a:ext cx="36606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9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050"/>
            <a:ext cx="2819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435100"/>
            <a:ext cx="2819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60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214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treak_on_black_lg1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 cstate="print"/>
          <a:srcRect t="56068" b="24204"/>
          <a:stretch/>
        </p:blipFill>
        <p:spPr>
          <a:xfrm>
            <a:off x="0" y="5540190"/>
            <a:ext cx="9144000" cy="13178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07916"/>
            <a:ext cx="9144000" cy="135008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71600"/>
            <a:ext cx="128510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307757"/>
            <a:ext cx="7391400" cy="4864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60906-B03C-460B-B7F2-0F0BC62956A8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1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000" kern="1200" dirty="0" smtClean="0">
          <a:solidFill>
            <a:schemeClr val="tx1"/>
          </a:solidFill>
          <a:effectLst>
            <a:reflection blurRad="6350" stA="250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dirty="0" err="1" smtClean="0"/>
              <a:t>Мутації</a:t>
            </a:r>
            <a:endParaRPr lang="ru-RU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445224"/>
            <a:ext cx="6477000" cy="1295400"/>
          </a:xfrm>
        </p:spPr>
        <p:txBody>
          <a:bodyPr>
            <a:noAutofit/>
          </a:bodyPr>
          <a:lstStyle/>
          <a:p>
            <a:pPr algn="r"/>
            <a:r>
              <a:rPr lang="ru-RU" dirty="0" smtClean="0"/>
              <a:t>П</a:t>
            </a:r>
            <a:r>
              <a:rPr lang="uk-UA" dirty="0" err="1" smtClean="0"/>
              <a:t>ідготувала</a:t>
            </a:r>
            <a:r>
              <a:rPr lang="uk-UA" dirty="0" smtClean="0"/>
              <a:t> учениця 11-А класу</a:t>
            </a:r>
          </a:p>
          <a:p>
            <a:pPr algn="r"/>
            <a:r>
              <a:rPr lang="uk-UA" dirty="0" err="1" smtClean="0"/>
              <a:t>Івова</a:t>
            </a:r>
            <a:r>
              <a:rPr lang="uk-UA" dirty="0" smtClean="0"/>
              <a:t> Наталія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304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1259632" y="1340768"/>
            <a:ext cx="7391400" cy="4864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000" dirty="0" smtClean="0"/>
              <a:t>Дякую за увагу!!!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525243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Мутація</a:t>
            </a:r>
            <a:r>
              <a:rPr lang="ru-RU" dirty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600200"/>
            <a:ext cx="3981400" cy="525780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/>
              <a:t>М</a:t>
            </a:r>
            <a:r>
              <a:rPr lang="vi-VN" b="1" dirty="0" smtClean="0"/>
              <a:t>ута́ції </a:t>
            </a:r>
            <a:r>
              <a:rPr lang="vi-VN" dirty="0"/>
              <a:t>— зміни генетичного матеріалу (звичайно ДНК або РНК). </a:t>
            </a:r>
            <a:r>
              <a:rPr lang="uk-UA" dirty="0" smtClean="0"/>
              <a:t>Вони</a:t>
            </a:r>
            <a:r>
              <a:rPr lang="vi-VN" dirty="0" smtClean="0"/>
              <a:t> </a:t>
            </a:r>
            <a:r>
              <a:rPr lang="vi-VN" dirty="0"/>
              <a:t>можуть бути викликані помилками копіювання генетичного матеріалу протягом поділу клітини, </a:t>
            </a:r>
            <a:r>
              <a:rPr lang="vi-VN" dirty="0" smtClean="0"/>
              <a:t>опроміненням</a:t>
            </a:r>
            <a:r>
              <a:rPr lang="uk-UA" dirty="0" smtClean="0"/>
              <a:t> </a:t>
            </a:r>
            <a:r>
              <a:rPr lang="vi-VN" dirty="0" smtClean="0"/>
              <a:t>радіацією</a:t>
            </a:r>
            <a:r>
              <a:rPr lang="vi-VN" dirty="0"/>
              <a:t>, хімічними речовинами (мутагенами), вірусами або можуть відбуватися свідомо під клітинним контролем протягом таких процесів як, наприклад, мейоз або гіпермутація. </a:t>
            </a:r>
            <a:endParaRPr lang="uk-UA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3312368" cy="219168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17032"/>
            <a:ext cx="3279010" cy="22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77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1556792"/>
            <a:ext cx="3765376" cy="4569371"/>
          </a:xfrm>
        </p:spPr>
        <p:txBody>
          <a:bodyPr/>
          <a:lstStyle/>
          <a:p>
            <a:r>
              <a:rPr lang="ru-RU" dirty="0" err="1"/>
              <a:t>Мутації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Хуго</a:t>
            </a:r>
            <a:r>
              <a:rPr lang="ru-RU" dirty="0"/>
              <a:t> де </a:t>
            </a:r>
            <a:r>
              <a:rPr lang="ru-RU" dirty="0" err="1" smtClean="0"/>
              <a:t>Фрізом,голандським</a:t>
            </a:r>
            <a:r>
              <a:rPr lang="ru-RU" dirty="0" smtClean="0"/>
              <a:t> генетиком,</a:t>
            </a:r>
            <a:r>
              <a:rPr lang="ru-RU" dirty="0"/>
              <a:t> </a:t>
            </a:r>
            <a:r>
              <a:rPr lang="ru-RU" dirty="0" smtClean="0"/>
              <a:t>у 1900</a:t>
            </a:r>
            <a:r>
              <a:rPr lang="ru-RU" dirty="0"/>
              <a:t> р., коли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спостерігав</a:t>
            </a:r>
            <a:r>
              <a:rPr lang="ru-RU" dirty="0"/>
              <a:t> за </a:t>
            </a:r>
            <a:r>
              <a:rPr lang="ru-RU" dirty="0" err="1"/>
              <a:t>мінливістю</a:t>
            </a:r>
            <a:r>
              <a:rPr lang="ru-RU" dirty="0"/>
              <a:t> </a:t>
            </a:r>
            <a:r>
              <a:rPr lang="ru-RU" dirty="0" smtClean="0"/>
              <a:t>еноте-</a:t>
            </a:r>
            <a:r>
              <a:rPr lang="ru-RU" dirty="0" err="1" smtClean="0"/>
              <a:t>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3" descr="415px-Hugo_de_Vri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1320" y="1600200"/>
            <a:ext cx="3133359" cy="4525963"/>
          </a:xfrm>
        </p:spPr>
      </p:pic>
    </p:spTree>
    <p:extLst>
      <p:ext uri="{BB962C8B-B14F-4D97-AF65-F5344CB8AC3E}">
        <p14:creationId xmlns:p14="http://schemas.microsoft.com/office/powerpoint/2010/main" val="587998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Класифікація</a:t>
            </a:r>
            <a:r>
              <a:rPr lang="ru-RU" dirty="0" smtClean="0"/>
              <a:t> </a:t>
            </a:r>
            <a:r>
              <a:rPr lang="ru-RU" dirty="0" err="1" smtClean="0"/>
              <a:t>мутацій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навчальній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 smtClean="0"/>
              <a:t>класифікація</a:t>
            </a:r>
            <a:r>
              <a:rPr lang="ru-RU" dirty="0"/>
              <a:t>, </a:t>
            </a:r>
            <a:r>
              <a:rPr lang="ru-RU" dirty="0" smtClean="0"/>
              <a:t>яка заснована </a:t>
            </a:r>
            <a:r>
              <a:rPr lang="ru-RU" dirty="0"/>
              <a:t>на </a:t>
            </a:r>
            <a:r>
              <a:rPr lang="ru-RU" dirty="0" err="1"/>
              <a:t>характері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, хромосом і генома в </a:t>
            </a:r>
            <a:r>
              <a:rPr lang="ru-RU" dirty="0" err="1"/>
              <a:t>цілому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рамках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мутацій</a:t>
            </a:r>
            <a:r>
              <a:rPr lang="ru-RU" dirty="0" smtClean="0"/>
              <a:t>:            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</a:t>
            </a:r>
            <a:r>
              <a:rPr lang="ru-RU" b="1" dirty="0" err="1" smtClean="0"/>
              <a:t>геномні</a:t>
            </a:r>
            <a:r>
              <a:rPr lang="ru-RU" b="1" dirty="0" smtClean="0"/>
              <a:t>;</a:t>
            </a:r>
            <a:endParaRPr lang="ru-RU" b="1" dirty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</a:t>
            </a:r>
            <a:r>
              <a:rPr lang="ru-RU" b="1" dirty="0" err="1" smtClean="0"/>
              <a:t>хромосомні</a:t>
            </a:r>
            <a:r>
              <a:rPr lang="ru-RU" b="1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 </a:t>
            </a:r>
            <a:r>
              <a:rPr lang="ru-RU" b="1" dirty="0" err="1" smtClean="0"/>
              <a:t>генні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2990788" cy="224449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34" y="3789040"/>
            <a:ext cx="4201862" cy="263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0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Геномні</a:t>
            </a:r>
            <a:r>
              <a:rPr lang="uk-UA" dirty="0" smtClean="0"/>
              <a:t> мутації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556792"/>
            <a:ext cx="3312368" cy="482453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Геномною </a:t>
            </a:r>
            <a:r>
              <a:rPr lang="ru-RU" b="1" dirty="0" err="1"/>
              <a:t>мутацією</a:t>
            </a:r>
            <a:r>
              <a:rPr lang="ru-RU" b="1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числа хромосом. </a:t>
            </a:r>
            <a:r>
              <a:rPr lang="ru-RU" dirty="0" err="1"/>
              <a:t>Геномні</a:t>
            </a:r>
            <a:r>
              <a:rPr lang="ru-RU" dirty="0"/>
              <a:t> </a:t>
            </a:r>
            <a:r>
              <a:rPr lang="ru-RU" dirty="0" err="1"/>
              <a:t>мутації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нормального ходу </a:t>
            </a:r>
            <a:r>
              <a:rPr lang="ru-RU" dirty="0" err="1"/>
              <a:t>мітозу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мейозу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Вона </a:t>
            </a:r>
            <a:r>
              <a:rPr lang="ru-RU" dirty="0" err="1" smtClean="0"/>
              <a:t>викликає</a:t>
            </a:r>
            <a:r>
              <a:rPr lang="ru-RU" dirty="0" smtClean="0"/>
              <a:t> синдром </a:t>
            </a:r>
            <a:r>
              <a:rPr lang="ru-RU" dirty="0" err="1" smtClean="0"/>
              <a:t>Клайнфельтера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smtClean="0"/>
              <a:t>синдром </a:t>
            </a:r>
            <a:r>
              <a:rPr lang="ru-RU" dirty="0"/>
              <a:t>Тернера-</a:t>
            </a:r>
            <a:r>
              <a:rPr lang="ru-RU" dirty="0" err="1"/>
              <a:t>Шерешевського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7" t="5527" r="10888"/>
          <a:stretch/>
        </p:blipFill>
        <p:spPr>
          <a:xfrm>
            <a:off x="6300192" y="3573016"/>
            <a:ext cx="2649685" cy="306896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8" r="51894"/>
          <a:stretch/>
        </p:blipFill>
        <p:spPr>
          <a:xfrm>
            <a:off x="4572000" y="545699"/>
            <a:ext cx="2585686" cy="3315349"/>
          </a:xfrm>
        </p:spPr>
      </p:pic>
    </p:spTree>
    <p:extLst>
      <p:ext uri="{BB962C8B-B14F-4D97-AF65-F5344CB8AC3E}">
        <p14:creationId xmlns:p14="http://schemas.microsoft.com/office/powerpoint/2010/main" val="130999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Хромосомні мутації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19876"/>
            <a:ext cx="4212704" cy="218081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20"/>
          <a:stretch/>
        </p:blipFill>
        <p:spPr>
          <a:xfrm>
            <a:off x="6732240" y="332656"/>
            <a:ext cx="2120404" cy="3518908"/>
          </a:xfrm>
        </p:spPr>
      </p:pic>
      <p:sp>
        <p:nvSpPr>
          <p:cNvPr id="8" name="Прямоугольник 7"/>
          <p:cNvSpPr/>
          <p:nvPr/>
        </p:nvSpPr>
        <p:spPr>
          <a:xfrm>
            <a:off x="1221338" y="141277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vi-VN" b="1" dirty="0"/>
              <a:t>Хромосо́мні </a:t>
            </a:r>
            <a:r>
              <a:rPr lang="vi-VN" b="1" dirty="0" smtClean="0"/>
              <a:t>абера́ції</a:t>
            </a:r>
            <a:r>
              <a:rPr lang="vi-VN" dirty="0" smtClean="0"/>
              <a:t>— </a:t>
            </a:r>
            <a:r>
              <a:rPr lang="vi-VN" dirty="0"/>
              <a:t>порушення структури хромосом, які відбуваються синхронно в обох хроматидах. </a:t>
            </a:r>
            <a:r>
              <a:rPr lang="ru-RU" dirty="0" err="1" smtClean="0"/>
              <a:t>Класифікують</a:t>
            </a:r>
            <a:r>
              <a:rPr lang="ru-RU" dirty="0" smtClean="0"/>
              <a:t> </a:t>
            </a:r>
            <a:r>
              <a:rPr lang="ru-RU" b="1" dirty="0" err="1"/>
              <a:t>делеції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хромосоми</a:t>
            </a:r>
            <a:r>
              <a:rPr lang="ru-RU" dirty="0"/>
              <a:t>), </a:t>
            </a:r>
            <a:r>
              <a:rPr lang="ru-RU" b="1" dirty="0" err="1"/>
              <a:t>інверсії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зміна</a:t>
            </a:r>
            <a:r>
              <a:rPr lang="ru-RU" dirty="0"/>
              <a:t> порядку </a:t>
            </a:r>
            <a:r>
              <a:rPr lang="ru-RU" dirty="0" err="1"/>
              <a:t>генів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хромосоми</a:t>
            </a:r>
            <a:r>
              <a:rPr lang="ru-RU" dirty="0"/>
              <a:t> на </a:t>
            </a:r>
            <a:r>
              <a:rPr lang="ru-RU" dirty="0" err="1"/>
              <a:t>зворотний</a:t>
            </a:r>
            <a:r>
              <a:rPr lang="ru-RU" dirty="0"/>
              <a:t>), </a:t>
            </a:r>
            <a:r>
              <a:rPr lang="ru-RU" b="1" dirty="0" err="1"/>
              <a:t>дуплікації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хромосоми</a:t>
            </a:r>
            <a:r>
              <a:rPr lang="ru-RU" dirty="0"/>
              <a:t>), </a:t>
            </a:r>
            <a:r>
              <a:rPr lang="ru-RU" b="1" dirty="0" err="1"/>
              <a:t>транслокації</a:t>
            </a:r>
            <a:r>
              <a:rPr lang="ru-RU" u="sng" dirty="0"/>
              <a:t> </a:t>
            </a:r>
            <a:r>
              <a:rPr lang="ru-RU" dirty="0"/>
              <a:t>(</a:t>
            </a:r>
            <a:r>
              <a:rPr lang="ru-RU" dirty="0" err="1"/>
              <a:t>перенесення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хромосоми</a:t>
            </a:r>
            <a:r>
              <a:rPr lang="ru-RU" dirty="0"/>
              <a:t> на </a:t>
            </a:r>
            <a:r>
              <a:rPr lang="ru-RU" dirty="0" err="1"/>
              <a:t>іншу</a:t>
            </a:r>
            <a:r>
              <a:rPr lang="ru-RU" dirty="0" smtClean="0"/>
              <a:t>).</a:t>
            </a:r>
          </a:p>
          <a:p>
            <a:r>
              <a:rPr lang="uk-UA" dirty="0" smtClean="0"/>
              <a:t>Такі мутації викликають хворобу </a:t>
            </a:r>
            <a:r>
              <a:rPr lang="uk-UA" dirty="0" err="1" smtClean="0"/>
              <a:t>Дауна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87" y="4002660"/>
            <a:ext cx="2210952" cy="25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7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Генні мутації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600200"/>
            <a:ext cx="3384376" cy="4925144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err="1"/>
              <a:t>Генні</a:t>
            </a:r>
            <a:r>
              <a:rPr lang="ru-RU" sz="3600" dirty="0"/>
              <a:t> </a:t>
            </a:r>
            <a:r>
              <a:rPr lang="ru-RU" sz="3600" dirty="0" err="1"/>
              <a:t>мутації</a:t>
            </a:r>
            <a:r>
              <a:rPr lang="ru-RU" sz="3600" dirty="0"/>
              <a:t> </a:t>
            </a:r>
            <a:r>
              <a:rPr lang="ru-RU" sz="3600" dirty="0" err="1" smtClean="0"/>
              <a:t>представляють</a:t>
            </a:r>
            <a:r>
              <a:rPr lang="ru-RU" sz="3600" dirty="0" smtClean="0"/>
              <a:t>  </a:t>
            </a:r>
            <a:r>
              <a:rPr lang="ru-RU" sz="3600" dirty="0"/>
              <a:t>собою </a:t>
            </a:r>
            <a:r>
              <a:rPr lang="ru-RU" sz="3600" dirty="0" err="1"/>
              <a:t>молекулярні</a:t>
            </a:r>
            <a:r>
              <a:rPr lang="ru-RU" sz="3600" dirty="0"/>
              <a:t>, </a:t>
            </a:r>
            <a:r>
              <a:rPr lang="ru-RU" sz="3600" dirty="0" err="1" smtClean="0"/>
              <a:t>невидимі</a:t>
            </a:r>
            <a:r>
              <a:rPr lang="ru-RU" sz="3600" dirty="0" smtClean="0"/>
              <a:t> </a:t>
            </a:r>
            <a:r>
              <a:rPr lang="ru-RU" sz="3600" dirty="0"/>
              <a:t>в </a:t>
            </a:r>
            <a:r>
              <a:rPr lang="ru-RU" sz="3600" dirty="0" err="1"/>
              <a:t>світловому</a:t>
            </a:r>
            <a:r>
              <a:rPr lang="ru-RU" sz="3600" dirty="0"/>
              <a:t> </a:t>
            </a:r>
            <a:r>
              <a:rPr lang="ru-RU" sz="3600" dirty="0" err="1"/>
              <a:t>мікроскопі</a:t>
            </a:r>
            <a:r>
              <a:rPr lang="ru-RU" sz="3600" dirty="0"/>
              <a:t> </a:t>
            </a:r>
            <a:r>
              <a:rPr lang="ru-RU" sz="3600" dirty="0" err="1"/>
              <a:t>зміни</a:t>
            </a:r>
            <a:r>
              <a:rPr lang="ru-RU" sz="3600" dirty="0"/>
              <a:t> </a:t>
            </a:r>
            <a:r>
              <a:rPr lang="ru-RU" sz="3600" dirty="0" err="1"/>
              <a:t>структури</a:t>
            </a:r>
            <a:r>
              <a:rPr lang="ru-RU" sz="3600" dirty="0"/>
              <a:t> ДНК. До </a:t>
            </a:r>
            <a:r>
              <a:rPr lang="ru-RU" sz="3600" dirty="0" err="1"/>
              <a:t>мутацій</a:t>
            </a:r>
            <a:r>
              <a:rPr lang="ru-RU" sz="3600" dirty="0"/>
              <a:t> </a:t>
            </a:r>
            <a:r>
              <a:rPr lang="ru-RU" sz="3600" dirty="0" err="1"/>
              <a:t>генів</a:t>
            </a:r>
            <a:r>
              <a:rPr lang="ru-RU" sz="3600" dirty="0"/>
              <a:t> </a:t>
            </a:r>
            <a:r>
              <a:rPr lang="ru-RU" sz="3600" dirty="0" err="1"/>
              <a:t>відносяться</a:t>
            </a:r>
            <a:r>
              <a:rPr lang="ru-RU" sz="3600" dirty="0"/>
              <a:t> будь-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зміни</a:t>
            </a:r>
            <a:r>
              <a:rPr lang="ru-RU" sz="3600" dirty="0"/>
              <a:t> </a:t>
            </a:r>
            <a:r>
              <a:rPr lang="ru-RU" sz="3600" dirty="0" err="1"/>
              <a:t>молекулярної</a:t>
            </a:r>
            <a:r>
              <a:rPr lang="ru-RU" sz="3600" dirty="0"/>
              <a:t> </a:t>
            </a:r>
            <a:r>
              <a:rPr lang="ru-RU" sz="3600" dirty="0" err="1"/>
              <a:t>структури</a:t>
            </a:r>
            <a:r>
              <a:rPr lang="ru-RU" sz="3600" dirty="0"/>
              <a:t> ДНК, </a:t>
            </a:r>
            <a:r>
              <a:rPr lang="ru-RU" sz="3600" dirty="0" err="1"/>
              <a:t>незалежно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їх</a:t>
            </a:r>
            <a:r>
              <a:rPr lang="ru-RU" sz="3600" dirty="0"/>
              <a:t> </a:t>
            </a:r>
            <a:r>
              <a:rPr lang="ru-RU" sz="3600" dirty="0" err="1"/>
              <a:t>локалізації</a:t>
            </a:r>
            <a:r>
              <a:rPr lang="ru-RU" sz="3600" dirty="0"/>
              <a:t> та </a:t>
            </a:r>
            <a:r>
              <a:rPr lang="ru-RU" sz="3600" dirty="0" err="1"/>
              <a:t>впливу</a:t>
            </a:r>
            <a:r>
              <a:rPr lang="ru-RU" sz="3600" dirty="0"/>
              <a:t> на </a:t>
            </a:r>
            <a:r>
              <a:rPr lang="ru-RU" sz="3600" dirty="0" err="1"/>
              <a:t>життєздатність</a:t>
            </a:r>
            <a:r>
              <a:rPr lang="ru-RU" sz="3600" dirty="0"/>
              <a:t>. </a:t>
            </a:r>
          </a:p>
          <a:p>
            <a:r>
              <a:rPr lang="ru-RU" sz="3600" dirty="0" err="1" smtClean="0"/>
              <a:t>Саме</a:t>
            </a:r>
            <a:r>
              <a:rPr lang="ru-RU" sz="3600" dirty="0" smtClean="0"/>
              <a:t> </a:t>
            </a:r>
            <a:r>
              <a:rPr lang="ru-RU" sz="3600" dirty="0" err="1"/>
              <a:t>генні</a:t>
            </a:r>
            <a:r>
              <a:rPr lang="ru-RU" sz="3600" dirty="0"/>
              <a:t> </a:t>
            </a:r>
            <a:r>
              <a:rPr lang="ru-RU" sz="3600" dirty="0" err="1" smtClean="0"/>
              <a:t>мутації</a:t>
            </a:r>
            <a:r>
              <a:rPr lang="ru-RU" sz="3600" dirty="0"/>
              <a:t> </a:t>
            </a:r>
            <a:r>
              <a:rPr lang="ru-RU" sz="3600" dirty="0" err="1"/>
              <a:t>можуть</a:t>
            </a:r>
            <a:r>
              <a:rPr lang="ru-RU" sz="3600" dirty="0"/>
              <a:t> </a:t>
            </a:r>
            <a:r>
              <a:rPr lang="ru-RU" sz="3600" dirty="0" err="1"/>
              <a:t>викликати</a:t>
            </a:r>
            <a:r>
              <a:rPr lang="ru-RU" sz="3600" dirty="0"/>
              <a:t> </a:t>
            </a:r>
            <a:r>
              <a:rPr lang="ru-RU" sz="3600" dirty="0" err="1" smtClean="0"/>
              <a:t>такі</a:t>
            </a:r>
            <a:r>
              <a:rPr lang="ru-RU" sz="3600" dirty="0" smtClean="0"/>
              <a:t> </a:t>
            </a:r>
            <a:r>
              <a:rPr lang="ru-RU" sz="3600" dirty="0" err="1" smtClean="0"/>
              <a:t>хвороби</a:t>
            </a:r>
            <a:r>
              <a:rPr lang="ru-RU" sz="3600" dirty="0" smtClean="0"/>
              <a:t> : </a:t>
            </a:r>
            <a:r>
              <a:rPr lang="ru-RU" sz="3600" dirty="0" err="1" smtClean="0"/>
              <a:t>міодістрофія</a:t>
            </a:r>
            <a:r>
              <a:rPr lang="ru-RU" sz="3600" dirty="0" smtClean="0"/>
              <a:t> </a:t>
            </a:r>
            <a:r>
              <a:rPr lang="ru-RU" sz="3600" dirty="0" err="1" smtClean="0"/>
              <a:t>Дюшена,синдром</a:t>
            </a:r>
            <a:r>
              <a:rPr lang="ru-RU" sz="3600" dirty="0" smtClean="0"/>
              <a:t> </a:t>
            </a:r>
            <a:r>
              <a:rPr lang="ru-RU" sz="3600" dirty="0" err="1" smtClean="0"/>
              <a:t>Елерса-Данлоса</a:t>
            </a:r>
            <a:r>
              <a:rPr lang="ru-RU" sz="3600" dirty="0" smtClean="0"/>
              <a:t> та </a:t>
            </a:r>
            <a:r>
              <a:rPr lang="ru-RU" sz="3600" dirty="0" err="1" smtClean="0"/>
              <a:t>інші</a:t>
            </a:r>
            <a:r>
              <a:rPr lang="ru-RU" sz="3400" dirty="0" smtClean="0"/>
              <a:t>. 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2696"/>
            <a:ext cx="3657600" cy="254203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73016"/>
            <a:ext cx="3253713" cy="24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3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70344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Наслідки Чорнобильської аварії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772816"/>
            <a:ext cx="3542011" cy="4525963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Внаслідок страшної катастрофи,яка сталася 1986 року, тисячі людей отримали велику дозу </a:t>
            </a:r>
            <a:r>
              <a:rPr lang="uk-UA" dirty="0" err="1" smtClean="0"/>
              <a:t>опромінення.Після</a:t>
            </a:r>
            <a:r>
              <a:rPr lang="uk-UA" dirty="0" smtClean="0"/>
              <a:t> цього випадки захворювання на лейкемію,рак </a:t>
            </a:r>
            <a:r>
              <a:rPr lang="ru-RU" dirty="0" err="1"/>
              <a:t>щитоподібної</a:t>
            </a:r>
            <a:r>
              <a:rPr lang="ru-RU" dirty="0"/>
              <a:t> </a:t>
            </a:r>
            <a:r>
              <a:rPr lang="ru-RU" dirty="0" err="1" smtClean="0"/>
              <a:t>залози,гостру</a:t>
            </a:r>
            <a:r>
              <a:rPr lang="ru-RU" dirty="0" smtClean="0"/>
              <a:t> </a:t>
            </a:r>
            <a:r>
              <a:rPr lang="ru-RU" dirty="0" err="1" smtClean="0"/>
              <a:t>променеву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та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збільшились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97" y="836712"/>
            <a:ext cx="3805069" cy="2853802"/>
          </a:xfrm>
        </p:spPr>
      </p:pic>
      <p:sp>
        <p:nvSpPr>
          <p:cNvPr id="6" name="Прямоугольник 5"/>
          <p:cNvSpPr/>
          <p:nvPr/>
        </p:nvSpPr>
        <p:spPr>
          <a:xfrm>
            <a:off x="4932040" y="420558"/>
            <a:ext cx="3824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Експонат</a:t>
            </a:r>
            <a:r>
              <a:rPr lang="ru-RU" dirty="0"/>
              <a:t> музею «</a:t>
            </a:r>
            <a:r>
              <a:rPr lang="ru-RU" dirty="0" err="1"/>
              <a:t>Чорнобиль</a:t>
            </a:r>
            <a:r>
              <a:rPr lang="ru-RU" dirty="0"/>
              <a:t>».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70340"/>
            <a:ext cx="4531982" cy="271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6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9" y="476672"/>
            <a:ext cx="3657600" cy="24536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3657600" cy="236982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09825"/>
            <a:ext cx="2808312" cy="23922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4572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1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188135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5F7CC0F-9B11-4528-ADC1-6F0A050198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TS101881355</Template>
  <TotalTime>0</TotalTime>
  <Words>281</Words>
  <Application>Microsoft Office PowerPoint</Application>
  <PresentationFormat>Экран (4:3)</PresentationFormat>
  <Paragraphs>26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TS101881355</vt:lpstr>
      <vt:lpstr>Мутації</vt:lpstr>
      <vt:lpstr>Поняття «Мутація»</vt:lpstr>
      <vt:lpstr>Презентация PowerPoint</vt:lpstr>
      <vt:lpstr>Класифікація мутацій</vt:lpstr>
      <vt:lpstr>Геномні мутації</vt:lpstr>
      <vt:lpstr>Хромосомні мутації</vt:lpstr>
      <vt:lpstr>Генні мутації</vt:lpstr>
      <vt:lpstr>Наслідки Чорнобильської аварії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2014-11-10T18:51:26Z</dcterms:created>
  <dcterms:modified xsi:type="dcterms:W3CDTF">2014-11-11T21:01:24Z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TC018813559991</vt:lpwstr>
  </property>
</Properties>
</file>