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5" autoAdjust="0"/>
    <p:restoredTop sz="94660" autoAdjust="0"/>
  </p:normalViewPr>
  <p:slideViewPr>
    <p:cSldViewPr>
      <p:cViewPr varScale="1">
        <p:scale>
          <a:sx n="88" d="100"/>
          <a:sy n="88" d="100"/>
        </p:scale>
        <p:origin x="-96" y="-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772400" cy="1470025"/>
          </a:xfrm>
        </p:spPr>
        <p:txBody>
          <a:bodyPr/>
          <a:lstStyle/>
          <a:p>
            <a:r>
              <a:rPr lang="uk-UA" dirty="0" smtClean="0"/>
              <a:t>Генетика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ADN_animatio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0" y="2071678"/>
            <a:ext cx="2071702" cy="358255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4"/>
            <a:ext cx="5214974" cy="5857916"/>
          </a:xfrm>
        </p:spPr>
        <p:txBody>
          <a:bodyPr>
            <a:normAutofit fontScale="70000" lnSpcReduction="20000"/>
          </a:bodyPr>
          <a:lstStyle/>
          <a:p>
            <a:r>
              <a:rPr lang="vi-VN" b="1" dirty="0" smtClean="0"/>
              <a:t>Гене́тика</a:t>
            </a:r>
            <a:r>
              <a:rPr lang="vi-VN" dirty="0" smtClean="0"/>
              <a:t> — це </a:t>
            </a:r>
            <a:r>
              <a:rPr lang="vi-VN" dirty="0" smtClean="0"/>
              <a:t>наука</a:t>
            </a:r>
            <a:r>
              <a:rPr lang="uk-UA" dirty="0" smtClean="0"/>
              <a:t> </a:t>
            </a:r>
            <a:r>
              <a:rPr lang="vi-VN" dirty="0" smtClean="0"/>
              <a:t>про</a:t>
            </a:r>
            <a:r>
              <a:rPr lang="vi-VN" dirty="0" smtClean="0"/>
              <a:t> спадковість і мінливість ознак </a:t>
            </a:r>
            <a:r>
              <a:rPr lang="vi-VN" dirty="0" smtClean="0"/>
              <a:t>організмів</a:t>
            </a:r>
            <a:r>
              <a:rPr lang="vi-VN" dirty="0" smtClean="0"/>
              <a:t>, методи управління ними та організацію спадкового матеріалу. Через універсальність </a:t>
            </a:r>
            <a:r>
              <a:rPr lang="vi-VN" dirty="0" smtClean="0"/>
              <a:t>генетичного коду</a:t>
            </a:r>
            <a:r>
              <a:rPr lang="vi-VN" dirty="0" smtClean="0"/>
              <a:t> генетика лежить в основі вивчення всіх формжиття від вірусів до людини.</a:t>
            </a:r>
          </a:p>
          <a:p>
            <a:r>
              <a:rPr lang="vi-VN" i="1" dirty="0" smtClean="0"/>
              <a:t>Генетична інформація</a:t>
            </a:r>
            <a:r>
              <a:rPr lang="vi-VN" dirty="0" smtClean="0"/>
              <a:t> — існування в клітинах організмів таких сукупностей генів, які зберігають відомості про послідовність процесів обміну речовин у періоди росту та розмноження, про склад, будову і функції білків та нуклеїнових кислот. Носієм генетичної інформації є нуклеїнові кислоти: </a:t>
            </a:r>
            <a:r>
              <a:rPr lang="vi-VN" dirty="0" smtClean="0"/>
              <a:t>ДНК та</a:t>
            </a:r>
            <a:r>
              <a:rPr lang="vi-VN" dirty="0" smtClean="0"/>
              <a:t> РНК.</a:t>
            </a:r>
          </a:p>
          <a:p>
            <a:endParaRPr lang="ru-RU" dirty="0"/>
          </a:p>
        </p:txBody>
      </p:sp>
      <p:pic>
        <p:nvPicPr>
          <p:cNvPr id="4" name="Рисунок 3" descr="DNA_Overview_u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214290"/>
            <a:ext cx="2454386" cy="61436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14942" y="6143644"/>
            <a:ext cx="1610890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dirty="0" smtClean="0"/>
              <a:t>Фрагмент ДНК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58138" cy="796908"/>
          </a:xfrm>
        </p:spPr>
        <p:txBody>
          <a:bodyPr/>
          <a:lstStyle/>
          <a:p>
            <a:r>
              <a:rPr lang="ru-RU" dirty="0" err="1" smtClean="0"/>
              <a:t>Походження</a:t>
            </a:r>
            <a:r>
              <a:rPr lang="ru-RU" dirty="0" smtClean="0"/>
              <a:t> </a:t>
            </a:r>
            <a:r>
              <a:rPr lang="ru-RU" dirty="0" err="1" smtClean="0"/>
              <a:t>терміну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3829048" cy="461488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Слово </a:t>
            </a:r>
            <a:r>
              <a:rPr lang="ru-RU" dirty="0" smtClean="0"/>
              <a:t>«генетика»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уперше</a:t>
            </a:r>
            <a:r>
              <a:rPr lang="ru-RU" dirty="0" smtClean="0"/>
              <a:t> </a:t>
            </a:r>
            <a:r>
              <a:rPr lang="ru-RU" dirty="0" err="1" smtClean="0"/>
              <a:t>запропоновано</a:t>
            </a:r>
            <a:r>
              <a:rPr lang="ru-RU" dirty="0" smtClean="0"/>
              <a:t> для того,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описати</a:t>
            </a:r>
            <a:r>
              <a:rPr lang="ru-RU" dirty="0" smtClean="0"/>
              <a:t> </a:t>
            </a:r>
            <a:r>
              <a:rPr lang="ru-RU" dirty="0" err="1" smtClean="0"/>
              <a:t>знання</a:t>
            </a:r>
            <a:r>
              <a:rPr lang="ru-RU" dirty="0" smtClean="0"/>
              <a:t> про </a:t>
            </a:r>
            <a:r>
              <a:rPr lang="ru-RU" dirty="0" err="1" smtClean="0"/>
              <a:t>спадковість</a:t>
            </a:r>
            <a:r>
              <a:rPr lang="ru-RU" dirty="0" smtClean="0"/>
              <a:t> та </a:t>
            </a:r>
            <a:r>
              <a:rPr lang="ru-RU" dirty="0" err="1" smtClean="0"/>
              <a:t>мінливість</a:t>
            </a:r>
            <a:r>
              <a:rPr lang="ru-RU" dirty="0" smtClean="0"/>
              <a:t>, </a:t>
            </a:r>
            <a:r>
              <a:rPr lang="ru-RU" dirty="0" err="1" smtClean="0"/>
              <a:t>визначним</a:t>
            </a:r>
            <a:r>
              <a:rPr lang="ru-RU" dirty="0" smtClean="0"/>
              <a:t> </a:t>
            </a:r>
            <a:r>
              <a:rPr lang="ru-RU" dirty="0" err="1" smtClean="0"/>
              <a:t>британським</a:t>
            </a:r>
            <a:r>
              <a:rPr lang="ru-RU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</a:t>
            </a:r>
            <a:r>
              <a:rPr lang="ru-RU" dirty="0" err="1" smtClean="0"/>
              <a:t>вченим</a:t>
            </a:r>
            <a:r>
              <a:rPr lang="ru-RU" dirty="0" smtClean="0"/>
              <a:t> </a:t>
            </a:r>
            <a:r>
              <a:rPr lang="ru-RU" dirty="0" err="1" smtClean="0"/>
              <a:t>Вільямом</a:t>
            </a:r>
            <a:r>
              <a:rPr lang="ru-RU" dirty="0" smtClean="0"/>
              <a:t> </a:t>
            </a:r>
            <a:r>
              <a:rPr lang="ru-RU" dirty="0" err="1" smtClean="0"/>
              <a:t>Бетсоном</a:t>
            </a:r>
            <a:r>
              <a:rPr lang="ru-RU" dirty="0" smtClean="0"/>
              <a:t> у </a:t>
            </a:r>
            <a:r>
              <a:rPr lang="ru-RU" dirty="0" err="1" smtClean="0"/>
              <a:t>особистому</a:t>
            </a:r>
            <a:r>
              <a:rPr lang="ru-RU" dirty="0" smtClean="0"/>
              <a:t> </a:t>
            </a:r>
            <a:r>
              <a:rPr lang="ru-RU" dirty="0" err="1" smtClean="0"/>
              <a:t>листі</a:t>
            </a:r>
            <a:r>
              <a:rPr lang="ru-RU" dirty="0" smtClean="0"/>
              <a:t> до Адама </a:t>
            </a:r>
            <a:r>
              <a:rPr lang="ru-RU" dirty="0" err="1" smtClean="0"/>
              <a:t>Седжвіка</a:t>
            </a:r>
            <a:r>
              <a:rPr lang="ru-RU" dirty="0" smtClean="0"/>
              <a:t> (18 </a:t>
            </a:r>
            <a:r>
              <a:rPr lang="ru-RU" dirty="0" err="1" smtClean="0"/>
              <a:t>квітня</a:t>
            </a:r>
            <a:r>
              <a:rPr lang="ru-RU" dirty="0" smtClean="0"/>
              <a:t> 1905). </a:t>
            </a:r>
            <a:r>
              <a:rPr lang="ru-RU" dirty="0" err="1" smtClean="0"/>
              <a:t>Уперше</a:t>
            </a:r>
            <a:r>
              <a:rPr lang="ru-RU" dirty="0" smtClean="0"/>
              <a:t> </a:t>
            </a:r>
            <a:r>
              <a:rPr lang="ru-RU" dirty="0" err="1" smtClean="0"/>
              <a:t>Бетсон</a:t>
            </a:r>
            <a:r>
              <a:rPr lang="ru-RU" dirty="0" smtClean="0"/>
              <a:t> </a:t>
            </a:r>
            <a:r>
              <a:rPr lang="ru-RU" dirty="0" err="1" smtClean="0"/>
              <a:t>ужив</a:t>
            </a:r>
            <a:r>
              <a:rPr lang="ru-RU" dirty="0" smtClean="0"/>
              <a:t> слово «генетика» </a:t>
            </a:r>
            <a:r>
              <a:rPr lang="ru-RU" dirty="0" err="1" smtClean="0"/>
              <a:t>публічно</a:t>
            </a:r>
            <a:r>
              <a:rPr lang="ru-RU" dirty="0" smtClean="0"/>
              <a:t> на </a:t>
            </a:r>
            <a:r>
              <a:rPr lang="ru-RU" dirty="0" err="1" smtClean="0"/>
              <a:t>Третій</a:t>
            </a:r>
            <a:r>
              <a:rPr lang="ru-RU" dirty="0" smtClean="0"/>
              <a:t> </a:t>
            </a:r>
            <a:r>
              <a:rPr lang="ru-RU" dirty="0" err="1" smtClean="0"/>
              <a:t>міжнародній</a:t>
            </a:r>
            <a:r>
              <a:rPr lang="ru-RU" dirty="0" smtClean="0"/>
              <a:t> </a:t>
            </a:r>
            <a:r>
              <a:rPr lang="ru-RU" dirty="0" err="1" smtClean="0"/>
              <a:t>конференції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гібридизації</a:t>
            </a:r>
            <a:r>
              <a:rPr lang="ru-RU" dirty="0" smtClean="0"/>
              <a:t> </a:t>
            </a:r>
            <a:r>
              <a:rPr lang="ru-RU" dirty="0" err="1" smtClean="0"/>
              <a:t>рослин</a:t>
            </a:r>
            <a:r>
              <a:rPr lang="ru-RU" dirty="0" smtClean="0"/>
              <a:t> (</a:t>
            </a:r>
            <a:r>
              <a:rPr lang="ru-RU" dirty="0" err="1" smtClean="0"/>
              <a:t>Лондон,Англія</a:t>
            </a:r>
            <a:r>
              <a:rPr lang="ru-RU" dirty="0" smtClean="0"/>
              <a:t>) у 1906.</a:t>
            </a:r>
            <a:endParaRPr lang="ru-RU" dirty="0"/>
          </a:p>
        </p:txBody>
      </p:sp>
      <p:pic>
        <p:nvPicPr>
          <p:cNvPr id="4" name="Рисунок 3" descr="Bateson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1142984"/>
            <a:ext cx="3657600" cy="5266944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143932" cy="857256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Завдання</a:t>
            </a:r>
            <a:r>
              <a:rPr lang="ru-RU" dirty="0" smtClean="0"/>
              <a:t> генетики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3900486" cy="4983179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err="1" smtClean="0"/>
              <a:t>Основним</a:t>
            </a:r>
            <a:r>
              <a:rPr lang="ru-RU" b="1" dirty="0" smtClean="0"/>
              <a:t> </a:t>
            </a:r>
            <a:r>
              <a:rPr lang="ru-RU" b="1" dirty="0" err="1" smtClean="0"/>
              <a:t>завданням</a:t>
            </a:r>
            <a:r>
              <a:rPr lang="ru-RU" dirty="0" smtClean="0"/>
              <a:t> генетики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розроблення</a:t>
            </a:r>
            <a:r>
              <a:rPr lang="ru-RU" dirty="0" smtClean="0"/>
              <a:t> </a:t>
            </a:r>
            <a:r>
              <a:rPr lang="ru-RU" dirty="0" err="1" smtClean="0"/>
              <a:t>методів</a:t>
            </a:r>
            <a:r>
              <a:rPr lang="ru-RU" dirty="0" smtClean="0"/>
              <a:t> </a:t>
            </a:r>
            <a:r>
              <a:rPr lang="ru-RU" dirty="0" err="1" smtClean="0"/>
              <a:t>управління</a:t>
            </a:r>
            <a:r>
              <a:rPr lang="ru-RU" dirty="0" smtClean="0"/>
              <a:t> </a:t>
            </a:r>
            <a:r>
              <a:rPr lang="ru-RU" dirty="0" err="1" smtClean="0"/>
              <a:t>спадковістю</a:t>
            </a:r>
            <a:r>
              <a:rPr lang="ru-RU" dirty="0" smtClean="0"/>
              <a:t> та </a:t>
            </a:r>
            <a:r>
              <a:rPr lang="ru-RU" dirty="0" err="1" smtClean="0"/>
              <a:t>мінливістю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метою </a:t>
            </a:r>
            <a:r>
              <a:rPr lang="ru-RU" dirty="0" err="1" smtClean="0"/>
              <a:t>отримання</a:t>
            </a:r>
            <a:r>
              <a:rPr lang="ru-RU" dirty="0" smtClean="0"/>
              <a:t> </a:t>
            </a:r>
            <a:r>
              <a:rPr lang="ru-RU" dirty="0" err="1" smtClean="0"/>
              <a:t>необхідних</a:t>
            </a:r>
            <a:r>
              <a:rPr lang="ru-RU" dirty="0" smtClean="0"/>
              <a:t> </a:t>
            </a:r>
            <a:r>
              <a:rPr lang="ru-RU" dirty="0" err="1" smtClean="0"/>
              <a:t>людству</a:t>
            </a:r>
            <a:r>
              <a:rPr lang="ru-RU" dirty="0" smtClean="0"/>
              <a:t> форм </a:t>
            </a:r>
            <a:r>
              <a:rPr lang="ru-RU" dirty="0" err="1" smtClean="0"/>
              <a:t>організмів</a:t>
            </a:r>
            <a:r>
              <a:rPr lang="ru-RU" dirty="0" smtClean="0"/>
              <a:t>, </a:t>
            </a:r>
            <a:r>
              <a:rPr lang="ru-RU" dirty="0" err="1" smtClean="0"/>
              <a:t>регуляції</a:t>
            </a:r>
            <a:r>
              <a:rPr lang="ru-RU" dirty="0" smtClean="0"/>
              <a:t> </a:t>
            </a:r>
            <a:r>
              <a:rPr lang="ru-RU" dirty="0" err="1" smtClean="0"/>
              <a:t>формування</a:t>
            </a:r>
            <a:r>
              <a:rPr lang="ru-RU" dirty="0" smtClean="0"/>
              <a:t> </a:t>
            </a:r>
            <a:r>
              <a:rPr lang="ru-RU" dirty="0" err="1" smtClean="0"/>
              <a:t>їхніх</a:t>
            </a:r>
            <a:r>
              <a:rPr lang="ru-RU" dirty="0" smtClean="0"/>
              <a:t> </a:t>
            </a:r>
            <a:r>
              <a:rPr lang="ru-RU" dirty="0" err="1" smtClean="0"/>
              <a:t>природних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штучних</a:t>
            </a:r>
            <a:r>
              <a:rPr lang="ru-RU" dirty="0" smtClean="0"/>
              <a:t> </a:t>
            </a:r>
            <a:r>
              <a:rPr lang="ru-RU" dirty="0" err="1" smtClean="0"/>
              <a:t>популяцій</a:t>
            </a:r>
            <a:r>
              <a:rPr lang="ru-RU" dirty="0" smtClean="0"/>
              <a:t>, </a:t>
            </a:r>
            <a:r>
              <a:rPr lang="ru-RU" dirty="0" err="1" smtClean="0"/>
              <a:t>вивчення</a:t>
            </a:r>
            <a:r>
              <a:rPr lang="ru-RU" dirty="0" smtClean="0"/>
              <a:t> </a:t>
            </a:r>
            <a:r>
              <a:rPr lang="ru-RU" dirty="0" err="1" smtClean="0"/>
              <a:t>природи</a:t>
            </a:r>
            <a:r>
              <a:rPr lang="ru-RU" dirty="0" smtClean="0"/>
              <a:t> </a:t>
            </a:r>
            <a:r>
              <a:rPr lang="ru-RU" dirty="0" err="1" smtClean="0"/>
              <a:t>генетичних</a:t>
            </a:r>
            <a:r>
              <a:rPr lang="ru-RU" dirty="0" smtClean="0"/>
              <a:t> хвороб, </a:t>
            </a:r>
            <a:r>
              <a:rPr lang="ru-RU" dirty="0" err="1" smtClean="0"/>
              <a:t>розв'язання</a:t>
            </a:r>
            <a:r>
              <a:rPr lang="ru-RU" dirty="0" smtClean="0"/>
              <a:t> проблем </a:t>
            </a:r>
            <a:r>
              <a:rPr lang="ru-RU" dirty="0" err="1" smtClean="0"/>
              <a:t>стійкості</a:t>
            </a:r>
            <a:r>
              <a:rPr lang="ru-RU" dirty="0" smtClean="0"/>
              <a:t> </a:t>
            </a:r>
            <a:r>
              <a:rPr lang="ru-RU" dirty="0" err="1" smtClean="0"/>
              <a:t>природних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штучних</a:t>
            </a:r>
            <a:r>
              <a:rPr lang="ru-RU" dirty="0" smtClean="0"/>
              <a:t> </a:t>
            </a:r>
            <a:r>
              <a:rPr lang="ru-RU" dirty="0" err="1" smtClean="0"/>
              <a:t>популяцій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Генетика становить </a:t>
            </a:r>
            <a:r>
              <a:rPr lang="ru-RU" dirty="0" err="1" smtClean="0"/>
              <a:t>теоретичний</a:t>
            </a:r>
            <a:r>
              <a:rPr lang="ru-RU" dirty="0" smtClean="0"/>
              <a:t> фундамент </a:t>
            </a:r>
            <a:r>
              <a:rPr lang="ru-RU" dirty="0" err="1" smtClean="0"/>
              <a:t>сучасної</a:t>
            </a:r>
            <a:r>
              <a:rPr lang="ru-RU" dirty="0" smtClean="0"/>
              <a:t> </a:t>
            </a:r>
            <a:r>
              <a:rPr lang="ru-RU" dirty="0" err="1" smtClean="0"/>
              <a:t>біологічної</a:t>
            </a:r>
            <a:r>
              <a:rPr lang="ru-RU" dirty="0" smtClean="0"/>
              <a:t> науки.</a:t>
            </a:r>
          </a:p>
          <a:p>
            <a:endParaRPr lang="ru-RU" dirty="0"/>
          </a:p>
        </p:txBody>
      </p:sp>
      <p:pic>
        <p:nvPicPr>
          <p:cNvPr id="4" name="Рисунок 3" descr="250px-DNA_Repai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928670"/>
            <a:ext cx="3429024" cy="44028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86314" y="5357826"/>
            <a:ext cx="3603743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uk-UA" dirty="0" smtClean="0"/>
              <a:t>Репарація пошкодженої молекули </a:t>
            </a:r>
          </a:p>
          <a:p>
            <a:pPr algn="ctr"/>
            <a:r>
              <a:rPr lang="uk-UA" dirty="0" smtClean="0"/>
              <a:t>ДНК у складі хромосоми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758138" cy="725470"/>
          </a:xfrm>
        </p:spPr>
        <p:txBody>
          <a:bodyPr>
            <a:normAutofit/>
          </a:bodyPr>
          <a:lstStyle/>
          <a:p>
            <a:r>
              <a:rPr lang="uk-UA" sz="3600" dirty="0" err="1" smtClean="0"/>
              <a:t>Грегор</a:t>
            </a:r>
            <a:r>
              <a:rPr lang="uk-UA" sz="3600" dirty="0" smtClean="0"/>
              <a:t> Мендель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00108"/>
            <a:ext cx="4543428" cy="564360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середині</a:t>
            </a:r>
            <a:r>
              <a:rPr lang="ru-RU" dirty="0" smtClean="0"/>
              <a:t> </a:t>
            </a:r>
            <a:r>
              <a:rPr lang="en-US" dirty="0" smtClean="0"/>
              <a:t>XIX </a:t>
            </a:r>
            <a:r>
              <a:rPr lang="ru-RU" dirty="0" err="1" smtClean="0"/>
              <a:t>століття</a:t>
            </a:r>
            <a:r>
              <a:rPr lang="ru-RU" dirty="0" smtClean="0"/>
              <a:t> </a:t>
            </a:r>
            <a:r>
              <a:rPr lang="ru-RU" dirty="0" err="1" smtClean="0"/>
              <a:t>австрійський</a:t>
            </a:r>
            <a:r>
              <a:rPr lang="ru-RU" dirty="0" smtClean="0"/>
              <a:t> монах і </a:t>
            </a:r>
            <a:r>
              <a:rPr lang="ru-RU" dirty="0" err="1" smtClean="0"/>
              <a:t>ботанік-любитель</a:t>
            </a:r>
            <a:r>
              <a:rPr lang="ru-RU" dirty="0" smtClean="0"/>
              <a:t> </a:t>
            </a:r>
            <a:r>
              <a:rPr lang="ru-RU" b="1" dirty="0" err="1" smtClean="0"/>
              <a:t>Грегор</a:t>
            </a:r>
            <a:r>
              <a:rPr lang="ru-RU" b="1" dirty="0" smtClean="0"/>
              <a:t> </a:t>
            </a:r>
            <a:r>
              <a:rPr lang="ru-RU" b="1" dirty="0" smtClean="0"/>
              <a:t>Мендель </a:t>
            </a:r>
            <a:r>
              <a:rPr lang="ru-RU" dirty="0" smtClean="0"/>
              <a:t>(</a:t>
            </a:r>
            <a:r>
              <a:rPr lang="ru-RU" dirty="0" smtClean="0"/>
              <a:t>1822-1884) проводив </a:t>
            </a:r>
            <a:r>
              <a:rPr lang="ru-RU" dirty="0" err="1" smtClean="0"/>
              <a:t>досліди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схрещування</a:t>
            </a:r>
            <a:r>
              <a:rPr lang="ru-RU" dirty="0" smtClean="0"/>
              <a:t> (за </a:t>
            </a:r>
            <a:r>
              <a:rPr lang="ru-RU" dirty="0" err="1" smtClean="0"/>
              <a:t>допомогою</a:t>
            </a:r>
            <a:r>
              <a:rPr lang="ru-RU" dirty="0" smtClean="0"/>
              <a:t> штучного </a:t>
            </a:r>
            <a:r>
              <a:rPr lang="ru-RU" dirty="0" err="1" smtClean="0"/>
              <a:t>запилення</a:t>
            </a:r>
            <a:r>
              <a:rPr lang="ru-RU" dirty="0" smtClean="0"/>
              <a:t>) </a:t>
            </a:r>
            <a:r>
              <a:rPr lang="ru-RU" dirty="0" err="1" smtClean="0"/>
              <a:t>рослин</a:t>
            </a:r>
            <a:r>
              <a:rPr lang="ru-RU" dirty="0" smtClean="0"/>
              <a:t> одного і того ж виду (</a:t>
            </a:r>
            <a:r>
              <a:rPr lang="ru-RU" dirty="0" err="1" smtClean="0"/>
              <a:t>спочатку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горох, </a:t>
            </a:r>
            <a:r>
              <a:rPr lang="ru-RU" dirty="0" err="1" smtClean="0"/>
              <a:t>пізніше</a:t>
            </a:r>
            <a:r>
              <a:rPr lang="ru-RU" dirty="0" smtClean="0"/>
              <a:t> — </a:t>
            </a:r>
            <a:r>
              <a:rPr lang="ru-RU" dirty="0" err="1" smtClean="0"/>
              <a:t>квасоля</a:t>
            </a:r>
            <a:r>
              <a:rPr lang="ru-RU" dirty="0" smtClean="0"/>
              <a:t>),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володіють</a:t>
            </a:r>
            <a:r>
              <a:rPr lang="ru-RU" dirty="0" smtClean="0"/>
              <a:t> </a:t>
            </a:r>
            <a:r>
              <a:rPr lang="ru-RU" dirty="0" err="1" smtClean="0"/>
              <a:t>різними</a:t>
            </a:r>
            <a:r>
              <a:rPr lang="ru-RU" dirty="0" smtClean="0"/>
              <a:t> </a:t>
            </a:r>
            <a:r>
              <a:rPr lang="ru-RU" dirty="0" err="1" smtClean="0"/>
              <a:t>ознаками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Менделя </a:t>
            </a:r>
            <a:r>
              <a:rPr lang="ru-RU" dirty="0" err="1" smtClean="0"/>
              <a:t>цікавило</a:t>
            </a:r>
            <a:r>
              <a:rPr lang="ru-RU" dirty="0" smtClean="0"/>
              <a:t>, як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схрещування</a:t>
            </a:r>
            <a:r>
              <a:rPr lang="ru-RU" dirty="0" smtClean="0"/>
              <a:t> </a:t>
            </a:r>
            <a:r>
              <a:rPr lang="ru-RU" dirty="0" err="1" smtClean="0"/>
              <a:t>передаються</a:t>
            </a:r>
            <a:r>
              <a:rPr lang="ru-RU" dirty="0" smtClean="0"/>
              <a:t> </a:t>
            </a:r>
            <a:r>
              <a:rPr lang="ru-RU" dirty="0" err="1" smtClean="0"/>
              <a:t>наступним</a:t>
            </a:r>
            <a:r>
              <a:rPr lang="ru-RU" dirty="0" smtClean="0"/>
              <a:t> </a:t>
            </a:r>
            <a:r>
              <a:rPr lang="ru-RU" dirty="0" err="1" smtClean="0"/>
              <a:t>поколінням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ознаки</a:t>
            </a:r>
            <a:r>
              <a:rPr lang="ru-RU" dirty="0" smtClean="0"/>
              <a:t>, </a:t>
            </a:r>
            <a:r>
              <a:rPr lang="ru-RU" dirty="0" err="1" smtClean="0"/>
              <a:t>як</a:t>
            </a:r>
            <a:r>
              <a:rPr lang="ru-RU" dirty="0" smtClean="0"/>
              <a:t> </a:t>
            </a:r>
            <a:r>
              <a:rPr lang="ru-RU" dirty="0" err="1" smtClean="0"/>
              <a:t>колір</a:t>
            </a:r>
            <a:r>
              <a:rPr lang="ru-RU" dirty="0" smtClean="0"/>
              <a:t> горошин (</a:t>
            </a:r>
            <a:r>
              <a:rPr lang="ru-RU" dirty="0" err="1" smtClean="0"/>
              <a:t>зелені</a:t>
            </a:r>
            <a:r>
              <a:rPr lang="ru-RU" dirty="0" smtClean="0"/>
              <a:t> і </a:t>
            </a:r>
            <a:r>
              <a:rPr lang="ru-RU" dirty="0" err="1" smtClean="0"/>
              <a:t>жовті</a:t>
            </a:r>
            <a:r>
              <a:rPr lang="ru-RU" dirty="0" smtClean="0"/>
              <a:t>),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зовнішній</a:t>
            </a:r>
            <a:r>
              <a:rPr lang="ru-RU" dirty="0" smtClean="0"/>
              <a:t> </a:t>
            </a:r>
            <a:r>
              <a:rPr lang="ru-RU" dirty="0" err="1" smtClean="0"/>
              <a:t>вигляд</a:t>
            </a:r>
            <a:r>
              <a:rPr lang="ru-RU" dirty="0" smtClean="0"/>
              <a:t> (</a:t>
            </a:r>
            <a:r>
              <a:rPr lang="ru-RU" dirty="0" err="1" smtClean="0"/>
              <a:t>гладкі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зморщені</a:t>
            </a:r>
            <a:r>
              <a:rPr lang="ru-RU" dirty="0" smtClean="0"/>
              <a:t>), </a:t>
            </a:r>
            <a:r>
              <a:rPr lang="ru-RU" dirty="0" err="1" smtClean="0"/>
              <a:t>довжина</a:t>
            </a:r>
            <a:r>
              <a:rPr lang="ru-RU" dirty="0" smtClean="0"/>
              <a:t> стебла </a:t>
            </a:r>
            <a:r>
              <a:rPr lang="ru-RU" dirty="0" err="1" smtClean="0"/>
              <a:t>рослини</a:t>
            </a:r>
            <a:r>
              <a:rPr lang="ru-RU" dirty="0" smtClean="0"/>
              <a:t> (</a:t>
            </a:r>
            <a:r>
              <a:rPr lang="ru-RU" dirty="0" err="1" smtClean="0"/>
              <a:t>довгі</a:t>
            </a:r>
            <a:r>
              <a:rPr lang="ru-RU" dirty="0" smtClean="0"/>
              <a:t> і </a:t>
            </a:r>
            <a:r>
              <a:rPr lang="ru-RU" dirty="0" err="1" smtClean="0"/>
              <a:t>короткі</a:t>
            </a:r>
            <a:r>
              <a:rPr lang="ru-RU" dirty="0" smtClean="0"/>
              <a:t>). </a:t>
            </a:r>
            <a:r>
              <a:rPr lang="ru-RU" dirty="0" err="1" smtClean="0"/>
              <a:t>Протягом</a:t>
            </a:r>
            <a:r>
              <a:rPr lang="ru-RU" dirty="0" smtClean="0"/>
              <a:t> 8 </a:t>
            </a:r>
            <a:r>
              <a:rPr lang="ru-RU" dirty="0" err="1" smtClean="0"/>
              <a:t>років</a:t>
            </a:r>
            <a:r>
              <a:rPr lang="ru-RU" dirty="0" smtClean="0"/>
              <a:t> Мендель поставив 355 </a:t>
            </a:r>
            <a:r>
              <a:rPr lang="ru-RU" dirty="0" err="1" smtClean="0"/>
              <a:t>дослідів</a:t>
            </a:r>
            <a:r>
              <a:rPr lang="ru-RU" dirty="0" smtClean="0"/>
              <a:t> і </a:t>
            </a:r>
            <a:r>
              <a:rPr lang="ru-RU" dirty="0" err="1" smtClean="0"/>
              <a:t>отримав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13 </a:t>
            </a:r>
            <a:r>
              <a:rPr lang="ru-RU" dirty="0" err="1" smtClean="0"/>
              <a:t>тисяч</a:t>
            </a:r>
            <a:r>
              <a:rPr lang="ru-RU" dirty="0" smtClean="0"/>
              <a:t> </a:t>
            </a:r>
            <a:r>
              <a:rPr lang="ru-RU" dirty="0" err="1" smtClean="0"/>
              <a:t>рослин-мутантів</a:t>
            </a:r>
            <a:r>
              <a:rPr lang="ru-RU" dirty="0" smtClean="0"/>
              <a:t>, </a:t>
            </a:r>
            <a:r>
              <a:rPr lang="ru-RU" dirty="0" err="1" smtClean="0"/>
              <a:t>ретельно</a:t>
            </a:r>
            <a:r>
              <a:rPr lang="ru-RU" dirty="0" smtClean="0"/>
              <a:t> </a:t>
            </a:r>
            <a:r>
              <a:rPr lang="ru-RU" dirty="0" err="1" smtClean="0"/>
              <a:t>фіксуючи</a:t>
            </a:r>
            <a:r>
              <a:rPr lang="ru-RU" dirty="0" smtClean="0"/>
              <a:t> </a:t>
            </a:r>
            <a:r>
              <a:rPr lang="ru-RU" dirty="0" err="1" smtClean="0"/>
              <a:t>результати</a:t>
            </a:r>
            <a:r>
              <a:rPr lang="ru-RU" dirty="0" smtClean="0"/>
              <a:t> </a:t>
            </a:r>
            <a:r>
              <a:rPr lang="ru-RU" dirty="0" err="1" smtClean="0"/>
              <a:t>спостережень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дозволило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err="1" smtClean="0"/>
              <a:t>зробити</a:t>
            </a:r>
            <a:r>
              <a:rPr lang="ru-RU" dirty="0" smtClean="0"/>
              <a:t> </a:t>
            </a:r>
            <a:r>
              <a:rPr lang="ru-RU" dirty="0" err="1" smtClean="0"/>
              <a:t>висновки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ми до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пір</a:t>
            </a:r>
            <a:r>
              <a:rPr lang="ru-RU" dirty="0" smtClean="0"/>
              <a:t> </a:t>
            </a:r>
            <a:r>
              <a:rPr lang="ru-RU" dirty="0" err="1" smtClean="0"/>
              <a:t>називаємо</a:t>
            </a:r>
            <a:r>
              <a:rPr lang="ru-RU" dirty="0" smtClean="0"/>
              <a:t> </a:t>
            </a:r>
            <a:r>
              <a:rPr lang="ru-RU" i="1" u="sng" dirty="0" smtClean="0"/>
              <a:t>законами Менделя</a:t>
            </a:r>
            <a:r>
              <a:rPr lang="ru-RU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429px-Gregor_Mendel_Mo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1142984"/>
            <a:ext cx="3571900" cy="5000660"/>
          </a:xfrm>
          <a:prstGeom prst="rect">
            <a:avLst/>
          </a:prstGeom>
        </p:spPr>
      </p:pic>
      <p:pic>
        <p:nvPicPr>
          <p:cNvPr id="4" name="Рисунок 3" descr="550px-Punnett_square_mendel_flowers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1571612"/>
            <a:ext cx="3857652" cy="385765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sz="3600" dirty="0" err="1" smtClean="0"/>
              <a:t>Спадковість</a:t>
            </a:r>
            <a:r>
              <a:rPr lang="ru-RU" sz="3600" dirty="0" smtClean="0"/>
              <a:t> та </a:t>
            </a:r>
            <a:r>
              <a:rPr lang="ru-RU" sz="3600" dirty="0" err="1" smtClean="0"/>
              <a:t>мінливість</a:t>
            </a:r>
            <a:r>
              <a:rPr lang="ru-RU" sz="3600" dirty="0" smtClean="0"/>
              <a:t> — </a:t>
            </a:r>
            <a:r>
              <a:rPr lang="ru-RU" sz="3600" dirty="0" err="1" smtClean="0"/>
              <a:t>основи</a:t>
            </a:r>
            <a:r>
              <a:rPr lang="ru-RU" sz="3600" dirty="0" smtClean="0"/>
              <a:t> генетики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142984"/>
            <a:ext cx="8229600" cy="5072098"/>
          </a:xfrm>
        </p:spPr>
        <p:txBody>
          <a:bodyPr>
            <a:normAutofit fontScale="55000" lnSpcReduction="20000"/>
          </a:bodyPr>
          <a:lstStyle/>
          <a:p>
            <a:r>
              <a:rPr lang="ru-RU" dirty="0" err="1" smtClean="0"/>
              <a:t>Початкові</a:t>
            </a:r>
            <a:r>
              <a:rPr lang="ru-RU" dirty="0" smtClean="0"/>
              <a:t> </a:t>
            </a:r>
            <a:r>
              <a:rPr lang="ru-RU" dirty="0" err="1" smtClean="0"/>
              <a:t>знання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генетики </a:t>
            </a:r>
            <a:r>
              <a:rPr lang="ru-RU" dirty="0" err="1" smtClean="0"/>
              <a:t>пов'язані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такими </a:t>
            </a:r>
            <a:r>
              <a:rPr lang="ru-RU" dirty="0" err="1" smtClean="0"/>
              <a:t>процесами</a:t>
            </a:r>
            <a:r>
              <a:rPr lang="ru-RU" dirty="0" smtClean="0"/>
              <a:t>, як </a:t>
            </a:r>
            <a:r>
              <a:rPr lang="ru-RU" dirty="0" err="1" smtClean="0"/>
              <a:t>одомашнення</a:t>
            </a:r>
            <a:r>
              <a:rPr lang="ru-RU" dirty="0" smtClean="0"/>
              <a:t> та </a:t>
            </a:r>
            <a:r>
              <a:rPr lang="ru-RU" dirty="0" err="1" smtClean="0"/>
              <a:t>схрещування</a:t>
            </a:r>
            <a:r>
              <a:rPr lang="ru-RU" dirty="0" smtClean="0"/>
              <a:t> </a:t>
            </a:r>
            <a:r>
              <a:rPr lang="ru-RU" dirty="0" err="1" smtClean="0"/>
              <a:t>тварин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рослин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у </a:t>
            </a:r>
            <a:r>
              <a:rPr lang="ru-RU" dirty="0" err="1" smtClean="0"/>
              <a:t>прадавні</a:t>
            </a:r>
            <a:r>
              <a:rPr lang="ru-RU" dirty="0" smtClean="0"/>
              <a:t> </a:t>
            </a:r>
            <a:r>
              <a:rPr lang="ru-RU" dirty="0" err="1" smtClean="0"/>
              <a:t>часи</a:t>
            </a:r>
            <a:r>
              <a:rPr lang="ru-RU" dirty="0" smtClean="0"/>
              <a:t>. </a:t>
            </a:r>
            <a:r>
              <a:rPr lang="ru-RU" dirty="0" err="1" smtClean="0"/>
              <a:t>Сьогодні</a:t>
            </a:r>
            <a:r>
              <a:rPr lang="ru-RU" dirty="0" smtClean="0"/>
              <a:t> </a:t>
            </a:r>
            <a:r>
              <a:rPr lang="ru-RU" dirty="0" err="1" smtClean="0"/>
              <a:t>методи</a:t>
            </a:r>
            <a:r>
              <a:rPr lang="ru-RU" dirty="0" smtClean="0"/>
              <a:t> генетики— </a:t>
            </a:r>
            <a:r>
              <a:rPr lang="ru-RU" dirty="0" err="1" smtClean="0"/>
              <a:t>гомозиготний</a:t>
            </a:r>
            <a:r>
              <a:rPr lang="ru-RU" dirty="0" smtClean="0"/>
              <a:t> стан (коли </a:t>
            </a:r>
            <a:r>
              <a:rPr lang="ru-RU" dirty="0" err="1" smtClean="0"/>
              <a:t>обидві</a:t>
            </a:r>
            <a:r>
              <a:rPr lang="ru-RU" dirty="0" smtClean="0"/>
              <a:t> </a:t>
            </a:r>
            <a:r>
              <a:rPr lang="ru-RU" dirty="0" err="1" smtClean="0"/>
              <a:t>копії</a:t>
            </a:r>
            <a:r>
              <a:rPr lang="ru-RU" dirty="0" smtClean="0"/>
              <a:t> гену </a:t>
            </a:r>
            <a:r>
              <a:rPr lang="ru-RU" dirty="0" err="1" smtClean="0"/>
              <a:t>рецесивні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домінантного</a:t>
            </a:r>
            <a:r>
              <a:rPr lang="ru-RU" dirty="0" smtClean="0"/>
              <a:t> </a:t>
            </a:r>
            <a:r>
              <a:rPr lang="ru-RU" dirty="0" err="1" smtClean="0"/>
              <a:t>гену</a:t>
            </a:r>
            <a:r>
              <a:rPr lang="ru-RU" dirty="0" smtClean="0"/>
              <a:t> </a:t>
            </a:r>
            <a:r>
              <a:rPr lang="ru-RU" dirty="0" err="1" smtClean="0"/>
              <a:t>немає</a:t>
            </a:r>
            <a:r>
              <a:rPr lang="ru-RU" dirty="0" smtClean="0"/>
              <a:t> у конкретно </a:t>
            </a:r>
            <a:r>
              <a:rPr lang="ru-RU" dirty="0" err="1" smtClean="0"/>
              <a:t>взятої</a:t>
            </a:r>
            <a:r>
              <a:rPr lang="ru-RU" dirty="0" smtClean="0"/>
              <a:t> особи</a:t>
            </a:r>
            <a:r>
              <a:rPr lang="ru-RU" dirty="0" smtClean="0"/>
              <a:t>).</a:t>
            </a:r>
          </a:p>
          <a:p>
            <a:r>
              <a:rPr lang="ru-RU" dirty="0" smtClean="0"/>
              <a:t> </a:t>
            </a:r>
            <a:r>
              <a:rPr lang="ru-RU" b="1" dirty="0" err="1" smtClean="0"/>
              <a:t>Кодомінантність</a:t>
            </a:r>
            <a:r>
              <a:rPr lang="ru-RU" dirty="0" smtClean="0"/>
              <a:t> 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така</a:t>
            </a:r>
            <a:r>
              <a:rPr lang="ru-RU" dirty="0" smtClean="0"/>
              <a:t> </a:t>
            </a:r>
            <a:r>
              <a:rPr lang="ru-RU" dirty="0" err="1" smtClean="0"/>
              <a:t>властивість</a:t>
            </a:r>
            <a:r>
              <a:rPr lang="ru-RU" dirty="0" smtClean="0"/>
              <a:t> </a:t>
            </a:r>
            <a:r>
              <a:rPr lang="ru-RU" dirty="0" err="1" smtClean="0"/>
              <a:t>генів</a:t>
            </a:r>
            <a:r>
              <a:rPr lang="ru-RU" dirty="0" smtClean="0"/>
              <a:t>, коли </a:t>
            </a:r>
            <a:r>
              <a:rPr lang="ru-RU" dirty="0" err="1" smtClean="0"/>
              <a:t>обидві</a:t>
            </a:r>
            <a:r>
              <a:rPr lang="ru-RU" dirty="0" smtClean="0"/>
              <a:t> </a:t>
            </a:r>
            <a:r>
              <a:rPr lang="ru-RU" dirty="0" err="1" smtClean="0"/>
              <a:t>риси</a:t>
            </a:r>
            <a:r>
              <a:rPr lang="ru-RU" dirty="0" smtClean="0"/>
              <a:t> </a:t>
            </a:r>
            <a:r>
              <a:rPr lang="ru-RU" dirty="0" err="1" smtClean="0"/>
              <a:t>домінантні</a:t>
            </a:r>
            <a:r>
              <a:rPr lang="ru-RU" dirty="0" smtClean="0"/>
              <a:t> </a:t>
            </a:r>
            <a:r>
              <a:rPr lang="ru-RU" dirty="0" err="1" smtClean="0"/>
              <a:t>одночасно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обидві</a:t>
            </a:r>
            <a:r>
              <a:rPr lang="ru-RU" dirty="0" smtClean="0"/>
              <a:t> </a:t>
            </a:r>
            <a:r>
              <a:rPr lang="ru-RU" dirty="0" err="1" smtClean="0"/>
              <a:t>риси</a:t>
            </a:r>
            <a:r>
              <a:rPr lang="ru-RU" dirty="0" smtClean="0"/>
              <a:t> у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випадку</a:t>
            </a:r>
            <a:r>
              <a:rPr lang="ru-RU" dirty="0" smtClean="0"/>
              <a:t> </a:t>
            </a:r>
            <a:r>
              <a:rPr lang="ru-RU" dirty="0" err="1" smtClean="0"/>
              <a:t>будуть</a:t>
            </a:r>
            <a:r>
              <a:rPr lang="ru-RU" dirty="0" smtClean="0"/>
              <a:t> </a:t>
            </a:r>
            <a:r>
              <a:rPr lang="ru-RU" dirty="0" err="1" smtClean="0"/>
              <a:t>присутні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фенотипі</a:t>
            </a:r>
            <a:r>
              <a:rPr lang="ru-RU" dirty="0" smtClean="0"/>
              <a:t>.</a:t>
            </a:r>
          </a:p>
          <a:p>
            <a:r>
              <a:rPr lang="ru-RU" dirty="0" smtClean="0"/>
              <a:t>Фраза «</a:t>
            </a:r>
            <a:r>
              <a:rPr lang="ru-RU" dirty="0" err="1" smtClean="0"/>
              <a:t>закодувати</a:t>
            </a:r>
            <a:r>
              <a:rPr lang="ru-RU" dirty="0" smtClean="0"/>
              <a:t>» </a:t>
            </a:r>
            <a:r>
              <a:rPr lang="ru-RU" dirty="0" err="1" smtClean="0"/>
              <a:t>досить</a:t>
            </a:r>
            <a:r>
              <a:rPr lang="ru-RU" dirty="0" smtClean="0"/>
              <a:t> часто </a:t>
            </a:r>
            <a:r>
              <a:rPr lang="ru-RU" dirty="0" err="1" smtClean="0"/>
              <a:t>уживається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позначити</a:t>
            </a:r>
            <a:r>
              <a:rPr lang="ru-RU" dirty="0" smtClean="0"/>
              <a:t> </a:t>
            </a:r>
            <a:r>
              <a:rPr lang="ru-RU" dirty="0" err="1" smtClean="0"/>
              <a:t>інформацію</a:t>
            </a:r>
            <a:r>
              <a:rPr lang="ru-RU" dirty="0" smtClean="0"/>
              <a:t>, яка </a:t>
            </a:r>
            <a:r>
              <a:rPr lang="ru-RU" dirty="0" err="1" smtClean="0"/>
              <a:t>міститься</a:t>
            </a:r>
            <a:r>
              <a:rPr lang="ru-RU" dirty="0" smtClean="0"/>
              <a:t> у генах,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необхідна</a:t>
            </a:r>
            <a:r>
              <a:rPr lang="ru-RU" dirty="0" smtClean="0"/>
              <a:t> для </a:t>
            </a:r>
            <a:r>
              <a:rPr lang="ru-RU" dirty="0" err="1" smtClean="0"/>
              <a:t>певної</a:t>
            </a:r>
            <a:r>
              <a:rPr lang="ru-RU" dirty="0" smtClean="0"/>
              <a:t> </a:t>
            </a:r>
            <a:r>
              <a:rPr lang="ru-RU" dirty="0" err="1" smtClean="0"/>
              <a:t>структури</a:t>
            </a:r>
            <a:r>
              <a:rPr lang="ru-RU" dirty="0" smtClean="0"/>
              <a:t> </a:t>
            </a:r>
            <a:r>
              <a:rPr lang="ru-RU" dirty="0" err="1" smtClean="0"/>
              <a:t>білка</a:t>
            </a:r>
            <a:r>
              <a:rPr lang="ru-RU" dirty="0" smtClean="0"/>
              <a:t>: «</a:t>
            </a:r>
            <a:r>
              <a:rPr lang="ru-RU" dirty="0" err="1" smtClean="0"/>
              <a:t>гени</a:t>
            </a:r>
            <a:r>
              <a:rPr lang="ru-RU" dirty="0" smtClean="0"/>
              <a:t> </a:t>
            </a:r>
            <a:r>
              <a:rPr lang="ru-RU" dirty="0" err="1" smtClean="0"/>
              <a:t>кодують</a:t>
            </a:r>
            <a:r>
              <a:rPr lang="ru-RU" dirty="0" smtClean="0"/>
              <a:t> </a:t>
            </a:r>
            <a:r>
              <a:rPr lang="ru-RU" dirty="0" err="1" smtClean="0"/>
              <a:t>білки</a:t>
            </a:r>
            <a:r>
              <a:rPr lang="ru-RU" dirty="0" smtClean="0"/>
              <a:t>». </a:t>
            </a:r>
            <a:r>
              <a:rPr lang="ru-RU" dirty="0" err="1" smtClean="0"/>
              <a:t>Найпростіша</a:t>
            </a:r>
            <a:r>
              <a:rPr lang="ru-RU" dirty="0" smtClean="0"/>
              <a:t> </a:t>
            </a:r>
            <a:r>
              <a:rPr lang="ru-RU" dirty="0" err="1" smtClean="0"/>
              <a:t>концепція</a:t>
            </a:r>
            <a:r>
              <a:rPr lang="ru-RU" dirty="0" smtClean="0"/>
              <a:t> — «один ген — один </a:t>
            </a:r>
            <a:r>
              <a:rPr lang="ru-RU" dirty="0" err="1" smtClean="0"/>
              <a:t>поліпептид</a:t>
            </a:r>
            <a:r>
              <a:rPr lang="ru-RU" dirty="0" smtClean="0"/>
              <a:t> (</a:t>
            </a:r>
            <a:r>
              <a:rPr lang="ru-RU" dirty="0" err="1" smtClean="0"/>
              <a:t>один</a:t>
            </a:r>
            <a:r>
              <a:rPr lang="ru-RU" dirty="0" smtClean="0"/>
              <a:t> </a:t>
            </a:r>
            <a:r>
              <a:rPr lang="ru-RU" dirty="0" err="1" smtClean="0"/>
              <a:t>білок</a:t>
            </a:r>
            <a:r>
              <a:rPr lang="ru-RU" dirty="0" smtClean="0"/>
              <a:t>)». Але один ген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кодувати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велику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поліпептидів</a:t>
            </a:r>
            <a:r>
              <a:rPr lang="ru-RU" dirty="0" smtClean="0"/>
              <a:t> у </a:t>
            </a:r>
            <a:r>
              <a:rPr lang="ru-RU" dirty="0" err="1" smtClean="0"/>
              <a:t>залежності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регуляції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транскрипції</a:t>
            </a:r>
            <a:r>
              <a:rPr lang="ru-RU" dirty="0" smtClean="0"/>
              <a:t> (</a:t>
            </a:r>
            <a:r>
              <a:rPr lang="ru-RU" dirty="0" err="1" smtClean="0"/>
              <a:t>альтернативний</a:t>
            </a:r>
            <a:r>
              <a:rPr lang="ru-RU" dirty="0" smtClean="0"/>
              <a:t> </a:t>
            </a:r>
            <a:r>
              <a:rPr lang="ru-RU" dirty="0" err="1" smtClean="0"/>
              <a:t>сплайсинг</a:t>
            </a:r>
            <a:r>
              <a:rPr lang="ru-RU" dirty="0" smtClean="0"/>
              <a:t>). </a:t>
            </a:r>
            <a:r>
              <a:rPr lang="ru-RU" dirty="0" err="1" smtClean="0"/>
              <a:t>Гени</a:t>
            </a:r>
            <a:r>
              <a:rPr lang="ru-RU" dirty="0" smtClean="0"/>
              <a:t> </a:t>
            </a:r>
            <a:r>
              <a:rPr lang="ru-RU" dirty="0" err="1" smtClean="0"/>
              <a:t>кодують</a:t>
            </a:r>
            <a:r>
              <a:rPr lang="ru-RU" dirty="0" smtClean="0"/>
              <a:t> </a:t>
            </a:r>
            <a:r>
              <a:rPr lang="ru-RU" dirty="0" err="1" smtClean="0"/>
              <a:t>нуклеотидну</a:t>
            </a:r>
            <a:r>
              <a:rPr lang="ru-RU" dirty="0" smtClean="0"/>
              <a:t> </a:t>
            </a:r>
            <a:r>
              <a:rPr lang="ru-RU" dirty="0" err="1" smtClean="0"/>
              <a:t>послідовність</a:t>
            </a:r>
            <a:r>
              <a:rPr lang="ru-RU" dirty="0" smtClean="0"/>
              <a:t> </a:t>
            </a:r>
            <a:r>
              <a:rPr lang="ru-RU" dirty="0" err="1" smtClean="0"/>
              <a:t>мессенджер-РНК</a:t>
            </a:r>
            <a:r>
              <a:rPr lang="ru-RU" dirty="0" smtClean="0"/>
              <a:t>, </a:t>
            </a:r>
            <a:r>
              <a:rPr lang="ru-RU" i="1" dirty="0" err="1" smtClean="0"/>
              <a:t>або</a:t>
            </a:r>
            <a:r>
              <a:rPr lang="ru-RU" dirty="0" smtClean="0"/>
              <a:t> </a:t>
            </a:r>
            <a:r>
              <a:rPr lang="ru-RU" dirty="0" err="1" smtClean="0"/>
              <a:t>мРНК</a:t>
            </a:r>
            <a:r>
              <a:rPr lang="ru-RU" dirty="0" smtClean="0"/>
              <a:t>, </a:t>
            </a:r>
            <a:r>
              <a:rPr lang="ru-RU" dirty="0" err="1" smtClean="0"/>
              <a:t>транспортних</a:t>
            </a:r>
            <a:r>
              <a:rPr lang="ru-RU" dirty="0" smtClean="0"/>
              <a:t> РНК (</a:t>
            </a:r>
            <a:r>
              <a:rPr lang="ru-RU" dirty="0" err="1" smtClean="0"/>
              <a:t>тРНК</a:t>
            </a:r>
            <a:r>
              <a:rPr lang="ru-RU" dirty="0" smtClean="0"/>
              <a:t>) та </a:t>
            </a:r>
            <a:r>
              <a:rPr lang="ru-RU" dirty="0" err="1" smtClean="0"/>
              <a:t>рибосомальних</a:t>
            </a:r>
            <a:r>
              <a:rPr lang="ru-RU" dirty="0" smtClean="0"/>
              <a:t> РНК (</a:t>
            </a:r>
            <a:r>
              <a:rPr lang="ru-RU" dirty="0" err="1" smtClean="0"/>
              <a:t>рРНК</a:t>
            </a:r>
            <a:r>
              <a:rPr lang="ru-RU" dirty="0" smtClean="0"/>
              <a:t>). </a:t>
            </a:r>
            <a:r>
              <a:rPr lang="ru-RU" dirty="0" err="1" smtClean="0"/>
              <a:t>Усі</a:t>
            </a:r>
            <a:r>
              <a:rPr lang="ru-RU" dirty="0" smtClean="0"/>
              <a:t>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види</a:t>
            </a:r>
            <a:r>
              <a:rPr lang="ru-RU" dirty="0" smtClean="0"/>
              <a:t> РНК </a:t>
            </a:r>
            <a:r>
              <a:rPr lang="ru-RU" dirty="0" err="1" smtClean="0"/>
              <a:t>необхідні</a:t>
            </a:r>
            <a:r>
              <a:rPr lang="ru-RU" dirty="0" smtClean="0"/>
              <a:t> для синтезу </a:t>
            </a:r>
            <a:r>
              <a:rPr lang="ru-RU" dirty="0" err="1" smtClean="0"/>
              <a:t>білків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Гени</a:t>
            </a:r>
            <a:r>
              <a:rPr lang="ru-RU" dirty="0" smtClean="0"/>
              <a:t> </a:t>
            </a:r>
            <a:r>
              <a:rPr lang="ru-RU" dirty="0" err="1" smtClean="0"/>
              <a:t>впливають</a:t>
            </a:r>
            <a:r>
              <a:rPr lang="ru-RU" dirty="0" smtClean="0"/>
              <a:t> на </a:t>
            </a:r>
            <a:r>
              <a:rPr lang="ru-RU" dirty="0" err="1" smtClean="0"/>
              <a:t>зовнішність</a:t>
            </a:r>
            <a:r>
              <a:rPr lang="ru-RU" dirty="0" smtClean="0"/>
              <a:t> </a:t>
            </a:r>
            <a:r>
              <a:rPr lang="ru-RU" dirty="0" err="1" smtClean="0"/>
              <a:t>усіх</a:t>
            </a:r>
            <a:r>
              <a:rPr lang="ru-RU" dirty="0" smtClean="0"/>
              <a:t> </a:t>
            </a:r>
            <a:r>
              <a:rPr lang="ru-RU" dirty="0" err="1" smtClean="0"/>
              <a:t>організмів</a:t>
            </a:r>
            <a:r>
              <a:rPr lang="ru-RU" dirty="0" smtClean="0"/>
              <a:t>, у тому </a:t>
            </a:r>
            <a:r>
              <a:rPr lang="ru-RU" dirty="0" err="1" smtClean="0"/>
              <a:t>числі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людей,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на </a:t>
            </a:r>
            <a:r>
              <a:rPr lang="ru-RU" dirty="0" err="1" smtClean="0"/>
              <a:t>поведінку</a:t>
            </a:r>
            <a:r>
              <a:rPr lang="ru-RU" dirty="0" smtClean="0"/>
              <a:t>. На </a:t>
            </a:r>
            <a:r>
              <a:rPr lang="ru-RU" dirty="0" err="1" smtClean="0"/>
              <a:t>ці</a:t>
            </a:r>
            <a:r>
              <a:rPr lang="ru-RU" dirty="0" smtClean="0"/>
              <a:t> характеристики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впливають</a:t>
            </a:r>
            <a:r>
              <a:rPr lang="ru-RU" dirty="0" smtClean="0"/>
              <a:t> </a:t>
            </a:r>
            <a:r>
              <a:rPr lang="ru-RU" dirty="0" err="1" smtClean="0"/>
              <a:t>умови</a:t>
            </a:r>
            <a:r>
              <a:rPr lang="ru-RU" dirty="0" smtClean="0"/>
              <a:t> </a:t>
            </a:r>
            <a:r>
              <a:rPr lang="ru-RU" dirty="0" err="1" smtClean="0"/>
              <a:t>зовнішнього</a:t>
            </a:r>
            <a:r>
              <a:rPr lang="ru-RU" dirty="0" smtClean="0"/>
              <a:t> </a:t>
            </a:r>
            <a:r>
              <a:rPr lang="ru-RU" dirty="0" err="1" smtClean="0"/>
              <a:t>середовища</a:t>
            </a:r>
            <a:r>
              <a:rPr lang="ru-RU" dirty="0" smtClean="0"/>
              <a:t> та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фактори</a:t>
            </a:r>
            <a:r>
              <a:rPr lang="ru-RU" dirty="0" smtClean="0"/>
              <a:t>. </a:t>
            </a:r>
            <a:r>
              <a:rPr lang="ru-RU" dirty="0" err="1" smtClean="0"/>
              <a:t>Ідентичні</a:t>
            </a:r>
            <a:r>
              <a:rPr lang="ru-RU" dirty="0" smtClean="0"/>
              <a:t> </a:t>
            </a:r>
            <a:r>
              <a:rPr lang="ru-RU" dirty="0" err="1" smtClean="0"/>
              <a:t>генетично</a:t>
            </a:r>
            <a:r>
              <a:rPr lang="ru-RU" dirty="0" smtClean="0"/>
              <a:t> </a:t>
            </a:r>
            <a:r>
              <a:rPr lang="ru-RU" dirty="0" err="1" smtClean="0"/>
              <a:t>близнята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по </a:t>
            </a:r>
            <a:r>
              <a:rPr lang="ru-RU" dirty="0" err="1" smtClean="0"/>
              <a:t>суті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«клонами» </a:t>
            </a:r>
            <a:r>
              <a:rPr lang="ru-RU" dirty="0" err="1" smtClean="0"/>
              <a:t>унаслідок</a:t>
            </a:r>
            <a:r>
              <a:rPr lang="ru-RU" dirty="0" smtClean="0"/>
              <a:t> </a:t>
            </a:r>
            <a:r>
              <a:rPr lang="ru-RU" dirty="0" err="1" smtClean="0"/>
              <a:t>раннього</a:t>
            </a:r>
            <a:r>
              <a:rPr lang="ru-RU" dirty="0" smtClean="0"/>
              <a:t> </a:t>
            </a:r>
            <a:r>
              <a:rPr lang="ru-RU" dirty="0" err="1" smtClean="0"/>
              <a:t>поділу</a:t>
            </a:r>
            <a:r>
              <a:rPr lang="ru-RU" dirty="0" smtClean="0"/>
              <a:t> </a:t>
            </a:r>
            <a:r>
              <a:rPr lang="ru-RU" dirty="0" err="1" smtClean="0"/>
              <a:t>ембріону</a:t>
            </a:r>
            <a:r>
              <a:rPr lang="ru-RU" dirty="0" smtClean="0"/>
              <a:t>,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однакову</a:t>
            </a:r>
            <a:r>
              <a:rPr lang="ru-RU" dirty="0" smtClean="0"/>
              <a:t> ДНК,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риси</a:t>
            </a:r>
            <a:r>
              <a:rPr lang="ru-RU" dirty="0" smtClean="0"/>
              <a:t> характеру,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відбитки</a:t>
            </a:r>
            <a:r>
              <a:rPr lang="ru-RU" dirty="0" smtClean="0"/>
              <a:t> </a:t>
            </a:r>
            <a:r>
              <a:rPr lang="ru-RU" dirty="0" err="1" smtClean="0"/>
              <a:t>пальців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 </a:t>
            </a:r>
            <a:r>
              <a:rPr lang="ru-RU" dirty="0" err="1" smtClean="0"/>
              <a:t>Генетично</a:t>
            </a:r>
            <a:r>
              <a:rPr lang="ru-RU" dirty="0" smtClean="0"/>
              <a:t> </a:t>
            </a:r>
            <a:r>
              <a:rPr lang="ru-RU" dirty="0" err="1" smtClean="0"/>
              <a:t>ідентичні</a:t>
            </a:r>
            <a:r>
              <a:rPr lang="ru-RU" dirty="0" smtClean="0"/>
              <a:t> </a:t>
            </a:r>
            <a:r>
              <a:rPr lang="ru-RU" dirty="0" err="1" smtClean="0"/>
              <a:t>рослини</a:t>
            </a:r>
            <a:r>
              <a:rPr lang="ru-RU" dirty="0" smtClean="0"/>
              <a:t> </a:t>
            </a:r>
            <a:r>
              <a:rPr lang="ru-RU" dirty="0" err="1" smtClean="0"/>
              <a:t>накопичують</a:t>
            </a:r>
            <a:r>
              <a:rPr lang="ru-RU" dirty="0" smtClean="0"/>
              <a:t> </a:t>
            </a:r>
            <a:r>
              <a:rPr lang="ru-RU" dirty="0" err="1" smtClean="0"/>
              <a:t>різні</a:t>
            </a:r>
            <a:r>
              <a:rPr lang="ru-RU" dirty="0" smtClean="0"/>
              <a:t> за </a:t>
            </a:r>
            <a:r>
              <a:rPr lang="ru-RU" dirty="0" err="1" smtClean="0"/>
              <a:t>розміром</a:t>
            </a:r>
            <a:r>
              <a:rPr lang="ru-RU" dirty="0" smtClean="0"/>
              <a:t> та </a:t>
            </a:r>
            <a:r>
              <a:rPr lang="ru-RU" dirty="0" err="1" smtClean="0"/>
              <a:t>насичністю</a:t>
            </a:r>
            <a:r>
              <a:rPr lang="ru-RU" dirty="0" smtClean="0"/>
              <a:t> </a:t>
            </a:r>
            <a:r>
              <a:rPr lang="ru-RU" dirty="0" err="1" smtClean="0"/>
              <a:t>жирні</a:t>
            </a:r>
            <a:r>
              <a:rPr lang="ru-RU" dirty="0" smtClean="0"/>
              <a:t> </a:t>
            </a:r>
            <a:r>
              <a:rPr lang="ru-RU" dirty="0" err="1" smtClean="0"/>
              <a:t>кислоти</a:t>
            </a:r>
            <a:r>
              <a:rPr lang="ru-RU" dirty="0" smtClean="0"/>
              <a:t> у </a:t>
            </a:r>
            <a:r>
              <a:rPr lang="ru-RU" dirty="0" err="1" smtClean="0"/>
              <a:t>залежності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температури</a:t>
            </a:r>
            <a:r>
              <a:rPr lang="ru-RU" dirty="0" smtClean="0"/>
              <a:t> </a:t>
            </a:r>
            <a:r>
              <a:rPr lang="ru-RU" dirty="0" err="1" smtClean="0"/>
              <a:t>зовнішнього</a:t>
            </a:r>
            <a:r>
              <a:rPr lang="ru-RU" dirty="0" smtClean="0"/>
              <a:t> </a:t>
            </a:r>
            <a:r>
              <a:rPr lang="ru-RU" dirty="0" err="1" smtClean="0"/>
              <a:t>середовища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 descr="bliznec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142984"/>
            <a:ext cx="6500858" cy="4872777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 err="1" smtClean="0"/>
              <a:t>Роботи</a:t>
            </a:r>
            <a:r>
              <a:rPr lang="ru-RU" sz="3600" dirty="0" smtClean="0"/>
              <a:t> </a:t>
            </a:r>
            <a:r>
              <a:rPr lang="ru-RU" sz="3600" dirty="0" err="1" smtClean="0"/>
              <a:t>Френсіса</a:t>
            </a:r>
            <a:r>
              <a:rPr lang="ru-RU" sz="3600" dirty="0" smtClean="0"/>
              <a:t> </a:t>
            </a:r>
            <a:r>
              <a:rPr lang="ru-RU" sz="3600" dirty="0" err="1" smtClean="0"/>
              <a:t>Гальтона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5257808" cy="5857916"/>
          </a:xfrm>
        </p:spPr>
        <p:txBody>
          <a:bodyPr>
            <a:noAutofit/>
          </a:bodyPr>
          <a:lstStyle/>
          <a:p>
            <a:r>
              <a:rPr lang="ru-RU" sz="1500" dirty="0" smtClean="0"/>
              <a:t>У 1869 </a:t>
            </a:r>
            <a:r>
              <a:rPr lang="ru-RU" sz="1500" dirty="0" err="1" smtClean="0"/>
              <a:t>році</a:t>
            </a:r>
            <a:r>
              <a:rPr lang="ru-RU" sz="1500" dirty="0" smtClean="0"/>
              <a:t> </a:t>
            </a:r>
            <a:r>
              <a:rPr lang="ru-RU" sz="1500" dirty="0" err="1" smtClean="0"/>
              <a:t>англійський</a:t>
            </a:r>
            <a:r>
              <a:rPr lang="ru-RU" sz="1500" dirty="0" smtClean="0"/>
              <a:t> психолог </a:t>
            </a:r>
            <a:r>
              <a:rPr lang="ru-RU" sz="1500" dirty="0" err="1" smtClean="0"/>
              <a:t>і</a:t>
            </a:r>
            <a:r>
              <a:rPr lang="ru-RU" sz="1500" dirty="0" smtClean="0"/>
              <a:t> антрополог </a:t>
            </a:r>
            <a:r>
              <a:rPr lang="ru-RU" sz="1500" dirty="0" err="1" smtClean="0"/>
              <a:t>Френсіс</a:t>
            </a:r>
            <a:r>
              <a:rPr lang="ru-RU" sz="1500" dirty="0" smtClean="0"/>
              <a:t> </a:t>
            </a:r>
            <a:r>
              <a:rPr lang="ru-RU" sz="1500" dirty="0" err="1" smtClean="0"/>
              <a:t>Гальтон</a:t>
            </a:r>
            <a:r>
              <a:rPr lang="ru-RU" sz="1500" dirty="0" smtClean="0"/>
              <a:t> </a:t>
            </a:r>
            <a:r>
              <a:rPr lang="ru-RU" sz="1500" dirty="0" err="1" smtClean="0"/>
              <a:t>запропонував</a:t>
            </a:r>
            <a:r>
              <a:rPr lang="ru-RU" sz="1500" dirty="0" smtClean="0"/>
              <a:t> </a:t>
            </a:r>
            <a:r>
              <a:rPr lang="ru-RU" sz="1500" dirty="0" err="1" smtClean="0"/>
              <a:t>вивчити</a:t>
            </a:r>
            <a:r>
              <a:rPr lang="ru-RU" sz="1500" dirty="0" smtClean="0"/>
              <a:t> </a:t>
            </a:r>
            <a:r>
              <a:rPr lang="ru-RU" sz="1500" dirty="0" err="1" smtClean="0"/>
              <a:t>впливи</a:t>
            </a:r>
            <a:r>
              <a:rPr lang="ru-RU" sz="1500" dirty="0" smtClean="0"/>
              <a:t>, </a:t>
            </a:r>
            <a:r>
              <a:rPr lang="ru-RU" sz="1500" dirty="0" err="1" smtClean="0"/>
              <a:t>які</a:t>
            </a:r>
            <a:r>
              <a:rPr lang="ru-RU" sz="1500" dirty="0" smtClean="0"/>
              <a:t> </a:t>
            </a:r>
            <a:r>
              <a:rPr lang="ru-RU" sz="1500" dirty="0" err="1" smtClean="0"/>
              <a:t>можуть</a:t>
            </a:r>
            <a:r>
              <a:rPr lang="ru-RU" sz="1500" dirty="0" smtClean="0"/>
              <a:t> </a:t>
            </a:r>
            <a:r>
              <a:rPr lang="ru-RU" sz="1500" dirty="0" err="1" smtClean="0"/>
              <a:t>поліпшити</a:t>
            </a:r>
            <a:r>
              <a:rPr lang="ru-RU" sz="1500" dirty="0" smtClean="0"/>
              <a:t> </a:t>
            </a:r>
            <a:r>
              <a:rPr lang="ru-RU" sz="1500" dirty="0" err="1" smtClean="0"/>
              <a:t>спадкові</a:t>
            </a:r>
            <a:r>
              <a:rPr lang="ru-RU" sz="1500" dirty="0" smtClean="0"/>
              <a:t> </a:t>
            </a:r>
            <a:r>
              <a:rPr lang="ru-RU" sz="1500" dirty="0" err="1" smtClean="0"/>
              <a:t>якості</a:t>
            </a:r>
            <a:r>
              <a:rPr lang="ru-RU" sz="1500" dirty="0" smtClean="0"/>
              <a:t> (</a:t>
            </a:r>
            <a:r>
              <a:rPr lang="ru-RU" sz="1500" dirty="0" err="1" smtClean="0"/>
              <a:t>здоров’я</a:t>
            </a:r>
            <a:r>
              <a:rPr lang="ru-RU" sz="1500" dirty="0" smtClean="0"/>
              <a:t>, </a:t>
            </a:r>
            <a:r>
              <a:rPr lang="ru-RU" sz="1500" dirty="0" err="1" smtClean="0"/>
              <a:t>розумові</a:t>
            </a:r>
            <a:r>
              <a:rPr lang="ru-RU" sz="1500" dirty="0" smtClean="0"/>
              <a:t> </a:t>
            </a:r>
            <a:r>
              <a:rPr lang="ru-RU" sz="1500" dirty="0" err="1" smtClean="0"/>
              <a:t>здатності</a:t>
            </a:r>
            <a:r>
              <a:rPr lang="ru-RU" sz="1500" dirty="0" smtClean="0"/>
              <a:t>, </a:t>
            </a:r>
            <a:r>
              <a:rPr lang="ru-RU" sz="1500" dirty="0" err="1" smtClean="0"/>
              <a:t>обдарованості</a:t>
            </a:r>
            <a:r>
              <a:rPr lang="ru-RU" sz="1500" dirty="0" smtClean="0"/>
              <a:t>) </a:t>
            </a:r>
            <a:r>
              <a:rPr lang="ru-RU" sz="1500" dirty="0" err="1" smtClean="0"/>
              <a:t>майбутніх</a:t>
            </a:r>
            <a:r>
              <a:rPr lang="ru-RU" sz="1500" dirty="0" smtClean="0"/>
              <a:t> </a:t>
            </a:r>
            <a:r>
              <a:rPr lang="ru-RU" sz="1500" dirty="0" err="1" smtClean="0"/>
              <a:t>поколінь</a:t>
            </a:r>
            <a:r>
              <a:rPr lang="ru-RU" sz="1500" dirty="0" smtClean="0"/>
              <a:t> </a:t>
            </a:r>
            <a:r>
              <a:rPr lang="ru-RU" sz="1500" dirty="0" err="1" smtClean="0"/>
              <a:t>і</a:t>
            </a:r>
            <a:r>
              <a:rPr lang="ru-RU" sz="1500" dirty="0" smtClean="0"/>
              <a:t> </a:t>
            </a:r>
            <a:r>
              <a:rPr lang="ru-RU" sz="1500" dirty="0" err="1" smtClean="0"/>
              <a:t>висловив</a:t>
            </a:r>
            <a:r>
              <a:rPr lang="ru-RU" sz="1500" dirty="0" smtClean="0"/>
              <a:t> думку, </a:t>
            </a:r>
            <a:r>
              <a:rPr lang="ru-RU" sz="1500" dirty="0" err="1" smtClean="0"/>
              <a:t>що</a:t>
            </a:r>
            <a:r>
              <a:rPr lang="ru-RU" sz="1500" dirty="0" smtClean="0"/>
              <a:t> шляхом </a:t>
            </a:r>
            <a:r>
              <a:rPr lang="ru-RU" sz="1500" dirty="0" err="1" smtClean="0"/>
              <a:t>заохочувань</a:t>
            </a:r>
            <a:r>
              <a:rPr lang="ru-RU" sz="1500" dirty="0" smtClean="0"/>
              <a:t> та </a:t>
            </a:r>
            <a:r>
              <a:rPr lang="ru-RU" sz="1500" dirty="0" err="1" smtClean="0"/>
              <a:t>обмежень</a:t>
            </a:r>
            <a:r>
              <a:rPr lang="ru-RU" sz="1500" dirty="0" smtClean="0"/>
              <a:t> у </a:t>
            </a:r>
            <a:r>
              <a:rPr lang="ru-RU" sz="1500" dirty="0" err="1" smtClean="0"/>
              <a:t>створенні</a:t>
            </a:r>
            <a:r>
              <a:rPr lang="ru-RU" sz="1500" dirty="0" smtClean="0"/>
              <a:t> </a:t>
            </a:r>
            <a:r>
              <a:rPr lang="ru-RU" sz="1500" dirty="0" err="1" smtClean="0"/>
              <a:t>шлюбних</a:t>
            </a:r>
            <a:r>
              <a:rPr lang="ru-RU" sz="1500" dirty="0" smtClean="0"/>
              <a:t> пар </a:t>
            </a:r>
            <a:r>
              <a:rPr lang="ru-RU" sz="1500" dirty="0" err="1" smtClean="0"/>
              <a:t>можна</a:t>
            </a:r>
            <a:r>
              <a:rPr lang="ru-RU" sz="1500" dirty="0" smtClean="0"/>
              <a:t> </a:t>
            </a:r>
            <a:r>
              <a:rPr lang="ru-RU" sz="1500" dirty="0" err="1" smtClean="0"/>
              <a:t>покращити</a:t>
            </a:r>
            <a:r>
              <a:rPr lang="ru-RU" sz="1500" dirty="0" smtClean="0"/>
              <a:t> </a:t>
            </a:r>
            <a:r>
              <a:rPr lang="ru-RU" sz="1500" dirty="0" err="1" smtClean="0"/>
              <a:t>біологічні</a:t>
            </a:r>
            <a:r>
              <a:rPr lang="ru-RU" sz="1500" dirty="0" smtClean="0"/>
              <a:t> </a:t>
            </a:r>
            <a:r>
              <a:rPr lang="ru-RU" sz="1500" dirty="0" err="1" smtClean="0"/>
              <a:t>якості</a:t>
            </a:r>
            <a:r>
              <a:rPr lang="ru-RU" sz="1500" dirty="0" smtClean="0"/>
              <a:t> </a:t>
            </a:r>
            <a:r>
              <a:rPr lang="ru-RU" sz="1500" dirty="0" err="1" smtClean="0"/>
              <a:t>людини</a:t>
            </a:r>
            <a:r>
              <a:rPr lang="ru-RU" sz="1500" dirty="0" smtClean="0"/>
              <a:t>. </a:t>
            </a:r>
            <a:r>
              <a:rPr lang="ru-RU" sz="1500" dirty="0" err="1" smtClean="0"/>
              <a:t>Він</a:t>
            </a:r>
            <a:r>
              <a:rPr lang="ru-RU" sz="1500" dirty="0" smtClean="0"/>
              <a:t> </a:t>
            </a:r>
            <a:r>
              <a:rPr lang="ru-RU" sz="1500" dirty="0" err="1" smtClean="0"/>
              <a:t>вперше</a:t>
            </a:r>
            <a:r>
              <a:rPr lang="ru-RU" sz="1500" dirty="0" smtClean="0"/>
              <a:t> </a:t>
            </a:r>
            <a:r>
              <a:rPr lang="ru-RU" sz="1500" dirty="0" err="1" smtClean="0"/>
              <a:t>сформулював</a:t>
            </a:r>
            <a:r>
              <a:rPr lang="ru-RU" sz="1500" dirty="0" smtClean="0"/>
              <a:t> </a:t>
            </a:r>
            <a:r>
              <a:rPr lang="ru-RU" sz="1500" dirty="0" err="1" smtClean="0"/>
              <a:t>принципи</a:t>
            </a:r>
            <a:r>
              <a:rPr lang="ru-RU" sz="1500" dirty="0" smtClean="0"/>
              <a:t> </a:t>
            </a:r>
            <a:r>
              <a:rPr lang="ru-RU" sz="1500" dirty="0" err="1" smtClean="0"/>
              <a:t>євгеніки</a:t>
            </a:r>
            <a:r>
              <a:rPr lang="ru-RU" sz="1500" dirty="0" smtClean="0"/>
              <a:t> – </a:t>
            </a:r>
            <a:r>
              <a:rPr lang="ru-RU" sz="1500" dirty="0" err="1" smtClean="0"/>
              <a:t>вчення</a:t>
            </a:r>
            <a:r>
              <a:rPr lang="ru-RU" sz="1500" dirty="0" smtClean="0"/>
              <a:t> про </a:t>
            </a:r>
            <a:r>
              <a:rPr lang="ru-RU" sz="1500" dirty="0" err="1" smtClean="0"/>
              <a:t>спадкове</a:t>
            </a:r>
            <a:r>
              <a:rPr lang="ru-RU" sz="1500" dirty="0" smtClean="0"/>
              <a:t> </a:t>
            </a:r>
            <a:r>
              <a:rPr lang="ru-RU" sz="1500" dirty="0" err="1" smtClean="0"/>
              <a:t>здоров’я</a:t>
            </a:r>
            <a:r>
              <a:rPr lang="ru-RU" sz="1500" dirty="0" smtClean="0"/>
              <a:t> </a:t>
            </a:r>
            <a:r>
              <a:rPr lang="ru-RU" sz="1500" dirty="0" err="1" smtClean="0"/>
              <a:t>людини</a:t>
            </a:r>
            <a:r>
              <a:rPr lang="ru-RU" sz="1500" dirty="0" smtClean="0"/>
              <a:t> та шляхи </a:t>
            </a:r>
            <a:r>
              <a:rPr lang="ru-RU" sz="1500" dirty="0" err="1" smtClean="0"/>
              <a:t>його</a:t>
            </a:r>
            <a:r>
              <a:rPr lang="ru-RU" sz="1500" dirty="0" smtClean="0"/>
              <a:t> </a:t>
            </a:r>
            <a:r>
              <a:rPr lang="ru-RU" sz="1500" dirty="0" err="1" smtClean="0"/>
              <a:t>поліпшення</a:t>
            </a:r>
            <a:r>
              <a:rPr lang="ru-RU" sz="1500" dirty="0" smtClean="0"/>
              <a:t>. </a:t>
            </a:r>
            <a:r>
              <a:rPr lang="ru-RU" sz="1500" dirty="0" err="1" smtClean="0"/>
              <a:t>Це</a:t>
            </a:r>
            <a:r>
              <a:rPr lang="ru-RU" sz="1500" dirty="0" smtClean="0"/>
              <a:t> </a:t>
            </a:r>
            <a:r>
              <a:rPr lang="ru-RU" sz="1500" dirty="0" err="1" smtClean="0"/>
              <a:t>вчення</a:t>
            </a:r>
            <a:r>
              <a:rPr lang="ru-RU" sz="1500" dirty="0" smtClean="0"/>
              <a:t> стало </a:t>
            </a:r>
            <a:r>
              <a:rPr lang="ru-RU" sz="1500" dirty="0" err="1" smtClean="0"/>
              <a:t>розділом</a:t>
            </a:r>
            <a:r>
              <a:rPr lang="ru-RU" sz="1500" dirty="0" smtClean="0"/>
              <a:t> генетики </a:t>
            </a:r>
            <a:r>
              <a:rPr lang="ru-RU" sz="1500" dirty="0" err="1" smtClean="0"/>
              <a:t>людини</a:t>
            </a:r>
            <a:r>
              <a:rPr lang="ru-RU" sz="1500" dirty="0" smtClean="0"/>
              <a:t>, предметом </a:t>
            </a:r>
            <a:r>
              <a:rPr lang="ru-RU" sz="1500" dirty="0" err="1" smtClean="0"/>
              <a:t>якого</a:t>
            </a:r>
            <a:r>
              <a:rPr lang="ru-RU" sz="1500" dirty="0" smtClean="0"/>
              <a:t> </a:t>
            </a:r>
            <a:r>
              <a:rPr lang="ru-RU" sz="1500" dirty="0" err="1" smtClean="0"/>
              <a:t>є</a:t>
            </a:r>
            <a:r>
              <a:rPr lang="ru-RU" sz="1500" dirty="0" smtClean="0"/>
              <a:t> </a:t>
            </a:r>
            <a:r>
              <a:rPr lang="ru-RU" sz="1500" dirty="0" err="1" smtClean="0"/>
              <a:t>генетичні</a:t>
            </a:r>
            <a:r>
              <a:rPr lang="ru-RU" sz="1500" dirty="0" smtClean="0"/>
              <a:t> </a:t>
            </a:r>
            <a:r>
              <a:rPr lang="ru-RU" sz="1500" dirty="0" err="1" smtClean="0"/>
              <a:t>методи</a:t>
            </a:r>
            <a:r>
              <a:rPr lang="ru-RU" sz="1500" dirty="0" smtClean="0"/>
              <a:t> </a:t>
            </a:r>
            <a:r>
              <a:rPr lang="ru-RU" sz="1500" dirty="0" err="1" smtClean="0"/>
              <a:t>поліпшення</a:t>
            </a:r>
            <a:r>
              <a:rPr lang="ru-RU" sz="1500" dirty="0" smtClean="0"/>
              <a:t> </a:t>
            </a:r>
            <a:r>
              <a:rPr lang="ru-RU" sz="1500" dirty="0" err="1" smtClean="0"/>
              <a:t>спадкових</a:t>
            </a:r>
            <a:r>
              <a:rPr lang="ru-RU" sz="1500" dirty="0" smtClean="0"/>
              <a:t> </a:t>
            </a:r>
            <a:r>
              <a:rPr lang="ru-RU" sz="1500" dirty="0" err="1" smtClean="0"/>
              <a:t>ознак</a:t>
            </a:r>
            <a:r>
              <a:rPr lang="ru-RU" sz="1500" dirty="0" smtClean="0"/>
              <a:t>, особливо </a:t>
            </a:r>
            <a:r>
              <a:rPr lang="ru-RU" sz="1500" dirty="0" err="1" smtClean="0"/>
              <a:t>боротьба</a:t>
            </a:r>
            <a:r>
              <a:rPr lang="ru-RU" sz="1500" dirty="0" smtClean="0"/>
              <a:t> </a:t>
            </a:r>
            <a:r>
              <a:rPr lang="ru-RU" sz="1500" dirty="0" err="1" smtClean="0"/>
              <a:t>зі</a:t>
            </a:r>
            <a:r>
              <a:rPr lang="ru-RU" sz="1500" dirty="0" smtClean="0"/>
              <a:t> </a:t>
            </a:r>
            <a:r>
              <a:rPr lang="ru-RU" sz="1500" dirty="0" err="1" smtClean="0"/>
              <a:t>спадковими</a:t>
            </a:r>
            <a:r>
              <a:rPr lang="ru-RU" sz="1500" dirty="0" smtClean="0"/>
              <a:t> </a:t>
            </a:r>
            <a:r>
              <a:rPr lang="ru-RU" sz="1500" dirty="0" err="1" smtClean="0"/>
              <a:t>захворюваннями</a:t>
            </a:r>
            <a:r>
              <a:rPr lang="ru-RU" sz="1500" dirty="0" smtClean="0"/>
              <a:t>. </a:t>
            </a:r>
            <a:r>
              <a:rPr lang="ru-RU" sz="1500" dirty="0" err="1" smtClean="0"/>
              <a:t>Частина</a:t>
            </a:r>
            <a:r>
              <a:rPr lang="ru-RU" sz="1500" dirty="0" smtClean="0"/>
              <a:t> </a:t>
            </a:r>
            <a:r>
              <a:rPr lang="ru-RU" sz="1500" dirty="0" err="1" smtClean="0"/>
              <a:t>генетиків</a:t>
            </a:r>
            <a:r>
              <a:rPr lang="ru-RU" sz="1500" dirty="0" smtClean="0"/>
              <a:t>, як </a:t>
            </a:r>
            <a:r>
              <a:rPr lang="ru-RU" sz="1500" dirty="0" err="1" smtClean="0"/>
              <a:t>і</a:t>
            </a:r>
            <a:r>
              <a:rPr lang="ru-RU" sz="1500" dirty="0" smtClean="0"/>
              <a:t> </a:t>
            </a:r>
            <a:r>
              <a:rPr lang="ru-RU" sz="1500" dirty="0" err="1" smtClean="0"/>
              <a:t>Гальтон</a:t>
            </a:r>
            <a:r>
              <a:rPr lang="ru-RU" sz="1500" dirty="0" smtClean="0"/>
              <a:t>, </a:t>
            </a:r>
            <a:r>
              <a:rPr lang="ru-RU" sz="1500" dirty="0" err="1" smtClean="0"/>
              <a:t>вважала</a:t>
            </a:r>
            <a:r>
              <a:rPr lang="ru-RU" sz="1500" dirty="0" smtClean="0"/>
              <a:t>, </a:t>
            </a:r>
            <a:r>
              <a:rPr lang="ru-RU" sz="1500" dirty="0" err="1" smtClean="0"/>
              <a:t>що</a:t>
            </a:r>
            <a:r>
              <a:rPr lang="ru-RU" sz="1500" dirty="0" smtClean="0"/>
              <a:t> </a:t>
            </a:r>
            <a:r>
              <a:rPr lang="ru-RU" sz="1500" dirty="0" err="1" smtClean="0"/>
              <a:t>внаслідок</a:t>
            </a:r>
            <a:r>
              <a:rPr lang="ru-RU" sz="1500" dirty="0" smtClean="0"/>
              <a:t> </a:t>
            </a:r>
            <a:r>
              <a:rPr lang="ru-RU" sz="1500" dirty="0" err="1" smtClean="0"/>
              <a:t>тискумутаційного</a:t>
            </a:r>
            <a:r>
              <a:rPr lang="ru-RU" sz="1500" dirty="0" smtClean="0"/>
              <a:t> </a:t>
            </a:r>
            <a:r>
              <a:rPr lang="ru-RU" sz="1500" dirty="0" err="1" smtClean="0"/>
              <a:t>процесу</a:t>
            </a:r>
            <a:r>
              <a:rPr lang="ru-RU" sz="1500" dirty="0" smtClean="0"/>
              <a:t> </a:t>
            </a:r>
            <a:r>
              <a:rPr lang="ru-RU" sz="1500" dirty="0" err="1" smtClean="0"/>
              <a:t>відбувається</a:t>
            </a:r>
            <a:r>
              <a:rPr lang="ru-RU" sz="1500" dirty="0" smtClean="0"/>
              <a:t> </a:t>
            </a:r>
            <a:r>
              <a:rPr lang="ru-RU" sz="1500" dirty="0" err="1" smtClean="0"/>
              <a:t>біологічне</a:t>
            </a:r>
            <a:r>
              <a:rPr lang="ru-RU" sz="1500" dirty="0" smtClean="0"/>
              <a:t> </a:t>
            </a:r>
            <a:r>
              <a:rPr lang="ru-RU" sz="1500" dirty="0" err="1" smtClean="0"/>
              <a:t>виродження</a:t>
            </a:r>
            <a:r>
              <a:rPr lang="ru-RU" sz="1500" dirty="0" smtClean="0"/>
              <a:t> </a:t>
            </a:r>
            <a:r>
              <a:rPr lang="ru-RU" sz="1500" dirty="0" err="1" smtClean="0"/>
              <a:t>людини</a:t>
            </a:r>
            <a:r>
              <a:rPr lang="ru-RU" sz="1500" dirty="0" smtClean="0"/>
              <a:t> (</a:t>
            </a:r>
            <a:r>
              <a:rPr lang="ru-RU" sz="1500" dirty="0" err="1" smtClean="0"/>
              <a:t>медикаментозна</a:t>
            </a:r>
            <a:r>
              <a:rPr lang="ru-RU" sz="1500" dirty="0" smtClean="0"/>
              <a:t> </a:t>
            </a:r>
            <a:r>
              <a:rPr lang="ru-RU" sz="1500" dirty="0" err="1" smtClean="0"/>
              <a:t>боротьба</a:t>
            </a:r>
            <a:r>
              <a:rPr lang="ru-RU" sz="1500" dirty="0" smtClean="0"/>
              <a:t> </a:t>
            </a:r>
            <a:r>
              <a:rPr lang="ru-RU" sz="1500" dirty="0" err="1" smtClean="0"/>
              <a:t>з</a:t>
            </a:r>
            <a:r>
              <a:rPr lang="ru-RU" sz="1500" dirty="0" smtClean="0"/>
              <a:t> </a:t>
            </a:r>
            <a:r>
              <a:rPr lang="ru-RU" sz="1500" dirty="0" err="1" smtClean="0"/>
              <a:t>інфекційними</a:t>
            </a:r>
            <a:r>
              <a:rPr lang="ru-RU" sz="1500" dirty="0" smtClean="0"/>
              <a:t> хворобами </a:t>
            </a:r>
            <a:r>
              <a:rPr lang="ru-RU" sz="1500" dirty="0" err="1" smtClean="0"/>
              <a:t>послаблюють</a:t>
            </a:r>
            <a:r>
              <a:rPr lang="ru-RU" sz="1500" dirty="0" smtClean="0"/>
              <a:t> </a:t>
            </a:r>
            <a:r>
              <a:rPr lang="ru-RU" sz="1500" dirty="0" err="1" smtClean="0"/>
              <a:t>дію</a:t>
            </a:r>
            <a:r>
              <a:rPr lang="ru-RU" sz="1500" dirty="0" smtClean="0"/>
              <a:t> природного добору – </a:t>
            </a:r>
            <a:r>
              <a:rPr lang="ru-RU" sz="1500" dirty="0" err="1" smtClean="0"/>
              <a:t>виживають</a:t>
            </a:r>
            <a:r>
              <a:rPr lang="ru-RU" sz="1500" dirty="0" smtClean="0"/>
              <a:t> </a:t>
            </a:r>
            <a:r>
              <a:rPr lang="ru-RU" sz="1500" dirty="0" err="1" smtClean="0"/>
              <a:t>і</a:t>
            </a:r>
            <a:r>
              <a:rPr lang="ru-RU" sz="1500" dirty="0" smtClean="0"/>
              <a:t> </a:t>
            </a:r>
            <a:r>
              <a:rPr lang="ru-RU" sz="1500" dirty="0" err="1" smtClean="0"/>
              <a:t>розмножуються</a:t>
            </a:r>
            <a:r>
              <a:rPr lang="ru-RU" sz="1500" dirty="0" smtClean="0"/>
              <a:t> </a:t>
            </a:r>
            <a:r>
              <a:rPr lang="ru-RU" sz="1500" dirty="0" err="1" smtClean="0"/>
              <a:t>особини</a:t>
            </a:r>
            <a:r>
              <a:rPr lang="ru-RU" sz="1500" dirty="0" smtClean="0"/>
              <a:t> </a:t>
            </a:r>
            <a:r>
              <a:rPr lang="ru-RU" sz="1500" dirty="0" err="1" smtClean="0"/>
              <a:t>з</a:t>
            </a:r>
            <a:r>
              <a:rPr lang="ru-RU" sz="1500" dirty="0" smtClean="0"/>
              <a:t> </a:t>
            </a:r>
            <a:r>
              <a:rPr lang="ru-RU" sz="1500" dirty="0" err="1" smtClean="0"/>
              <a:t>дефектними</a:t>
            </a:r>
            <a:r>
              <a:rPr lang="ru-RU" sz="1500" dirty="0" smtClean="0"/>
              <a:t>, </a:t>
            </a:r>
            <a:r>
              <a:rPr lang="ru-RU" sz="1500" dirty="0" err="1" smtClean="0"/>
              <a:t>мутаційними</a:t>
            </a:r>
            <a:r>
              <a:rPr lang="ru-RU" sz="1500" dirty="0" smtClean="0"/>
              <a:t> генами – </a:t>
            </a:r>
            <a:r>
              <a:rPr lang="ru-RU" sz="1500" dirty="0" err="1" smtClean="0"/>
              <a:t>веде</a:t>
            </a:r>
            <a:r>
              <a:rPr lang="ru-RU" sz="1500" dirty="0" smtClean="0"/>
              <a:t> до </a:t>
            </a:r>
            <a:r>
              <a:rPr lang="ru-RU" sz="1500" dirty="0" err="1" smtClean="0"/>
              <a:t>виродження</a:t>
            </a:r>
            <a:r>
              <a:rPr lang="ru-RU" sz="1500" dirty="0" smtClean="0"/>
              <a:t> </a:t>
            </a:r>
            <a:r>
              <a:rPr lang="ru-RU" sz="1500" dirty="0" err="1" smtClean="0"/>
              <a:t>популяції</a:t>
            </a:r>
            <a:r>
              <a:rPr lang="ru-RU" sz="1500" dirty="0" smtClean="0"/>
              <a:t> людей). </a:t>
            </a:r>
            <a:r>
              <a:rPr lang="ru-RU" sz="1500" dirty="0" err="1" smtClean="0"/>
              <a:t>Ці</a:t>
            </a:r>
            <a:r>
              <a:rPr lang="ru-RU" sz="1500" dirty="0" smtClean="0"/>
              <a:t> </a:t>
            </a:r>
            <a:r>
              <a:rPr lang="ru-RU" sz="1500" dirty="0" err="1" smtClean="0"/>
              <a:t>помилкові</a:t>
            </a:r>
            <a:r>
              <a:rPr lang="ru-RU" sz="1500" dirty="0" smtClean="0"/>
              <a:t> погляди (</a:t>
            </a:r>
            <a:r>
              <a:rPr lang="ru-RU" sz="1500" dirty="0" err="1" smtClean="0"/>
              <a:t>генетично</a:t>
            </a:r>
            <a:r>
              <a:rPr lang="ru-RU" sz="1500" dirty="0" smtClean="0"/>
              <a:t> </a:t>
            </a:r>
            <a:r>
              <a:rPr lang="ru-RU" sz="1500" dirty="0" err="1" smtClean="0"/>
              <a:t>хворі</a:t>
            </a:r>
            <a:r>
              <a:rPr lang="ru-RU" sz="1500" dirty="0" smtClean="0"/>
              <a:t> люди </a:t>
            </a:r>
            <a:r>
              <a:rPr lang="ru-RU" sz="1500" dirty="0" err="1" smtClean="0"/>
              <a:t>відтворюють</a:t>
            </a:r>
            <a:r>
              <a:rPr lang="ru-RU" sz="1500" dirty="0" smtClean="0"/>
              <a:t> </a:t>
            </a:r>
            <a:r>
              <a:rPr lang="ru-RU" sz="1500" dirty="0" err="1" smtClean="0"/>
              <a:t>меншу</a:t>
            </a:r>
            <a:r>
              <a:rPr lang="ru-RU" sz="1500" dirty="0" smtClean="0"/>
              <a:t> </a:t>
            </a:r>
            <a:r>
              <a:rPr lang="ru-RU" sz="1500" dirty="0" err="1" smtClean="0"/>
              <a:t>кількість</a:t>
            </a:r>
            <a:r>
              <a:rPr lang="ru-RU" sz="1500" dirty="0" smtClean="0"/>
              <a:t> </a:t>
            </a:r>
            <a:r>
              <a:rPr lang="ru-RU" sz="1500" dirty="0" err="1" smtClean="0"/>
              <a:t>нащадків</a:t>
            </a:r>
            <a:r>
              <a:rPr lang="ru-RU" sz="1500" dirty="0" smtClean="0"/>
              <a:t>) привели до </a:t>
            </a:r>
            <a:r>
              <a:rPr lang="ru-RU" sz="1500" dirty="0" err="1" smtClean="0"/>
              <a:t>висновку</a:t>
            </a:r>
            <a:r>
              <a:rPr lang="ru-RU" sz="1500" dirty="0" smtClean="0"/>
              <a:t>, </a:t>
            </a:r>
            <a:r>
              <a:rPr lang="ru-RU" sz="1500" dirty="0" err="1" smtClean="0"/>
              <a:t>що</a:t>
            </a:r>
            <a:r>
              <a:rPr lang="ru-RU" sz="1500" dirty="0" smtClean="0"/>
              <a:t> </a:t>
            </a:r>
            <a:r>
              <a:rPr lang="ru-RU" sz="1500" dirty="0" err="1" smtClean="0"/>
              <a:t>є</a:t>
            </a:r>
            <a:r>
              <a:rPr lang="ru-RU" sz="1500" dirty="0" smtClean="0"/>
              <a:t> </a:t>
            </a:r>
            <a:r>
              <a:rPr lang="ru-RU" sz="1500" dirty="0" err="1" smtClean="0"/>
              <a:t>групи</a:t>
            </a:r>
            <a:r>
              <a:rPr lang="ru-RU" sz="1500" dirty="0" smtClean="0"/>
              <a:t> </a:t>
            </a:r>
            <a:r>
              <a:rPr lang="ru-RU" sz="1500" dirty="0" err="1" smtClean="0"/>
              <a:t>особин</a:t>
            </a:r>
            <a:r>
              <a:rPr lang="ru-RU" sz="1500" dirty="0" smtClean="0"/>
              <a:t> </a:t>
            </a:r>
            <a:r>
              <a:rPr lang="ru-RU" sz="1500" dirty="0" err="1" smtClean="0"/>
              <a:t>з</a:t>
            </a:r>
            <a:r>
              <a:rPr lang="ru-RU" sz="1500" dirty="0" smtClean="0"/>
              <a:t> </a:t>
            </a:r>
            <a:r>
              <a:rPr lang="ru-RU" sz="1500" dirty="0" err="1" smtClean="0"/>
              <a:t>повноцінними</a:t>
            </a:r>
            <a:r>
              <a:rPr lang="ru-RU" sz="1500" dirty="0" smtClean="0"/>
              <a:t> </a:t>
            </a:r>
            <a:r>
              <a:rPr lang="ru-RU" sz="1500" dirty="0" err="1" smtClean="0"/>
              <a:t>чи</a:t>
            </a:r>
            <a:r>
              <a:rPr lang="ru-RU" sz="1500" dirty="0" smtClean="0"/>
              <a:t> </a:t>
            </a:r>
            <a:r>
              <a:rPr lang="ru-RU" sz="1500" dirty="0" err="1" smtClean="0"/>
              <a:t>неповноцінними</a:t>
            </a:r>
            <a:r>
              <a:rPr lang="ru-RU" sz="1500" dirty="0" smtClean="0"/>
              <a:t> генотипами, </a:t>
            </a:r>
            <a:r>
              <a:rPr lang="ru-RU" sz="1500" dirty="0" err="1" smtClean="0"/>
              <a:t>і</a:t>
            </a:r>
            <a:r>
              <a:rPr lang="ru-RU" sz="1500" dirty="0" smtClean="0"/>
              <a:t> в </a:t>
            </a:r>
            <a:r>
              <a:rPr lang="ru-RU" sz="1500" dirty="0" err="1" smtClean="0"/>
              <a:t>генофонді</a:t>
            </a:r>
            <a:r>
              <a:rPr lang="ru-RU" sz="1500" dirty="0" smtClean="0"/>
              <a:t> </a:t>
            </a:r>
            <a:r>
              <a:rPr lang="ru-RU" sz="1500" dirty="0" err="1" smtClean="0"/>
              <a:t>людства</a:t>
            </a:r>
            <a:r>
              <a:rPr lang="ru-RU" sz="1500" dirty="0" smtClean="0"/>
              <a:t> </a:t>
            </a:r>
            <a:r>
              <a:rPr lang="ru-RU" sz="1500" dirty="0" err="1" smtClean="0"/>
              <a:t>міститься</a:t>
            </a:r>
            <a:r>
              <a:rPr lang="ru-RU" sz="1500" dirty="0" smtClean="0"/>
              <a:t> </a:t>
            </a:r>
            <a:r>
              <a:rPr lang="ru-RU" sz="1500" dirty="0" err="1" smtClean="0"/>
              <a:t>чимало</a:t>
            </a:r>
            <a:r>
              <a:rPr lang="ru-RU" sz="1500" dirty="0" smtClean="0"/>
              <a:t> </a:t>
            </a:r>
            <a:r>
              <a:rPr lang="ru-RU" sz="1500" dirty="0" err="1" smtClean="0"/>
              <a:t>тваринних</a:t>
            </a:r>
            <a:r>
              <a:rPr lang="ru-RU" sz="1500" dirty="0" smtClean="0"/>
              <a:t> </a:t>
            </a:r>
            <a:r>
              <a:rPr lang="ru-RU" sz="1500" dirty="0" err="1" smtClean="0"/>
              <a:t>генів</a:t>
            </a:r>
            <a:r>
              <a:rPr lang="ru-RU" sz="1500" dirty="0" smtClean="0"/>
              <a:t>, </a:t>
            </a:r>
            <a:r>
              <a:rPr lang="ru-RU" sz="1500" dirty="0" err="1" smtClean="0"/>
              <a:t>які</a:t>
            </a:r>
            <a:r>
              <a:rPr lang="ru-RU" sz="1500" dirty="0" smtClean="0"/>
              <a:t> </a:t>
            </a:r>
            <a:r>
              <a:rPr lang="ru-RU" sz="1500" dirty="0" err="1" smtClean="0"/>
              <a:t>знецінюють</a:t>
            </a:r>
            <a:r>
              <a:rPr lang="ru-RU" sz="1500" dirty="0" smtClean="0"/>
              <a:t> </a:t>
            </a:r>
            <a:r>
              <a:rPr lang="ru-RU" sz="1500" dirty="0" err="1" smtClean="0"/>
              <a:t>біологічну</a:t>
            </a:r>
            <a:r>
              <a:rPr lang="ru-RU" sz="1500" dirty="0" smtClean="0"/>
              <a:t> природу </a:t>
            </a:r>
            <a:r>
              <a:rPr lang="ru-RU" sz="1500" dirty="0" err="1" smtClean="0"/>
              <a:t>людини</a:t>
            </a:r>
            <a:r>
              <a:rPr lang="ru-RU" sz="1500" dirty="0" smtClean="0"/>
              <a:t>.</a:t>
            </a:r>
            <a:endParaRPr lang="ru-RU" sz="1500" dirty="0"/>
          </a:p>
        </p:txBody>
      </p:sp>
      <p:pic>
        <p:nvPicPr>
          <p:cNvPr id="4" name="Рисунок 3" descr="Francis_Galton_1850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1142984"/>
            <a:ext cx="3473229" cy="4714908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186766" cy="796908"/>
          </a:xfrm>
        </p:spPr>
        <p:txBody>
          <a:bodyPr>
            <a:normAutofit/>
          </a:bodyPr>
          <a:lstStyle/>
          <a:p>
            <a:r>
              <a:rPr lang="uk-UA" sz="4000" dirty="0" smtClean="0"/>
              <a:t>Геном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928670"/>
            <a:ext cx="8143932" cy="5286412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Геномом</a:t>
            </a:r>
            <a:r>
              <a:rPr lang="ru-RU" sz="1800" dirty="0" smtClean="0"/>
              <a:t> </a:t>
            </a:r>
            <a:r>
              <a:rPr lang="ru-RU" sz="1800" dirty="0" err="1" smtClean="0"/>
              <a:t>називають</a:t>
            </a:r>
            <a:r>
              <a:rPr lang="ru-RU" sz="1800" dirty="0" smtClean="0"/>
              <a:t> </a:t>
            </a:r>
            <a:r>
              <a:rPr lang="ru-RU" sz="1800" dirty="0" err="1" smtClean="0"/>
              <a:t>сукупність</a:t>
            </a:r>
            <a:r>
              <a:rPr lang="ru-RU" sz="1800" dirty="0" smtClean="0"/>
              <a:t> </a:t>
            </a:r>
            <a:r>
              <a:rPr lang="ru-RU" sz="1800" dirty="0" err="1" smtClean="0"/>
              <a:t>генів</a:t>
            </a:r>
            <a:r>
              <a:rPr lang="ru-RU" sz="1800" dirty="0" smtClean="0"/>
              <a:t>, 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 smtClean="0"/>
              <a:t>містяться</a:t>
            </a:r>
            <a:r>
              <a:rPr lang="ru-RU" sz="1800" dirty="0" smtClean="0"/>
              <a:t> в </a:t>
            </a:r>
            <a:r>
              <a:rPr lang="ru-RU" sz="1800" dirty="0" err="1" smtClean="0"/>
              <a:t>гаплоїдному</a:t>
            </a:r>
            <a:r>
              <a:rPr lang="ru-RU" sz="1800" dirty="0" smtClean="0"/>
              <a:t> (одинарному) </a:t>
            </a:r>
            <a:r>
              <a:rPr lang="ru-RU" sz="1800" dirty="0" err="1" smtClean="0"/>
              <a:t>наборі</a:t>
            </a:r>
            <a:r>
              <a:rPr lang="ru-RU" sz="1800" dirty="0" smtClean="0"/>
              <a:t> хромосом </a:t>
            </a:r>
            <a:r>
              <a:rPr lang="ru-RU" sz="1800" dirty="0" err="1" smtClean="0"/>
              <a:t>даного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організму</a:t>
            </a:r>
            <a:r>
              <a:rPr lang="ru-RU" sz="1800" dirty="0" smtClean="0"/>
              <a:t>. Геном </a:t>
            </a:r>
            <a:r>
              <a:rPr lang="ru-RU" sz="1800" dirty="0" err="1" smtClean="0"/>
              <a:t>є</a:t>
            </a:r>
            <a:r>
              <a:rPr lang="ru-RU" sz="1800" dirty="0" smtClean="0"/>
              <a:t> характеристикою не </a:t>
            </a:r>
            <a:r>
              <a:rPr lang="ru-RU" sz="1800" dirty="0" err="1" smtClean="0"/>
              <a:t>окремої</a:t>
            </a:r>
            <a:r>
              <a:rPr lang="ru-RU" sz="1800" dirty="0" smtClean="0"/>
              <a:t> </a:t>
            </a:r>
            <a:r>
              <a:rPr lang="ru-RU" sz="1800" dirty="0" err="1" smtClean="0"/>
              <a:t>особини</a:t>
            </a:r>
            <a:r>
              <a:rPr lang="ru-RU" sz="1800" dirty="0" smtClean="0"/>
              <a:t>, а </a:t>
            </a:r>
            <a:r>
              <a:rPr lang="ru-RU" sz="1800" dirty="0" err="1" smtClean="0"/>
              <a:t>видів</a:t>
            </a:r>
            <a:r>
              <a:rPr lang="ru-RU" sz="1800" dirty="0" smtClean="0"/>
              <a:t> </a:t>
            </a:r>
            <a:r>
              <a:rPr lang="ru-RU" sz="1800" dirty="0" err="1" smtClean="0"/>
              <a:t>організмів</a:t>
            </a:r>
            <a:r>
              <a:rPr lang="ru-RU" sz="1800" dirty="0" smtClean="0"/>
              <a:t>. У лютому 2001 року в </a:t>
            </a:r>
            <a:r>
              <a:rPr lang="ru-RU" sz="1800" dirty="0" err="1" smtClean="0"/>
              <a:t>американських</a:t>
            </a:r>
            <a:r>
              <a:rPr lang="ru-RU" sz="1800" dirty="0" smtClean="0"/>
              <a:t> журналах «</a:t>
            </a:r>
            <a:r>
              <a:rPr lang="en-US" sz="1800" dirty="0" smtClean="0"/>
              <a:t>Nature» </a:t>
            </a:r>
            <a:r>
              <a:rPr lang="ru-RU" sz="1800" dirty="0" smtClean="0"/>
              <a:t>і «</a:t>
            </a:r>
            <a:r>
              <a:rPr lang="en-US" sz="1800" dirty="0" smtClean="0"/>
              <a:t>Science» </a:t>
            </a:r>
            <a:r>
              <a:rPr lang="ru-RU" sz="1800" dirty="0" err="1" smtClean="0"/>
              <a:t>була</a:t>
            </a:r>
            <a:r>
              <a:rPr lang="ru-RU" sz="1800" dirty="0" smtClean="0"/>
              <a:t> </a:t>
            </a:r>
            <a:r>
              <a:rPr lang="ru-RU" sz="1800" dirty="0" err="1" smtClean="0"/>
              <a:t>опублікована</a:t>
            </a:r>
            <a:r>
              <a:rPr lang="ru-RU" sz="1800" dirty="0" smtClean="0"/>
              <a:t> </a:t>
            </a:r>
            <a:r>
              <a:rPr lang="ru-RU" sz="1800" dirty="0" err="1" smtClean="0"/>
              <a:t>розшифровка</a:t>
            </a:r>
            <a:r>
              <a:rPr lang="ru-RU" sz="1800" dirty="0" smtClean="0"/>
              <a:t> геному </a:t>
            </a:r>
            <a:r>
              <a:rPr lang="ru-RU" sz="1800" dirty="0" err="1" smtClean="0"/>
              <a:t>людини</a:t>
            </a:r>
            <a:r>
              <a:rPr lang="ru-RU" sz="1800" dirty="0" smtClean="0"/>
              <a:t>. </a:t>
            </a:r>
            <a:r>
              <a:rPr lang="ru-RU" sz="1800" dirty="0" err="1" smtClean="0"/>
              <a:t>Він</a:t>
            </a:r>
            <a:r>
              <a:rPr lang="ru-RU" sz="1800" dirty="0" smtClean="0"/>
              <a:t> </a:t>
            </a:r>
            <a:r>
              <a:rPr lang="ru-RU" sz="1800" dirty="0" err="1" smtClean="0"/>
              <a:t>вразив</a:t>
            </a:r>
            <a:r>
              <a:rPr lang="ru-RU" sz="1800" dirty="0" smtClean="0"/>
              <a:t> </a:t>
            </a:r>
            <a:r>
              <a:rPr lang="ru-RU" sz="1800" dirty="0" err="1" smtClean="0"/>
              <a:t>всіх</a:t>
            </a:r>
            <a:r>
              <a:rPr lang="ru-RU" sz="1800" dirty="0" smtClean="0"/>
              <a:t> </a:t>
            </a:r>
            <a:r>
              <a:rPr lang="ru-RU" sz="1800" dirty="0" err="1" smtClean="0"/>
              <a:t>своєю</a:t>
            </a:r>
            <a:r>
              <a:rPr lang="ru-RU" sz="1800" dirty="0" smtClean="0"/>
              <a:t> «</a:t>
            </a:r>
            <a:r>
              <a:rPr lang="ru-RU" sz="1800" dirty="0" err="1" smtClean="0"/>
              <a:t>бідністю</a:t>
            </a:r>
            <a:r>
              <a:rPr lang="ru-RU" sz="1800" dirty="0" smtClean="0"/>
              <a:t>»: у </a:t>
            </a:r>
            <a:r>
              <a:rPr lang="ru-RU" sz="1800" dirty="0" err="1" smtClean="0"/>
              <a:t>миші</a:t>
            </a:r>
            <a:r>
              <a:rPr lang="ru-RU" sz="1800" dirty="0" smtClean="0"/>
              <a:t> і </a:t>
            </a:r>
            <a:r>
              <a:rPr lang="ru-RU" sz="1800" dirty="0" err="1" smtClean="0"/>
              <a:t>людини</a:t>
            </a:r>
            <a:r>
              <a:rPr lang="ru-RU" sz="1800" dirty="0" smtClean="0"/>
              <a:t> </a:t>
            </a:r>
            <a:r>
              <a:rPr lang="ru-RU" sz="1800" dirty="0" err="1" smtClean="0"/>
              <a:t>виявилося</a:t>
            </a:r>
            <a:r>
              <a:rPr lang="ru-RU" sz="1800" dirty="0" smtClean="0"/>
              <a:t> </a:t>
            </a:r>
            <a:r>
              <a:rPr lang="ru-RU" sz="1800" dirty="0" err="1" smtClean="0"/>
              <a:t>трохи</a:t>
            </a:r>
            <a:r>
              <a:rPr lang="ru-RU" sz="1800" dirty="0" smtClean="0"/>
              <a:t> </a:t>
            </a:r>
            <a:r>
              <a:rPr lang="ru-RU" sz="1800" dirty="0" err="1" smtClean="0"/>
              <a:t>більше</a:t>
            </a:r>
            <a:r>
              <a:rPr lang="ru-RU" sz="1800" dirty="0" smtClean="0"/>
              <a:t> </a:t>
            </a:r>
            <a:r>
              <a:rPr lang="ru-RU" sz="1800" dirty="0" err="1" smtClean="0"/>
              <a:t>генів</a:t>
            </a:r>
            <a:r>
              <a:rPr lang="ru-RU" sz="1800" dirty="0" smtClean="0"/>
              <a:t>, </a:t>
            </a:r>
            <a:r>
              <a:rPr lang="ru-RU" sz="1800" dirty="0" err="1" smtClean="0"/>
              <a:t>ніж</a:t>
            </a:r>
            <a:r>
              <a:rPr lang="ru-RU" sz="1800" dirty="0" smtClean="0"/>
              <a:t> у рису (35 і 25 </a:t>
            </a:r>
            <a:r>
              <a:rPr lang="ru-RU" sz="1800" dirty="0" err="1" smtClean="0"/>
              <a:t>тисяч</a:t>
            </a:r>
            <a:r>
              <a:rPr lang="ru-RU" sz="1800" dirty="0" smtClean="0"/>
              <a:t> </a:t>
            </a:r>
            <a:r>
              <a:rPr lang="ru-RU" sz="1800" dirty="0" err="1" smtClean="0"/>
              <a:t>відповідно</a:t>
            </a:r>
            <a:r>
              <a:rPr lang="ru-RU" sz="1800" dirty="0" smtClean="0"/>
              <a:t>). </a:t>
            </a:r>
            <a:r>
              <a:rPr lang="ru-RU" sz="1800" dirty="0" err="1" smtClean="0"/>
              <a:t>Двісті</a:t>
            </a:r>
            <a:r>
              <a:rPr lang="ru-RU" sz="1800" dirty="0" smtClean="0"/>
              <a:t> </a:t>
            </a:r>
            <a:r>
              <a:rPr lang="ru-RU" sz="1800" dirty="0" err="1" smtClean="0"/>
              <a:t>генів</a:t>
            </a:r>
            <a:r>
              <a:rPr lang="ru-RU" sz="1800" dirty="0" smtClean="0"/>
              <a:t> </a:t>
            </a:r>
            <a:r>
              <a:rPr lang="ru-RU" sz="1800" dirty="0" err="1" smtClean="0"/>
              <a:t>людина</a:t>
            </a:r>
            <a:r>
              <a:rPr lang="ru-RU" sz="1800" dirty="0" smtClean="0"/>
              <a:t> «</a:t>
            </a:r>
            <a:r>
              <a:rPr lang="ru-RU" sz="1800" dirty="0" err="1" smtClean="0"/>
              <a:t>ділить</a:t>
            </a:r>
            <a:r>
              <a:rPr lang="ru-RU" sz="1800" dirty="0" smtClean="0"/>
              <a:t>»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кишковою</a:t>
            </a:r>
            <a:r>
              <a:rPr lang="ru-RU" sz="1800" dirty="0" smtClean="0"/>
              <a:t> </a:t>
            </a:r>
            <a:r>
              <a:rPr lang="ru-RU" sz="1800" dirty="0" err="1" smtClean="0"/>
              <a:t>паличкою</a:t>
            </a:r>
            <a:r>
              <a:rPr lang="ru-RU" sz="1800" dirty="0" smtClean="0"/>
              <a:t>. У </a:t>
            </a:r>
            <a:r>
              <a:rPr lang="ru-RU" sz="1800" dirty="0" err="1" smtClean="0"/>
              <a:t>людини</a:t>
            </a:r>
            <a:r>
              <a:rPr lang="ru-RU" sz="1800" dirty="0" smtClean="0"/>
              <a:t> за генами </a:t>
            </a:r>
            <a:r>
              <a:rPr lang="ru-RU" sz="1800" dirty="0" err="1" smtClean="0"/>
              <a:t>більше</a:t>
            </a:r>
            <a:r>
              <a:rPr lang="ru-RU" sz="1800" dirty="0" smtClean="0"/>
              <a:t> </a:t>
            </a:r>
            <a:r>
              <a:rPr lang="ru-RU" sz="1800" dirty="0" err="1" smtClean="0"/>
              <a:t>схожості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дрозофілами</a:t>
            </a:r>
            <a:r>
              <a:rPr lang="ru-RU" sz="1800" dirty="0" smtClean="0"/>
              <a:t>, </a:t>
            </a:r>
            <a:r>
              <a:rPr lang="ru-RU" sz="1800" dirty="0" err="1" smtClean="0"/>
              <a:t>ніж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грунтовим</a:t>
            </a:r>
            <a:r>
              <a:rPr lang="ru-RU" sz="1800" dirty="0" smtClean="0"/>
              <a:t> </a:t>
            </a:r>
            <a:r>
              <a:rPr lang="ru-RU" sz="1800" dirty="0" err="1" smtClean="0"/>
              <a:t>черв’яком</a:t>
            </a:r>
            <a:r>
              <a:rPr lang="ru-RU" sz="1800" dirty="0" smtClean="0"/>
              <a:t> — </a:t>
            </a:r>
            <a:r>
              <a:rPr lang="ru-RU" sz="1800" dirty="0" err="1" smtClean="0"/>
              <a:t>улюбленими</a:t>
            </a:r>
            <a:r>
              <a:rPr lang="ru-RU" sz="1800" dirty="0" smtClean="0"/>
              <a:t> </a:t>
            </a:r>
            <a:r>
              <a:rPr lang="ru-RU" sz="1800" dirty="0" err="1" smtClean="0"/>
              <a:t>об’єктами</a:t>
            </a:r>
            <a:r>
              <a:rPr lang="ru-RU" sz="1800" dirty="0" smtClean="0"/>
              <a:t> </a:t>
            </a:r>
            <a:r>
              <a:rPr lang="ru-RU" sz="1800" dirty="0" err="1" smtClean="0"/>
              <a:t>генетиків</a:t>
            </a:r>
            <a:r>
              <a:rPr lang="ru-RU" sz="1800" dirty="0" smtClean="0"/>
              <a:t>. Людина на 90 </a:t>
            </a:r>
            <a:r>
              <a:rPr lang="ru-RU" sz="1800" dirty="0" err="1" smtClean="0"/>
              <a:t>відсотків</a:t>
            </a:r>
            <a:r>
              <a:rPr lang="ru-RU" sz="1800" dirty="0" smtClean="0"/>
              <a:t> </a:t>
            </a:r>
            <a:r>
              <a:rPr lang="ru-RU" sz="1800" dirty="0" err="1" smtClean="0"/>
              <a:t>збігається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генами  </a:t>
            </a:r>
            <a:r>
              <a:rPr lang="ru-RU" sz="1800" dirty="0" err="1" smtClean="0"/>
              <a:t>мишей</a:t>
            </a:r>
            <a:r>
              <a:rPr lang="ru-RU" sz="1800" dirty="0" smtClean="0"/>
              <a:t> і </a:t>
            </a:r>
            <a:r>
              <a:rPr lang="ru-RU" sz="1800" dirty="0" err="1" smtClean="0"/>
              <a:t>трохи</a:t>
            </a:r>
            <a:r>
              <a:rPr lang="ru-RU" sz="1800" dirty="0" smtClean="0"/>
              <a:t> </a:t>
            </a:r>
            <a:r>
              <a:rPr lang="ru-RU" sz="1800" dirty="0" err="1" smtClean="0"/>
              <a:t>більш</a:t>
            </a:r>
            <a:r>
              <a:rPr lang="ru-RU" sz="1800" dirty="0" smtClean="0"/>
              <a:t> </a:t>
            </a:r>
            <a:r>
              <a:rPr lang="ru-RU" sz="1800" dirty="0" err="1" smtClean="0"/>
              <a:t>ніж</a:t>
            </a:r>
            <a:r>
              <a:rPr lang="ru-RU" sz="1800" dirty="0" smtClean="0"/>
              <a:t> на 1 </a:t>
            </a:r>
            <a:r>
              <a:rPr lang="ru-RU" sz="1800" dirty="0" err="1" smtClean="0"/>
              <a:t>відсоток</a:t>
            </a:r>
            <a:r>
              <a:rPr lang="ru-RU" sz="1800" dirty="0" smtClean="0"/>
              <a:t> </a:t>
            </a:r>
            <a:r>
              <a:rPr lang="ru-RU" sz="1800" dirty="0" err="1" smtClean="0"/>
              <a:t>відрізняється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від</a:t>
            </a:r>
            <a:r>
              <a:rPr lang="ru-RU" sz="1800" dirty="0" smtClean="0"/>
              <a:t> шимпанзе.</a:t>
            </a:r>
            <a:endParaRPr lang="ru-RU" sz="1800" dirty="0"/>
          </a:p>
        </p:txBody>
      </p:sp>
      <p:pic>
        <p:nvPicPr>
          <p:cNvPr id="4" name="Рисунок 3" descr="promoter_600_r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071546"/>
            <a:ext cx="7620000" cy="41529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100</Words>
  <PresentationFormat>Экран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Генетика</vt:lpstr>
      <vt:lpstr>Слайд 2</vt:lpstr>
      <vt:lpstr>Походження терміну</vt:lpstr>
      <vt:lpstr>Завдання генетики </vt:lpstr>
      <vt:lpstr>Грегор Мендель</vt:lpstr>
      <vt:lpstr>Спадковість та мінливість — основи генетики </vt:lpstr>
      <vt:lpstr>Роботи Френсіса Гальтона </vt:lpstr>
      <vt:lpstr>Геном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Генетика</dc:title>
  <cp:lastModifiedBy>Admin</cp:lastModifiedBy>
  <cp:revision>5</cp:revision>
  <dcterms:modified xsi:type="dcterms:W3CDTF">2013-10-21T18:11:57Z</dcterms:modified>
</cp:coreProperties>
</file>