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414" y="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9C3C0-F03A-42AD-B53F-95C247D5A724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5F403E-8D55-4477-BDB9-78E75883B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09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75C8-9269-411C-B71C-0F10F5F77A7B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C43B-A415-4EA6-8404-700D6631078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75C8-9269-411C-B71C-0F10F5F77A7B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C43B-A415-4EA6-8404-700D663107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75C8-9269-411C-B71C-0F10F5F77A7B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C43B-A415-4EA6-8404-700D663107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75C8-9269-411C-B71C-0F10F5F77A7B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C43B-A415-4EA6-8404-700D663107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75C8-9269-411C-B71C-0F10F5F77A7B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C43B-A415-4EA6-8404-700D6631078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75C8-9269-411C-B71C-0F10F5F77A7B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C43B-A415-4EA6-8404-700D663107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75C8-9269-411C-B71C-0F10F5F77A7B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C43B-A415-4EA6-8404-700D663107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75C8-9269-411C-B71C-0F10F5F77A7B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C43B-A415-4EA6-8404-700D663107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75C8-9269-411C-B71C-0F10F5F77A7B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C43B-A415-4EA6-8404-700D663107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75C8-9269-411C-B71C-0F10F5F77A7B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C43B-A415-4EA6-8404-700D6631078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4E8275C8-9269-411C-B71C-0F10F5F77A7B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6920C43B-A415-4EA6-8404-700D6631078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E8275C8-9269-411C-B71C-0F10F5F77A7B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920C43B-A415-4EA6-8404-700D6631078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318037" cy="551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5611800"/>
            <a:ext cx="912916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САТУРН І ЙОГО СУПУТНИКИ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303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8520" y="1484784"/>
            <a:ext cx="5184576" cy="5256583"/>
          </a:xfrm>
        </p:spPr>
        <p:txBody>
          <a:bodyPr>
            <a:normAutofit fontScale="77500" lnSpcReduction="20000"/>
          </a:bodyPr>
          <a:lstStyle/>
          <a:p>
            <a:pPr marL="118872" indent="0">
              <a:buNone/>
            </a:pP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Тефія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відома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своєю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величезною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тріщиною-розломом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довжиною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2000 км — три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чверті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довжини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екватора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супутника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Фотографії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Тефії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отримані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«Вояджером 2», показали великий гладкий кратер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із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третину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діаметра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самого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супутника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названий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Одіссеєм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Він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більший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ніж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кратер Гершель на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Мімасі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Про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походження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розлому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існують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кілька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гіпотез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у тому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числі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й та, яка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передбачає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такий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період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історії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Тефії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коли вона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була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рідкою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При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замерзанні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могла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утворитися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тріщина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Температура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поверхні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Тефії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−86 °С.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68" y="0"/>
            <a:ext cx="398463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116632"/>
            <a:ext cx="19600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Теф</a:t>
            </a:r>
            <a:r>
              <a:rPr lang="uk-UA" sz="5400" b="1" cap="none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ія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675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84168" y="1484785"/>
            <a:ext cx="3059832" cy="4916016"/>
          </a:xfrm>
        </p:spPr>
        <p:txBody>
          <a:bodyPr>
            <a:noAutofit/>
          </a:bodyPr>
          <a:lstStyle/>
          <a:p>
            <a:pPr marL="118872" indent="0">
              <a:buNone/>
            </a:pPr>
            <a:r>
              <a:rPr lang="ru-RU" sz="2400" dirty="0" err="1"/>
              <a:t>Наступні</a:t>
            </a:r>
            <a:r>
              <a:rPr lang="ru-RU" sz="2400" dirty="0"/>
              <a:t> два </a:t>
            </a:r>
            <a:r>
              <a:rPr lang="ru-RU" sz="2400" dirty="0" err="1"/>
              <a:t>супутники</a:t>
            </a:r>
            <a:r>
              <a:rPr lang="ru-RU" sz="2400" dirty="0"/>
              <a:t> — </a:t>
            </a:r>
            <a:r>
              <a:rPr lang="ru-RU" sz="2400" dirty="0" err="1"/>
              <a:t>Каліпсо</a:t>
            </a:r>
            <a:r>
              <a:rPr lang="ru-RU" sz="2400" dirty="0"/>
              <a:t> і </a:t>
            </a:r>
            <a:r>
              <a:rPr lang="ru-RU" sz="2400" dirty="0" err="1"/>
              <a:t>Телесто</a:t>
            </a:r>
            <a:r>
              <a:rPr lang="ru-RU" sz="2400" dirty="0"/>
              <a:t> в </a:t>
            </a:r>
            <a:r>
              <a:rPr lang="ru-RU" sz="2400" dirty="0" err="1"/>
              <a:t>минулому</a:t>
            </a:r>
            <a:r>
              <a:rPr lang="ru-RU" sz="2400" dirty="0"/>
              <a:t> </a:t>
            </a:r>
            <a:r>
              <a:rPr lang="ru-RU" sz="2400" dirty="0" err="1"/>
              <a:t>названі</a:t>
            </a:r>
            <a:r>
              <a:rPr lang="ru-RU" sz="2400" dirty="0"/>
              <a:t> </a:t>
            </a:r>
            <a:r>
              <a:rPr lang="ru-RU" sz="2400" dirty="0" err="1"/>
              <a:t>Троянськими</a:t>
            </a:r>
            <a:r>
              <a:rPr lang="ru-RU" sz="2400" dirty="0"/>
              <a:t> </a:t>
            </a:r>
            <a:r>
              <a:rPr lang="ru-RU" sz="2400" dirty="0" err="1"/>
              <a:t>Тефіями</a:t>
            </a:r>
            <a:r>
              <a:rPr lang="ru-RU" sz="2400" dirty="0"/>
              <a:t>, за </a:t>
            </a:r>
            <a:r>
              <a:rPr lang="ru-RU" sz="2400" dirty="0" err="1"/>
              <a:t>аналогією</a:t>
            </a:r>
            <a:r>
              <a:rPr lang="ru-RU" sz="2400" dirty="0"/>
              <a:t> з </a:t>
            </a:r>
            <a:r>
              <a:rPr lang="ru-RU" sz="2400" dirty="0" err="1"/>
              <a:t>троянцями</a:t>
            </a:r>
            <a:r>
              <a:rPr lang="ru-RU" sz="2400" dirty="0"/>
              <a:t>, </a:t>
            </a:r>
            <a:r>
              <a:rPr lang="ru-RU" sz="2400" dirty="0" err="1"/>
              <a:t>оскільки</a:t>
            </a:r>
            <a:r>
              <a:rPr lang="ru-RU" sz="2400" dirty="0"/>
              <a:t> </a:t>
            </a:r>
            <a:r>
              <a:rPr lang="ru-RU" sz="2400" dirty="0" err="1"/>
              <a:t>перебувають</a:t>
            </a:r>
            <a:r>
              <a:rPr lang="ru-RU" sz="2400" dirty="0"/>
              <a:t> у точках Лагранжа на </a:t>
            </a:r>
            <a:r>
              <a:rPr lang="ru-RU" sz="2400" dirty="0" err="1"/>
              <a:t>орбіті</a:t>
            </a:r>
            <a:r>
              <a:rPr lang="ru-RU" sz="2400" dirty="0"/>
              <a:t> </a:t>
            </a:r>
            <a:r>
              <a:rPr lang="ru-RU" sz="2400" dirty="0" err="1"/>
              <a:t>Тефії</a:t>
            </a:r>
            <a:r>
              <a:rPr lang="ru-RU" sz="2400" dirty="0"/>
              <a:t>. Один з них </a:t>
            </a:r>
            <a:r>
              <a:rPr lang="ru-RU" sz="2400" dirty="0" err="1"/>
              <a:t>відстає</a:t>
            </a:r>
            <a:r>
              <a:rPr lang="ru-RU" sz="2400" dirty="0"/>
              <a:t>, а </a:t>
            </a:r>
            <a:r>
              <a:rPr lang="ru-RU" sz="2400" dirty="0" err="1"/>
              <a:t>інший</a:t>
            </a:r>
            <a:r>
              <a:rPr lang="ru-RU" sz="2400" dirty="0"/>
              <a:t> — </a:t>
            </a:r>
            <a:r>
              <a:rPr lang="ru-RU" sz="2400" dirty="0" err="1"/>
              <a:t>випереджає</a:t>
            </a:r>
            <a:r>
              <a:rPr lang="ru-RU" sz="2400" dirty="0"/>
              <a:t> </a:t>
            </a:r>
            <a:r>
              <a:rPr lang="ru-RU" sz="2400" dirty="0" err="1"/>
              <a:t>Тефію</a:t>
            </a:r>
            <a:r>
              <a:rPr lang="ru-RU" sz="2400" dirty="0"/>
              <a:t> на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орбіті</a:t>
            </a:r>
            <a:r>
              <a:rPr lang="ru-RU" sz="2400" dirty="0"/>
              <a:t> на 60 </a:t>
            </a:r>
            <a:r>
              <a:rPr lang="ru-RU" sz="2400" dirty="0" err="1"/>
              <a:t>градусів</a:t>
            </a:r>
            <a:r>
              <a:rPr lang="ru-RU" sz="2400" dirty="0"/>
              <a:t>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5900494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188640"/>
            <a:ext cx="56117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Каліпсо</a:t>
            </a:r>
            <a:r>
              <a:rPr lang="ru-RU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і </a:t>
            </a:r>
            <a:r>
              <a:rPr lang="ru-RU" sz="5400" b="1" cap="none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Телесто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328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252520" cy="544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188640"/>
            <a:ext cx="24586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Дідона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87824" y="897"/>
            <a:ext cx="61561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Діона</a:t>
            </a:r>
            <a:r>
              <a:rPr lang="ru-RU" dirty="0" smtClean="0">
                <a:solidFill>
                  <a:schemeClr val="bg1"/>
                </a:solidFill>
              </a:rPr>
              <a:t> на </a:t>
            </a:r>
            <a:r>
              <a:rPr lang="ru-RU" dirty="0" err="1" smtClean="0">
                <a:solidFill>
                  <a:schemeClr val="bg1"/>
                </a:solidFill>
              </a:rPr>
              <a:t>поверхні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має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сліди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викиду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світлого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матеріалу</a:t>
            </a:r>
            <a:r>
              <a:rPr lang="ru-RU" dirty="0" smtClean="0">
                <a:solidFill>
                  <a:schemeClr val="bg1"/>
                </a:solidFill>
              </a:rPr>
              <a:t> у </a:t>
            </a:r>
            <a:r>
              <a:rPr lang="ru-RU" dirty="0" err="1" smtClean="0">
                <a:solidFill>
                  <a:schemeClr val="bg1"/>
                </a:solidFill>
              </a:rPr>
              <a:t>вигляді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інею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безліч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кратерів</a:t>
            </a:r>
            <a:r>
              <a:rPr lang="ru-RU" dirty="0" smtClean="0">
                <a:solidFill>
                  <a:schemeClr val="bg1"/>
                </a:solidFill>
              </a:rPr>
              <a:t> і </a:t>
            </a:r>
            <a:r>
              <a:rPr lang="ru-RU" dirty="0" err="1" smtClean="0">
                <a:solidFill>
                  <a:schemeClr val="bg1"/>
                </a:solidFill>
              </a:rPr>
              <a:t>звивисту</a:t>
            </a:r>
            <a:r>
              <a:rPr lang="ru-RU" dirty="0" smtClean="0">
                <a:solidFill>
                  <a:schemeClr val="bg1"/>
                </a:solidFill>
              </a:rPr>
              <a:t> долину. </a:t>
            </a:r>
            <a:r>
              <a:rPr lang="ru-RU" dirty="0" err="1" smtClean="0">
                <a:solidFill>
                  <a:schemeClr val="bg1"/>
                </a:solidFill>
              </a:rPr>
              <a:t>Діона</a:t>
            </a:r>
            <a:r>
              <a:rPr lang="ru-RU" dirty="0" smtClean="0">
                <a:solidFill>
                  <a:schemeClr val="bg1"/>
                </a:solidFill>
              </a:rPr>
              <a:t> на </a:t>
            </a:r>
            <a:r>
              <a:rPr lang="ru-RU" dirty="0" err="1" smtClean="0">
                <a:solidFill>
                  <a:schemeClr val="bg1"/>
                </a:solidFill>
              </a:rPr>
              <a:t>своїй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орбіті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теж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має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троянців</a:t>
            </a:r>
            <a:r>
              <a:rPr lang="ru-RU" dirty="0" smtClean="0">
                <a:solidFill>
                  <a:schemeClr val="bg1"/>
                </a:solidFill>
              </a:rPr>
              <a:t>: </a:t>
            </a:r>
            <a:r>
              <a:rPr lang="ru-RU" dirty="0" err="1" smtClean="0">
                <a:solidFill>
                  <a:schemeClr val="bg1"/>
                </a:solidFill>
              </a:rPr>
              <a:t>Гелена</a:t>
            </a:r>
            <a:r>
              <a:rPr lang="ru-RU" dirty="0" smtClean="0">
                <a:solidFill>
                  <a:schemeClr val="bg1"/>
                </a:solidFill>
              </a:rPr>
              <a:t> на 60 </a:t>
            </a:r>
            <a:r>
              <a:rPr lang="ru-RU" dirty="0" err="1" smtClean="0">
                <a:solidFill>
                  <a:schemeClr val="bg1"/>
                </a:solidFill>
              </a:rPr>
              <a:t>градусів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попереду</a:t>
            </a:r>
            <a:r>
              <a:rPr lang="ru-RU" dirty="0" smtClean="0">
                <a:solidFill>
                  <a:schemeClr val="bg1"/>
                </a:solidFill>
              </a:rPr>
              <a:t> та </a:t>
            </a:r>
            <a:r>
              <a:rPr lang="ru-RU" dirty="0" err="1" smtClean="0">
                <a:solidFill>
                  <a:schemeClr val="bg1"/>
                </a:solidFill>
              </a:rPr>
              <a:t>Полідевкна</a:t>
            </a:r>
            <a:r>
              <a:rPr lang="ru-RU" dirty="0" smtClean="0">
                <a:solidFill>
                  <a:schemeClr val="bg1"/>
                </a:solidFill>
              </a:rPr>
              <a:t> 60 </a:t>
            </a:r>
            <a:r>
              <a:rPr lang="ru-RU" dirty="0" err="1" smtClean="0">
                <a:solidFill>
                  <a:schemeClr val="bg1"/>
                </a:solidFill>
              </a:rPr>
              <a:t>градусів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позаду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Є </a:t>
            </a:r>
            <a:r>
              <a:rPr lang="ru-RU" dirty="0" err="1" smtClean="0">
                <a:solidFill>
                  <a:schemeClr val="bg1"/>
                </a:solidFill>
              </a:rPr>
              <a:t>ще</a:t>
            </a:r>
            <a:r>
              <a:rPr lang="ru-RU" dirty="0" smtClean="0">
                <a:solidFill>
                  <a:schemeClr val="bg1"/>
                </a:solidFill>
              </a:rPr>
              <a:t> три </a:t>
            </a:r>
            <a:r>
              <a:rPr lang="ru-RU" dirty="0" err="1" smtClean="0">
                <a:solidFill>
                  <a:schemeClr val="bg1"/>
                </a:solidFill>
              </a:rPr>
              <a:t>непідтверджених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відкриття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супутників</a:t>
            </a:r>
            <a:r>
              <a:rPr lang="ru-RU" dirty="0" smtClean="0">
                <a:solidFill>
                  <a:schemeClr val="bg1"/>
                </a:solidFill>
              </a:rPr>
              <a:t>. Один з них </a:t>
            </a:r>
            <a:r>
              <a:rPr lang="ru-RU" dirty="0" err="1" smtClean="0">
                <a:solidFill>
                  <a:schemeClr val="bg1"/>
                </a:solidFill>
              </a:rPr>
              <a:t>близький</a:t>
            </a:r>
            <a:r>
              <a:rPr lang="ru-RU" dirty="0" smtClean="0">
                <a:solidFill>
                  <a:schemeClr val="bg1"/>
                </a:solidFill>
              </a:rPr>
              <a:t> до </a:t>
            </a:r>
            <a:r>
              <a:rPr lang="ru-RU" dirty="0" err="1" smtClean="0">
                <a:solidFill>
                  <a:schemeClr val="bg1"/>
                </a:solidFill>
              </a:rPr>
              <a:t>орбіти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Діони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другий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розташовано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між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орбітами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Тефії</a:t>
            </a:r>
            <a:r>
              <a:rPr lang="ru-RU" dirty="0" smtClean="0">
                <a:solidFill>
                  <a:schemeClr val="bg1"/>
                </a:solidFill>
              </a:rPr>
              <a:t> і </a:t>
            </a:r>
            <a:r>
              <a:rPr lang="ru-RU" dirty="0" err="1" smtClean="0">
                <a:solidFill>
                  <a:schemeClr val="bg1"/>
                </a:solidFill>
              </a:rPr>
              <a:t>Діони</a:t>
            </a:r>
            <a:r>
              <a:rPr lang="ru-RU" dirty="0" smtClean="0">
                <a:solidFill>
                  <a:schemeClr val="bg1"/>
                </a:solidFill>
              </a:rPr>
              <a:t>, і </a:t>
            </a:r>
            <a:r>
              <a:rPr lang="ru-RU" dirty="0" err="1" smtClean="0">
                <a:solidFill>
                  <a:schemeClr val="bg1"/>
                </a:solidFill>
              </a:rPr>
              <a:t>третій</a:t>
            </a:r>
            <a:r>
              <a:rPr lang="ru-RU" dirty="0" smtClean="0">
                <a:solidFill>
                  <a:schemeClr val="bg1"/>
                </a:solidFill>
              </a:rPr>
              <a:t> — </a:t>
            </a:r>
            <a:r>
              <a:rPr lang="ru-RU" dirty="0" err="1" smtClean="0">
                <a:solidFill>
                  <a:schemeClr val="bg1"/>
                </a:solidFill>
              </a:rPr>
              <a:t>між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Діоною</a:t>
            </a:r>
            <a:r>
              <a:rPr lang="ru-RU" dirty="0" smtClean="0">
                <a:solidFill>
                  <a:schemeClr val="bg1"/>
                </a:solidFill>
              </a:rPr>
              <a:t> і </a:t>
            </a:r>
            <a:r>
              <a:rPr lang="ru-RU" dirty="0" err="1" smtClean="0">
                <a:solidFill>
                  <a:schemeClr val="bg1"/>
                </a:solidFill>
              </a:rPr>
              <a:t>Реєю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Усі</a:t>
            </a:r>
            <a:r>
              <a:rPr lang="ru-RU" dirty="0" smtClean="0">
                <a:solidFill>
                  <a:schemeClr val="bg1"/>
                </a:solidFill>
              </a:rPr>
              <a:t> три </a:t>
            </a:r>
            <a:r>
              <a:rPr lang="ru-RU" dirty="0" err="1" smtClean="0">
                <a:solidFill>
                  <a:schemeClr val="bg1"/>
                </a:solidFill>
              </a:rPr>
              <a:t>виявлені</a:t>
            </a:r>
            <a:r>
              <a:rPr lang="ru-RU" dirty="0" smtClean="0">
                <a:solidFill>
                  <a:schemeClr val="bg1"/>
                </a:solidFill>
              </a:rPr>
              <a:t> на </a:t>
            </a:r>
            <a:r>
              <a:rPr lang="ru-RU" dirty="0" err="1" smtClean="0">
                <a:solidFill>
                  <a:schemeClr val="bg1"/>
                </a:solidFill>
              </a:rPr>
              <a:t>фотографіях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зроблених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із</a:t>
            </a:r>
            <a:r>
              <a:rPr lang="ru-RU" dirty="0" smtClean="0">
                <a:solidFill>
                  <a:schemeClr val="bg1"/>
                </a:solidFill>
              </a:rPr>
              <a:t> «Вояджера 2», але </a:t>
            </a:r>
            <a:r>
              <a:rPr lang="ru-RU" dirty="0" err="1" smtClean="0">
                <a:solidFill>
                  <a:schemeClr val="bg1"/>
                </a:solidFill>
              </a:rPr>
              <a:t>поки-що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ніде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більше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89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84784"/>
            <a:ext cx="4523034" cy="5373215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Рея —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стару</a:t>
            </a:r>
            <a:r>
              <a:rPr lang="ru-RU" dirty="0"/>
              <a:t>, </a:t>
            </a:r>
            <a:r>
              <a:rPr lang="ru-RU" dirty="0" err="1"/>
              <a:t>суцільно</a:t>
            </a:r>
            <a:r>
              <a:rPr lang="ru-RU" dirty="0"/>
              <a:t> </a:t>
            </a:r>
            <a:r>
              <a:rPr lang="ru-RU" dirty="0" err="1"/>
              <a:t>всіяну</a:t>
            </a:r>
            <a:r>
              <a:rPr lang="ru-RU" dirty="0"/>
              <a:t> кратерами </a:t>
            </a:r>
            <a:r>
              <a:rPr lang="ru-RU" dirty="0" err="1"/>
              <a:t>поверхню</a:t>
            </a:r>
            <a:r>
              <a:rPr lang="ru-RU" dirty="0"/>
              <a:t>. На </a:t>
            </a:r>
            <a:r>
              <a:rPr lang="ru-RU" dirty="0" err="1"/>
              <a:t>ній</a:t>
            </a:r>
            <a:r>
              <a:rPr lang="ru-RU" dirty="0"/>
              <a:t>, як і на </a:t>
            </a:r>
            <a:r>
              <a:rPr lang="ru-RU" dirty="0" err="1"/>
              <a:t>Діоні</a:t>
            </a:r>
            <a:r>
              <a:rPr lang="ru-RU" dirty="0"/>
              <a:t>, </a:t>
            </a:r>
            <a:r>
              <a:rPr lang="ru-RU" dirty="0" err="1"/>
              <a:t>виділяються</a:t>
            </a:r>
            <a:r>
              <a:rPr lang="ru-RU" dirty="0"/>
              <a:t> </a:t>
            </a:r>
            <a:r>
              <a:rPr lang="ru-RU" dirty="0" err="1"/>
              <a:t>яскраві</a:t>
            </a:r>
            <a:r>
              <a:rPr lang="ru-RU" dirty="0"/>
              <a:t> </a:t>
            </a:r>
            <a:r>
              <a:rPr lang="ru-RU" dirty="0" err="1"/>
              <a:t>тонкі</a:t>
            </a:r>
            <a:r>
              <a:rPr lang="ru-RU" dirty="0"/>
              <a:t> </a:t>
            </a:r>
            <a:r>
              <a:rPr lang="ru-RU" dirty="0" err="1"/>
              <a:t>смуги</a:t>
            </a:r>
            <a:r>
              <a:rPr lang="ru-RU" dirty="0"/>
              <a:t>.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утворення</a:t>
            </a:r>
            <a:r>
              <a:rPr lang="ru-RU" dirty="0"/>
              <a:t> — </a:t>
            </a:r>
            <a:r>
              <a:rPr lang="ru-RU" dirty="0" err="1"/>
              <a:t>мабуть</a:t>
            </a:r>
            <a:r>
              <a:rPr lang="ru-RU" dirty="0"/>
              <a:t>, </a:t>
            </a:r>
            <a:r>
              <a:rPr lang="ru-RU" dirty="0" err="1"/>
              <a:t>складаються</a:t>
            </a:r>
            <a:r>
              <a:rPr lang="ru-RU" dirty="0"/>
              <a:t> з </a:t>
            </a:r>
            <a:r>
              <a:rPr lang="ru-RU" dirty="0" err="1"/>
              <a:t>льоду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заповнює</a:t>
            </a:r>
            <a:r>
              <a:rPr lang="ru-RU" dirty="0"/>
              <a:t> </a:t>
            </a:r>
            <a:r>
              <a:rPr lang="ru-RU" dirty="0" err="1"/>
              <a:t>розломи</a:t>
            </a:r>
            <a:r>
              <a:rPr lang="ru-RU" dirty="0"/>
              <a:t> в </a:t>
            </a:r>
            <a:r>
              <a:rPr lang="ru-RU" dirty="0" err="1"/>
              <a:t>корі</a:t>
            </a:r>
            <a:r>
              <a:rPr lang="ru-RU" dirty="0"/>
              <a:t> </a:t>
            </a:r>
            <a:r>
              <a:rPr lang="ru-RU" dirty="0" err="1"/>
              <a:t>супутників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Мімас</a:t>
            </a:r>
            <a:r>
              <a:rPr lang="ru-RU" dirty="0"/>
              <a:t>, </a:t>
            </a:r>
            <a:r>
              <a:rPr lang="ru-RU" dirty="0" err="1"/>
              <a:t>Енцелад</a:t>
            </a:r>
            <a:r>
              <a:rPr lang="ru-RU" dirty="0"/>
              <a:t>, </a:t>
            </a:r>
            <a:r>
              <a:rPr lang="ru-RU" dirty="0" err="1"/>
              <a:t>Тефія</a:t>
            </a:r>
            <a:r>
              <a:rPr lang="ru-RU" dirty="0"/>
              <a:t>, </a:t>
            </a:r>
            <a:r>
              <a:rPr lang="ru-RU" dirty="0" err="1"/>
              <a:t>Діона</a:t>
            </a:r>
            <a:r>
              <a:rPr lang="ru-RU" dirty="0"/>
              <a:t> і Рея </a:t>
            </a:r>
            <a:r>
              <a:rPr lang="ru-RU" dirty="0" err="1"/>
              <a:t>приблизно</a:t>
            </a:r>
            <a:r>
              <a:rPr lang="ru-RU" dirty="0"/>
              <a:t> </a:t>
            </a:r>
            <a:r>
              <a:rPr lang="ru-RU" dirty="0" err="1"/>
              <a:t>сферичні</a:t>
            </a:r>
            <a:r>
              <a:rPr lang="ru-RU" dirty="0"/>
              <a:t> за формою і, </a:t>
            </a:r>
            <a:r>
              <a:rPr lang="ru-RU" dirty="0" err="1"/>
              <a:t>швидше</a:t>
            </a:r>
            <a:r>
              <a:rPr lang="ru-RU" dirty="0"/>
              <a:t> за все, </a:t>
            </a:r>
            <a:r>
              <a:rPr lang="ru-RU" dirty="0" err="1"/>
              <a:t>складаються</a:t>
            </a:r>
            <a:r>
              <a:rPr lang="ru-RU" dirty="0"/>
              <a:t> </a:t>
            </a:r>
            <a:r>
              <a:rPr lang="ru-RU" dirty="0" err="1"/>
              <a:t>здебільшого</a:t>
            </a:r>
            <a:r>
              <a:rPr lang="ru-RU" dirty="0"/>
              <a:t> з водяного </a:t>
            </a:r>
            <a:r>
              <a:rPr lang="ru-RU" dirty="0" err="1"/>
              <a:t>льоду</a:t>
            </a:r>
            <a:r>
              <a:rPr lang="ru-RU" dirty="0"/>
              <a:t>. </a:t>
            </a:r>
            <a:r>
              <a:rPr lang="ru-RU" dirty="0" err="1"/>
              <a:t>Енцелад</a:t>
            </a:r>
            <a:r>
              <a:rPr lang="ru-RU" dirty="0"/>
              <a:t> </a:t>
            </a:r>
            <a:r>
              <a:rPr lang="ru-RU" dirty="0" err="1"/>
              <a:t>відбиває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100 </a:t>
            </a:r>
            <a:r>
              <a:rPr lang="ru-RU" dirty="0" err="1"/>
              <a:t>відсотків</a:t>
            </a:r>
            <a:r>
              <a:rPr lang="ru-RU" dirty="0"/>
              <a:t> </a:t>
            </a:r>
            <a:r>
              <a:rPr lang="ru-RU" dirty="0" err="1"/>
              <a:t>сонячного</a:t>
            </a:r>
            <a:r>
              <a:rPr lang="ru-RU" dirty="0"/>
              <a:t> </a:t>
            </a:r>
            <a:r>
              <a:rPr lang="ru-RU" dirty="0" err="1"/>
              <a:t>світла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підтверджує</a:t>
            </a:r>
            <a:r>
              <a:rPr lang="ru-RU" dirty="0"/>
              <a:t> </a:t>
            </a:r>
            <a:r>
              <a:rPr lang="ru-RU" dirty="0" err="1"/>
              <a:t>припущення</a:t>
            </a:r>
            <a:r>
              <a:rPr lang="ru-RU" dirty="0"/>
              <a:t> при </a:t>
            </a:r>
            <a:r>
              <a:rPr lang="ru-RU" dirty="0" err="1"/>
              <a:t>крижану</a:t>
            </a:r>
            <a:r>
              <a:rPr lang="ru-RU" dirty="0"/>
              <a:t> </a:t>
            </a:r>
            <a:r>
              <a:rPr lang="ru-RU" dirty="0" err="1"/>
              <a:t>поверхню</a:t>
            </a:r>
            <a:r>
              <a:rPr lang="ru-RU" dirty="0"/>
              <a:t>. </a:t>
            </a:r>
            <a:r>
              <a:rPr lang="ru-RU" dirty="0" err="1"/>
              <a:t>Мімас</a:t>
            </a:r>
            <a:r>
              <a:rPr lang="ru-RU" dirty="0"/>
              <a:t>, </a:t>
            </a:r>
            <a:r>
              <a:rPr lang="ru-RU" dirty="0" err="1"/>
              <a:t>Тефія</a:t>
            </a:r>
            <a:r>
              <a:rPr lang="ru-RU" dirty="0"/>
              <a:t>, </a:t>
            </a:r>
            <a:r>
              <a:rPr lang="ru-RU" dirty="0" err="1"/>
              <a:t>Діона</a:t>
            </a:r>
            <a:r>
              <a:rPr lang="ru-RU" dirty="0"/>
              <a:t> і Рея </a:t>
            </a:r>
            <a:r>
              <a:rPr lang="ru-RU" dirty="0" err="1"/>
              <a:t>повністю</a:t>
            </a:r>
            <a:r>
              <a:rPr lang="ru-RU" dirty="0"/>
              <a:t> </a:t>
            </a:r>
            <a:r>
              <a:rPr lang="ru-RU" dirty="0" err="1"/>
              <a:t>вкриті</a:t>
            </a:r>
            <a:r>
              <a:rPr lang="ru-RU" dirty="0"/>
              <a:t> кратерами.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034" y="1484784"/>
            <a:ext cx="4620966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7664" y="260648"/>
            <a:ext cx="13112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Рея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559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4" y="116632"/>
            <a:ext cx="6234235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30920" y="1412776"/>
            <a:ext cx="2913079" cy="4772000"/>
          </a:xfrm>
        </p:spPr>
        <p:txBody>
          <a:bodyPr>
            <a:normAutofit fontScale="62500" lnSpcReduction="20000"/>
          </a:bodyPr>
          <a:lstStyle/>
          <a:p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Титан,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діаметр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якого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5150 км, — один з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найцікавіших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супутників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Сатурна.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Вважається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склад і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процеси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відбуваються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атмосфері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цього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супутника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схожі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тими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які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мільярди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років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тому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можна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було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б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побачити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земній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атмосфері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У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Титана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немає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магнітного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поля,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однак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він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взаємодіє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з полем Сатурна,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створює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за ним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магнітний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хвіст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732240" y="260648"/>
            <a:ext cx="20290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Титан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791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Цікаві факти про Сатурн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2011 року стало </a:t>
            </a:r>
            <a:r>
              <a:rPr lang="ru-RU" dirty="0" err="1"/>
              <a:t>відомо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Сатурн </a:t>
            </a:r>
            <a:r>
              <a:rPr lang="ru-RU" dirty="0" err="1"/>
              <a:t>надсилає</a:t>
            </a:r>
            <a:r>
              <a:rPr lang="ru-RU" dirty="0"/>
              <a:t> в космос </a:t>
            </a:r>
            <a:r>
              <a:rPr lang="ru-RU" dirty="0" err="1"/>
              <a:t>складні</a:t>
            </a:r>
            <a:r>
              <a:rPr lang="ru-RU" dirty="0"/>
              <a:t> </a:t>
            </a:r>
            <a:r>
              <a:rPr lang="ru-RU" smtClean="0"/>
              <a:t>радіосигнали. </a:t>
            </a:r>
            <a:r>
              <a:rPr lang="ru-RU" dirty="0"/>
              <a:t>За словами </a:t>
            </a:r>
            <a:r>
              <a:rPr lang="ru-RU" dirty="0" err="1"/>
              <a:t>астрономів</a:t>
            </a:r>
            <a:r>
              <a:rPr lang="ru-RU" dirty="0"/>
              <a:t>, </a:t>
            </a:r>
            <a:r>
              <a:rPr lang="ru-RU" dirty="0" err="1"/>
              <a:t>варіації</a:t>
            </a:r>
            <a:r>
              <a:rPr lang="ru-RU" dirty="0"/>
              <a:t> </a:t>
            </a:r>
            <a:r>
              <a:rPr lang="ru-RU" dirty="0" err="1"/>
              <a:t>сигналів</a:t>
            </a:r>
            <a:r>
              <a:rPr lang="ru-RU" dirty="0"/>
              <a:t> на </a:t>
            </a:r>
            <a:r>
              <a:rPr lang="ru-RU" dirty="0" err="1"/>
              <a:t>Сатурні</a:t>
            </a:r>
            <a:r>
              <a:rPr lang="ru-RU" dirty="0"/>
              <a:t> </a:t>
            </a:r>
            <a:r>
              <a:rPr lang="ru-RU" dirty="0" err="1"/>
              <a:t>контролюються</a:t>
            </a:r>
            <a:r>
              <a:rPr lang="ru-RU" dirty="0"/>
              <a:t> </a:t>
            </a:r>
            <a:r>
              <a:rPr lang="ru-RU" dirty="0" err="1"/>
              <a:t>обертанням</a:t>
            </a:r>
            <a:r>
              <a:rPr lang="ru-RU" dirty="0"/>
              <a:t> </a:t>
            </a:r>
            <a:r>
              <a:rPr lang="ru-RU" dirty="0" err="1"/>
              <a:t>планети</a:t>
            </a:r>
            <a:r>
              <a:rPr lang="ru-RU" dirty="0"/>
              <a:t> і </a:t>
            </a:r>
            <a:r>
              <a:rPr lang="ru-RU" dirty="0" err="1"/>
              <a:t>змінюються</a:t>
            </a:r>
            <a:r>
              <a:rPr lang="ru-RU" dirty="0"/>
              <a:t> з часом, </a:t>
            </a:r>
            <a:r>
              <a:rPr lang="ru-RU" dirty="0" err="1"/>
              <a:t>збігаючись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сезонами на </a:t>
            </a:r>
            <a:r>
              <a:rPr lang="ru-RU" dirty="0" err="1"/>
              <a:t>Сатурні</a:t>
            </a:r>
            <a:r>
              <a:rPr lang="ru-RU" dirty="0"/>
              <a:t>.</a:t>
            </a:r>
          </a:p>
          <a:p>
            <a:r>
              <a:rPr lang="ru-RU" dirty="0"/>
              <a:t>В </a:t>
            </a:r>
            <a:r>
              <a:rPr lang="ru-RU" dirty="0" err="1"/>
              <a:t>англійській</a:t>
            </a:r>
            <a:r>
              <a:rPr lang="ru-RU" dirty="0"/>
              <a:t> </a:t>
            </a:r>
            <a:r>
              <a:rPr lang="ru-RU" dirty="0" err="1"/>
              <a:t>мові</a:t>
            </a:r>
            <a:r>
              <a:rPr lang="ru-RU" dirty="0"/>
              <a:t> день </a:t>
            </a:r>
            <a:r>
              <a:rPr lang="ru-RU" dirty="0" err="1"/>
              <a:t>тижня</a:t>
            </a:r>
            <a:r>
              <a:rPr lang="ru-RU" dirty="0"/>
              <a:t> </a:t>
            </a:r>
            <a:r>
              <a:rPr lang="ru-RU" dirty="0" err="1"/>
              <a:t>субота</a:t>
            </a:r>
            <a:r>
              <a:rPr lang="ru-RU" dirty="0"/>
              <a:t> (англ. </a:t>
            </a:r>
            <a:r>
              <a:rPr lang="en-US" dirty="0"/>
              <a:t>Saturday) </a:t>
            </a:r>
            <a:r>
              <a:rPr lang="ru-RU" dirty="0"/>
              <a:t>походить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назви</a:t>
            </a:r>
            <a:r>
              <a:rPr lang="ru-RU" dirty="0"/>
              <a:t> </a:t>
            </a:r>
            <a:r>
              <a:rPr lang="ru-RU" dirty="0" err="1"/>
              <a:t>планети</a:t>
            </a:r>
            <a:r>
              <a:rPr lang="ru-RU" dirty="0"/>
              <a:t> Сатурн (англ. </a:t>
            </a:r>
            <a:r>
              <a:rPr lang="en-US" dirty="0"/>
              <a:t>Saturn), </a:t>
            </a:r>
            <a:r>
              <a:rPr lang="ru-RU" dirty="0" err="1"/>
              <a:t>названої</a:t>
            </a:r>
            <a:r>
              <a:rPr lang="ru-RU" dirty="0"/>
              <a:t> у свою </a:t>
            </a:r>
            <a:r>
              <a:rPr lang="ru-RU" dirty="0" err="1"/>
              <a:t>чергу</a:t>
            </a:r>
            <a:r>
              <a:rPr lang="ru-RU" dirty="0"/>
              <a:t> </a:t>
            </a:r>
            <a:r>
              <a:rPr lang="ru-RU" dirty="0" err="1"/>
              <a:t>іменем</a:t>
            </a:r>
            <a:r>
              <a:rPr lang="ru-RU" dirty="0"/>
              <a:t> </a:t>
            </a:r>
            <a:r>
              <a:rPr lang="ru-RU" dirty="0" err="1"/>
              <a:t>римського</a:t>
            </a:r>
            <a:r>
              <a:rPr lang="ru-RU" dirty="0"/>
              <a:t> бога </a:t>
            </a:r>
            <a:r>
              <a:rPr lang="ru-RU" dirty="0" err="1"/>
              <a:t>рільництва</a:t>
            </a:r>
            <a:r>
              <a:rPr lang="ru-RU" dirty="0"/>
              <a:t> Сатурна.</a:t>
            </a:r>
          </a:p>
        </p:txBody>
      </p:sp>
    </p:spTree>
    <p:extLst>
      <p:ext uri="{BB962C8B-B14F-4D97-AF65-F5344CB8AC3E}">
        <p14:creationId xmlns:p14="http://schemas.microsoft.com/office/powerpoint/2010/main" val="40224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42995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260648"/>
            <a:ext cx="51475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Дякую за увагу!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409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2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2" y="692696"/>
            <a:ext cx="9138387" cy="1252728"/>
          </a:xfrm>
        </p:spPr>
        <p:txBody>
          <a:bodyPr>
            <a:noAutofit/>
          </a:bodyPr>
          <a:lstStyle/>
          <a:p>
            <a:r>
              <a:rPr lang="vi-VN" sz="2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Сату́рн — шоста за віддаленістю від Сонця та друга за розмірами планета Сонячної системи. Сатурн швидко обертається навколо своєї осі (з періодом — 10,23 години), складається переважно з рідкого водню і гелію, має товстий шар </a:t>
            </a:r>
            <a:r>
              <a:rPr lang="vi-VN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атмосфери</a:t>
            </a:r>
            <a:r>
              <a:rPr lang="uk-UA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28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098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2" y="0"/>
            <a:ext cx="914627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272" y="1"/>
            <a:ext cx="9146272" cy="3645024"/>
          </a:xfrm>
        </p:spPr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r>
              <a:rPr lang="ru-RU" dirty="0">
                <a:solidFill>
                  <a:schemeClr val="bg1"/>
                </a:solidFill>
              </a:rPr>
              <a:t>Сатурн </a:t>
            </a:r>
            <a:r>
              <a:rPr lang="ru-RU" dirty="0" err="1">
                <a:solidFill>
                  <a:schemeClr val="bg1"/>
                </a:solidFill>
              </a:rPr>
              <a:t>має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помітну</a:t>
            </a:r>
            <a:r>
              <a:rPr lang="ru-RU" dirty="0">
                <a:solidFill>
                  <a:schemeClr val="bg1"/>
                </a:solidFill>
              </a:rPr>
              <a:t> систему </a:t>
            </a:r>
            <a:r>
              <a:rPr lang="ru-RU" dirty="0" err="1">
                <a:solidFill>
                  <a:schemeClr val="bg1"/>
                </a:solidFill>
              </a:rPr>
              <a:t>кілець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складаються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здебільшого</a:t>
            </a:r>
            <a:r>
              <a:rPr lang="ru-RU" dirty="0">
                <a:solidFill>
                  <a:schemeClr val="bg1"/>
                </a:solidFill>
              </a:rPr>
              <a:t> з </a:t>
            </a:r>
            <a:r>
              <a:rPr lang="ru-RU" dirty="0" err="1">
                <a:solidFill>
                  <a:schemeClr val="bg1"/>
                </a:solidFill>
              </a:rPr>
              <a:t>частинок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криги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меншої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кількості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важких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елементів</a:t>
            </a:r>
            <a:r>
              <a:rPr lang="ru-RU" dirty="0">
                <a:solidFill>
                  <a:schemeClr val="bg1"/>
                </a:solidFill>
              </a:rPr>
              <a:t> і пилу. </a:t>
            </a:r>
            <a:r>
              <a:rPr lang="ru-RU" dirty="0" err="1">
                <a:solidFill>
                  <a:schemeClr val="bg1"/>
                </a:solidFill>
              </a:rPr>
              <a:t>Навколо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планети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обертається</a:t>
            </a:r>
            <a:r>
              <a:rPr lang="ru-RU" dirty="0">
                <a:solidFill>
                  <a:schemeClr val="bg1"/>
                </a:solidFill>
              </a:rPr>
              <a:t> 62 </a:t>
            </a:r>
            <a:r>
              <a:rPr lang="ru-RU" dirty="0" err="1">
                <a:solidFill>
                  <a:schemeClr val="bg1"/>
                </a:solidFill>
              </a:rPr>
              <a:t>відомих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даний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момент </a:t>
            </a:r>
            <a:r>
              <a:rPr lang="ru-RU" dirty="0" err="1">
                <a:solidFill>
                  <a:schemeClr val="bg1"/>
                </a:solidFill>
              </a:rPr>
              <a:t>супутники</a:t>
            </a:r>
            <a:r>
              <a:rPr lang="ru-RU" dirty="0">
                <a:solidFill>
                  <a:schemeClr val="bg1"/>
                </a:solidFill>
              </a:rPr>
              <a:t>. Титан — </a:t>
            </a:r>
            <a:r>
              <a:rPr lang="ru-RU" dirty="0" err="1">
                <a:solidFill>
                  <a:schemeClr val="bg1"/>
                </a:solidFill>
              </a:rPr>
              <a:t>найбільший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серед</a:t>
            </a:r>
            <a:r>
              <a:rPr lang="ru-RU" dirty="0">
                <a:solidFill>
                  <a:schemeClr val="bg1"/>
                </a:solidFill>
              </a:rPr>
              <a:t> них, </a:t>
            </a:r>
            <a:r>
              <a:rPr lang="ru-RU" dirty="0" err="1">
                <a:solidFill>
                  <a:schemeClr val="bg1"/>
                </a:solidFill>
              </a:rPr>
              <a:t>це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другий</a:t>
            </a:r>
            <a:r>
              <a:rPr lang="ru-RU" dirty="0">
                <a:solidFill>
                  <a:schemeClr val="bg1"/>
                </a:solidFill>
              </a:rPr>
              <a:t> за </a:t>
            </a:r>
            <a:r>
              <a:rPr lang="ru-RU" dirty="0" err="1">
                <a:solidFill>
                  <a:schemeClr val="bg1"/>
                </a:solidFill>
              </a:rPr>
              <a:t>розмірами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супутник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ru-RU" dirty="0" err="1">
                <a:solidFill>
                  <a:schemeClr val="bg1"/>
                </a:solidFill>
              </a:rPr>
              <a:t>Сонячній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системі</a:t>
            </a:r>
            <a:r>
              <a:rPr lang="ru-RU" dirty="0">
                <a:solidFill>
                  <a:schemeClr val="bg1"/>
                </a:solidFill>
              </a:rPr>
              <a:t> (</a:t>
            </a:r>
            <a:r>
              <a:rPr lang="ru-RU" dirty="0" err="1">
                <a:solidFill>
                  <a:schemeClr val="bg1"/>
                </a:solidFill>
              </a:rPr>
              <a:t>після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супутника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Юпітера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Ганімеда</a:t>
            </a:r>
            <a:r>
              <a:rPr lang="ru-RU" dirty="0">
                <a:solidFill>
                  <a:schemeClr val="bg1"/>
                </a:solidFill>
              </a:rPr>
              <a:t>), </a:t>
            </a:r>
            <a:r>
              <a:rPr lang="ru-RU" dirty="0" err="1">
                <a:solidFill>
                  <a:schemeClr val="bg1"/>
                </a:solidFill>
              </a:rPr>
              <a:t>який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перевершує</a:t>
            </a:r>
            <a:r>
              <a:rPr lang="ru-RU" dirty="0">
                <a:solidFill>
                  <a:schemeClr val="bg1"/>
                </a:solidFill>
              </a:rPr>
              <a:t> за </a:t>
            </a:r>
            <a:r>
              <a:rPr lang="ru-RU" dirty="0" err="1">
                <a:solidFill>
                  <a:schemeClr val="bg1"/>
                </a:solidFill>
              </a:rPr>
              <a:t>своїми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розмірами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Меркурій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має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єдину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серед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супутників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Сонячної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системи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густу</a:t>
            </a:r>
            <a:r>
              <a:rPr lang="ru-RU" dirty="0">
                <a:solidFill>
                  <a:schemeClr val="bg1"/>
                </a:solidFill>
              </a:rPr>
              <a:t> атмосферу.</a:t>
            </a:r>
          </a:p>
        </p:txBody>
      </p:sp>
    </p:spTree>
    <p:extLst>
      <p:ext uri="{BB962C8B-B14F-4D97-AF65-F5344CB8AC3E}">
        <p14:creationId xmlns:p14="http://schemas.microsoft.com/office/powerpoint/2010/main" val="82201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008" y="0"/>
            <a:ext cx="918400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Сатурн серед планет Сонячної системи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40008" y="4077072"/>
            <a:ext cx="9184008" cy="2348880"/>
          </a:xfrm>
        </p:spPr>
        <p:txBody>
          <a:bodyPr>
            <a:noAutofit/>
          </a:bodyPr>
          <a:lstStyle/>
          <a:p>
            <a:pPr marL="118872" indent="0">
              <a:buNone/>
            </a:pPr>
            <a:r>
              <a:rPr lang="ru-RU" sz="2400" dirty="0">
                <a:solidFill>
                  <a:schemeClr val="bg1"/>
                </a:solidFill>
              </a:rPr>
              <a:t>Сатурн </a:t>
            </a:r>
            <a:r>
              <a:rPr lang="ru-RU" sz="2400" dirty="0" err="1">
                <a:solidFill>
                  <a:schemeClr val="bg1"/>
                </a:solidFill>
              </a:rPr>
              <a:t>належить</a:t>
            </a:r>
            <a:r>
              <a:rPr lang="ru-RU" sz="2400" dirty="0">
                <a:solidFill>
                  <a:schemeClr val="bg1"/>
                </a:solidFill>
              </a:rPr>
              <a:t> до </a:t>
            </a:r>
            <a:r>
              <a:rPr lang="ru-RU" sz="2400" dirty="0" err="1">
                <a:solidFill>
                  <a:schemeClr val="bg1"/>
                </a:solidFill>
              </a:rPr>
              <a:t>газових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гігантів</a:t>
            </a:r>
            <a:r>
              <a:rPr lang="ru-RU" sz="2400" dirty="0">
                <a:solidFill>
                  <a:schemeClr val="bg1"/>
                </a:solidFill>
              </a:rPr>
              <a:t>: </a:t>
            </a:r>
            <a:r>
              <a:rPr lang="ru-RU" sz="2400" dirty="0" err="1">
                <a:solidFill>
                  <a:schemeClr val="bg1"/>
                </a:solidFill>
              </a:rPr>
              <a:t>він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складається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переважно</a:t>
            </a:r>
            <a:r>
              <a:rPr lang="ru-RU" sz="2400" dirty="0">
                <a:solidFill>
                  <a:schemeClr val="bg1"/>
                </a:solidFill>
              </a:rPr>
              <a:t> з </a:t>
            </a:r>
            <a:r>
              <a:rPr lang="ru-RU" sz="2400" dirty="0" err="1">
                <a:solidFill>
                  <a:schemeClr val="bg1"/>
                </a:solidFill>
              </a:rPr>
              <a:t>газів</a:t>
            </a:r>
            <a:r>
              <a:rPr lang="ru-RU" sz="2400" dirty="0">
                <a:solidFill>
                  <a:schemeClr val="bg1"/>
                </a:solidFill>
              </a:rPr>
              <a:t> і не </a:t>
            </a:r>
            <a:r>
              <a:rPr lang="ru-RU" sz="2400" dirty="0" err="1">
                <a:solidFill>
                  <a:schemeClr val="bg1"/>
                </a:solidFill>
              </a:rPr>
              <a:t>має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твердої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поверхні</a:t>
            </a:r>
            <a:r>
              <a:rPr lang="ru-RU" sz="2400" dirty="0">
                <a:solidFill>
                  <a:schemeClr val="bg1"/>
                </a:solidFill>
              </a:rPr>
              <a:t>. </a:t>
            </a:r>
            <a:r>
              <a:rPr lang="ru-RU" sz="2400" dirty="0" err="1">
                <a:solidFill>
                  <a:schemeClr val="bg1"/>
                </a:solidFill>
              </a:rPr>
              <a:t>Маса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планети</a:t>
            </a:r>
            <a:r>
              <a:rPr lang="ru-RU" sz="2400" dirty="0">
                <a:solidFill>
                  <a:schemeClr val="bg1"/>
                </a:solidFill>
              </a:rPr>
              <a:t> у 95 </a:t>
            </a:r>
            <a:r>
              <a:rPr lang="ru-RU" sz="2400" dirty="0" err="1">
                <a:solidFill>
                  <a:schemeClr val="bg1"/>
                </a:solidFill>
              </a:rPr>
              <a:t>разів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перевищує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масу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Землі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це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єдина</a:t>
            </a:r>
            <a:r>
              <a:rPr lang="ru-RU" sz="2400" dirty="0">
                <a:solidFill>
                  <a:schemeClr val="bg1"/>
                </a:solidFill>
              </a:rPr>
              <a:t> планета </a:t>
            </a:r>
            <a:r>
              <a:rPr lang="ru-RU" sz="2400" dirty="0" err="1">
                <a:solidFill>
                  <a:schemeClr val="bg1"/>
                </a:solidFill>
              </a:rPr>
              <a:t>Сонячної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системи</a:t>
            </a:r>
            <a:r>
              <a:rPr lang="ru-RU" sz="2400" dirty="0">
                <a:solidFill>
                  <a:schemeClr val="bg1"/>
                </a:solidFill>
              </a:rPr>
              <a:t>, чия </a:t>
            </a:r>
            <a:r>
              <a:rPr lang="ru-RU" sz="2400" dirty="0" err="1">
                <a:solidFill>
                  <a:schemeClr val="bg1"/>
                </a:solidFill>
              </a:rPr>
              <a:t>середня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густина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менша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від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густини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води. </a:t>
            </a:r>
            <a:r>
              <a:rPr lang="ru-RU" sz="2400" dirty="0">
                <a:solidFill>
                  <a:schemeClr val="bg1"/>
                </a:solidFill>
              </a:rPr>
              <a:t>Тому, </a:t>
            </a:r>
            <a:r>
              <a:rPr lang="ru-RU" sz="2400" dirty="0" err="1">
                <a:solidFill>
                  <a:schemeClr val="bg1"/>
                </a:solidFill>
              </a:rPr>
              <a:t>хоча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маси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Юпітера</a:t>
            </a:r>
            <a:r>
              <a:rPr lang="ru-RU" sz="2400" dirty="0">
                <a:solidFill>
                  <a:schemeClr val="bg1"/>
                </a:solidFill>
              </a:rPr>
              <a:t> і Сатурна </a:t>
            </a:r>
            <a:r>
              <a:rPr lang="ru-RU" sz="2400" dirty="0" err="1">
                <a:solidFill>
                  <a:schemeClr val="bg1"/>
                </a:solidFill>
              </a:rPr>
              <a:t>відрізняються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більше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  <a:r>
              <a:rPr lang="ru-RU" sz="2400" dirty="0" err="1" smtClean="0">
                <a:solidFill>
                  <a:schemeClr val="bg1"/>
                </a:solidFill>
              </a:rPr>
              <a:t>Екваторіальний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радіус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планети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дорівнює</a:t>
            </a:r>
            <a:r>
              <a:rPr lang="ru-RU" sz="2400" dirty="0">
                <a:solidFill>
                  <a:schemeClr val="bg1"/>
                </a:solidFill>
              </a:rPr>
              <a:t> 60 300 км, а </a:t>
            </a:r>
            <a:r>
              <a:rPr lang="ru-RU" sz="2400" dirty="0" err="1">
                <a:solidFill>
                  <a:schemeClr val="bg1"/>
                </a:solidFill>
              </a:rPr>
              <a:t>полярний</a:t>
            </a:r>
            <a:r>
              <a:rPr lang="ru-RU" sz="2400" dirty="0">
                <a:solidFill>
                  <a:schemeClr val="bg1"/>
                </a:solidFill>
              </a:rPr>
              <a:t> — 54 400 км; </a:t>
            </a:r>
            <a:r>
              <a:rPr lang="ru-RU" sz="2400" dirty="0" err="1">
                <a:solidFill>
                  <a:schemeClr val="bg1"/>
                </a:solidFill>
              </a:rPr>
              <a:t>серед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усіх</a:t>
            </a:r>
            <a:r>
              <a:rPr lang="ru-RU" sz="2400" dirty="0">
                <a:solidFill>
                  <a:schemeClr val="bg1"/>
                </a:solidFill>
              </a:rPr>
              <a:t> планет </a:t>
            </a:r>
            <a:r>
              <a:rPr lang="ru-RU" sz="2400" dirty="0" err="1">
                <a:solidFill>
                  <a:schemeClr val="bg1"/>
                </a:solidFill>
              </a:rPr>
              <a:t>Сонячної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системи</a:t>
            </a:r>
            <a:r>
              <a:rPr lang="ru-RU" sz="2400" dirty="0">
                <a:solidFill>
                  <a:schemeClr val="bg1"/>
                </a:solidFill>
              </a:rPr>
              <a:t> Сатурн </a:t>
            </a:r>
            <a:r>
              <a:rPr lang="ru-RU" sz="2400" dirty="0" err="1">
                <a:solidFill>
                  <a:schemeClr val="bg1"/>
                </a:solidFill>
              </a:rPr>
              <a:t>має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найбільше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стиснення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67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4000" cy="652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Походження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3861048"/>
            <a:ext cx="8532440" cy="2996952"/>
          </a:xfrm>
        </p:spPr>
        <p:txBody>
          <a:bodyPr>
            <a:normAutofit fontScale="77500" lnSpcReduction="20000"/>
          </a:bodyPr>
          <a:lstStyle/>
          <a:p>
            <a:pPr marL="118872" indent="0">
              <a:buNone/>
            </a:pP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Походження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Сатурна (як і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Юпітера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)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пояснюють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дві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основні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гіпотези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Згідно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гіпотезою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«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контракції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», склад Сатурна,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подібний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Сонця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(велика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частка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водню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), і, як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наслідок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, малу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густину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можна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пояснити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тим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що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під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час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формування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планет на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ранніх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стадіях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розвитку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Сонячної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системи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газопиловому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диску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утворилися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масивні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«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згущення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»,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що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дали початок планетам,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тобто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Сонце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планети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формувалися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однаково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Ця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гіпотеза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не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може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пояснити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відмінності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складі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Сатурна і </a:t>
            </a:r>
            <a:r>
              <a:rPr lang="ru-RU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Сонця</a:t>
            </a: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75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53" y="0"/>
            <a:ext cx="9153153" cy="6920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Кільця Сатурна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9154" y="2780928"/>
            <a:ext cx="9153153" cy="4144184"/>
          </a:xfrm>
        </p:spPr>
        <p:txBody>
          <a:bodyPr>
            <a:normAutofit fontScale="85000" lnSpcReduction="20000"/>
          </a:bodyPr>
          <a:lstStyle/>
          <a:p>
            <a:pPr marL="118872" indent="0">
              <a:buNone/>
            </a:pP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Візитною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карткою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Сатурна є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відомі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кільця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що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оперізують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планету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навколо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екватора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складаються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безлічі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крижаних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часток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розмірами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часток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від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міліметра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декількох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метрів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Вісь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обертання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Сатурна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нахилена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площини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його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орбіти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на 26° 44', тому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під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час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руху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орбітою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кільця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змінюють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свою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орієнтацію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відносно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Землі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. Коли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площина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кілець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перетинає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Землю,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навіть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середні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телескопи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побачити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їх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неможливо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, тому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що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товщина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кілець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—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усього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кілька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десятків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метрів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хоча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їхня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ширина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сягає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137 000 км.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Кільця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обертаються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навколо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Сатурна і,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відповідно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законів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Кеплера,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швидкість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обертання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внутрішніх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частин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кільця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більша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ніж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зовнішніх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098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Супутники</a:t>
            </a:r>
            <a:r>
              <a:rPr lang="ru-RU" dirty="0" smtClean="0"/>
              <a:t> Сатурна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Сатурн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має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близько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60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супутників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(до 2000 року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було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відомо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18) і 12 з них —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понад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100 км у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діаметрі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.</a:t>
            </a:r>
          </a:p>
          <a:p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Орбіта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внутрішніх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супутників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, Пана і Атласа,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лежить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біля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зовнішнього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краю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кільця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А.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Наступний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супутник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, Прометей,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відповідає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за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щілину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що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прилягає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внутрішнього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краю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кільця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F.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Потім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— Пандора,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відповідальна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за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утворення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іншої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межі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кільця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F. 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Вони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виявлені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фотографіях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зроблених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із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космічних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апаратів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Наступні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два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супутники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—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Епіметей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і Янус —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виявлені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Землі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, вони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поділяють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спільну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орбіту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Різниця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відстані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до Сатурна становить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лише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30-50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кілометрів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570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74782" y="1412776"/>
            <a:ext cx="2699792" cy="4841633"/>
          </a:xfrm>
        </p:spPr>
        <p:txBody>
          <a:bodyPr>
            <a:noAutofit/>
          </a:bodyPr>
          <a:lstStyle/>
          <a:p>
            <a:pPr algn="just"/>
            <a:r>
              <a:rPr lang="ru-RU" sz="1500" dirty="0" err="1"/>
              <a:t>Мімас</a:t>
            </a:r>
            <a:r>
              <a:rPr lang="ru-RU" sz="1500" dirty="0"/>
              <a:t> </a:t>
            </a:r>
            <a:r>
              <a:rPr lang="ru-RU" sz="1500" dirty="0" err="1"/>
              <a:t>незвичайний</a:t>
            </a:r>
            <a:r>
              <a:rPr lang="ru-RU" sz="1500" dirty="0"/>
              <a:t> </a:t>
            </a:r>
            <a:r>
              <a:rPr lang="ru-RU" sz="1500" dirty="0" err="1"/>
              <a:t>тим</a:t>
            </a:r>
            <a:r>
              <a:rPr lang="ru-RU" sz="1500" dirty="0"/>
              <a:t>, </a:t>
            </a:r>
            <a:r>
              <a:rPr lang="ru-RU" sz="1500" dirty="0" err="1"/>
              <a:t>що</a:t>
            </a:r>
            <a:r>
              <a:rPr lang="ru-RU" sz="1500" dirty="0"/>
              <a:t> на </a:t>
            </a:r>
            <a:r>
              <a:rPr lang="ru-RU" sz="1500" dirty="0" err="1"/>
              <a:t>ньому</a:t>
            </a:r>
            <a:r>
              <a:rPr lang="ru-RU" sz="1500" dirty="0"/>
              <a:t> </a:t>
            </a:r>
            <a:r>
              <a:rPr lang="ru-RU" sz="1500" dirty="0" err="1"/>
              <a:t>виявлено</a:t>
            </a:r>
            <a:r>
              <a:rPr lang="ru-RU" sz="1500" dirty="0"/>
              <a:t> один </a:t>
            </a:r>
            <a:r>
              <a:rPr lang="ru-RU" sz="1500" dirty="0" err="1"/>
              <a:t>величезний</a:t>
            </a:r>
            <a:r>
              <a:rPr lang="ru-RU" sz="1500" dirty="0"/>
              <a:t> кратер названий Гершелем, </a:t>
            </a:r>
            <a:r>
              <a:rPr lang="ru-RU" sz="1500" dirty="0" err="1"/>
              <a:t>який</a:t>
            </a:r>
            <a:r>
              <a:rPr lang="ru-RU" sz="1500" dirty="0"/>
              <a:t> </a:t>
            </a:r>
            <a:r>
              <a:rPr lang="ru-RU" sz="1500" dirty="0" err="1"/>
              <a:t>має</a:t>
            </a:r>
            <a:r>
              <a:rPr lang="ru-RU" sz="1500" dirty="0"/>
              <a:t> </a:t>
            </a:r>
            <a:r>
              <a:rPr lang="ru-RU" sz="1500" dirty="0" err="1"/>
              <a:t>розмір</a:t>
            </a:r>
            <a:r>
              <a:rPr lang="ru-RU" sz="1500" dirty="0"/>
              <a:t> </a:t>
            </a:r>
            <a:r>
              <a:rPr lang="ru-RU" sz="1500" dirty="0" err="1"/>
              <a:t>із</a:t>
            </a:r>
            <a:r>
              <a:rPr lang="ru-RU" sz="1500" dirty="0"/>
              <a:t> </a:t>
            </a:r>
            <a:r>
              <a:rPr lang="ru-RU" sz="1500" dirty="0" err="1"/>
              <a:t>третину</a:t>
            </a:r>
            <a:r>
              <a:rPr lang="ru-RU" sz="1500" dirty="0"/>
              <a:t> </a:t>
            </a:r>
            <a:r>
              <a:rPr lang="ru-RU" sz="1500" dirty="0" err="1"/>
              <a:t>супутника</a:t>
            </a:r>
            <a:r>
              <a:rPr lang="ru-RU" sz="1500" dirty="0"/>
              <a:t>. </a:t>
            </a:r>
            <a:r>
              <a:rPr lang="ru-RU" sz="1500" dirty="0" err="1"/>
              <a:t>Його</a:t>
            </a:r>
            <a:r>
              <a:rPr lang="ru-RU" sz="1500" dirty="0"/>
              <a:t> </a:t>
            </a:r>
            <a:r>
              <a:rPr lang="ru-RU" sz="1500" dirty="0" err="1"/>
              <a:t>вкрито</a:t>
            </a:r>
            <a:r>
              <a:rPr lang="ru-RU" sz="1500" dirty="0"/>
              <a:t> </a:t>
            </a:r>
            <a:r>
              <a:rPr lang="ru-RU" sz="1500" dirty="0" err="1"/>
              <a:t>тріщинами</a:t>
            </a:r>
            <a:r>
              <a:rPr lang="ru-RU" sz="1500" dirty="0"/>
              <a:t>, </a:t>
            </a:r>
            <a:r>
              <a:rPr lang="ru-RU" sz="1500" dirty="0" err="1"/>
              <a:t>що</a:t>
            </a:r>
            <a:r>
              <a:rPr lang="ru-RU" sz="1500" dirty="0"/>
              <a:t>, </a:t>
            </a:r>
            <a:r>
              <a:rPr lang="ru-RU" sz="1500" dirty="0" err="1"/>
              <a:t>імовірно</a:t>
            </a:r>
            <a:r>
              <a:rPr lang="ru-RU" sz="1500" dirty="0"/>
              <a:t>, </a:t>
            </a:r>
            <a:r>
              <a:rPr lang="ru-RU" sz="1500" dirty="0" err="1"/>
              <a:t>зумовлені</a:t>
            </a:r>
            <a:r>
              <a:rPr lang="ru-RU" sz="1500" dirty="0"/>
              <a:t> </a:t>
            </a:r>
            <a:r>
              <a:rPr lang="ru-RU" sz="1500" dirty="0" err="1"/>
              <a:t>припливними</a:t>
            </a:r>
            <a:r>
              <a:rPr lang="ru-RU" sz="1500" dirty="0"/>
              <a:t> </a:t>
            </a:r>
            <a:r>
              <a:rPr lang="ru-RU" sz="1500" dirty="0" err="1"/>
              <a:t>деформаціями</a:t>
            </a:r>
            <a:r>
              <a:rPr lang="ru-RU" sz="1500" dirty="0"/>
              <a:t>, </a:t>
            </a:r>
            <a:r>
              <a:rPr lang="ru-RU" sz="1500" dirty="0" err="1"/>
              <a:t>оскільки</a:t>
            </a:r>
            <a:r>
              <a:rPr lang="ru-RU" sz="1500" dirty="0"/>
              <a:t> </a:t>
            </a:r>
            <a:r>
              <a:rPr lang="ru-RU" sz="1500" dirty="0" err="1"/>
              <a:t>серед</a:t>
            </a:r>
            <a:r>
              <a:rPr lang="ru-RU" sz="1500" dirty="0"/>
              <a:t> </a:t>
            </a:r>
            <a:r>
              <a:rPr lang="ru-RU" sz="1500" dirty="0" err="1"/>
              <a:t>супутників</a:t>
            </a:r>
            <a:r>
              <a:rPr lang="ru-RU" sz="1500" dirty="0"/>
              <a:t> Сатурна </a:t>
            </a:r>
            <a:r>
              <a:rPr lang="ru-RU" sz="1500" dirty="0" err="1"/>
              <a:t>Мімас</a:t>
            </a:r>
            <a:r>
              <a:rPr lang="ru-RU" sz="1500" dirty="0"/>
              <a:t> — </a:t>
            </a:r>
            <a:r>
              <a:rPr lang="ru-RU" sz="1500" dirty="0" err="1"/>
              <a:t>найближчий</a:t>
            </a:r>
            <a:r>
              <a:rPr lang="ru-RU" sz="1500" dirty="0"/>
              <a:t> до </a:t>
            </a:r>
            <a:r>
              <a:rPr lang="ru-RU" sz="1500" dirty="0" err="1"/>
              <a:t>планети</a:t>
            </a:r>
            <a:r>
              <a:rPr lang="ru-RU" sz="1500" dirty="0"/>
              <a:t>. </a:t>
            </a:r>
            <a:r>
              <a:rPr lang="ru-RU" sz="1500" dirty="0" err="1"/>
              <a:t>Розмір</a:t>
            </a:r>
            <a:r>
              <a:rPr lang="ru-RU" sz="1500" dirty="0"/>
              <a:t> Гершеля — 130 </a:t>
            </a:r>
            <a:r>
              <a:rPr lang="ru-RU" sz="1500" dirty="0" err="1"/>
              <a:t>кілометрів</a:t>
            </a:r>
            <a:r>
              <a:rPr lang="ru-RU" sz="1500" dirty="0"/>
              <a:t>. </a:t>
            </a:r>
            <a:r>
              <a:rPr lang="ru-RU" sz="1500" dirty="0" err="1"/>
              <a:t>Він</a:t>
            </a:r>
            <a:r>
              <a:rPr lang="ru-RU" sz="1500" dirty="0"/>
              <a:t> </a:t>
            </a:r>
            <a:r>
              <a:rPr lang="ru-RU" sz="1500" dirty="0" err="1"/>
              <a:t>заглиблений</a:t>
            </a:r>
            <a:r>
              <a:rPr lang="ru-RU" sz="1500" dirty="0"/>
              <a:t> у </a:t>
            </a:r>
            <a:r>
              <a:rPr lang="ru-RU" sz="1500" dirty="0" err="1"/>
              <a:t>поверхню</a:t>
            </a:r>
            <a:r>
              <a:rPr lang="ru-RU" sz="1500" dirty="0"/>
              <a:t> на 10 </a:t>
            </a:r>
            <a:r>
              <a:rPr lang="ru-RU" sz="1500" dirty="0" err="1"/>
              <a:t>кілометрів</a:t>
            </a:r>
            <a:r>
              <a:rPr lang="ru-RU" sz="1500" dirty="0"/>
              <a:t>, з центральною </a:t>
            </a:r>
            <a:r>
              <a:rPr lang="ru-RU" sz="1500" dirty="0" err="1"/>
              <a:t>гіркою</a:t>
            </a:r>
            <a:r>
              <a:rPr lang="ru-RU" sz="1500" dirty="0"/>
              <a:t>, </a:t>
            </a:r>
            <a:r>
              <a:rPr lang="ru-RU" sz="1500" dirty="0" err="1"/>
              <a:t>майже</a:t>
            </a:r>
            <a:r>
              <a:rPr lang="ru-RU" sz="1500" dirty="0"/>
              <a:t> такою ж за </a:t>
            </a:r>
            <a:r>
              <a:rPr lang="ru-RU" sz="1500" dirty="0" err="1"/>
              <a:t>висотою</a:t>
            </a:r>
            <a:r>
              <a:rPr lang="ru-RU" sz="1500" dirty="0"/>
              <a:t>, як і гора </a:t>
            </a:r>
            <a:r>
              <a:rPr lang="ru-RU" sz="1500" dirty="0" err="1"/>
              <a:t>Еверест</a:t>
            </a:r>
            <a:r>
              <a:rPr lang="ru-RU" sz="1500" dirty="0"/>
              <a:t> на </a:t>
            </a:r>
            <a:r>
              <a:rPr lang="ru-RU" sz="1500" dirty="0" err="1"/>
              <a:t>Землі</a:t>
            </a:r>
            <a:r>
              <a:rPr lang="ru-RU" sz="1400" dirty="0"/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80"/>
            <a:ext cx="6823720" cy="682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6229" y="188640"/>
            <a:ext cx="21066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М</a:t>
            </a:r>
            <a:r>
              <a:rPr lang="uk-UA" sz="54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імас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174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68144" y="1412775"/>
            <a:ext cx="3275856" cy="5445225"/>
          </a:xfrm>
        </p:spPr>
        <p:txBody>
          <a:bodyPr>
            <a:noAutofit/>
          </a:bodyPr>
          <a:lstStyle/>
          <a:p>
            <a:pPr marL="118872" indent="0">
              <a:buNone/>
            </a:pPr>
            <a:r>
              <a:rPr lang="ru-RU" sz="1600" dirty="0" err="1" smtClean="0"/>
              <a:t>Енцелад</a:t>
            </a:r>
            <a:r>
              <a:rPr lang="ru-RU" sz="1600" dirty="0" smtClean="0"/>
              <a:t> </a:t>
            </a:r>
            <a:r>
              <a:rPr lang="ru-RU" sz="1600" dirty="0" err="1"/>
              <a:t>має</a:t>
            </a:r>
            <a:r>
              <a:rPr lang="ru-RU" sz="1600" dirty="0"/>
              <a:t> </a:t>
            </a:r>
            <a:r>
              <a:rPr lang="ru-RU" sz="1600" dirty="0" err="1"/>
              <a:t>найактивнішу</a:t>
            </a:r>
            <a:r>
              <a:rPr lang="ru-RU" sz="1600" dirty="0"/>
              <a:t> </a:t>
            </a:r>
            <a:r>
              <a:rPr lang="ru-RU" sz="1600" dirty="0" err="1"/>
              <a:t>поверхню</a:t>
            </a:r>
            <a:r>
              <a:rPr lang="ru-RU" sz="1600" dirty="0"/>
              <a:t> з </a:t>
            </a:r>
            <a:r>
              <a:rPr lang="ru-RU" sz="1600" dirty="0" err="1"/>
              <a:t>усіх</a:t>
            </a:r>
            <a:r>
              <a:rPr lang="ru-RU" sz="1600" dirty="0"/>
              <a:t> </a:t>
            </a:r>
            <a:r>
              <a:rPr lang="ru-RU" sz="1600" dirty="0" err="1"/>
              <a:t>супутників</a:t>
            </a:r>
            <a:r>
              <a:rPr lang="ru-RU" sz="1600" dirty="0"/>
              <a:t> у </a:t>
            </a:r>
            <a:r>
              <a:rPr lang="ru-RU" sz="1600" dirty="0" err="1"/>
              <a:t>системі</a:t>
            </a:r>
            <a:r>
              <a:rPr lang="ru-RU" sz="1600" dirty="0"/>
              <a:t> (</a:t>
            </a:r>
            <a:r>
              <a:rPr lang="ru-RU" sz="1600" dirty="0" err="1"/>
              <a:t>можливо</a:t>
            </a:r>
            <a:r>
              <a:rPr lang="ru-RU" sz="1600" dirty="0"/>
              <a:t>, за </a:t>
            </a:r>
            <a:r>
              <a:rPr lang="ru-RU" sz="1600" dirty="0" err="1"/>
              <a:t>винятком</a:t>
            </a:r>
            <a:r>
              <a:rPr lang="ru-RU" sz="1600" dirty="0"/>
              <a:t> Титана, чия </a:t>
            </a:r>
            <a:r>
              <a:rPr lang="ru-RU" sz="1600" dirty="0" err="1"/>
              <a:t>поверхня</a:t>
            </a:r>
            <a:r>
              <a:rPr lang="ru-RU" sz="1600" dirty="0"/>
              <a:t> не </a:t>
            </a:r>
            <a:r>
              <a:rPr lang="ru-RU" sz="1600" dirty="0" err="1"/>
              <a:t>фотографувалася</a:t>
            </a:r>
            <a:r>
              <a:rPr lang="ru-RU" sz="1600" dirty="0"/>
              <a:t>). На </a:t>
            </a:r>
            <a:r>
              <a:rPr lang="ru-RU" sz="1600" dirty="0" err="1"/>
              <a:t>ньому</a:t>
            </a:r>
            <a:r>
              <a:rPr lang="ru-RU" sz="1600" dirty="0"/>
              <a:t> </a:t>
            </a:r>
            <a:r>
              <a:rPr lang="ru-RU" sz="1600" dirty="0" err="1"/>
              <a:t>видні</a:t>
            </a:r>
            <a:r>
              <a:rPr lang="ru-RU" sz="1600" dirty="0"/>
              <a:t> </a:t>
            </a:r>
            <a:r>
              <a:rPr lang="ru-RU" sz="1600" dirty="0" err="1"/>
              <a:t>сліди</a:t>
            </a:r>
            <a:r>
              <a:rPr lang="ru-RU" sz="1600" dirty="0"/>
              <a:t> </a:t>
            </a:r>
            <a:r>
              <a:rPr lang="ru-RU" sz="1600" dirty="0" err="1"/>
              <a:t>потоків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зруйнували</a:t>
            </a:r>
            <a:r>
              <a:rPr lang="ru-RU" sz="1600" dirty="0"/>
              <a:t> </a:t>
            </a:r>
            <a:r>
              <a:rPr lang="ru-RU" sz="1600" dirty="0" err="1"/>
              <a:t>колишній</a:t>
            </a:r>
            <a:r>
              <a:rPr lang="ru-RU" sz="1600" dirty="0"/>
              <a:t> </a:t>
            </a:r>
            <a:r>
              <a:rPr lang="ru-RU" sz="1600" dirty="0" err="1"/>
              <a:t>рельєф</a:t>
            </a:r>
            <a:r>
              <a:rPr lang="ru-RU" sz="1600" dirty="0"/>
              <a:t>, тому </a:t>
            </a:r>
            <a:r>
              <a:rPr lang="ru-RU" sz="1600" dirty="0" err="1"/>
              <a:t>вважається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надра</a:t>
            </a:r>
            <a:r>
              <a:rPr lang="ru-RU" sz="1600" dirty="0"/>
              <a:t> </a:t>
            </a:r>
            <a:r>
              <a:rPr lang="ru-RU" sz="1600" dirty="0" err="1"/>
              <a:t>цього</a:t>
            </a:r>
            <a:r>
              <a:rPr lang="ru-RU" sz="1600" dirty="0"/>
              <a:t> </a:t>
            </a:r>
            <a:r>
              <a:rPr lang="ru-RU" sz="1600" dirty="0" err="1"/>
              <a:t>супутника</a:t>
            </a:r>
            <a:r>
              <a:rPr lang="ru-RU" sz="1600" dirty="0"/>
              <a:t> </a:t>
            </a:r>
            <a:r>
              <a:rPr lang="ru-RU" sz="1600" dirty="0" err="1"/>
              <a:t>можуть</a:t>
            </a:r>
            <a:r>
              <a:rPr lang="ru-RU" sz="1600" dirty="0"/>
              <a:t> бути </a:t>
            </a:r>
            <a:r>
              <a:rPr lang="ru-RU" sz="1600" dirty="0" err="1"/>
              <a:t>активними</a:t>
            </a:r>
            <a:r>
              <a:rPr lang="ru-RU" sz="1600" dirty="0"/>
              <a:t> і </a:t>
            </a:r>
            <a:r>
              <a:rPr lang="ru-RU" sz="1600" dirty="0" err="1"/>
              <a:t>сьогодні</a:t>
            </a:r>
            <a:r>
              <a:rPr lang="ru-RU" sz="1600" dirty="0"/>
              <a:t>. </a:t>
            </a:r>
            <a:r>
              <a:rPr lang="ru-RU" sz="1600" dirty="0" err="1"/>
              <a:t>Крім</a:t>
            </a:r>
            <a:r>
              <a:rPr lang="ru-RU" sz="1600" dirty="0"/>
              <a:t> того, </a:t>
            </a:r>
            <a:r>
              <a:rPr lang="ru-RU" sz="1600" dirty="0" err="1"/>
              <a:t>хоча</a:t>
            </a:r>
            <a:r>
              <a:rPr lang="ru-RU" sz="1600" dirty="0"/>
              <a:t> </a:t>
            </a:r>
            <a:r>
              <a:rPr lang="ru-RU" sz="1600" dirty="0" err="1"/>
              <a:t>кратери</a:t>
            </a:r>
            <a:r>
              <a:rPr lang="ru-RU" sz="1600" dirty="0"/>
              <a:t> </a:t>
            </a:r>
            <a:r>
              <a:rPr lang="ru-RU" sz="1600" dirty="0" err="1"/>
              <a:t>можуть</a:t>
            </a:r>
            <a:r>
              <a:rPr lang="ru-RU" sz="1600" dirty="0"/>
              <a:t> </a:t>
            </a:r>
            <a:r>
              <a:rPr lang="ru-RU" sz="1600" dirty="0" err="1"/>
              <a:t>спостерігаються</a:t>
            </a:r>
            <a:r>
              <a:rPr lang="ru-RU" sz="1600" dirty="0"/>
              <a:t> на </a:t>
            </a:r>
            <a:r>
              <a:rPr lang="ru-RU" sz="1600" dirty="0" err="1"/>
              <a:t>всій</a:t>
            </a:r>
            <a:r>
              <a:rPr lang="ru-RU" sz="1600" dirty="0"/>
              <a:t> </a:t>
            </a:r>
            <a:r>
              <a:rPr lang="ru-RU" sz="1600" dirty="0" err="1"/>
              <a:t>поверхні</a:t>
            </a:r>
            <a:r>
              <a:rPr lang="ru-RU" sz="1600" dirty="0"/>
              <a:t>, на </a:t>
            </a:r>
            <a:r>
              <a:rPr lang="ru-RU" sz="1600" dirty="0" err="1"/>
              <a:t>деяких</a:t>
            </a:r>
            <a:r>
              <a:rPr lang="ru-RU" sz="1600" dirty="0"/>
              <a:t> </a:t>
            </a:r>
            <a:r>
              <a:rPr lang="ru-RU" sz="1600" dirty="0" err="1"/>
              <a:t>ділянках</a:t>
            </a:r>
            <a:r>
              <a:rPr lang="ru-RU" sz="1600" dirty="0"/>
              <a:t> </a:t>
            </a:r>
            <a:r>
              <a:rPr lang="ru-RU" sz="1600" dirty="0" err="1"/>
              <a:t>ці</a:t>
            </a:r>
            <a:r>
              <a:rPr lang="ru-RU" sz="1600" dirty="0"/>
              <a:t> </a:t>
            </a:r>
            <a:r>
              <a:rPr lang="ru-RU" sz="1600" dirty="0" err="1"/>
              <a:t>утворення</a:t>
            </a:r>
            <a:r>
              <a:rPr lang="ru-RU" sz="1600" dirty="0"/>
              <a:t> </a:t>
            </a:r>
            <a:r>
              <a:rPr lang="ru-RU" sz="1600" dirty="0" err="1"/>
              <a:t>мають</a:t>
            </a:r>
            <a:r>
              <a:rPr lang="ru-RU" sz="1600" dirty="0"/>
              <a:t> невеликий </a:t>
            </a:r>
            <a:r>
              <a:rPr lang="ru-RU" sz="1600" dirty="0" err="1"/>
              <a:t>вік</a:t>
            </a:r>
            <a:r>
              <a:rPr lang="ru-RU" sz="1600" dirty="0"/>
              <a:t>, </a:t>
            </a:r>
            <a:r>
              <a:rPr lang="ru-RU" sz="1600" dirty="0" err="1"/>
              <a:t>кілька</a:t>
            </a:r>
            <a:r>
              <a:rPr lang="ru-RU" sz="1600" dirty="0"/>
              <a:t> </a:t>
            </a:r>
            <a:r>
              <a:rPr lang="ru-RU" sz="1600" dirty="0" err="1"/>
              <a:t>сотень</a:t>
            </a:r>
            <a:r>
              <a:rPr lang="ru-RU" sz="1600" dirty="0"/>
              <a:t> </a:t>
            </a:r>
            <a:r>
              <a:rPr lang="ru-RU" sz="1600" dirty="0" err="1"/>
              <a:t>мільйонів</a:t>
            </a:r>
            <a:r>
              <a:rPr lang="ru-RU" sz="1600" dirty="0"/>
              <a:t> </a:t>
            </a:r>
            <a:r>
              <a:rPr lang="ru-RU" sz="1600" dirty="0" err="1"/>
              <a:t>років</a:t>
            </a:r>
            <a:r>
              <a:rPr lang="ru-RU" sz="1600" dirty="0"/>
              <a:t>. </a:t>
            </a:r>
            <a:r>
              <a:rPr lang="ru-RU" sz="1600" dirty="0" err="1"/>
              <a:t>Це</a:t>
            </a:r>
            <a:r>
              <a:rPr lang="ru-RU" sz="1600" dirty="0"/>
              <a:t> </a:t>
            </a:r>
            <a:r>
              <a:rPr lang="ru-RU" sz="1600" dirty="0" err="1"/>
              <a:t>має</a:t>
            </a:r>
            <a:r>
              <a:rPr lang="ru-RU" sz="1600" dirty="0"/>
              <a:t> </a:t>
            </a:r>
            <a:r>
              <a:rPr lang="ru-RU" sz="1600" dirty="0" err="1"/>
              <a:t>означати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частина</a:t>
            </a:r>
            <a:r>
              <a:rPr lang="ru-RU" sz="1600" dirty="0"/>
              <a:t> </a:t>
            </a:r>
            <a:r>
              <a:rPr lang="ru-RU" sz="1600" dirty="0" err="1"/>
              <a:t>поверхні</a:t>
            </a:r>
            <a:r>
              <a:rPr lang="ru-RU" sz="1600" dirty="0"/>
              <a:t> </a:t>
            </a:r>
            <a:r>
              <a:rPr lang="ru-RU" sz="1600" dirty="0" err="1"/>
              <a:t>Енцелада</a:t>
            </a:r>
            <a:r>
              <a:rPr lang="ru-RU" sz="1600" dirty="0"/>
              <a:t> усе </a:t>
            </a:r>
            <a:r>
              <a:rPr lang="ru-RU" sz="1600" dirty="0" err="1"/>
              <a:t>ще</a:t>
            </a:r>
            <a:r>
              <a:rPr lang="ru-RU" sz="1600" dirty="0"/>
              <a:t> </a:t>
            </a:r>
            <a:r>
              <a:rPr lang="ru-RU" sz="1600" dirty="0" err="1"/>
              <a:t>змінюється</a:t>
            </a:r>
            <a:r>
              <a:rPr lang="ru-RU" sz="1600" dirty="0"/>
              <a:t>. </a:t>
            </a:r>
            <a:r>
              <a:rPr lang="ru-RU" sz="1600" dirty="0" err="1"/>
              <a:t>Вважається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причиною </a:t>
            </a:r>
            <a:r>
              <a:rPr lang="ru-RU" sz="1600" dirty="0" err="1"/>
              <a:t>активності</a:t>
            </a:r>
            <a:r>
              <a:rPr lang="ru-RU" sz="1600" dirty="0"/>
              <a:t> є </a:t>
            </a:r>
            <a:r>
              <a:rPr lang="ru-RU" sz="1600" dirty="0" err="1"/>
              <a:t>вплив</a:t>
            </a:r>
            <a:r>
              <a:rPr lang="ru-RU" sz="1600" dirty="0"/>
              <a:t> </a:t>
            </a:r>
            <a:r>
              <a:rPr lang="ru-RU" sz="1600" dirty="0" err="1"/>
              <a:t>припливних</a:t>
            </a:r>
            <a:r>
              <a:rPr lang="ru-RU" sz="1600" dirty="0"/>
              <a:t> сил Сатурна, </a:t>
            </a:r>
            <a:r>
              <a:rPr lang="ru-RU" sz="1600" dirty="0" err="1"/>
              <a:t>які</a:t>
            </a:r>
            <a:r>
              <a:rPr lang="ru-RU" sz="1600" dirty="0"/>
              <a:t> </a:t>
            </a:r>
            <a:r>
              <a:rPr lang="ru-RU" sz="1600" dirty="0" err="1"/>
              <a:t>розігрівають</a:t>
            </a:r>
            <a:r>
              <a:rPr lang="ru-RU" sz="1600" dirty="0"/>
              <a:t> </a:t>
            </a:r>
            <a:r>
              <a:rPr lang="ru-RU" sz="1600" dirty="0" err="1"/>
              <a:t>Енцелад</a:t>
            </a:r>
            <a:r>
              <a:rPr lang="ru-RU" sz="1600" dirty="0"/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5"/>
            <a:ext cx="5868144" cy="5511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39284" y="260648"/>
            <a:ext cx="28811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Енцелад</a:t>
            </a:r>
            <a:endParaRPr lang="ru-RU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878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39</TotalTime>
  <Words>1114</Words>
  <Application>Microsoft Office PowerPoint</Application>
  <PresentationFormat>Экран (4:3)</PresentationFormat>
  <Paragraphs>35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Модульная</vt:lpstr>
      <vt:lpstr>Презентация PowerPoint</vt:lpstr>
      <vt:lpstr>Сату́рн — шоста за віддаленістю від Сонця та друга за розмірами планета Сонячної системи. Сатурн швидко обертається навколо своєї осі (з періодом — 10,23 години), складається переважно з рідкого водню і гелію, має товстий шар атмосфери.</vt:lpstr>
      <vt:lpstr>Презентация PowerPoint</vt:lpstr>
      <vt:lpstr>Сатурн серед планет Сонячної системи</vt:lpstr>
      <vt:lpstr>Походження</vt:lpstr>
      <vt:lpstr>Кільця Сатурна</vt:lpstr>
      <vt:lpstr>Супутники Сатурна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Цікаві факти про Сатурн</vt:lpstr>
      <vt:lpstr>Презентация PowerPoint</vt:lpstr>
    </vt:vector>
  </TitlesOfParts>
  <Company>TAC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Korvin</dc:creator>
  <cp:lastModifiedBy>Korvin</cp:lastModifiedBy>
  <cp:revision>8</cp:revision>
  <dcterms:created xsi:type="dcterms:W3CDTF">2014-10-24T08:52:12Z</dcterms:created>
  <dcterms:modified xsi:type="dcterms:W3CDTF">2014-11-04T18:26:22Z</dcterms:modified>
</cp:coreProperties>
</file>