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64" r:id="rId3"/>
    <p:sldId id="276" r:id="rId4"/>
    <p:sldId id="277" r:id="rId5"/>
    <p:sldId id="278" r:id="rId6"/>
    <p:sldId id="279" r:id="rId7"/>
    <p:sldId id="268" r:id="rId8"/>
    <p:sldId id="269" r:id="rId9"/>
    <p:sldId id="270" r:id="rId10"/>
    <p:sldId id="280" r:id="rId11"/>
    <p:sldId id="274" r:id="rId12"/>
    <p:sldId id="281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4-11-24T21:15:36.87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4-11-24T21:28:51.111" idx="2">
    <p:pos x="6424" y="2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uk-UA">
                <a:solidFill>
                  <a:schemeClr val="tx2"/>
                </a:solidFill>
              </a:rPr>
              <a:t>27.02.2015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‹№›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uk-UA"/>
              <a:pPr/>
              <a:t>27.02.2015</a:t>
            </a:fld>
            <a:endParaRPr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Зразок тексту</a:t>
            </a:r>
          </a:p>
          <a:p>
            <a:pPr lvl="1"/>
            <a:r>
              <a:rPr/>
              <a:t>Другий рівень</a:t>
            </a:r>
          </a:p>
          <a:p>
            <a:pPr lvl="2"/>
            <a:r>
              <a:rPr/>
              <a:t>Третій рівень</a:t>
            </a:r>
          </a:p>
          <a:p>
            <a:pPr lvl="3"/>
            <a:r>
              <a:rPr/>
              <a:t>Четвертий рівень</a:t>
            </a:r>
          </a:p>
          <a:p>
            <a:pPr lvl="4"/>
            <a:r>
              <a:rPr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smtClean="0"/>
              <a:t>Зразок підзаголовка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uk-UA" noProof="0" smtClean="0"/>
              <a:t>27.02.2015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uk-UA" noProof="0" smtClean="0"/>
              <a:t>27.02.2015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uk-UA" noProof="0" smtClean="0"/>
              <a:t>27.02.2015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uk-UA" noProof="0" smtClean="0"/>
              <a:t>27.02.2015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uk-UA" noProof="0" smtClean="0"/>
              <a:t>27.02.2015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uk-UA" noProof="0" smtClean="0"/>
              <a:t>27.02.2015</a:t>
            </a:fld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uk-UA" noProof="0" smtClean="0"/>
              <a:t>27.02.2015</a:t>
            </a:fld>
            <a:endParaRPr lang="uk-UA" noProof="0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uk-UA" noProof="0" smtClean="0"/>
              <a:t>27.02.2015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uk-UA" noProof="0" smtClean="0"/>
              <a:t>27.02.2015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uk-UA" noProof="0" dirty="0" smtClean="0"/>
              <a:t>Зразок тексту</a:t>
            </a:r>
          </a:p>
          <a:p>
            <a:pPr lvl="1"/>
            <a:r>
              <a:rPr lang="uk-UA" noProof="0" dirty="0" smtClean="0"/>
              <a:t>Другий рівень</a:t>
            </a:r>
          </a:p>
          <a:p>
            <a:pPr lvl="2"/>
            <a:r>
              <a:rPr lang="uk-UA" noProof="0" dirty="0" smtClean="0"/>
              <a:t>Третій рівень</a:t>
            </a:r>
          </a:p>
          <a:p>
            <a:pPr lvl="3"/>
            <a:r>
              <a:rPr lang="uk-UA" noProof="0" dirty="0" smtClean="0"/>
              <a:t>Четвертий рівень</a:t>
            </a:r>
          </a:p>
          <a:p>
            <a:pPr lvl="4"/>
            <a:r>
              <a:rPr lang="uk-UA" noProof="0" dirty="0" smtClean="0"/>
              <a:t>П'ятий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uk-UA" noProof="0" smtClean="0"/>
              <a:pPr/>
              <a:t>27.02.2015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6140" y="1628800"/>
            <a:ext cx="7008574" cy="3298825"/>
          </a:xfrm>
        </p:spPr>
        <p:txBody>
          <a:bodyPr/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5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Театр</a:t>
            </a:r>
            <a:r>
              <a:rPr lang="uk-UA" sz="5400" b="0" i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«Березіль»</a:t>
            </a:r>
            <a:endParaRPr lang="uk-UA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135215" y="5121829"/>
            <a:ext cx="7008574" cy="124460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uk-UA" sz="2800" b="0" i="0" dirty="0" smtClean="0">
                <a:solidFill>
                  <a:srgbClr val="374C81"/>
                </a:solidFill>
              </a:rPr>
              <a:t>Україна.1922 </a:t>
            </a:r>
            <a:r>
              <a:rPr lang="uk-UA" sz="2800" b="0" i="0" dirty="0" smtClean="0">
                <a:solidFill>
                  <a:srgbClr val="374C81"/>
                </a:solidFill>
              </a:rPr>
              <a:t>рік</a:t>
            </a:r>
            <a:endParaRPr lang="uk-UA" sz="2800" b="0" i="0" dirty="0">
              <a:solidFill>
                <a:srgbClr val="374C81"/>
              </a:solidFill>
            </a:endParaRPr>
          </a:p>
        </p:txBody>
      </p:sp>
      <p:pic>
        <p:nvPicPr>
          <p:cNvPr id="1026" name="Picture 2" descr="http://ukraine.ui.ua/content/images/literatura/File_98588541X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309329"/>
            <a:ext cx="4786293" cy="3589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78550" y="6247096"/>
            <a:ext cx="2952328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s10821.vk.me/u16619302/128988571/x_e2e04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332656"/>
            <a:ext cx="9010363" cy="631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ukrinform.ua/upload/photos/2014/March/25.03.2014/005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332656"/>
            <a:ext cx="8568952" cy="587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18148" y="6210957"/>
            <a:ext cx="856895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smtClean="0"/>
              <a:t>Актори театру «Березіль»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609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006180" y="-387424"/>
            <a:ext cx="10157354" cy="1397000"/>
          </a:xfrm>
        </p:spPr>
        <p:txBody>
          <a:bodyPr/>
          <a:lstStyle/>
          <a:p>
            <a:pPr algn="l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uk-UA" sz="4400" b="1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Історія</a:t>
            </a:r>
            <a:endParaRPr lang="uk-UA" sz="4400" b="1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981844" y="1268760"/>
            <a:ext cx="10157354" cy="4470400"/>
          </a:xfrm>
        </p:spPr>
        <p:txBody>
          <a:bodyPr/>
          <a:lstStyle/>
          <a:p>
            <a:pPr marL="0" indent="0" defTabSz="1216152">
              <a:buClr>
                <a:srgbClr val="374C81"/>
              </a:buClr>
              <a:buNone/>
            </a:pPr>
            <a:r>
              <a:rPr lang="ru-RU" dirty="0"/>
              <a:t>Один </a:t>
            </a:r>
            <a:r>
              <a:rPr lang="ru-RU" dirty="0" err="1"/>
              <a:t>із</a:t>
            </a:r>
            <a:r>
              <a:rPr lang="ru-RU" dirty="0"/>
              <a:t> перших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театрів</a:t>
            </a:r>
            <a:r>
              <a:rPr lang="ru-RU" dirty="0"/>
              <a:t>. </a:t>
            </a:r>
            <a:r>
              <a:rPr lang="ru-RU" dirty="0" err="1"/>
              <a:t>Назва</a:t>
            </a:r>
            <a:r>
              <a:rPr lang="ru-RU" dirty="0"/>
              <a:t> театру 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весняного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 —</a:t>
            </a:r>
            <a:r>
              <a:rPr lang="ru-RU" dirty="0" err="1"/>
              <a:t>березня</a:t>
            </a:r>
            <a:r>
              <a:rPr lang="ru-RU" dirty="0"/>
              <a:t>. Датою </a:t>
            </a:r>
            <a:r>
              <a:rPr lang="ru-RU" dirty="0" err="1"/>
              <a:t>народження</a:t>
            </a:r>
            <a:r>
              <a:rPr lang="ru-RU" dirty="0"/>
              <a:t> театру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 31 </a:t>
            </a:r>
            <a:r>
              <a:rPr lang="ru-RU" dirty="0" err="1"/>
              <a:t>березня</a:t>
            </a:r>
            <a:r>
              <a:rPr lang="ru-RU" dirty="0"/>
              <a:t> 1922 року. Першу </a:t>
            </a:r>
            <a:r>
              <a:rPr lang="ru-RU" dirty="0" err="1"/>
              <a:t>виставу</a:t>
            </a:r>
            <a:r>
              <a:rPr lang="ru-RU" dirty="0"/>
              <a:t> «</a:t>
            </a:r>
            <a:r>
              <a:rPr lang="ru-RU" dirty="0" err="1"/>
              <a:t>Березілю</a:t>
            </a:r>
            <a:r>
              <a:rPr lang="ru-RU" dirty="0"/>
              <a:t>» </a:t>
            </a:r>
            <a:r>
              <a:rPr lang="ru-RU" dirty="0" err="1"/>
              <a:t>було</a:t>
            </a:r>
            <a:r>
              <a:rPr lang="ru-RU" dirty="0"/>
              <a:t> представлено 7 листопада того ж року. Вона </a:t>
            </a:r>
            <a:r>
              <a:rPr lang="ru-RU" dirty="0" err="1"/>
              <a:t>називалася</a:t>
            </a:r>
            <a:r>
              <a:rPr lang="ru-RU" dirty="0"/>
              <a:t> «</a:t>
            </a:r>
            <a:r>
              <a:rPr lang="ru-RU" dirty="0" err="1"/>
              <a:t>Жовтень</a:t>
            </a:r>
            <a:r>
              <a:rPr lang="ru-RU" dirty="0"/>
              <a:t>» і </a:t>
            </a:r>
            <a:r>
              <a:rPr lang="ru-RU" dirty="0" err="1"/>
              <a:t>була</a:t>
            </a:r>
            <a:r>
              <a:rPr lang="ru-RU" dirty="0"/>
              <a:t> створена за текстом </a:t>
            </a:r>
            <a:r>
              <a:rPr lang="ru-RU" dirty="0" err="1"/>
              <a:t>творчого</a:t>
            </a:r>
            <a:r>
              <a:rPr lang="ru-RU" dirty="0"/>
              <a:t> </a:t>
            </a:r>
            <a:r>
              <a:rPr lang="ru-RU" dirty="0" err="1"/>
              <a:t>постановчого</a:t>
            </a:r>
            <a:r>
              <a:rPr lang="ru-RU" dirty="0"/>
              <a:t> </a:t>
            </a:r>
            <a:r>
              <a:rPr lang="ru-RU" dirty="0" err="1"/>
              <a:t>колективу</a:t>
            </a:r>
            <a:r>
              <a:rPr lang="ru-RU" dirty="0"/>
              <a:t>. </a:t>
            </a:r>
            <a:r>
              <a:rPr lang="ru-RU" dirty="0" err="1"/>
              <a:t>Працював</a:t>
            </a:r>
            <a:r>
              <a:rPr lang="ru-RU" dirty="0"/>
              <a:t> як </a:t>
            </a:r>
            <a:r>
              <a:rPr lang="ru-RU" dirty="0" err="1"/>
              <a:t>державний</a:t>
            </a:r>
            <a:r>
              <a:rPr lang="ru-RU" dirty="0"/>
              <a:t> театр з </a:t>
            </a:r>
            <a:r>
              <a:rPr lang="ru-RU" dirty="0" smtClean="0"/>
              <a:t>1922</a:t>
            </a:r>
            <a:r>
              <a:rPr lang="ru-RU" dirty="0"/>
              <a:t> </a:t>
            </a:r>
            <a:r>
              <a:rPr lang="ru-RU" dirty="0" smtClean="0"/>
              <a:t>до</a:t>
            </a:r>
            <a:r>
              <a:rPr lang="ru-RU" dirty="0"/>
              <a:t> 1926 у </a:t>
            </a:r>
            <a:r>
              <a:rPr lang="ru-RU" dirty="0" err="1"/>
              <a:t>Києві</a:t>
            </a:r>
            <a:r>
              <a:rPr lang="ru-RU" dirty="0"/>
              <a:t>, а з 1926 до 1933 — у </a:t>
            </a:r>
            <a:r>
              <a:rPr lang="ru-RU" dirty="0" err="1" smtClean="0"/>
              <a:t>Харкові</a:t>
            </a:r>
            <a:r>
              <a:rPr lang="ru-RU" dirty="0" smtClean="0"/>
              <a:t> (</a:t>
            </a:r>
            <a:r>
              <a:rPr lang="ru-RU" dirty="0" err="1"/>
              <a:t>тодішній</a:t>
            </a:r>
            <a:r>
              <a:rPr lang="ru-RU" dirty="0"/>
              <a:t> 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).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становлення</a:t>
            </a:r>
            <a:r>
              <a:rPr lang="ru-RU" dirty="0"/>
              <a:t> театру у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«</a:t>
            </a:r>
            <a:r>
              <a:rPr lang="ru-RU" dirty="0" err="1"/>
              <a:t>політичним</a:t>
            </a:r>
            <a:r>
              <a:rPr lang="ru-RU" dirty="0"/>
              <a:t>» </a:t>
            </a:r>
            <a:r>
              <a:rPr lang="ru-RU" dirty="0" err="1"/>
              <a:t>періодом</a:t>
            </a:r>
            <a:r>
              <a:rPr lang="ru-RU" dirty="0"/>
              <a:t>, а </a:t>
            </a:r>
            <a:r>
              <a:rPr lang="ru-RU" dirty="0" err="1"/>
              <a:t>харківський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 — </a:t>
            </a:r>
            <a:r>
              <a:rPr lang="ru-RU" dirty="0" err="1"/>
              <a:t>філософським</a:t>
            </a:r>
            <a:r>
              <a:rPr lang="ru-RU" dirty="0"/>
              <a:t>.</a:t>
            </a:r>
            <a:endParaRPr lang="uk-UA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diaport.ua/sites/default/files/mp/images/pic-B-E-Berezil%20actors%20(1926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64" y="476672"/>
            <a:ext cx="7467032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4092" y="5661248"/>
            <a:ext cx="734481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1800" dirty="0" smtClean="0"/>
              <a:t>Актори «</a:t>
            </a:r>
            <a:r>
              <a:rPr lang="uk-UA" sz="1800" dirty="0" err="1" smtClean="0"/>
              <a:t>Березілі</a:t>
            </a:r>
            <a:r>
              <a:rPr lang="uk-UA" sz="1800" dirty="0" smtClean="0"/>
              <a:t>» перед від’їздом до Харкова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6220" y="-387424"/>
            <a:ext cx="10157354" cy="1397000"/>
          </a:xfrm>
        </p:spPr>
        <p:txBody>
          <a:bodyPr/>
          <a:lstStyle/>
          <a:p>
            <a:pPr algn="l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uk-UA" sz="4400" b="1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Історія</a:t>
            </a:r>
            <a:endParaRPr lang="uk-UA" sz="4400" b="1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>
          <a:xfrm>
            <a:off x="405780" y="1016206"/>
            <a:ext cx="6192688" cy="5581146"/>
          </a:xfrm>
        </p:spPr>
        <p:txBody>
          <a:bodyPr>
            <a:normAutofit fontScale="92500"/>
          </a:bodyPr>
          <a:lstStyle/>
          <a:p>
            <a:pPr marL="0" indent="0" defTabSz="1216152">
              <a:buClr>
                <a:srgbClr val="374C81"/>
              </a:buClr>
              <a:buNone/>
            </a:pPr>
            <a:r>
              <a:rPr lang="uk-UA" dirty="0"/>
              <a:t>Заснований Лесем Курбасом як Мистецьке об'єднання (МОБ) на базі однієї з груп колективу «Молодого театру», що почав свої виступи в частинах Червоної Армії. У час свого розквіту театр «Березіль» налічував 6 акторських студій (три у Києві та по одній у Білій </a:t>
            </a:r>
            <a:r>
              <a:rPr lang="uk-UA" dirty="0" err="1"/>
              <a:t>Церкві,Умані</a:t>
            </a:r>
            <a:r>
              <a:rPr lang="uk-UA" dirty="0"/>
              <a:t> та Одесі), близько 400 акторів і співробітників, режисерську лабораторію (</a:t>
            </a:r>
            <a:r>
              <a:rPr lang="uk-UA" dirty="0" err="1"/>
              <a:t>режлаб</a:t>
            </a:r>
            <a:r>
              <a:rPr lang="uk-UA" dirty="0"/>
              <a:t>), музей театру (нині Державний музей театрального, музичного та кіномистецтва України у Києві) та десять комітетів, у тому числі й так званий «психологічно-технічний» комітет, який застосовував методи прикладної психології для розробки нових методів навчання акторів та режисерів.</a:t>
            </a:r>
            <a:endParaRPr lang="uk-UA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3074" name="Picture 2" descr="http://upload.wikimedia.org/wikipedia/commons/5/55/%D0%9B%D0%B5%D1%81%D1%8C_%D0%9A%D1%83%D1%80%D0%B1%D0%B0%D1%81._Les'_Kurb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568" y="1024345"/>
            <a:ext cx="3600400" cy="5147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10636" y="6210782"/>
            <a:ext cx="396044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smtClean="0"/>
              <a:t>Лесь Курбас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6180" y="-531440"/>
            <a:ext cx="10157354" cy="1397000"/>
          </a:xfrm>
        </p:spPr>
        <p:txBody>
          <a:bodyPr/>
          <a:lstStyle/>
          <a:p>
            <a:pPr algn="l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374C81"/>
                </a:solidFill>
                <a:latin typeface="Century Gothic"/>
              </a:rPr>
              <a:t>Історія</a:t>
            </a:r>
            <a:endParaRPr lang="uk-UA" sz="4400" b="1" i="0" baseline="0" dirty="0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04536" y="865560"/>
            <a:ext cx="5760641" cy="5805264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uk-UA" dirty="0"/>
              <a:t>Художнє керівництво «Березолю» декларувало свою творчу радянську програму, проголосило боротьбу проти теорії «мистецтва для мистецтва», розважальності, рутини й штампу в театрі. «Березіль» зосередив творчі зусилля на пошуку нових сценічних засобів. На відміну від «реалістичного» театру (ідеї якого сповідував </a:t>
            </a:r>
            <a:r>
              <a:rPr lang="uk-UA" dirty="0" err="1"/>
              <a:t>Гнат</a:t>
            </a:r>
            <a:r>
              <a:rPr lang="uk-UA" dirty="0"/>
              <a:t> Юра), Курбас еволюціонує у бік авангардизму, </a:t>
            </a:r>
            <a:r>
              <a:rPr lang="uk-UA" dirty="0" err="1"/>
              <a:t>експресіоністичності</a:t>
            </a:r>
            <a:r>
              <a:rPr lang="uk-UA" dirty="0"/>
              <a:t>, конструктивізму та </a:t>
            </a:r>
            <a:r>
              <a:rPr lang="uk-UA" dirty="0" err="1"/>
              <a:t>необарокового</a:t>
            </a:r>
            <a:r>
              <a:rPr lang="uk-UA" dirty="0"/>
              <a:t> символізму. Він робить наголос на використанні простих декорацій, на ощадливості в коштах, ерудиції акторів та поміркованій прозорій мізансцені, до якої долучає фотографію, кіно та музику. Режисер уникає вторинності і не бажає звертатися до російських переспівів західної культури.</a:t>
            </a:r>
          </a:p>
        </p:txBody>
      </p:sp>
      <p:pic>
        <p:nvPicPr>
          <p:cNvPr id="4098" name="Picture 2" descr="http://rus-shake.ru/resources/8571-origi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1182569"/>
            <a:ext cx="5477494" cy="3715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5820" y="5157192"/>
            <a:ext cx="4248472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1800" dirty="0" smtClean="0"/>
              <a:t>Актори «</a:t>
            </a:r>
            <a:r>
              <a:rPr lang="uk-UA" sz="1800" dirty="0" err="1" smtClean="0"/>
              <a:t>Березілі</a:t>
            </a:r>
            <a:r>
              <a:rPr lang="uk-UA" sz="1800" dirty="0" smtClean="0"/>
              <a:t>» під час підготовки вистави Миколи Куліша «</a:t>
            </a:r>
            <a:r>
              <a:rPr lang="uk-UA" sz="1800" dirty="0" err="1" smtClean="0"/>
              <a:t>Маклена</a:t>
            </a:r>
            <a:r>
              <a:rPr lang="uk-UA" sz="1800" dirty="0" smtClean="0"/>
              <a:t> </a:t>
            </a:r>
            <a:r>
              <a:rPr lang="uk-UA" sz="1800" dirty="0" err="1" smtClean="0"/>
              <a:t>Граса</a:t>
            </a:r>
            <a:r>
              <a:rPr lang="uk-UA" sz="1800" dirty="0" smtClean="0"/>
              <a:t>»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6260" y="-522005"/>
            <a:ext cx="10157354" cy="1397000"/>
          </a:xfrm>
        </p:spPr>
        <p:txBody>
          <a:bodyPr/>
          <a:lstStyle/>
          <a:p>
            <a:r>
              <a:rPr lang="uk-UA" b="1" dirty="0" smtClean="0"/>
              <a:t>Історія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477788" y="1052736"/>
            <a:ext cx="5400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4 </a:t>
            </a:r>
            <a:r>
              <a:rPr lang="uk-UA" dirty="0"/>
              <a:t>травня 1926 р. в Київському театрі ім. В. І. Леніна відбулися урочисті проводи «</a:t>
            </a:r>
            <a:r>
              <a:rPr lang="uk-UA" dirty="0" err="1"/>
              <a:t>березільців</a:t>
            </a:r>
            <a:r>
              <a:rPr lang="uk-UA" dirty="0"/>
              <a:t>». Колектив «Березолю» об'єднав найкращі сили з усіх майстерень. 16 жовтня 1926 р. розпочався перший харківський сезон. Прем'єрна вистава за п'єсою </a:t>
            </a:r>
            <a:r>
              <a:rPr lang="uk-UA" dirty="0" err="1"/>
              <a:t>Ф.Кроммелінка</a:t>
            </a:r>
            <a:r>
              <a:rPr lang="uk-UA" dirty="0"/>
              <a:t> «Золоте черево» була представлена у приміщенні на вулиці Карла </a:t>
            </a:r>
            <a:r>
              <a:rPr lang="uk-UA" dirty="0" err="1"/>
              <a:t>Лібкнехта</a:t>
            </a:r>
            <a:r>
              <a:rPr lang="uk-UA" dirty="0"/>
              <a:t> (зараз Сумська вулиця) — там, де раніше працював театр імені </a:t>
            </a:r>
            <a:r>
              <a:rPr lang="uk-UA" dirty="0" err="1"/>
              <a:t>І.Франка</a:t>
            </a:r>
            <a:r>
              <a:rPr lang="uk-UA" dirty="0"/>
              <a:t> під керівництвом </a:t>
            </a:r>
            <a:r>
              <a:rPr lang="uk-UA" dirty="0" err="1"/>
              <a:t>Г.Юри</a:t>
            </a:r>
            <a:r>
              <a:rPr lang="uk-UA" dirty="0"/>
              <a:t>.</a:t>
            </a:r>
            <a:endParaRPr lang="uk-UA" dirty="0" smtClean="0"/>
          </a:p>
        </p:txBody>
      </p:sp>
      <p:pic>
        <p:nvPicPr>
          <p:cNvPr id="5122" name="Picture 2" descr="http://istoriya-teatra.ru/books/item/f00/s00/z0000015/pic/00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3068960"/>
            <a:ext cx="5294078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58508" y="2713478"/>
            <a:ext cx="4824536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1800" dirty="0" smtClean="0"/>
              <a:t>Вистава «Народний </a:t>
            </a:r>
            <a:r>
              <a:rPr lang="uk-UA" sz="1800" dirty="0" err="1" smtClean="0"/>
              <a:t>Малахій</a:t>
            </a:r>
            <a:r>
              <a:rPr lang="uk-UA" sz="1800" dirty="0" smtClean="0"/>
              <a:t>»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8228" y="-698500"/>
            <a:ext cx="10157354" cy="1397000"/>
          </a:xfrm>
        </p:spPr>
        <p:txBody>
          <a:bodyPr/>
          <a:lstStyle/>
          <a:p>
            <a:r>
              <a:rPr lang="uk-UA" b="1" dirty="0" smtClean="0"/>
              <a:t>Історія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3772" y="874824"/>
            <a:ext cx="6480720" cy="598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У 1933 році після арешту Леся Курбаса театр було закрито, а акторський колектив долучився до трупи Харківського українського драматичного театру ім. </a:t>
            </a:r>
            <a:r>
              <a:rPr lang="uk-UA" sz="2000" dirty="0" err="1"/>
              <a:t>Т.Шевченка</a:t>
            </a:r>
            <a:r>
              <a:rPr lang="uk-UA" sz="2000" dirty="0"/>
              <a:t> </a:t>
            </a:r>
            <a:r>
              <a:rPr lang="uk-UA" sz="2000" dirty="0" smtClean="0"/>
              <a:t>керівником </a:t>
            </a:r>
            <a:r>
              <a:rPr lang="uk-UA" sz="2000" dirty="0"/>
              <a:t>якого став М. </a:t>
            </a:r>
            <a:r>
              <a:rPr lang="uk-UA" sz="2000" dirty="0" err="1" smtClean="0"/>
              <a:t>Крушельницький.Величезна</a:t>
            </a:r>
            <a:r>
              <a:rPr lang="uk-UA" sz="2000" dirty="0" smtClean="0"/>
              <a:t> </a:t>
            </a:r>
            <a:r>
              <a:rPr lang="uk-UA" sz="2000" dirty="0"/>
              <a:t>генерація талановитих акторів та режисерів була вихована театром «Березіль»: </a:t>
            </a:r>
            <a:r>
              <a:rPr lang="uk-UA" sz="2000" dirty="0" err="1"/>
              <a:t>М.Крушельницький</a:t>
            </a:r>
            <a:r>
              <a:rPr lang="uk-UA" sz="2000" dirty="0"/>
              <a:t>, </a:t>
            </a:r>
            <a:r>
              <a:rPr lang="uk-UA" sz="2000" dirty="0" err="1"/>
              <a:t>Й.Гірняк</a:t>
            </a:r>
            <a:r>
              <a:rPr lang="uk-UA" sz="2000" dirty="0"/>
              <a:t>, </a:t>
            </a:r>
            <a:r>
              <a:rPr lang="uk-UA" sz="2000" dirty="0" err="1"/>
              <a:t>Н.Ужвій</a:t>
            </a:r>
            <a:r>
              <a:rPr lang="uk-UA" sz="2000" dirty="0"/>
              <a:t>, </a:t>
            </a:r>
            <a:r>
              <a:rPr lang="uk-UA" sz="2000" dirty="0" err="1"/>
              <a:t>А.Бучма</a:t>
            </a:r>
            <a:r>
              <a:rPr lang="uk-UA" sz="2000" dirty="0"/>
              <a:t>, </a:t>
            </a:r>
            <a:r>
              <a:rPr lang="uk-UA" sz="2000" dirty="0" err="1"/>
              <a:t>І.Мар'яненко</a:t>
            </a:r>
            <a:r>
              <a:rPr lang="uk-UA" sz="2000" dirty="0"/>
              <a:t>, </a:t>
            </a:r>
            <a:r>
              <a:rPr lang="uk-UA" sz="2000" dirty="0" err="1"/>
              <a:t>В.Чистякова</a:t>
            </a:r>
            <a:r>
              <a:rPr lang="uk-UA" sz="2000" dirty="0" smtClean="0"/>
              <a:t>, </a:t>
            </a:r>
            <a:r>
              <a:rPr lang="uk-UA" sz="2000" dirty="0" err="1" smtClean="0"/>
              <a:t>І.Стешенко</a:t>
            </a:r>
            <a:r>
              <a:rPr lang="uk-UA" sz="2000" dirty="0"/>
              <a:t>, </a:t>
            </a:r>
            <a:r>
              <a:rPr lang="uk-UA" sz="2000" dirty="0" err="1"/>
              <a:t>Н.Титаренко</a:t>
            </a:r>
            <a:r>
              <a:rPr lang="uk-UA" sz="2000" dirty="0"/>
              <a:t>, </a:t>
            </a:r>
            <a:r>
              <a:rPr lang="uk-UA" sz="2000" dirty="0" err="1"/>
              <a:t>С.Шагайда</a:t>
            </a:r>
            <a:r>
              <a:rPr lang="uk-UA" sz="2000" dirty="0"/>
              <a:t>, Л. </a:t>
            </a:r>
            <a:r>
              <a:rPr lang="uk-UA" sz="2000" dirty="0" err="1"/>
              <a:t>Гаккебуш</a:t>
            </a:r>
            <a:r>
              <a:rPr lang="uk-UA" sz="2000" dirty="0"/>
              <a:t>, В. Василько, </a:t>
            </a:r>
            <a:r>
              <a:rPr lang="en-US" sz="2000" dirty="0"/>
              <a:t>O.</a:t>
            </a:r>
            <a:r>
              <a:rPr lang="uk-UA" sz="2000" dirty="0"/>
              <a:t>Сердюк, Д. </a:t>
            </a:r>
            <a:r>
              <a:rPr lang="uk-UA" sz="2000" dirty="0" err="1"/>
              <a:t>Мілютенко</a:t>
            </a:r>
            <a:r>
              <a:rPr lang="uk-UA" sz="2000" dirty="0"/>
              <a:t>, </a:t>
            </a:r>
            <a:r>
              <a:rPr lang="uk-UA" sz="2000" dirty="0" err="1"/>
              <a:t>Д.Антонович</a:t>
            </a:r>
            <a:r>
              <a:rPr lang="uk-UA" sz="2000" dirty="0"/>
              <a:t>, </a:t>
            </a:r>
            <a:r>
              <a:rPr lang="uk-UA" sz="2000" dirty="0" err="1" smtClean="0"/>
              <a:t>Г.Бабіївна</a:t>
            </a:r>
            <a:r>
              <a:rPr lang="uk-UA" sz="2000" dirty="0"/>
              <a:t>,</a:t>
            </a:r>
            <a:r>
              <a:rPr lang="uk-UA" sz="2000" dirty="0" smtClean="0"/>
              <a:t> </a:t>
            </a:r>
            <a:r>
              <a:rPr lang="en-US" sz="2000" dirty="0"/>
              <a:t>O.</a:t>
            </a:r>
            <a:r>
              <a:rPr lang="uk-UA" sz="2000" dirty="0"/>
              <a:t>Добровольська, </a:t>
            </a:r>
            <a:r>
              <a:rPr lang="uk-UA" sz="2000" dirty="0" err="1"/>
              <a:t>Г.Ігнатович</a:t>
            </a:r>
            <a:r>
              <a:rPr lang="uk-UA" sz="2000" dirty="0"/>
              <a:t>. Окрім Курбаса, постановки здійснювали </a:t>
            </a:r>
            <a:r>
              <a:rPr lang="uk-UA" sz="2000" dirty="0" err="1"/>
              <a:t>Януарій</a:t>
            </a:r>
            <a:r>
              <a:rPr lang="uk-UA" sz="2000" dirty="0"/>
              <a:t> Бортник, </a:t>
            </a:r>
            <a:r>
              <a:rPr lang="uk-UA" sz="2000" dirty="0" err="1"/>
              <a:t>Фавст</a:t>
            </a:r>
            <a:r>
              <a:rPr lang="uk-UA" sz="2000" dirty="0"/>
              <a:t> </a:t>
            </a:r>
            <a:r>
              <a:rPr lang="uk-UA" sz="2000" dirty="0" err="1"/>
              <a:t>Лопатинський</a:t>
            </a:r>
            <a:r>
              <a:rPr lang="uk-UA" sz="2000" dirty="0"/>
              <a:t>, Борис </a:t>
            </a:r>
            <a:r>
              <a:rPr lang="uk-UA" sz="2000" dirty="0" err="1" smtClean="0"/>
              <a:t>Тягно</a:t>
            </a:r>
            <a:r>
              <a:rPr lang="uk-UA" sz="2000" dirty="0"/>
              <a:t>, Володимир Скляренко, Борис Балабан. Першим сценічним художником «Березолю» став видатний художник Вадим </a:t>
            </a:r>
            <a:r>
              <a:rPr lang="uk-UA" sz="2000" dirty="0" err="1"/>
              <a:t>Меллер</a:t>
            </a:r>
            <a:r>
              <a:rPr lang="uk-UA" sz="2000" dirty="0"/>
              <a:t>.</a:t>
            </a:r>
          </a:p>
          <a:p>
            <a:pPr>
              <a:lnSpc>
                <a:spcPct val="95000"/>
              </a:lnSpc>
            </a:pPr>
            <a:endParaRPr lang="uk-UA" dirty="0"/>
          </a:p>
        </p:txBody>
      </p:sp>
      <p:pic>
        <p:nvPicPr>
          <p:cNvPr id="6146" name="Picture 2" descr="Акторка Софія Федорцева, режисер Лесь Курбас і письменник Микола Кулі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48" y="874824"/>
            <a:ext cx="3562350" cy="523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70476" y="6141396"/>
            <a:ext cx="5256584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400" i="1" dirty="0" err="1" smtClean="0"/>
              <a:t>Софія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Федорцева</a:t>
            </a:r>
            <a:r>
              <a:rPr lang="ru-RU" sz="1400" i="1" dirty="0" smtClean="0"/>
              <a:t>, Лесь </a:t>
            </a:r>
            <a:r>
              <a:rPr lang="ru-RU" sz="1400" i="1" dirty="0" err="1"/>
              <a:t>Курбас</a:t>
            </a:r>
            <a:r>
              <a:rPr lang="ru-RU" sz="1400" i="1" dirty="0"/>
              <a:t> і </a:t>
            </a:r>
            <a:r>
              <a:rPr lang="ru-RU" sz="1400" i="1" dirty="0" err="1" smtClean="0"/>
              <a:t>Микола</a:t>
            </a:r>
            <a:r>
              <a:rPr lang="ru-RU" sz="1400" i="1" dirty="0" smtClean="0"/>
              <a:t> </a:t>
            </a:r>
            <a:r>
              <a:rPr lang="ru-RU" sz="1400" i="1" dirty="0" err="1"/>
              <a:t>Куліш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valeriybolotov.at.ua/muzeyZX/bolotov_uzhviy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88" y="332656"/>
            <a:ext cx="6997245" cy="63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aleriybolotov.at.ua/muzeyZX/bolotov_uzhviy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80" y="260648"/>
            <a:ext cx="7056784" cy="64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D69424-34CA-416D-8659-0C355AFC80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із синім стосом книг (широкоформатна)</Template>
  <TotalTime>0</TotalTime>
  <Words>179</Words>
  <Application>Microsoft Office PowerPoint</Application>
  <PresentationFormat>Довільний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Books_16x9</vt:lpstr>
      <vt:lpstr>Театр «Березіль»</vt:lpstr>
      <vt:lpstr>Історія</vt:lpstr>
      <vt:lpstr>Презентація PowerPoint</vt:lpstr>
      <vt:lpstr>Історія</vt:lpstr>
      <vt:lpstr>Історія</vt:lpstr>
      <vt:lpstr>Історія</vt:lpstr>
      <vt:lpstr>Історія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2014-11-24T17:39:48Z</dcterms:created>
  <dcterms:modified xsi:type="dcterms:W3CDTF">2015-02-27T10:06:20Z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