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72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74" autoAdjust="0"/>
    <p:restoredTop sz="94660"/>
  </p:normalViewPr>
  <p:slideViewPr>
    <p:cSldViewPr>
      <p:cViewPr varScale="1">
        <p:scale>
          <a:sx n="84" d="100"/>
          <a:sy n="84" d="100"/>
        </p:scale>
        <p:origin x="-1829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188CF31-9401-4DFB-AF81-6B8CE0C7D2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886C150-8C75-4691-959B-D4A51D9F904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485317" cy="798634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Рембрандт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3" name="Picture 9" descr="Файл:Self portrait leaning on si 373x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4495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8162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4032448" cy="6840760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восьмирічного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терміну</a:t>
            </a:r>
            <a:r>
              <a:rPr lang="ru-RU" dirty="0" smtClean="0">
                <a:solidFill>
                  <a:schemeClr val="bg1"/>
                </a:solidFill>
              </a:rPr>
              <a:t> художник </a:t>
            </a:r>
            <a:r>
              <a:rPr lang="ru-RU" dirty="0" err="1" smtClean="0">
                <a:solidFill>
                  <a:schemeClr val="bg1"/>
                </a:solidFill>
              </a:rPr>
              <a:t>багато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заборгував</a:t>
            </a:r>
            <a:r>
              <a:rPr lang="ru-RU" dirty="0" smtClean="0">
                <a:solidFill>
                  <a:schemeClr val="bg1"/>
                </a:solidFill>
              </a:rPr>
              <a:t> та не </a:t>
            </a:r>
            <a:r>
              <a:rPr lang="ru-RU" dirty="0" err="1" smtClean="0">
                <a:solidFill>
                  <a:schemeClr val="bg1"/>
                </a:solidFill>
              </a:rPr>
              <a:t>зміг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сплатити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гроші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Майно</a:t>
            </a:r>
            <a:r>
              <a:rPr lang="ru-RU" dirty="0" smtClean="0">
                <a:solidFill>
                  <a:schemeClr val="bg1"/>
                </a:solidFill>
              </a:rPr>
              <a:t> художника </a:t>
            </a:r>
            <a:r>
              <a:rPr lang="ru-RU" dirty="0" err="1" smtClean="0">
                <a:solidFill>
                  <a:schemeClr val="bg1"/>
                </a:solidFill>
              </a:rPr>
              <a:t>описують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судові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пристави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продають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публічному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аукціоні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Майно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нажите</a:t>
            </a:r>
            <a:r>
              <a:rPr lang="ru-RU" dirty="0">
                <a:solidFill>
                  <a:schemeClr val="bg1"/>
                </a:solidFill>
              </a:rPr>
              <a:t> за </a:t>
            </a:r>
            <a:r>
              <a:rPr lang="ru-RU" dirty="0" err="1">
                <a:solidFill>
                  <a:schemeClr val="bg1"/>
                </a:solidFill>
              </a:rPr>
              <a:t>кілька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років</a:t>
            </a:r>
            <a:r>
              <a:rPr lang="ru-RU" dirty="0">
                <a:solidFill>
                  <a:schemeClr val="bg1"/>
                </a:solidFill>
              </a:rPr>
              <a:t>, продали за 6 </a:t>
            </a:r>
            <a:r>
              <a:rPr lang="ru-RU" dirty="0" err="1">
                <a:solidFill>
                  <a:schemeClr val="bg1"/>
                </a:solidFill>
              </a:rPr>
              <a:t>тисяч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флоринів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цього</a:t>
            </a:r>
            <a:r>
              <a:rPr lang="ru-RU" dirty="0">
                <a:solidFill>
                  <a:schemeClr val="bg1"/>
                </a:solidFill>
              </a:rPr>
              <a:t> Рембрандт </a:t>
            </a:r>
            <a:r>
              <a:rPr lang="ru-RU" dirty="0" err="1">
                <a:solidFill>
                  <a:schemeClr val="bg1"/>
                </a:solidFill>
              </a:rPr>
              <a:t>переїхав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бідної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оселі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околиці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67" y="548680"/>
            <a:ext cx="4739267" cy="57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2996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4608512" cy="626874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1663 року померла </a:t>
            </a:r>
            <a:r>
              <a:rPr lang="ru-RU" dirty="0" err="1" smtClean="0">
                <a:solidFill>
                  <a:schemeClr val="bg1"/>
                </a:solidFill>
              </a:rPr>
              <a:t>Хендрік'є</a:t>
            </a:r>
            <a:r>
              <a:rPr lang="ru-RU" dirty="0" smtClean="0">
                <a:solidFill>
                  <a:schemeClr val="bg1"/>
                </a:solidFill>
              </a:rPr>
              <a:t>. 1668 року помер </a:t>
            </a:r>
            <a:r>
              <a:rPr lang="ru-RU" dirty="0" err="1" smtClean="0">
                <a:solidFill>
                  <a:schemeClr val="bg1"/>
                </a:solidFill>
              </a:rPr>
              <a:t>син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Тітус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Останньою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втіхою</a:t>
            </a:r>
            <a:r>
              <a:rPr lang="ru-RU" dirty="0" smtClean="0">
                <a:solidFill>
                  <a:schemeClr val="bg1"/>
                </a:solidFill>
              </a:rPr>
              <a:t> старого стала 14-літня дочка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Хендрік'є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Корнелія</a:t>
            </a:r>
            <a:r>
              <a:rPr lang="ru-RU" dirty="0" smtClean="0">
                <a:solidFill>
                  <a:schemeClr val="bg1"/>
                </a:solidFill>
              </a:rPr>
              <a:t>, яку назвали на честь </a:t>
            </a:r>
            <a:r>
              <a:rPr lang="ru-RU" dirty="0" err="1" smtClean="0">
                <a:solidFill>
                  <a:schemeClr val="bg1"/>
                </a:solidFill>
              </a:rPr>
              <a:t>матері</a:t>
            </a:r>
            <a:r>
              <a:rPr lang="ru-RU" dirty="0" smtClean="0">
                <a:solidFill>
                  <a:schemeClr val="bg1"/>
                </a:solidFill>
              </a:rPr>
              <a:t> Рембрандта. Смерть </a:t>
            </a:r>
            <a:r>
              <a:rPr lang="ru-RU" dirty="0" err="1" smtClean="0">
                <a:solidFill>
                  <a:schemeClr val="bg1"/>
                </a:solidFill>
              </a:rPr>
              <a:t>прийшла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нього</a:t>
            </a:r>
            <a:r>
              <a:rPr lang="ru-RU" dirty="0" smtClean="0">
                <a:solidFill>
                  <a:schemeClr val="bg1"/>
                </a:solidFill>
              </a:rPr>
              <a:t> 4 </a:t>
            </a:r>
            <a:r>
              <a:rPr lang="ru-RU" dirty="0" err="1" smtClean="0">
                <a:solidFill>
                  <a:schemeClr val="bg1"/>
                </a:solidFill>
              </a:rPr>
              <a:t>жовтня</a:t>
            </a:r>
            <a:r>
              <a:rPr lang="ru-RU" dirty="0" smtClean="0">
                <a:solidFill>
                  <a:schemeClr val="bg1"/>
                </a:solidFill>
              </a:rPr>
              <a:t> 1669 року. </a:t>
            </a:r>
            <a:r>
              <a:rPr lang="ru-RU" dirty="0" err="1" smtClean="0">
                <a:solidFill>
                  <a:schemeClr val="bg1"/>
                </a:solidFill>
              </a:rPr>
              <a:t>Поховали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цвинтарі</a:t>
            </a:r>
            <a:r>
              <a:rPr lang="ru-RU" dirty="0" smtClean="0">
                <a:solidFill>
                  <a:schemeClr val="bg1"/>
                </a:solidFill>
              </a:rPr>
              <a:t> для </a:t>
            </a:r>
            <a:r>
              <a:rPr lang="ru-RU" dirty="0" err="1" smtClean="0">
                <a:solidFill>
                  <a:schemeClr val="bg1"/>
                </a:solidFill>
              </a:rPr>
              <a:t>бідних</a:t>
            </a:r>
            <a:r>
              <a:rPr lang="ru-RU" dirty="0" smtClean="0">
                <a:solidFill>
                  <a:schemeClr val="bg1"/>
                </a:solidFill>
              </a:rPr>
              <a:t>. Могила не </a:t>
            </a:r>
            <a:r>
              <a:rPr lang="ru-RU" dirty="0" err="1" smtClean="0">
                <a:solidFill>
                  <a:schemeClr val="bg1"/>
                </a:solidFill>
              </a:rPr>
              <a:t>збережена</a:t>
            </a:r>
            <a:r>
              <a:rPr lang="ru-RU" dirty="0" smtClean="0">
                <a:solidFill>
                  <a:schemeClr val="bg1"/>
                </a:solidFill>
              </a:rPr>
              <a:t>. Лише на </a:t>
            </a:r>
            <a:r>
              <a:rPr lang="ru-RU" dirty="0" err="1" smtClean="0">
                <a:solidFill>
                  <a:schemeClr val="bg1"/>
                </a:solidFill>
              </a:rPr>
              <a:t>стовпі</a:t>
            </a:r>
            <a:r>
              <a:rPr lang="ru-RU" dirty="0" smtClean="0">
                <a:solidFill>
                  <a:schemeClr val="bg1"/>
                </a:solidFill>
              </a:rPr>
              <a:t> є табличка,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саме</a:t>
            </a:r>
            <a:r>
              <a:rPr lang="ru-RU" dirty="0" smtClean="0">
                <a:solidFill>
                  <a:schemeClr val="bg1"/>
                </a:solidFill>
              </a:rPr>
              <a:t> тут </a:t>
            </a:r>
            <a:r>
              <a:rPr lang="ru-RU" dirty="0" err="1" smtClean="0">
                <a:solidFill>
                  <a:schemeClr val="bg1"/>
                </a:solidFill>
              </a:rPr>
              <a:t>знайшов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останній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спокій</a:t>
            </a:r>
            <a:r>
              <a:rPr lang="ru-RU" dirty="0" smtClean="0">
                <a:solidFill>
                  <a:schemeClr val="bg1"/>
                </a:solidFill>
              </a:rPr>
              <a:t> один з </a:t>
            </a:r>
            <a:r>
              <a:rPr lang="ru-RU" dirty="0" err="1" smtClean="0">
                <a:solidFill>
                  <a:schemeClr val="bg1"/>
                </a:solidFill>
              </a:rPr>
              <a:t>найдорожчих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художників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світу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032622" cy="605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4009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928"/>
            <a:ext cx="94644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476672"/>
            <a:ext cx="6876256" cy="428396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 1629 до 1669 </a:t>
            </a:r>
            <a:r>
              <a:rPr lang="ru-RU" dirty="0" err="1" smtClean="0">
                <a:solidFill>
                  <a:schemeClr val="bg1"/>
                </a:solidFill>
              </a:rPr>
              <a:t>майстер</a:t>
            </a:r>
            <a:r>
              <a:rPr lang="ru-RU" dirty="0" smtClean="0">
                <a:solidFill>
                  <a:schemeClr val="bg1"/>
                </a:solidFill>
              </a:rPr>
              <a:t> написав </a:t>
            </a:r>
            <a:r>
              <a:rPr lang="ru-RU" dirty="0" err="1" smtClean="0">
                <a:solidFill>
                  <a:schemeClr val="bg1"/>
                </a:solidFill>
              </a:rPr>
              <a:t>близько</a:t>
            </a:r>
            <a:r>
              <a:rPr lang="ru-RU" dirty="0" smtClean="0">
                <a:solidFill>
                  <a:schemeClr val="bg1"/>
                </a:solidFill>
              </a:rPr>
              <a:t> 60 </a:t>
            </a:r>
            <a:r>
              <a:rPr lang="ru-RU" dirty="0" err="1" smtClean="0">
                <a:solidFill>
                  <a:schemeClr val="bg1"/>
                </a:solidFill>
              </a:rPr>
              <a:t>автопортретів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Спадок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майстра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близько</a:t>
            </a:r>
            <a:r>
              <a:rPr lang="ru-RU" dirty="0" smtClean="0">
                <a:solidFill>
                  <a:schemeClr val="bg1"/>
                </a:solidFill>
              </a:rPr>
              <a:t> 600 картин, 300 </a:t>
            </a:r>
            <a:r>
              <a:rPr lang="ru-RU" dirty="0" err="1" smtClean="0">
                <a:solidFill>
                  <a:schemeClr val="bg1"/>
                </a:solidFill>
              </a:rPr>
              <a:t>офортів</a:t>
            </a:r>
            <a:r>
              <a:rPr lang="ru-RU" dirty="0" smtClean="0">
                <a:solidFill>
                  <a:schemeClr val="bg1"/>
                </a:solidFill>
              </a:rPr>
              <a:t>, 2000 </a:t>
            </a:r>
            <a:r>
              <a:rPr lang="ru-RU" dirty="0" err="1" smtClean="0">
                <a:solidFill>
                  <a:schemeClr val="bg1"/>
                </a:solidFill>
              </a:rPr>
              <a:t>малюнків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70759" y="6381328"/>
            <a:ext cx="309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офорт «</a:t>
            </a:r>
            <a:r>
              <a:rPr lang="ru-RU" dirty="0" err="1" smtClean="0"/>
              <a:t>Млин-вітряк</a:t>
            </a:r>
            <a:r>
              <a:rPr lang="ru-RU" dirty="0" smtClean="0"/>
              <a:t>» (1641)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4923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640960" cy="3312368"/>
          </a:xfrm>
        </p:spPr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Провідні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музеї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пишаються</a:t>
            </a:r>
            <a:r>
              <a:rPr lang="ru-RU" dirty="0" smtClean="0">
                <a:solidFill>
                  <a:schemeClr val="bg1"/>
                </a:solidFill>
              </a:rPr>
              <a:t> картинами Рембрандта в </a:t>
            </a:r>
            <a:r>
              <a:rPr lang="ru-RU" dirty="0" err="1" smtClean="0">
                <a:solidFill>
                  <a:schemeClr val="bg1"/>
                </a:solidFill>
              </a:rPr>
              <a:t>своїх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збірках</a:t>
            </a:r>
            <a:r>
              <a:rPr lang="ru-RU" dirty="0" smtClean="0">
                <a:solidFill>
                  <a:schemeClr val="bg1"/>
                </a:solidFill>
              </a:rPr>
              <a:t>-Лувр, </a:t>
            </a:r>
            <a:r>
              <a:rPr lang="ru-RU" dirty="0" err="1" smtClean="0">
                <a:solidFill>
                  <a:schemeClr val="bg1"/>
                </a:solidFill>
              </a:rPr>
              <a:t>Метрополітен</a:t>
            </a:r>
            <a:r>
              <a:rPr lang="ru-RU" dirty="0" smtClean="0">
                <a:solidFill>
                  <a:schemeClr val="bg1"/>
                </a:solidFill>
              </a:rPr>
              <a:t> в Нью-Йорку, </a:t>
            </a:r>
            <a:r>
              <a:rPr lang="ru-RU" dirty="0" err="1" smtClean="0">
                <a:solidFill>
                  <a:schemeClr val="bg1"/>
                </a:solidFill>
              </a:rPr>
              <a:t>Кассель</a:t>
            </a:r>
            <a:r>
              <a:rPr lang="ru-RU" dirty="0" smtClean="0">
                <a:solidFill>
                  <a:schemeClr val="bg1"/>
                </a:solidFill>
              </a:rPr>
              <a:t>, Мадрид ,</a:t>
            </a:r>
            <a:r>
              <a:rPr lang="ru-RU" dirty="0" err="1" smtClean="0">
                <a:solidFill>
                  <a:schemeClr val="bg1"/>
                </a:solidFill>
              </a:rPr>
              <a:t>Берлін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Національна</a:t>
            </a:r>
            <a:r>
              <a:rPr lang="ru-RU" dirty="0" smtClean="0">
                <a:solidFill>
                  <a:schemeClr val="bg1"/>
                </a:solidFill>
              </a:rPr>
              <a:t> галерея в </a:t>
            </a:r>
            <a:r>
              <a:rPr lang="ru-RU" dirty="0" err="1" smtClean="0">
                <a:solidFill>
                  <a:schemeClr val="bg1"/>
                </a:solidFill>
              </a:rPr>
              <a:t>Лондоні</a:t>
            </a:r>
            <a:r>
              <a:rPr lang="ru-RU" dirty="0" smtClean="0">
                <a:solidFill>
                  <a:schemeClr val="bg1"/>
                </a:solidFill>
              </a:rPr>
              <a:t>, Амстердам, Петербург, Стокгольм, Дрезден.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Визначним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явищем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театрі</a:t>
            </a:r>
            <a:r>
              <a:rPr lang="ru-RU" dirty="0" smtClean="0">
                <a:solidFill>
                  <a:schemeClr val="bg1"/>
                </a:solidFill>
              </a:rPr>
              <a:t> стала </a:t>
            </a:r>
            <a:r>
              <a:rPr lang="ru-RU" dirty="0" err="1" smtClean="0">
                <a:solidFill>
                  <a:schemeClr val="bg1"/>
                </a:solidFill>
              </a:rPr>
              <a:t>п'єса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Дмитра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Кедріна</a:t>
            </a:r>
            <a:r>
              <a:rPr lang="ru-RU" dirty="0" smtClean="0">
                <a:solidFill>
                  <a:schemeClr val="bg1"/>
                </a:solidFill>
              </a:rPr>
              <a:t> (1907–1945) «Рембрандт» (за </a:t>
            </a:r>
            <a:r>
              <a:rPr lang="ru-RU" dirty="0" err="1" smtClean="0">
                <a:solidFill>
                  <a:schemeClr val="bg1"/>
                </a:solidFill>
              </a:rPr>
              <a:t>віршованою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поемою</a:t>
            </a:r>
            <a:r>
              <a:rPr lang="ru-RU" dirty="0" smtClean="0">
                <a:solidFill>
                  <a:schemeClr val="bg1"/>
                </a:solidFill>
              </a:rPr>
              <a:t> 1940 р.).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99309"/>
            <a:ext cx="5222482" cy="377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4905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359173"/>
            <a:ext cx="30963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«</a:t>
            </a:r>
            <a:r>
              <a:rPr lang="ru-RU" sz="2400" b="1" dirty="0" err="1" smtClean="0"/>
              <a:t>Повернення</a:t>
            </a:r>
            <a:r>
              <a:rPr lang="ru-RU" sz="2400" b="1" dirty="0" smtClean="0"/>
              <a:t> блудного </a:t>
            </a:r>
            <a:r>
              <a:rPr lang="ru-RU" sz="2400" b="1" dirty="0" err="1" smtClean="0"/>
              <a:t>сина</a:t>
            </a:r>
            <a:r>
              <a:rPr lang="ru-RU" sz="2400" b="1" dirty="0" smtClean="0"/>
              <a:t>»</a:t>
            </a:r>
            <a:r>
              <a:rPr lang="ru-RU" sz="2400" dirty="0" smtClean="0"/>
              <a:t> — </a:t>
            </a:r>
            <a:r>
              <a:rPr lang="ru-RU" sz="2400" dirty="0" err="1" smtClean="0"/>
              <a:t>знамените</a:t>
            </a:r>
            <a:r>
              <a:rPr lang="ru-RU" sz="2400" dirty="0" smtClean="0"/>
              <a:t> полотно Рембрандта за сюжетом </a:t>
            </a:r>
            <a:r>
              <a:rPr lang="ru-RU" sz="2400" dirty="0" err="1" smtClean="0"/>
              <a:t>притчі</a:t>
            </a:r>
            <a:r>
              <a:rPr lang="ru-RU" sz="2400" dirty="0" smtClean="0"/>
              <a:t> </a:t>
            </a:r>
            <a:r>
              <a:rPr lang="ru-RU" sz="2400" dirty="0" err="1" smtClean="0"/>
              <a:t>із</a:t>
            </a:r>
            <a:r>
              <a:rPr lang="ru-RU" sz="2400" dirty="0" smtClean="0"/>
              <a:t> Нового </a:t>
            </a:r>
            <a:r>
              <a:rPr lang="ru-RU" sz="2400" dirty="0" err="1" smtClean="0"/>
              <a:t>завіту</a:t>
            </a:r>
            <a:r>
              <a:rPr lang="ru-RU" sz="2400" dirty="0" smtClean="0"/>
              <a:t> (</a:t>
            </a:r>
            <a:r>
              <a:rPr lang="ru-RU" sz="2400" dirty="0" err="1" smtClean="0"/>
              <a:t>Євангеліє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Луки 15, 20 - 24 ) про блудного </a:t>
            </a:r>
            <a:r>
              <a:rPr lang="ru-RU" sz="2400" dirty="0" err="1" smtClean="0"/>
              <a:t>сина</a:t>
            </a:r>
            <a:r>
              <a:rPr lang="ru-RU" sz="2400" dirty="0" smtClean="0"/>
              <a:t>, </a:t>
            </a:r>
            <a:r>
              <a:rPr lang="ru-RU" sz="2400" dirty="0" err="1" smtClean="0"/>
              <a:t>експонується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Ермітажі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50673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7066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6" y="0"/>
            <a:ext cx="921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6488668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Три дерева (1643)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106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Файл:Rembrandt Harmensz. van Rijn 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17475"/>
            <a:ext cx="447675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5822951"/>
            <a:ext cx="3392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Автопортрет в </a:t>
            </a:r>
            <a:r>
              <a:rPr lang="ru-RU" dirty="0" err="1" smtClean="0"/>
              <a:t>образі</a:t>
            </a:r>
            <a:r>
              <a:rPr lang="ru-RU" dirty="0" smtClean="0"/>
              <a:t> </a:t>
            </a:r>
            <a:r>
              <a:rPr lang="ru-RU" dirty="0" err="1" smtClean="0"/>
              <a:t>Зевксіса</a:t>
            </a: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3855" y="5869117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Автопортрет в </a:t>
            </a:r>
            <a:r>
              <a:rPr lang="ru-RU" dirty="0" err="1" smtClean="0"/>
              <a:t>береті</a:t>
            </a:r>
            <a:r>
              <a:rPr lang="ru-RU" dirty="0" smtClean="0"/>
              <a:t> з </a:t>
            </a:r>
            <a:r>
              <a:rPr lang="ru-RU" dirty="0" err="1" smtClean="0"/>
              <a:t>піднятим</a:t>
            </a:r>
            <a:r>
              <a:rPr lang="ru-RU" dirty="0" smtClean="0"/>
              <a:t> </a:t>
            </a:r>
            <a:r>
              <a:rPr lang="ru-RU" dirty="0" err="1" smtClean="0"/>
              <a:t>комірцем</a:t>
            </a:r>
            <a:endParaRPr lang="ru-RU" dirty="0"/>
          </a:p>
        </p:txBody>
      </p:sp>
      <p:pic>
        <p:nvPicPr>
          <p:cNvPr id="15364" name="Picture 4" descr="Файл:Rembrandt self portra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7475"/>
            <a:ext cx="447675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7473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36"/>
            <a:ext cx="9144000" cy="687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87252" y="6381328"/>
            <a:ext cx="2369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«Даная» (1636—1647)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600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845" y="764704"/>
            <a:ext cx="4042792" cy="592150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(1606-1669) - </a:t>
            </a:r>
            <a:r>
              <a:rPr lang="ru-RU" dirty="0" err="1" smtClean="0">
                <a:solidFill>
                  <a:schemeClr val="bg1"/>
                </a:solidFill>
              </a:rPr>
              <a:t>голландський</a:t>
            </a:r>
            <a:r>
              <a:rPr lang="ru-RU" dirty="0" smtClean="0">
                <a:solidFill>
                  <a:schemeClr val="bg1"/>
                </a:solidFill>
              </a:rPr>
              <a:t> художник, художник і гравер, великий </a:t>
            </a:r>
            <a:r>
              <a:rPr lang="ru-RU" dirty="0" err="1" smtClean="0">
                <a:solidFill>
                  <a:schemeClr val="bg1"/>
                </a:solidFill>
              </a:rPr>
              <a:t>майстер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світлотіні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найбільший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представник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золотої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доби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голландського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живопису.Він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зумів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втілити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своїх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творах</a:t>
            </a:r>
            <a:r>
              <a:rPr lang="ru-RU" dirty="0" smtClean="0">
                <a:solidFill>
                  <a:schemeClr val="bg1"/>
                </a:solidFill>
              </a:rPr>
              <a:t> весь спектр </a:t>
            </a:r>
            <a:r>
              <a:rPr lang="ru-RU" dirty="0" err="1" smtClean="0">
                <a:solidFill>
                  <a:schemeClr val="bg1"/>
                </a:solidFill>
              </a:rPr>
              <a:t>людських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переживань</a:t>
            </a:r>
            <a:r>
              <a:rPr lang="ru-RU" dirty="0" smtClean="0">
                <a:solidFill>
                  <a:schemeClr val="bg1"/>
                </a:solidFill>
              </a:rPr>
              <a:t> з такою </a:t>
            </a:r>
            <a:r>
              <a:rPr lang="ru-RU" dirty="0" err="1" smtClean="0">
                <a:solidFill>
                  <a:schemeClr val="bg1"/>
                </a:solidFill>
              </a:rPr>
              <a:t>емоційною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насиченістю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якої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нього</a:t>
            </a:r>
            <a:r>
              <a:rPr lang="ru-RU" dirty="0" smtClean="0">
                <a:solidFill>
                  <a:schemeClr val="bg1"/>
                </a:solidFill>
              </a:rPr>
              <a:t> не знало </a:t>
            </a:r>
            <a:r>
              <a:rPr lang="ru-RU" dirty="0" err="1" smtClean="0">
                <a:solidFill>
                  <a:schemeClr val="bg1"/>
                </a:solidFill>
              </a:rPr>
              <a:t>образотворче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мистецтво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789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Рембрандт </a:t>
            </a:r>
            <a:r>
              <a:rPr lang="ru-RU" dirty="0" err="1" smtClean="0">
                <a:solidFill>
                  <a:schemeClr val="bg1"/>
                </a:solidFill>
              </a:rPr>
              <a:t>Харменс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ван</a:t>
            </a:r>
            <a:r>
              <a:rPr lang="ru-RU" dirty="0" smtClean="0">
                <a:solidFill>
                  <a:schemeClr val="bg1"/>
                </a:solidFill>
              </a:rPr>
              <a:t> Рейн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Файл:Self-portrait at 34 by 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453157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4857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4506242" cy="6336704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Народився</a:t>
            </a:r>
            <a:r>
              <a:rPr lang="ru-RU" dirty="0" smtClean="0"/>
              <a:t> Рембрандт в Лейдене в </a:t>
            </a:r>
            <a:r>
              <a:rPr lang="ru-RU" dirty="0" err="1" smtClean="0"/>
              <a:t>сім'ї</a:t>
            </a:r>
            <a:r>
              <a:rPr lang="ru-RU" dirty="0" smtClean="0"/>
              <a:t> </a:t>
            </a:r>
            <a:r>
              <a:rPr lang="ru-RU" dirty="0" err="1" smtClean="0"/>
              <a:t>мірошника</a:t>
            </a:r>
            <a:r>
              <a:rPr lang="ru-RU" dirty="0" smtClean="0"/>
              <a:t> </a:t>
            </a:r>
            <a:r>
              <a:rPr lang="ru-RU" dirty="0" err="1" smtClean="0"/>
              <a:t>Харменса</a:t>
            </a:r>
            <a:r>
              <a:rPr lang="ru-RU" dirty="0" smtClean="0"/>
              <a:t> </a:t>
            </a:r>
            <a:r>
              <a:rPr lang="ru-RU" dirty="0" err="1" smtClean="0"/>
              <a:t>ван</a:t>
            </a:r>
            <a:r>
              <a:rPr lang="ru-RU" dirty="0" smtClean="0"/>
              <a:t> Рейна. </a:t>
            </a:r>
            <a:r>
              <a:rPr lang="ru-RU" dirty="0" err="1" smtClean="0"/>
              <a:t>Дуже</a:t>
            </a:r>
            <a:r>
              <a:rPr lang="ru-RU" dirty="0" smtClean="0"/>
              <a:t> рано </a:t>
            </a:r>
            <a:r>
              <a:rPr lang="ru-RU" dirty="0" err="1" smtClean="0"/>
              <a:t>виявилася</a:t>
            </a:r>
            <a:r>
              <a:rPr lang="ru-RU" dirty="0" smtClean="0"/>
              <a:t> у хлопчика </a:t>
            </a:r>
            <a:r>
              <a:rPr lang="ru-RU" dirty="0" err="1" smtClean="0"/>
              <a:t>схильність</a:t>
            </a:r>
            <a:r>
              <a:rPr lang="ru-RU" dirty="0" smtClean="0"/>
              <a:t> до </a:t>
            </a:r>
            <a:r>
              <a:rPr lang="ru-RU" dirty="0" err="1" smtClean="0"/>
              <a:t>живопису</a:t>
            </a:r>
            <a:r>
              <a:rPr lang="ru-RU" dirty="0" smtClean="0"/>
              <a:t>. </a:t>
            </a:r>
            <a:r>
              <a:rPr lang="ru-RU" dirty="0" err="1" smtClean="0"/>
              <a:t>Недовго</a:t>
            </a:r>
            <a:r>
              <a:rPr lang="ru-RU" dirty="0" smtClean="0"/>
              <a:t> </a:t>
            </a:r>
            <a:r>
              <a:rPr lang="ru-RU" dirty="0" err="1" smtClean="0"/>
              <a:t>провчившись</a:t>
            </a:r>
            <a:r>
              <a:rPr lang="ru-RU" dirty="0" smtClean="0"/>
              <a:t> в </a:t>
            </a:r>
            <a:r>
              <a:rPr lang="ru-RU" dirty="0" err="1" smtClean="0"/>
              <a:t>Лейденськом</a:t>
            </a:r>
            <a:r>
              <a:rPr lang="ru-RU" dirty="0" smtClean="0"/>
              <a:t> </a:t>
            </a:r>
            <a:r>
              <a:rPr lang="ru-RU" dirty="0" err="1" smtClean="0"/>
              <a:t>університеті</a:t>
            </a:r>
            <a:r>
              <a:rPr lang="ru-RU" dirty="0" smtClean="0"/>
              <a:t>, </a:t>
            </a:r>
            <a:r>
              <a:rPr lang="ru-RU" dirty="0" err="1" smtClean="0"/>
              <a:t>молодий</a:t>
            </a:r>
            <a:r>
              <a:rPr lang="ru-RU" dirty="0" smtClean="0"/>
              <a:t> Рембрандт </a:t>
            </a:r>
            <a:r>
              <a:rPr lang="ru-RU" dirty="0" err="1" smtClean="0"/>
              <a:t>цілком</a:t>
            </a:r>
            <a:r>
              <a:rPr lang="ru-RU" dirty="0" smtClean="0"/>
              <a:t> </a:t>
            </a:r>
            <a:r>
              <a:rPr lang="ru-RU" dirty="0" err="1" smtClean="0"/>
              <a:t>віддався</a:t>
            </a:r>
            <a:r>
              <a:rPr lang="ru-RU" dirty="0" smtClean="0"/>
              <a:t> </a:t>
            </a:r>
            <a:r>
              <a:rPr lang="ru-RU" dirty="0" err="1" smtClean="0"/>
              <a:t>мистецтву</a:t>
            </a:r>
            <a:r>
              <a:rPr lang="ru-RU" dirty="0" smtClean="0"/>
              <a:t>. Три роки </a:t>
            </a:r>
            <a:r>
              <a:rPr lang="ru-RU" dirty="0" err="1" smtClean="0"/>
              <a:t>пробув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в </a:t>
            </a:r>
            <a:r>
              <a:rPr lang="ru-RU" dirty="0" err="1" smtClean="0"/>
              <a:t>майстерні</a:t>
            </a:r>
            <a:r>
              <a:rPr lang="ru-RU" dirty="0" smtClean="0"/>
              <a:t> </a:t>
            </a:r>
            <a:r>
              <a:rPr lang="ru-RU" dirty="0" err="1" smtClean="0"/>
              <a:t>живописця</a:t>
            </a:r>
            <a:r>
              <a:rPr lang="ru-RU" dirty="0" smtClean="0"/>
              <a:t> </a:t>
            </a:r>
            <a:r>
              <a:rPr lang="ru-RU" dirty="0" err="1" smtClean="0"/>
              <a:t>Сваненбюрха</a:t>
            </a:r>
            <a:r>
              <a:rPr lang="ru-RU" dirty="0" smtClean="0"/>
              <a:t>, а </a:t>
            </a:r>
            <a:r>
              <a:rPr lang="ru-RU" dirty="0" err="1" smtClean="0"/>
              <a:t>потім</a:t>
            </a:r>
            <a:r>
              <a:rPr lang="ru-RU" dirty="0" smtClean="0"/>
              <a:t> </a:t>
            </a:r>
            <a:r>
              <a:rPr lang="ru-RU" dirty="0" err="1" smtClean="0"/>
              <a:t>декілька</a:t>
            </a:r>
            <a:r>
              <a:rPr lang="ru-RU" dirty="0" smtClean="0"/>
              <a:t> </a:t>
            </a:r>
            <a:r>
              <a:rPr lang="ru-RU" dirty="0" err="1" smtClean="0"/>
              <a:t>місяців</a:t>
            </a:r>
            <a:r>
              <a:rPr lang="ru-RU" dirty="0" smtClean="0"/>
              <a:t> у </a:t>
            </a:r>
            <a:r>
              <a:rPr lang="ru-RU" dirty="0" err="1" smtClean="0"/>
              <a:t>амстердамського</a:t>
            </a:r>
            <a:r>
              <a:rPr lang="ru-RU" dirty="0" smtClean="0"/>
              <a:t> художника </a:t>
            </a:r>
            <a:r>
              <a:rPr lang="ru-RU" dirty="0" err="1" smtClean="0"/>
              <a:t>Пітера</a:t>
            </a:r>
            <a:r>
              <a:rPr lang="ru-RU" dirty="0" smtClean="0"/>
              <a:t> </a:t>
            </a:r>
            <a:r>
              <a:rPr lang="ru-RU" dirty="0" err="1" smtClean="0"/>
              <a:t>Ластмана</a:t>
            </a:r>
            <a:r>
              <a:rPr lang="ru-RU" dirty="0" smtClean="0"/>
              <a:t>. Але </a:t>
            </a:r>
            <a:r>
              <a:rPr lang="ru-RU" dirty="0" err="1" smtClean="0"/>
              <a:t>більше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у них, </a:t>
            </a:r>
            <a:r>
              <a:rPr lang="ru-RU" dirty="0" err="1" smtClean="0"/>
              <a:t>вчився</a:t>
            </a:r>
            <a:r>
              <a:rPr lang="ru-RU" dirty="0" smtClean="0"/>
              <a:t> Рембрандт у самого </a:t>
            </a:r>
            <a:r>
              <a:rPr lang="ru-RU" dirty="0" err="1" smtClean="0"/>
              <a:t>життя</a:t>
            </a:r>
            <a:r>
              <a:rPr lang="ru-RU" dirty="0" smtClean="0"/>
              <a:t>: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допитливо</a:t>
            </a:r>
            <a:r>
              <a:rPr lang="ru-RU" dirty="0" smtClean="0"/>
              <a:t> </a:t>
            </a:r>
            <a:r>
              <a:rPr lang="ru-RU" dirty="0" err="1" smtClean="0"/>
              <a:t>вдивлявся</a:t>
            </a:r>
            <a:r>
              <a:rPr lang="ru-RU" dirty="0" smtClean="0"/>
              <a:t> в </a:t>
            </a:r>
            <a:r>
              <a:rPr lang="ru-RU" dirty="0" err="1" smtClean="0"/>
              <a:t>навколишній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, </a:t>
            </a:r>
            <a:r>
              <a:rPr lang="ru-RU" dirty="0" err="1" smtClean="0"/>
              <a:t>спостерігав</a:t>
            </a:r>
            <a:r>
              <a:rPr lang="ru-RU" dirty="0" smtClean="0"/>
              <a:t> за </a:t>
            </a:r>
            <a:r>
              <a:rPr lang="ru-RU" dirty="0" err="1" smtClean="0"/>
              <a:t>мімікою</a:t>
            </a:r>
            <a:r>
              <a:rPr lang="ru-RU" dirty="0" smtClean="0"/>
              <a:t> і жестами людей, </a:t>
            </a:r>
            <a:r>
              <a:rPr lang="ru-RU" dirty="0" err="1" smtClean="0"/>
              <a:t>вивчав</a:t>
            </a:r>
            <a:r>
              <a:rPr lang="ru-RU" dirty="0" smtClean="0"/>
              <a:t> </a:t>
            </a:r>
            <a:r>
              <a:rPr lang="ru-RU" dirty="0" err="1" smtClean="0"/>
              <a:t>ефекти</a:t>
            </a:r>
            <a:r>
              <a:rPr lang="ru-RU" dirty="0" smtClean="0"/>
              <a:t> </a:t>
            </a:r>
            <a:r>
              <a:rPr lang="ru-RU" dirty="0" err="1" smtClean="0"/>
              <a:t>освітлення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074" name="Picture 2" descr="Файл:Rembrandt - Self-Portrait - WGA19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770" y="404664"/>
            <a:ext cx="39719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037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20"/>
            <a:ext cx="9144000" cy="714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208912" cy="343170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У 1632 р. Рембрандт </a:t>
            </a:r>
            <a:r>
              <a:rPr lang="ru-RU" dirty="0" err="1" smtClean="0">
                <a:solidFill>
                  <a:schemeClr val="bg2"/>
                </a:solidFill>
              </a:rPr>
              <a:t>переїхав</a:t>
            </a:r>
            <a:r>
              <a:rPr lang="ru-RU" dirty="0" smtClean="0">
                <a:solidFill>
                  <a:schemeClr val="bg2"/>
                </a:solidFill>
              </a:rPr>
              <a:t> в Амстердам і </a:t>
            </a:r>
            <a:r>
              <a:rPr lang="ru-RU" dirty="0" err="1" smtClean="0">
                <a:solidFill>
                  <a:schemeClr val="bg2"/>
                </a:solidFill>
              </a:rPr>
              <a:t>швидко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завоював</a:t>
            </a:r>
            <a:r>
              <a:rPr lang="ru-RU" dirty="0" smtClean="0">
                <a:solidFill>
                  <a:schemeClr val="bg2"/>
                </a:solidFill>
              </a:rPr>
              <a:t> там </a:t>
            </a:r>
            <a:r>
              <a:rPr lang="ru-RU" dirty="0" err="1" smtClean="0">
                <a:solidFill>
                  <a:schemeClr val="bg2"/>
                </a:solidFill>
              </a:rPr>
              <a:t>популярність</a:t>
            </a:r>
            <a:r>
              <a:rPr lang="ru-RU" dirty="0" smtClean="0">
                <a:solidFill>
                  <a:schemeClr val="bg2"/>
                </a:solidFill>
              </a:rPr>
              <a:t>. Число </a:t>
            </a:r>
            <a:r>
              <a:rPr lang="ru-RU" dirty="0" err="1" smtClean="0">
                <a:solidFill>
                  <a:schemeClr val="bg2"/>
                </a:solidFill>
              </a:rPr>
              <a:t>замовників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безперервно</a:t>
            </a:r>
            <a:r>
              <a:rPr lang="ru-RU" dirty="0" smtClean="0">
                <a:solidFill>
                  <a:schemeClr val="bg2"/>
                </a:solidFill>
              </a:rPr>
              <a:t> росло. </a:t>
            </a:r>
            <a:r>
              <a:rPr lang="ru-RU" dirty="0" err="1" smtClean="0">
                <a:solidFill>
                  <a:schemeClr val="bg2"/>
                </a:solidFill>
              </a:rPr>
              <a:t>Подібно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іншим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голландським</a:t>
            </a:r>
            <a:r>
              <a:rPr lang="ru-RU" dirty="0" smtClean="0">
                <a:solidFill>
                  <a:schemeClr val="bg2"/>
                </a:solidFill>
              </a:rPr>
              <a:t> художникам, Рембрандт </a:t>
            </a:r>
            <a:r>
              <a:rPr lang="ru-RU" dirty="0" err="1" smtClean="0">
                <a:solidFill>
                  <a:schemeClr val="bg2"/>
                </a:solidFill>
              </a:rPr>
              <a:t>умів</a:t>
            </a:r>
            <a:r>
              <a:rPr lang="ru-RU" dirty="0" smtClean="0">
                <a:solidFill>
                  <a:schemeClr val="bg2"/>
                </a:solidFill>
              </a:rPr>
              <a:t> живо </a:t>
            </a:r>
            <a:r>
              <a:rPr lang="ru-RU" dirty="0" err="1" smtClean="0">
                <a:solidFill>
                  <a:schemeClr val="bg2"/>
                </a:solidFill>
              </a:rPr>
              <a:t>написати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людську</a:t>
            </a:r>
            <a:r>
              <a:rPr lang="ru-RU" dirty="0" smtClean="0">
                <a:solidFill>
                  <a:schemeClr val="bg2"/>
                </a:solidFill>
              </a:rPr>
              <a:t> особу, </a:t>
            </a:r>
            <a:r>
              <a:rPr lang="ru-RU" dirty="0" err="1" smtClean="0">
                <a:solidFill>
                  <a:schemeClr val="bg2"/>
                </a:solidFill>
              </a:rPr>
              <a:t>відтворити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м'які</a:t>
            </a:r>
            <a:r>
              <a:rPr lang="ru-RU" dirty="0" smtClean="0">
                <a:solidFill>
                  <a:schemeClr val="bg2"/>
                </a:solidFill>
              </a:rPr>
              <a:t> складки тканин і </a:t>
            </a:r>
            <a:r>
              <a:rPr lang="ru-RU" dirty="0" err="1" smtClean="0">
                <a:solidFill>
                  <a:schemeClr val="bg2"/>
                </a:solidFill>
              </a:rPr>
              <a:t>холодний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блиск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металу</a:t>
            </a:r>
            <a:r>
              <a:rPr lang="ru-RU" dirty="0" smtClean="0">
                <a:solidFill>
                  <a:schemeClr val="bg2"/>
                </a:solidFill>
              </a:rPr>
              <a:t>. Але </a:t>
            </a:r>
            <a:r>
              <a:rPr lang="ru-RU" dirty="0" err="1" smtClean="0">
                <a:solidFill>
                  <a:schemeClr val="bg2"/>
                </a:solidFill>
              </a:rPr>
              <a:t>вже</a:t>
            </a:r>
            <a:r>
              <a:rPr lang="ru-RU" dirty="0" smtClean="0">
                <a:solidFill>
                  <a:schemeClr val="bg2"/>
                </a:solidFill>
              </a:rPr>
              <a:t> в </a:t>
            </a:r>
            <a:r>
              <a:rPr lang="ru-RU" dirty="0" err="1" smtClean="0">
                <a:solidFill>
                  <a:schemeClr val="bg2"/>
                </a:solidFill>
              </a:rPr>
              <a:t>цей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період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він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багато</a:t>
            </a:r>
            <a:r>
              <a:rPr lang="ru-RU" dirty="0" smtClean="0">
                <a:solidFill>
                  <a:schemeClr val="bg2"/>
                </a:solidFill>
              </a:rPr>
              <a:t> в </a:t>
            </a:r>
            <a:r>
              <a:rPr lang="ru-RU" dirty="0" err="1" smtClean="0">
                <a:solidFill>
                  <a:schemeClr val="bg2"/>
                </a:solidFill>
              </a:rPr>
              <a:t>чому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перевершує</a:t>
            </a:r>
            <a:r>
              <a:rPr lang="ru-RU" dirty="0" smtClean="0">
                <a:solidFill>
                  <a:schemeClr val="bg2"/>
                </a:solidFill>
              </a:rPr>
              <a:t> по </a:t>
            </a:r>
            <a:r>
              <a:rPr lang="ru-RU" dirty="0" err="1" smtClean="0">
                <a:solidFill>
                  <a:schemeClr val="bg2"/>
                </a:solidFill>
              </a:rPr>
              <a:t>глибині</a:t>
            </a:r>
            <a:r>
              <a:rPr lang="ru-RU" dirty="0" smtClean="0">
                <a:solidFill>
                  <a:schemeClr val="bg2"/>
                </a:solidFill>
              </a:rPr>
              <a:t> і </a:t>
            </a:r>
            <a:r>
              <a:rPr lang="ru-RU" dirty="0" err="1" smtClean="0">
                <a:solidFill>
                  <a:schemeClr val="bg2"/>
                </a:solidFill>
              </a:rPr>
              <a:t>різноманітності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задумів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своїх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побратимів</a:t>
            </a:r>
            <a:r>
              <a:rPr lang="ru-RU" dirty="0" smtClean="0">
                <a:solidFill>
                  <a:schemeClr val="bg2"/>
                </a:solidFill>
              </a:rPr>
              <a:t> по </a:t>
            </a:r>
            <a:r>
              <a:rPr lang="ru-RU" dirty="0" err="1" smtClean="0">
                <a:solidFill>
                  <a:schemeClr val="bg2"/>
                </a:solidFill>
              </a:rPr>
              <a:t>кисті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227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4849962" cy="6336704"/>
          </a:xfrm>
        </p:spPr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Груповий</a:t>
            </a:r>
            <a:r>
              <a:rPr lang="ru-RU" dirty="0" smtClean="0">
                <a:solidFill>
                  <a:schemeClr val="bg1"/>
                </a:solidFill>
              </a:rPr>
              <a:t> портрет «Урок </a:t>
            </a:r>
            <a:r>
              <a:rPr lang="ru-RU" dirty="0" err="1" smtClean="0">
                <a:solidFill>
                  <a:schemeClr val="bg1"/>
                </a:solidFill>
              </a:rPr>
              <a:t>анатомії</a:t>
            </a:r>
            <a:r>
              <a:rPr lang="ru-RU" dirty="0" smtClean="0">
                <a:solidFill>
                  <a:schemeClr val="bg1"/>
                </a:solidFill>
              </a:rPr>
              <a:t> доктора </a:t>
            </a:r>
            <a:r>
              <a:rPr lang="ru-RU" dirty="0" err="1" smtClean="0">
                <a:solidFill>
                  <a:schemeClr val="bg1"/>
                </a:solidFill>
              </a:rPr>
              <a:t>Тюльпа</a:t>
            </a:r>
            <a:r>
              <a:rPr lang="ru-RU" dirty="0" smtClean="0">
                <a:solidFill>
                  <a:schemeClr val="bg1"/>
                </a:solidFill>
              </a:rPr>
              <a:t>»(1632) </a:t>
            </a:r>
            <a:r>
              <a:rPr lang="ru-RU" dirty="0" err="1" smtClean="0">
                <a:solidFill>
                  <a:schemeClr val="bg1"/>
                </a:solidFill>
              </a:rPr>
              <a:t>приніс</a:t>
            </a:r>
            <a:r>
              <a:rPr lang="ru-RU" dirty="0" smtClean="0">
                <a:solidFill>
                  <a:schemeClr val="bg1"/>
                </a:solidFill>
              </a:rPr>
              <a:t> художнику </a:t>
            </a:r>
            <a:r>
              <a:rPr lang="ru-RU" dirty="0" err="1" smtClean="0">
                <a:solidFill>
                  <a:schemeClr val="bg1"/>
                </a:solidFill>
              </a:rPr>
              <a:t>успіх</a:t>
            </a:r>
            <a:r>
              <a:rPr lang="ru-RU" dirty="0" smtClean="0">
                <a:solidFill>
                  <a:schemeClr val="bg1"/>
                </a:solidFill>
              </a:rPr>
              <a:t>. На </a:t>
            </a:r>
            <a:r>
              <a:rPr lang="ru-RU" dirty="0" err="1" smtClean="0">
                <a:solidFill>
                  <a:schemeClr val="bg1"/>
                </a:solidFill>
              </a:rPr>
              <a:t>хвилі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успіху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майстер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узяв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шлюб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Саскією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ван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Ейленбюрх</a:t>
            </a:r>
            <a:r>
              <a:rPr lang="ru-RU" dirty="0" smtClean="0">
                <a:solidFill>
                  <a:schemeClr val="bg1"/>
                </a:solidFill>
              </a:rPr>
              <a:t> (1634), дочкою </a:t>
            </a:r>
            <a:r>
              <a:rPr lang="ru-RU" dirty="0" err="1" smtClean="0">
                <a:solidFill>
                  <a:schemeClr val="bg1"/>
                </a:solidFill>
              </a:rPr>
              <a:t>бургомістра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міста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Лаувердена</a:t>
            </a:r>
            <a:r>
              <a:rPr lang="ru-RU" dirty="0" smtClean="0">
                <a:solidFill>
                  <a:schemeClr val="bg1"/>
                </a:solidFill>
              </a:rPr>
              <a:t>. Рембрандт </a:t>
            </a:r>
            <a:r>
              <a:rPr lang="ru-RU" dirty="0" err="1" smtClean="0">
                <a:solidFill>
                  <a:schemeClr val="bg1"/>
                </a:solidFill>
              </a:rPr>
              <a:t>завдяки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вдалому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шлюбу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увійшов</a:t>
            </a:r>
            <a:r>
              <a:rPr lang="ru-RU" dirty="0" smtClean="0">
                <a:solidFill>
                  <a:schemeClr val="bg1"/>
                </a:solidFill>
              </a:rPr>
              <a:t> у коло </a:t>
            </a:r>
            <a:r>
              <a:rPr lang="ru-RU" dirty="0" err="1" smtClean="0">
                <a:solidFill>
                  <a:schemeClr val="bg1"/>
                </a:solidFill>
              </a:rPr>
              <a:t>заможних</a:t>
            </a:r>
            <a:r>
              <a:rPr lang="ru-RU" dirty="0" smtClean="0">
                <a:solidFill>
                  <a:schemeClr val="bg1"/>
                </a:solidFill>
              </a:rPr>
              <a:t> людей. </a:t>
            </a:r>
            <a:r>
              <a:rPr lang="ru-RU" dirty="0" err="1" smtClean="0">
                <a:solidFill>
                  <a:schemeClr val="bg1"/>
                </a:solidFill>
              </a:rPr>
              <a:t>Тепер</a:t>
            </a:r>
            <a:r>
              <a:rPr lang="ru-RU" dirty="0" smtClean="0">
                <a:solidFill>
                  <a:schemeClr val="bg1"/>
                </a:solidFill>
              </a:rPr>
              <a:t> Рембрандт не </a:t>
            </a:r>
            <a:r>
              <a:rPr lang="ru-RU" dirty="0" err="1" smtClean="0">
                <a:solidFill>
                  <a:schemeClr val="bg1"/>
                </a:solidFill>
              </a:rPr>
              <a:t>встигає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писати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портрети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З'явилися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великі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гроші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він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купує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оселю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Амстердамі</a:t>
            </a:r>
            <a:r>
              <a:rPr lang="ru-RU" dirty="0" smtClean="0">
                <a:solidFill>
                  <a:schemeClr val="bg1"/>
                </a:solidFill>
              </a:rPr>
              <a:t>. Там же </a:t>
            </a:r>
            <a:r>
              <a:rPr lang="ru-RU" dirty="0" err="1" smtClean="0">
                <a:solidFill>
                  <a:schemeClr val="bg1"/>
                </a:solidFill>
              </a:rPr>
              <a:t>влаштовує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майстерню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починає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збирати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витвори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мистецтв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img.tourister.ru/files/1/7/2/7/6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97051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351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4"/>
            <a:ext cx="9144000" cy="686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03214" y="6463709"/>
            <a:ext cx="3340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Урок </a:t>
            </a:r>
            <a:r>
              <a:rPr lang="ru-RU" dirty="0" err="1" smtClean="0">
                <a:solidFill>
                  <a:schemeClr val="bg2"/>
                </a:solidFill>
              </a:rPr>
              <a:t>анатомії</a:t>
            </a:r>
            <a:r>
              <a:rPr lang="ru-RU" dirty="0" smtClean="0">
                <a:solidFill>
                  <a:schemeClr val="bg2"/>
                </a:solidFill>
              </a:rPr>
              <a:t> доктора </a:t>
            </a:r>
            <a:r>
              <a:rPr lang="ru-RU" dirty="0" err="1" smtClean="0">
                <a:solidFill>
                  <a:schemeClr val="bg2"/>
                </a:solidFill>
              </a:rPr>
              <a:t>Тюльпа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692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336704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Прагнучи</a:t>
            </a:r>
            <a:r>
              <a:rPr lang="ru-RU" dirty="0" smtClean="0">
                <a:solidFill>
                  <a:schemeClr val="bg1"/>
                </a:solidFill>
              </a:rPr>
              <a:t> до все </a:t>
            </a:r>
            <a:r>
              <a:rPr lang="ru-RU" dirty="0" err="1" smtClean="0">
                <a:solidFill>
                  <a:schemeClr val="bg1"/>
                </a:solidFill>
              </a:rPr>
              <a:t>більшої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більшої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натхненності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образів</a:t>
            </a:r>
            <a:r>
              <a:rPr lang="ru-RU" dirty="0" smtClean="0">
                <a:solidFill>
                  <a:schemeClr val="bg1"/>
                </a:solidFill>
              </a:rPr>
              <a:t>, Рембрандт </a:t>
            </a:r>
            <a:r>
              <a:rPr lang="ru-RU" dirty="0" err="1" smtClean="0">
                <a:solidFill>
                  <a:schemeClr val="bg1"/>
                </a:solidFill>
              </a:rPr>
              <a:t>жертвує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зовнішніми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подробицями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декоративними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ефектами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нехтуючи</a:t>
            </a:r>
            <a:r>
              <a:rPr lang="ru-RU" dirty="0" smtClean="0">
                <a:solidFill>
                  <a:schemeClr val="bg1"/>
                </a:solidFill>
              </a:rPr>
              <a:t> часом і </a:t>
            </a:r>
            <a:r>
              <a:rPr lang="ru-RU" dirty="0" err="1" smtClean="0">
                <a:solidFill>
                  <a:schemeClr val="bg1"/>
                </a:solidFill>
              </a:rPr>
              <a:t>вимогами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замовників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Показова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цьому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відношенні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історія</a:t>
            </a:r>
            <a:r>
              <a:rPr lang="ru-RU" dirty="0" smtClean="0">
                <a:solidFill>
                  <a:schemeClr val="bg1"/>
                </a:solidFill>
              </a:rPr>
              <a:t> з картиною,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отримала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пізніше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назву</a:t>
            </a:r>
            <a:r>
              <a:rPr lang="ru-RU" dirty="0">
                <a:solidFill>
                  <a:schemeClr val="bg1"/>
                </a:solidFill>
              </a:rPr>
              <a:t> «</a:t>
            </a:r>
            <a:r>
              <a:rPr lang="ru-RU" dirty="0" err="1">
                <a:solidFill>
                  <a:schemeClr val="bg1"/>
                </a:solidFill>
              </a:rPr>
              <a:t>Нічна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варта</a:t>
            </a:r>
            <a:r>
              <a:rPr lang="ru-RU" dirty="0">
                <a:solidFill>
                  <a:schemeClr val="bg1"/>
                </a:solidFill>
              </a:rPr>
              <a:t>» </a:t>
            </a:r>
            <a:r>
              <a:rPr lang="ru-RU" dirty="0" smtClean="0">
                <a:solidFill>
                  <a:schemeClr val="bg1"/>
                </a:solidFill>
              </a:rPr>
              <a:t>(1642). </a:t>
            </a:r>
            <a:r>
              <a:rPr lang="ru-RU" dirty="0" err="1" smtClean="0">
                <a:solidFill>
                  <a:schemeClr val="bg1"/>
                </a:solidFill>
              </a:rPr>
              <a:t>Ця</a:t>
            </a:r>
            <a:r>
              <a:rPr lang="ru-RU" dirty="0" smtClean="0">
                <a:solidFill>
                  <a:schemeClr val="bg1"/>
                </a:solidFill>
              </a:rPr>
              <a:t> велика картина повинна </a:t>
            </a:r>
            <a:r>
              <a:rPr lang="ru-RU" dirty="0" err="1" smtClean="0">
                <a:solidFill>
                  <a:schemeClr val="bg1"/>
                </a:solidFill>
              </a:rPr>
              <a:t>була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являти</a:t>
            </a:r>
            <a:r>
              <a:rPr lang="ru-RU" dirty="0" smtClean="0">
                <a:solidFill>
                  <a:schemeClr val="bg1"/>
                </a:solidFill>
              </a:rPr>
              <a:t> собою </a:t>
            </a:r>
            <a:r>
              <a:rPr lang="ru-RU" dirty="0" err="1" smtClean="0">
                <a:solidFill>
                  <a:schemeClr val="bg1"/>
                </a:solidFill>
              </a:rPr>
              <a:t>груповий</a:t>
            </a:r>
            <a:r>
              <a:rPr lang="ru-RU" dirty="0" smtClean="0">
                <a:solidFill>
                  <a:schemeClr val="bg1"/>
                </a:solidFill>
              </a:rPr>
              <a:t> портрет </a:t>
            </a:r>
            <a:r>
              <a:rPr lang="ru-RU" dirty="0" err="1" smtClean="0">
                <a:solidFill>
                  <a:schemeClr val="bg1"/>
                </a:solidFill>
              </a:rPr>
              <a:t>членів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стрілецької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гільдії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Однак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Рембрандт представив 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варту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йде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похід.</a:t>
            </a:r>
            <a:r>
              <a:rPr lang="ru-RU" dirty="0" err="1" smtClean="0">
                <a:solidFill>
                  <a:schemeClr val="bg1"/>
                </a:solidFill>
              </a:rPr>
              <a:t>Рембрандт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відмовившись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прийнятого</a:t>
            </a:r>
            <a:r>
              <a:rPr lang="ru-RU" dirty="0" smtClean="0">
                <a:solidFill>
                  <a:schemeClr val="bg1"/>
                </a:solidFill>
              </a:rPr>
              <a:t> в той час </a:t>
            </a:r>
            <a:r>
              <a:rPr lang="ru-RU" dirty="0" err="1" smtClean="0">
                <a:solidFill>
                  <a:schemeClr val="bg1"/>
                </a:solidFill>
              </a:rPr>
              <a:t>рівного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розташування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фігур</a:t>
            </a:r>
            <a:r>
              <a:rPr lang="ru-RU" dirty="0" smtClean="0">
                <a:solidFill>
                  <a:schemeClr val="bg1"/>
                </a:solidFill>
              </a:rPr>
              <a:t> і статичного </a:t>
            </a:r>
            <a:r>
              <a:rPr lang="ru-RU" dirty="0" err="1" smtClean="0">
                <a:solidFill>
                  <a:schemeClr val="bg1"/>
                </a:solidFill>
              </a:rPr>
              <a:t>зображення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всіх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учасників</a:t>
            </a:r>
            <a:r>
              <a:rPr lang="ru-RU" dirty="0" smtClean="0">
                <a:solidFill>
                  <a:schemeClr val="bg1"/>
                </a:solidFill>
              </a:rPr>
              <a:t>, задумав сцену, </a:t>
            </a:r>
            <a:r>
              <a:rPr lang="ru-RU" dirty="0" err="1" smtClean="0">
                <a:solidFill>
                  <a:schemeClr val="bg1"/>
                </a:solidFill>
              </a:rPr>
              <a:t>повну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рушення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359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2"/>
            <a:ext cx="9166724" cy="687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0356" y="6488668"/>
            <a:ext cx="1431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bg2"/>
                </a:solidFill>
              </a:rPr>
              <a:t>Нічна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варта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571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116632"/>
            <a:ext cx="3960441" cy="674136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 </a:t>
            </a:r>
            <a:r>
              <a:rPr lang="ru-RU" dirty="0" err="1" smtClean="0">
                <a:solidFill>
                  <a:schemeClr val="bg1"/>
                </a:solidFill>
              </a:rPr>
              <a:t>рік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створення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картини</a:t>
            </a:r>
            <a:r>
              <a:rPr lang="ru-RU" dirty="0">
                <a:solidFill>
                  <a:schemeClr val="bg1"/>
                </a:solidFill>
              </a:rPr>
              <a:t> «</a:t>
            </a:r>
            <a:r>
              <a:rPr lang="ru-RU" dirty="0" err="1">
                <a:solidFill>
                  <a:schemeClr val="bg1"/>
                </a:solidFill>
              </a:rPr>
              <a:t>Нічна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варта</a:t>
            </a:r>
            <a:r>
              <a:rPr lang="ru-RU" dirty="0">
                <a:solidFill>
                  <a:schemeClr val="bg1"/>
                </a:solidFill>
              </a:rPr>
              <a:t>» </a:t>
            </a:r>
            <a:r>
              <a:rPr lang="ru-RU" dirty="0" smtClean="0">
                <a:solidFill>
                  <a:schemeClr val="bg1"/>
                </a:solidFill>
              </a:rPr>
              <a:t>художник пережив </a:t>
            </a:r>
            <a:r>
              <a:rPr lang="ru-RU" dirty="0" err="1" smtClean="0">
                <a:solidFill>
                  <a:schemeClr val="bg1"/>
                </a:solidFill>
              </a:rPr>
              <a:t>велике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особисте</a:t>
            </a:r>
            <a:r>
              <a:rPr lang="ru-RU" dirty="0" smtClean="0">
                <a:solidFill>
                  <a:schemeClr val="bg1"/>
                </a:solidFill>
              </a:rPr>
              <a:t> горе: померла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кохана</a:t>
            </a:r>
            <a:r>
              <a:rPr lang="ru-RU" dirty="0" smtClean="0">
                <a:solidFill>
                  <a:schemeClr val="bg1"/>
                </a:solidFill>
              </a:rPr>
              <a:t> дружина </a:t>
            </a:r>
            <a:r>
              <a:rPr lang="ru-RU" dirty="0" err="1" smtClean="0">
                <a:solidFill>
                  <a:schemeClr val="bg1"/>
                </a:solidFill>
              </a:rPr>
              <a:t>Саськия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Він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залишився</a:t>
            </a:r>
            <a:r>
              <a:rPr lang="ru-RU" dirty="0" smtClean="0">
                <a:solidFill>
                  <a:schemeClr val="bg1"/>
                </a:solidFill>
              </a:rPr>
              <a:t> один з </a:t>
            </a:r>
            <a:r>
              <a:rPr lang="ru-RU" dirty="0" err="1" smtClean="0">
                <a:solidFill>
                  <a:schemeClr val="bg1"/>
                </a:solidFill>
              </a:rPr>
              <a:t>однорічним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сином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Тітусом</a:t>
            </a:r>
            <a:r>
              <a:rPr lang="ru-RU" dirty="0" smtClean="0">
                <a:solidFill>
                  <a:schemeClr val="bg1"/>
                </a:solidFill>
              </a:rPr>
              <a:t>. Рембрандт </a:t>
            </a:r>
            <a:r>
              <a:rPr lang="ru-RU" dirty="0" err="1" smtClean="0">
                <a:solidFill>
                  <a:schemeClr val="bg1"/>
                </a:solidFill>
              </a:rPr>
              <a:t>багато</a:t>
            </a:r>
            <a:r>
              <a:rPr lang="ru-RU" dirty="0" smtClean="0">
                <a:solidFill>
                  <a:schemeClr val="bg1"/>
                </a:solidFill>
              </a:rPr>
              <a:t> писав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різному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віці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відмічаючи</a:t>
            </a:r>
            <a:r>
              <a:rPr lang="ru-RU" dirty="0" smtClean="0">
                <a:solidFill>
                  <a:schemeClr val="bg1"/>
                </a:solidFill>
              </a:rPr>
              <a:t> з великою </a:t>
            </a:r>
            <a:r>
              <a:rPr lang="ru-RU" dirty="0" err="1" smtClean="0">
                <a:solidFill>
                  <a:schemeClr val="bg1"/>
                </a:solidFill>
              </a:rPr>
              <a:t>теплотою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зростаючу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вдумливість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допитливість</a:t>
            </a:r>
            <a:r>
              <a:rPr lang="ru-RU" dirty="0" smtClean="0">
                <a:solidFill>
                  <a:schemeClr val="bg1"/>
                </a:solidFill>
              </a:rPr>
              <a:t> хлопчика.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99" y="454385"/>
            <a:ext cx="4837462" cy="599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822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5">
      <a:dk1>
        <a:sysClr val="windowText" lastClr="000000"/>
      </a:dk1>
      <a:lt1>
        <a:srgbClr val="000000"/>
      </a:lt1>
      <a:dk2>
        <a:srgbClr val="FEFAC9"/>
      </a:dk2>
      <a:lt2>
        <a:srgbClr val="FCECDA"/>
      </a:lt2>
      <a:accent1>
        <a:srgbClr val="000000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65</TotalTime>
  <Words>648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Бумажная</vt:lpstr>
      <vt:lpstr>Рембрандт</vt:lpstr>
      <vt:lpstr>Рембрандт Харменс ван Рейн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Рембрандт</dc:title>
  <dc:creator>1</dc:creator>
  <cp:lastModifiedBy>1</cp:lastModifiedBy>
  <cp:revision>7</cp:revision>
  <dcterms:created xsi:type="dcterms:W3CDTF">2013-10-07T16:32:09Z</dcterms:created>
  <dcterms:modified xsi:type="dcterms:W3CDTF">2013-10-07T17:37:28Z</dcterms:modified>
</cp:coreProperties>
</file>