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D4745-237F-401A-A4AC-6B4C2389AD71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0F089-40E9-4F8D-989E-E4D387DFFC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F089-40E9-4F8D-989E-E4D387DFFC1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B5FC48-6F76-4EF0-BA17-2BB067684B2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9F5D89-672C-4399-B225-594E5C1DD3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over dir="u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6858000" cy="990600"/>
          </a:xfrm>
        </p:spPr>
        <p:txBody>
          <a:bodyPr/>
          <a:lstStyle/>
          <a:p>
            <a:r>
              <a:rPr lang="uk-UA" dirty="0" smtClean="0"/>
              <a:t>Винниченко-драматург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4000504"/>
            <a:ext cx="3000364" cy="285749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Підготувала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</a:t>
            </a:r>
            <a:r>
              <a:rPr lang="uk-UA" dirty="0" smtClean="0">
                <a:solidFill>
                  <a:schemeClr val="tx1"/>
                </a:solidFill>
              </a:rPr>
              <a:t>чениця 10 класу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Калмикова</a:t>
            </a:r>
            <a:r>
              <a:rPr lang="uk-UA" dirty="0" smtClean="0">
                <a:solidFill>
                  <a:schemeClr val="tx1"/>
                </a:solidFill>
              </a:rPr>
              <a:t> Оксана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Перевірила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в</a:t>
            </a:r>
            <a:r>
              <a:rPr lang="uk-UA" dirty="0" smtClean="0">
                <a:solidFill>
                  <a:schemeClr val="tx1"/>
                </a:solidFill>
              </a:rPr>
              <a:t>читель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мови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т</a:t>
            </a:r>
            <a:r>
              <a:rPr lang="uk-UA" dirty="0" smtClean="0">
                <a:solidFill>
                  <a:schemeClr val="tx1"/>
                </a:solidFill>
              </a:rPr>
              <a:t>а літератури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Федоренко Н.Г.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Винниченко Володимир Кирилович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Содержимое 3" descr="vinichenk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1500174"/>
            <a:ext cx="3062980" cy="4525962"/>
          </a:xfrm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45720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В</a:t>
            </a:r>
            <a:r>
              <a:rPr lang="ru-RU" dirty="0" err="1" smtClean="0"/>
              <a:t>олодимир</a:t>
            </a:r>
            <a:r>
              <a:rPr lang="ru-RU" dirty="0" smtClean="0"/>
              <a:t> </a:t>
            </a:r>
            <a:r>
              <a:rPr lang="ru-RU" dirty="0"/>
              <a:t>Винниченко </a:t>
            </a:r>
            <a:r>
              <a:rPr lang="ru-RU" dirty="0" err="1"/>
              <a:t>народився</a:t>
            </a:r>
            <a:r>
              <a:rPr lang="ru-RU" dirty="0"/>
              <a:t> 26 </a:t>
            </a:r>
            <a:r>
              <a:rPr lang="ru-RU" dirty="0" err="1"/>
              <a:t>липня</a:t>
            </a:r>
            <a:r>
              <a:rPr lang="ru-RU" dirty="0"/>
              <a:t> 1880 року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Єлизаветград</a:t>
            </a:r>
            <a:r>
              <a:rPr lang="ru-RU" dirty="0"/>
              <a:t> у </a:t>
            </a:r>
            <a:r>
              <a:rPr lang="ru-RU" dirty="0" err="1"/>
              <a:t>селянській</a:t>
            </a:r>
            <a:r>
              <a:rPr lang="ru-RU" dirty="0"/>
              <a:t> </a:t>
            </a:r>
            <a:r>
              <a:rPr lang="ru-RU" dirty="0" err="1"/>
              <a:t>родині</a:t>
            </a:r>
            <a:r>
              <a:rPr lang="ru-RU" dirty="0" smtClean="0"/>
              <a:t>.</a:t>
            </a:r>
            <a:r>
              <a:rPr lang="ru-RU" dirty="0"/>
              <a:t> У </a:t>
            </a:r>
            <a:r>
              <a:rPr lang="ru-RU" dirty="0" err="1"/>
              <a:t>народній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звернув</a:t>
            </a:r>
            <a:r>
              <a:rPr lang="ru-RU" dirty="0"/>
              <a:t> на себе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здібностями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через те, </a:t>
            </a:r>
            <a:r>
              <a:rPr lang="ru-RU" dirty="0" err="1"/>
              <a:t>вчителька</a:t>
            </a:r>
            <a:r>
              <a:rPr lang="ru-RU" dirty="0"/>
              <a:t> </a:t>
            </a:r>
            <a:r>
              <a:rPr lang="ru-RU" dirty="0" err="1"/>
              <a:t>переконала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продовжили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тяжке</a:t>
            </a:r>
            <a:r>
              <a:rPr lang="ru-RU" dirty="0"/>
              <a:t> </a:t>
            </a:r>
            <a:r>
              <a:rPr lang="ru-RU" dirty="0" err="1"/>
              <a:t>матеріальне</a:t>
            </a:r>
            <a:r>
              <a:rPr lang="ru-RU" dirty="0"/>
              <a:t> становище </a:t>
            </a:r>
            <a:r>
              <a:rPr lang="ru-RU" dirty="0" err="1"/>
              <a:t>родини</a:t>
            </a:r>
            <a:r>
              <a:rPr lang="ru-RU" dirty="0"/>
              <a:t>, по </a:t>
            </a:r>
            <a:r>
              <a:rPr lang="ru-RU" dirty="0" err="1"/>
              <a:t>закінченні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віддано</a:t>
            </a:r>
            <a:r>
              <a:rPr lang="ru-RU" dirty="0"/>
              <a:t> до Єлизаветградської </a:t>
            </a:r>
            <a:r>
              <a:rPr lang="ru-RU" dirty="0" err="1"/>
              <a:t>гімназії</a:t>
            </a:r>
            <a:r>
              <a:rPr lang="ru-RU" dirty="0" smtClean="0"/>
              <a:t>.</a:t>
            </a:r>
            <a:r>
              <a:rPr lang="ru-RU" dirty="0"/>
              <a:t>  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вимова</a:t>
            </a:r>
            <a:r>
              <a:rPr lang="ru-RU" dirty="0"/>
              <a:t>, </a:t>
            </a:r>
            <a:r>
              <a:rPr lang="ru-RU" dirty="0" err="1"/>
              <a:t>бідна</a:t>
            </a:r>
            <a:r>
              <a:rPr lang="ru-RU" dirty="0"/>
              <a:t> одежа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пролетарського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викликали</a:t>
            </a:r>
            <a:r>
              <a:rPr lang="ru-RU" dirty="0"/>
              <a:t> </a:t>
            </a:r>
            <a:r>
              <a:rPr lang="ru-RU" dirty="0" err="1"/>
              <a:t>ворожість</a:t>
            </a:r>
            <a:r>
              <a:rPr lang="ru-RU" dirty="0"/>
              <a:t> в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викликало</a:t>
            </a:r>
            <a:r>
              <a:rPr lang="ru-RU" dirty="0"/>
              <a:t> у малого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свідомість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світі</a:t>
            </a:r>
            <a:r>
              <a:rPr lang="ru-RU" dirty="0"/>
              <a:t> не </a:t>
            </a:r>
            <a:r>
              <a:rPr lang="ru-RU" dirty="0" err="1"/>
              <a:t>всі</a:t>
            </a:r>
            <a:r>
              <a:rPr lang="ru-RU" dirty="0"/>
              <a:t> люди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поділений</a:t>
            </a:r>
            <a:r>
              <a:rPr lang="ru-RU" dirty="0"/>
              <a:t> на </a:t>
            </a:r>
            <a:r>
              <a:rPr lang="ru-RU" dirty="0" err="1"/>
              <a:t>бідних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багатих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3400" dirty="0" smtClean="0"/>
              <a:t>      </a:t>
            </a:r>
            <a:r>
              <a:rPr lang="ru-RU" sz="5300" dirty="0" err="1" smtClean="0">
                <a:solidFill>
                  <a:schemeClr val="tx1"/>
                </a:solidFill>
              </a:rPr>
              <a:t>Усвідомлення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свого</a:t>
            </a:r>
            <a:r>
              <a:rPr lang="ru-RU" sz="5300" dirty="0" smtClean="0">
                <a:solidFill>
                  <a:schemeClr val="tx1"/>
                </a:solidFill>
              </a:rPr>
              <a:t> становища не </a:t>
            </a:r>
            <a:r>
              <a:rPr lang="ru-RU" sz="5300" dirty="0" err="1" smtClean="0">
                <a:solidFill>
                  <a:schemeClr val="tx1"/>
                </a:solidFill>
              </a:rPr>
              <a:t>пригнітило</a:t>
            </a:r>
            <a:r>
              <a:rPr lang="ru-RU" sz="5300" dirty="0" smtClean="0">
                <a:solidFill>
                  <a:schemeClr val="tx1"/>
                </a:solidFill>
              </a:rPr>
              <a:t> малого, </a:t>
            </a:r>
            <a:r>
              <a:rPr lang="ru-RU" sz="5300" dirty="0" err="1" smtClean="0">
                <a:solidFill>
                  <a:schemeClr val="tx1"/>
                </a:solidFill>
              </a:rPr>
              <a:t>але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викликало</a:t>
            </a:r>
            <a:r>
              <a:rPr lang="ru-RU" sz="5300" dirty="0" smtClean="0">
                <a:solidFill>
                  <a:schemeClr val="tx1"/>
                </a:solidFill>
              </a:rPr>
              <a:t> в </a:t>
            </a:r>
            <a:r>
              <a:rPr lang="ru-RU" sz="5300" dirty="0" err="1" smtClean="0">
                <a:solidFill>
                  <a:schemeClr val="tx1"/>
                </a:solidFill>
              </a:rPr>
              <a:t>нього</a:t>
            </a:r>
            <a:r>
              <a:rPr lang="ru-RU" sz="5300" dirty="0" smtClean="0">
                <a:solidFill>
                  <a:schemeClr val="tx1"/>
                </a:solidFill>
              </a:rPr>
              <a:t> протест та </a:t>
            </a:r>
            <a:r>
              <a:rPr lang="ru-RU" sz="5300" dirty="0" err="1" smtClean="0">
                <a:solidFill>
                  <a:schemeClr val="tx1"/>
                </a:solidFill>
              </a:rPr>
              <a:t>дієву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реакцію</a:t>
            </a:r>
            <a:r>
              <a:rPr lang="ru-RU" sz="5300" dirty="0" smtClean="0">
                <a:solidFill>
                  <a:schemeClr val="tx1"/>
                </a:solidFill>
              </a:rPr>
              <a:t>: </a:t>
            </a:r>
            <a:r>
              <a:rPr lang="ru-RU" sz="5300" dirty="0" err="1" smtClean="0">
                <a:solidFill>
                  <a:schemeClr val="tx1"/>
                </a:solidFill>
              </a:rPr>
              <a:t>бійки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з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учнями</a:t>
            </a:r>
            <a:r>
              <a:rPr lang="ru-RU" sz="5300" dirty="0" smtClean="0">
                <a:solidFill>
                  <a:schemeClr val="tx1"/>
                </a:solidFill>
              </a:rPr>
              <a:t>, </a:t>
            </a:r>
            <a:r>
              <a:rPr lang="ru-RU" sz="5300" dirty="0" err="1" smtClean="0">
                <a:solidFill>
                  <a:schemeClr val="tx1"/>
                </a:solidFill>
              </a:rPr>
              <a:t>розбивання</a:t>
            </a:r>
            <a:r>
              <a:rPr lang="ru-RU" sz="5300" dirty="0" smtClean="0">
                <a:solidFill>
                  <a:schemeClr val="tx1"/>
                </a:solidFill>
              </a:rPr>
              <a:t> шибок у </a:t>
            </a:r>
            <a:r>
              <a:rPr lang="ru-RU" sz="5300" dirty="0" err="1" smtClean="0">
                <a:solidFill>
                  <a:schemeClr val="tx1"/>
                </a:solidFill>
              </a:rPr>
              <a:t>вчителів</a:t>
            </a:r>
            <a:r>
              <a:rPr lang="ru-RU" sz="5300" dirty="0" smtClean="0">
                <a:solidFill>
                  <a:schemeClr val="tx1"/>
                </a:solidFill>
              </a:rPr>
              <a:t>. </a:t>
            </a:r>
            <a:r>
              <a:rPr lang="ru-RU" sz="5300" dirty="0" err="1" smtClean="0">
                <a:solidFill>
                  <a:schemeClr val="tx1"/>
                </a:solidFill>
              </a:rPr>
              <a:t>Протести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проти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соціальної</a:t>
            </a:r>
            <a:r>
              <a:rPr lang="ru-RU" sz="5300" dirty="0" smtClean="0">
                <a:solidFill>
                  <a:schemeClr val="tx1"/>
                </a:solidFill>
              </a:rPr>
              <a:t> та </a:t>
            </a:r>
            <a:r>
              <a:rPr lang="ru-RU" sz="5300" dirty="0" err="1" smtClean="0">
                <a:solidFill>
                  <a:schemeClr val="tx1"/>
                </a:solidFill>
              </a:rPr>
              <a:t>національної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нерівності</a:t>
            </a:r>
            <a:r>
              <a:rPr lang="ru-RU" sz="5300" dirty="0" smtClean="0">
                <a:solidFill>
                  <a:schemeClr val="tx1"/>
                </a:solidFill>
              </a:rPr>
              <a:t> заклали </a:t>
            </a:r>
            <a:r>
              <a:rPr lang="ru-RU" sz="5300" dirty="0" err="1" smtClean="0">
                <a:solidFill>
                  <a:schemeClr val="tx1"/>
                </a:solidFill>
              </a:rPr>
              <a:t>основи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його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революційності</a:t>
            </a:r>
            <a:r>
              <a:rPr lang="ru-RU" sz="5300" dirty="0" smtClean="0">
                <a:solidFill>
                  <a:schemeClr val="tx1"/>
                </a:solidFill>
              </a:rPr>
              <a:t> на все </a:t>
            </a:r>
            <a:r>
              <a:rPr lang="ru-RU" sz="5300" dirty="0" err="1" smtClean="0">
                <a:solidFill>
                  <a:schemeClr val="tx1"/>
                </a:solidFill>
              </a:rPr>
              <a:t>життя</a:t>
            </a:r>
            <a:r>
              <a:rPr lang="ru-RU" sz="5300" dirty="0" smtClean="0">
                <a:solidFill>
                  <a:schemeClr val="tx1"/>
                </a:solidFill>
              </a:rPr>
              <a:t>. У старших </a:t>
            </a:r>
            <a:r>
              <a:rPr lang="ru-RU" sz="5300" dirty="0" err="1" smtClean="0">
                <a:solidFill>
                  <a:schemeClr val="tx1"/>
                </a:solidFill>
              </a:rPr>
              <a:t>класах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гімназії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він</a:t>
            </a:r>
            <a:r>
              <a:rPr lang="ru-RU" sz="5300" dirty="0" smtClean="0">
                <a:solidFill>
                  <a:schemeClr val="tx1"/>
                </a:solidFill>
              </a:rPr>
              <a:t> взяв участь у </a:t>
            </a:r>
            <a:r>
              <a:rPr lang="ru-RU" sz="5300" dirty="0" err="1" smtClean="0">
                <a:solidFill>
                  <a:schemeClr val="tx1"/>
                </a:solidFill>
              </a:rPr>
              <a:t>революційній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організації</a:t>
            </a:r>
            <a:r>
              <a:rPr lang="ru-RU" sz="5300" dirty="0" smtClean="0">
                <a:solidFill>
                  <a:schemeClr val="tx1"/>
                </a:solidFill>
              </a:rPr>
              <a:t>, написав </a:t>
            </a:r>
            <a:r>
              <a:rPr lang="ru-RU" sz="5300" dirty="0" err="1" smtClean="0">
                <a:solidFill>
                  <a:schemeClr val="tx1"/>
                </a:solidFill>
              </a:rPr>
              <a:t>революційну</a:t>
            </a:r>
            <a:r>
              <a:rPr lang="ru-RU" sz="5300" dirty="0" smtClean="0">
                <a:solidFill>
                  <a:schemeClr val="tx1"/>
                </a:solidFill>
              </a:rPr>
              <a:t> поему, за яку одержав </a:t>
            </a:r>
            <a:r>
              <a:rPr lang="ru-RU" sz="5300" dirty="0" err="1" smtClean="0">
                <a:solidFill>
                  <a:schemeClr val="tx1"/>
                </a:solidFill>
              </a:rPr>
              <a:t>тиждень</a:t>
            </a:r>
            <a:r>
              <a:rPr lang="ru-RU" sz="5300" dirty="0" smtClean="0">
                <a:solidFill>
                  <a:schemeClr val="tx1"/>
                </a:solidFill>
              </a:rPr>
              <a:t> «карцеру», а </a:t>
            </a:r>
            <a:r>
              <a:rPr lang="ru-RU" sz="5300" dirty="0" err="1" smtClean="0">
                <a:solidFill>
                  <a:schemeClr val="tx1"/>
                </a:solidFill>
              </a:rPr>
              <a:t>згодом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його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відрахували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з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гімназії</a:t>
            </a:r>
            <a:r>
              <a:rPr lang="ru-RU" sz="5300" dirty="0" smtClean="0">
                <a:solidFill>
                  <a:schemeClr val="tx1"/>
                </a:solidFill>
              </a:rPr>
              <a:t>.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endParaRPr lang="ru-RU" sz="53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5300" dirty="0" smtClean="0">
                <a:solidFill>
                  <a:schemeClr val="tx1"/>
                </a:solidFill>
              </a:rPr>
              <a:t>       У</a:t>
            </a:r>
            <a:r>
              <a:rPr lang="ru-RU" sz="5300" dirty="0" smtClean="0">
                <a:solidFill>
                  <a:schemeClr val="tx1"/>
                </a:solidFill>
              </a:rPr>
              <a:t> 1901 </a:t>
            </a:r>
            <a:r>
              <a:rPr lang="ru-RU" sz="5300" dirty="0" err="1" smtClean="0">
                <a:solidFill>
                  <a:schemeClr val="tx1"/>
                </a:solidFill>
              </a:rPr>
              <a:t>році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він</a:t>
            </a:r>
            <a:r>
              <a:rPr lang="ru-RU" sz="5300" dirty="0" smtClean="0">
                <a:solidFill>
                  <a:schemeClr val="tx1"/>
                </a:solidFill>
              </a:rPr>
              <a:t> вступив на </a:t>
            </a:r>
            <a:r>
              <a:rPr lang="ru-RU" sz="5300" dirty="0" err="1" smtClean="0">
                <a:solidFill>
                  <a:schemeClr val="tx1"/>
                </a:solidFill>
              </a:rPr>
              <a:t>юридичний</a:t>
            </a:r>
            <a:r>
              <a:rPr lang="ru-RU" sz="5300" dirty="0" smtClean="0">
                <a:solidFill>
                  <a:schemeClr val="tx1"/>
                </a:solidFill>
              </a:rPr>
              <a:t> факультет Київського </a:t>
            </a:r>
            <a:r>
              <a:rPr lang="ru-RU" sz="5300" dirty="0" err="1" smtClean="0">
                <a:solidFill>
                  <a:schemeClr val="tx1"/>
                </a:solidFill>
              </a:rPr>
              <a:t>університету</a:t>
            </a:r>
            <a:r>
              <a:rPr lang="ru-RU" sz="5300" dirty="0" smtClean="0">
                <a:solidFill>
                  <a:schemeClr val="tx1"/>
                </a:solidFill>
              </a:rPr>
              <a:t> </a:t>
            </a:r>
            <a:r>
              <a:rPr lang="ru-RU" sz="5300" dirty="0" err="1" smtClean="0">
                <a:solidFill>
                  <a:schemeClr val="tx1"/>
                </a:solidFill>
              </a:rPr>
              <a:t>і</a:t>
            </a:r>
            <a:r>
              <a:rPr lang="ru-RU" sz="5300" dirty="0" smtClean="0">
                <a:solidFill>
                  <a:schemeClr val="tx1"/>
                </a:solidFill>
              </a:rPr>
              <a:t> того ж року створив </a:t>
            </a:r>
            <a:r>
              <a:rPr lang="ru-RU" sz="5300" dirty="0" err="1" smtClean="0">
                <a:solidFill>
                  <a:schemeClr val="tx1"/>
                </a:solidFill>
              </a:rPr>
              <a:t>таємну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студентську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революційну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організацію</a:t>
            </a:r>
            <a:r>
              <a:rPr lang="ru-RU" sz="5300" dirty="0" smtClean="0">
                <a:solidFill>
                  <a:schemeClr val="tx1"/>
                </a:solidFill>
              </a:rPr>
              <a:t>, яка звалась «</a:t>
            </a:r>
            <a:r>
              <a:rPr lang="ru-RU" sz="5300" dirty="0" err="1" smtClean="0">
                <a:solidFill>
                  <a:schemeClr val="tx1"/>
                </a:solidFill>
              </a:rPr>
              <a:t>Студентською</a:t>
            </a:r>
            <a:r>
              <a:rPr lang="ru-RU" sz="5300" dirty="0" smtClean="0">
                <a:solidFill>
                  <a:schemeClr val="tx1"/>
                </a:solidFill>
              </a:rPr>
              <a:t> громадою». Вступив до Революційної </a:t>
            </a:r>
            <a:r>
              <a:rPr lang="ru-RU" sz="5300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партії</a:t>
            </a:r>
            <a:r>
              <a:rPr lang="ru-RU" sz="5300" dirty="0" smtClean="0">
                <a:solidFill>
                  <a:schemeClr val="tx1"/>
                </a:solidFill>
              </a:rPr>
              <a:t> (РУП), яка </a:t>
            </a:r>
            <a:r>
              <a:rPr lang="ru-RU" sz="5300" dirty="0" err="1" smtClean="0">
                <a:solidFill>
                  <a:schemeClr val="tx1"/>
                </a:solidFill>
              </a:rPr>
              <a:t>з</a:t>
            </a:r>
            <a:r>
              <a:rPr lang="ru-RU" sz="5300" dirty="0" smtClean="0">
                <a:solidFill>
                  <a:schemeClr val="tx1"/>
                </a:solidFill>
              </a:rPr>
              <a:t> 1905 року стала </a:t>
            </a:r>
            <a:r>
              <a:rPr lang="ru-RU" sz="5300" dirty="0" err="1" smtClean="0">
                <a:solidFill>
                  <a:schemeClr val="tx1"/>
                </a:solidFill>
              </a:rPr>
              <a:t>називатися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Українською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соціал-демократичною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робітничою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партією</a:t>
            </a:r>
            <a:r>
              <a:rPr lang="ru-RU" sz="5300" dirty="0" smtClean="0">
                <a:solidFill>
                  <a:schemeClr val="tx1"/>
                </a:solidFill>
              </a:rPr>
              <a:t> (УСДРП). За </a:t>
            </a:r>
            <a:r>
              <a:rPr lang="ru-RU" sz="5300" dirty="0" err="1" smtClean="0">
                <a:solidFill>
                  <a:schemeClr val="tx1"/>
                </a:solidFill>
              </a:rPr>
              <a:t>її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дорученням</a:t>
            </a:r>
            <a:r>
              <a:rPr lang="ru-RU" sz="5300" dirty="0" smtClean="0">
                <a:solidFill>
                  <a:schemeClr val="tx1"/>
                </a:solidFill>
              </a:rPr>
              <a:t> проводив </a:t>
            </a:r>
            <a:r>
              <a:rPr lang="ru-RU" sz="5300" dirty="0" err="1" smtClean="0">
                <a:solidFill>
                  <a:schemeClr val="tx1"/>
                </a:solidFill>
              </a:rPr>
              <a:t>агітаційно-пропагандистську</a:t>
            </a:r>
            <a:r>
              <a:rPr lang="ru-RU" sz="5300" dirty="0" smtClean="0">
                <a:solidFill>
                  <a:schemeClr val="tx1"/>
                </a:solidFill>
              </a:rPr>
              <a:t> роботу </a:t>
            </a:r>
            <a:r>
              <a:rPr lang="ru-RU" sz="5300" dirty="0" err="1" smtClean="0">
                <a:solidFill>
                  <a:schemeClr val="tx1"/>
                </a:solidFill>
              </a:rPr>
              <a:t>серед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робітників</a:t>
            </a:r>
            <a:r>
              <a:rPr lang="ru-RU" sz="5300" dirty="0" smtClean="0">
                <a:solidFill>
                  <a:schemeClr val="tx1"/>
                </a:solidFill>
              </a:rPr>
              <a:t> </a:t>
            </a:r>
            <a:r>
              <a:rPr lang="ru-RU" sz="5300" dirty="0" err="1" smtClean="0">
                <a:solidFill>
                  <a:schemeClr val="tx1"/>
                </a:solidFill>
              </a:rPr>
              <a:t>Києва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smtClean="0">
                <a:solidFill>
                  <a:schemeClr val="tx1"/>
                </a:solidFill>
              </a:rPr>
              <a:t>та селян</a:t>
            </a:r>
            <a:r>
              <a:rPr lang="ru-RU" sz="5300" dirty="0" smtClean="0">
                <a:solidFill>
                  <a:schemeClr val="tx1"/>
                </a:solidFill>
              </a:rPr>
              <a:t> </a:t>
            </a:r>
            <a:r>
              <a:rPr lang="ru-RU" sz="5300" dirty="0" err="1" smtClean="0">
                <a:solidFill>
                  <a:schemeClr val="tx1"/>
                </a:solidFill>
              </a:rPr>
              <a:t>Полтавської</a:t>
            </a:r>
            <a:r>
              <a:rPr lang="ru-RU" sz="5300" dirty="0" smtClean="0">
                <a:solidFill>
                  <a:schemeClr val="tx1"/>
                </a:solidFill>
              </a:rPr>
              <a:t> губернії, за </a:t>
            </a:r>
            <a:r>
              <a:rPr lang="ru-RU" sz="5300" dirty="0" err="1" smtClean="0">
                <a:solidFill>
                  <a:schemeClr val="tx1"/>
                </a:solidFill>
              </a:rPr>
              <a:t>що</a:t>
            </a:r>
            <a:r>
              <a:rPr lang="ru-RU" sz="5300" dirty="0" smtClean="0">
                <a:solidFill>
                  <a:schemeClr val="tx1"/>
                </a:solidFill>
              </a:rPr>
              <a:t> 1903 року </a:t>
            </a:r>
            <a:r>
              <a:rPr lang="ru-RU" sz="5300" dirty="0" err="1" smtClean="0">
                <a:solidFill>
                  <a:schemeClr val="tx1"/>
                </a:solidFill>
              </a:rPr>
              <a:t>був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заарештований</a:t>
            </a:r>
            <a:r>
              <a:rPr lang="ru-RU" sz="5300" dirty="0" smtClean="0">
                <a:solidFill>
                  <a:schemeClr val="tx1"/>
                </a:solidFill>
              </a:rPr>
              <a:t>, </a:t>
            </a:r>
            <a:r>
              <a:rPr lang="ru-RU" sz="5300" dirty="0" err="1" smtClean="0">
                <a:solidFill>
                  <a:schemeClr val="tx1"/>
                </a:solidFill>
              </a:rPr>
              <a:t>виключений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з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університету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й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ув'язнений</a:t>
            </a:r>
            <a:r>
              <a:rPr lang="ru-RU" sz="5300" dirty="0" smtClean="0">
                <a:solidFill>
                  <a:schemeClr val="tx1"/>
                </a:solidFill>
              </a:rPr>
              <a:t> до </a:t>
            </a:r>
            <a:r>
              <a:rPr lang="ru-RU" sz="5300" dirty="0" err="1" smtClean="0">
                <a:solidFill>
                  <a:schemeClr val="tx1"/>
                </a:solidFill>
              </a:rPr>
              <a:t>одиночної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камери</a:t>
            </a:r>
            <a:r>
              <a:rPr lang="ru-RU" sz="5300" dirty="0" smtClean="0">
                <a:solidFill>
                  <a:schemeClr val="tx1"/>
                </a:solidFill>
              </a:rPr>
              <a:t> Лук'янівської в'язниці в </a:t>
            </a:r>
            <a:r>
              <a:rPr lang="ru-RU" sz="5300" dirty="0" err="1" smtClean="0">
                <a:solidFill>
                  <a:schemeClr val="tx1"/>
                </a:solidFill>
              </a:rPr>
              <a:t>Києві</a:t>
            </a:r>
            <a:r>
              <a:rPr lang="ru-RU" sz="5300" dirty="0" smtClean="0">
                <a:solidFill>
                  <a:schemeClr val="tx1"/>
                </a:solidFill>
              </a:rPr>
              <a:t>, </a:t>
            </a:r>
            <a:r>
              <a:rPr lang="ru-RU" sz="5300" dirty="0" err="1" smtClean="0">
                <a:solidFill>
                  <a:schemeClr val="tx1"/>
                </a:solidFill>
              </a:rPr>
              <a:t>звідки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йому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згодом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вдалося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втекти</a:t>
            </a:r>
            <a:r>
              <a:rPr lang="ru-RU" sz="53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ru-RU" sz="5300" dirty="0" smtClean="0">
                <a:solidFill>
                  <a:schemeClr val="tx1"/>
                </a:solidFill>
              </a:rPr>
              <a:t>       </a:t>
            </a:r>
            <a:r>
              <a:rPr lang="ru-RU" sz="5300" dirty="0" err="1" smtClean="0">
                <a:solidFill>
                  <a:schemeClr val="tx1"/>
                </a:solidFill>
              </a:rPr>
              <a:t>Незабаром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новий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арешт</a:t>
            </a:r>
            <a:r>
              <a:rPr lang="ru-RU" sz="5300" dirty="0" smtClean="0">
                <a:solidFill>
                  <a:schemeClr val="tx1"/>
                </a:solidFill>
              </a:rPr>
              <a:t>, </a:t>
            </a:r>
            <a:r>
              <a:rPr lang="ru-RU" sz="5300" dirty="0" err="1" smtClean="0">
                <a:solidFill>
                  <a:schemeClr val="tx1"/>
                </a:solidFill>
              </a:rPr>
              <a:t>дисциплінарний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батальйон</a:t>
            </a:r>
            <a:r>
              <a:rPr lang="ru-RU" sz="5300" dirty="0" smtClean="0">
                <a:solidFill>
                  <a:schemeClr val="tx1"/>
                </a:solidFill>
              </a:rPr>
              <a:t>. Але </a:t>
            </a:r>
            <a:r>
              <a:rPr lang="ru-RU" sz="5300" dirty="0" err="1" smtClean="0">
                <a:solidFill>
                  <a:schemeClr val="tx1"/>
                </a:solidFill>
              </a:rPr>
              <a:t>він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знову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втік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і</a:t>
            </a:r>
            <a:r>
              <a:rPr lang="ru-RU" sz="5300" dirty="0" smtClean="0">
                <a:solidFill>
                  <a:schemeClr val="tx1"/>
                </a:solidFill>
              </a:rPr>
              <a:t> нелегально </a:t>
            </a:r>
            <a:r>
              <a:rPr lang="ru-RU" sz="5300" dirty="0" err="1" smtClean="0">
                <a:solidFill>
                  <a:schemeClr val="tx1"/>
                </a:solidFill>
              </a:rPr>
              <a:t>відбув</a:t>
            </a:r>
            <a:r>
              <a:rPr lang="ru-RU" sz="5300" dirty="0" smtClean="0">
                <a:solidFill>
                  <a:schemeClr val="tx1"/>
                </a:solidFill>
              </a:rPr>
              <a:t> у </a:t>
            </a:r>
            <a:r>
              <a:rPr lang="ru-RU" sz="5300" dirty="0" err="1" smtClean="0">
                <a:solidFill>
                  <a:schemeClr val="tx1"/>
                </a:solidFill>
              </a:rPr>
              <a:t>еміграцію</a:t>
            </a:r>
            <a:r>
              <a:rPr lang="ru-RU" sz="5300" dirty="0" smtClean="0">
                <a:solidFill>
                  <a:schemeClr val="tx1"/>
                </a:solidFill>
              </a:rPr>
              <a:t>. </a:t>
            </a:r>
            <a:r>
              <a:rPr lang="ru-RU" sz="5300" dirty="0" err="1" smtClean="0">
                <a:solidFill>
                  <a:schemeClr val="tx1"/>
                </a:solidFill>
              </a:rPr>
              <a:t>Після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чергового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арешту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й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ув'язнення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із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загрозою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довічної</a:t>
            </a:r>
            <a:r>
              <a:rPr lang="ru-RU" sz="5300" dirty="0" smtClean="0">
                <a:solidFill>
                  <a:schemeClr val="tx1"/>
                </a:solidFill>
              </a:rPr>
              <a:t> каторги </a:t>
            </a:r>
            <a:r>
              <a:rPr lang="ru-RU" sz="5300" dirty="0" err="1" smtClean="0">
                <a:solidFill>
                  <a:schemeClr val="tx1"/>
                </a:solidFill>
              </a:rPr>
              <a:t>Винниченку</a:t>
            </a:r>
            <a:r>
              <a:rPr lang="ru-RU" sz="5300" dirty="0" smtClean="0">
                <a:solidFill>
                  <a:schemeClr val="tx1"/>
                </a:solidFill>
              </a:rPr>
              <a:t>, за </a:t>
            </a:r>
            <a:r>
              <a:rPr lang="ru-RU" sz="5300" dirty="0" err="1" smtClean="0">
                <a:solidFill>
                  <a:schemeClr val="tx1"/>
                </a:solidFill>
              </a:rPr>
              <a:t>допомогою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товаришів</a:t>
            </a:r>
            <a:r>
              <a:rPr lang="ru-RU" sz="5300" dirty="0" smtClean="0">
                <a:solidFill>
                  <a:schemeClr val="tx1"/>
                </a:solidFill>
              </a:rPr>
              <a:t>, </a:t>
            </a:r>
            <a:r>
              <a:rPr lang="ru-RU" sz="5300" dirty="0" err="1" smtClean="0">
                <a:solidFill>
                  <a:schemeClr val="tx1"/>
                </a:solidFill>
              </a:rPr>
              <a:t>вдалося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вирватися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з</a:t>
            </a:r>
            <a:r>
              <a:rPr lang="ru-RU" sz="5300" dirty="0" smtClean="0">
                <a:solidFill>
                  <a:schemeClr val="tx1"/>
                </a:solidFill>
              </a:rPr>
              <a:t> рук </a:t>
            </a:r>
            <a:r>
              <a:rPr lang="ru-RU" sz="5300" dirty="0" err="1" smtClean="0">
                <a:solidFill>
                  <a:schemeClr val="tx1"/>
                </a:solidFill>
              </a:rPr>
              <a:t>царської</a:t>
            </a:r>
            <a:r>
              <a:rPr lang="ru-RU" sz="5300" dirty="0" smtClean="0">
                <a:solidFill>
                  <a:schemeClr val="tx1"/>
                </a:solidFill>
              </a:rPr>
              <a:t> охранки. Не </a:t>
            </a:r>
            <a:r>
              <a:rPr lang="ru-RU" sz="5300" dirty="0" err="1" smtClean="0">
                <a:solidFill>
                  <a:schemeClr val="tx1"/>
                </a:solidFill>
              </a:rPr>
              <a:t>ризикуючи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далі</a:t>
            </a:r>
            <a:r>
              <a:rPr lang="ru-RU" sz="5300" dirty="0" smtClean="0">
                <a:solidFill>
                  <a:schemeClr val="tx1"/>
                </a:solidFill>
              </a:rPr>
              <a:t>, </a:t>
            </a:r>
            <a:r>
              <a:rPr lang="ru-RU" sz="5300" dirty="0" err="1" smtClean="0">
                <a:solidFill>
                  <a:schemeClr val="tx1"/>
                </a:solidFill>
              </a:rPr>
              <a:t>він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емігрував</a:t>
            </a:r>
            <a:r>
              <a:rPr lang="ru-RU" sz="5300" dirty="0" smtClean="0">
                <a:solidFill>
                  <a:schemeClr val="tx1"/>
                </a:solidFill>
              </a:rPr>
              <a:t>. За кордоном разом </a:t>
            </a:r>
            <a:r>
              <a:rPr lang="ru-RU" sz="5300" dirty="0" err="1" smtClean="0">
                <a:solidFill>
                  <a:schemeClr val="tx1"/>
                </a:solidFill>
              </a:rPr>
              <a:t>із</a:t>
            </a:r>
            <a:r>
              <a:rPr lang="ru-RU" sz="5300" dirty="0" smtClean="0">
                <a:solidFill>
                  <a:schemeClr val="tx1"/>
                </a:solidFill>
              </a:rPr>
              <a:t> М. </a:t>
            </a:r>
            <a:r>
              <a:rPr lang="ru-RU" sz="5300" dirty="0" err="1" smtClean="0">
                <a:solidFill>
                  <a:schemeClr val="tx1"/>
                </a:solidFill>
              </a:rPr>
              <a:t>Грушевським</a:t>
            </a:r>
            <a:r>
              <a:rPr lang="ru-RU" sz="5300" dirty="0" smtClean="0">
                <a:solidFill>
                  <a:schemeClr val="tx1"/>
                </a:solidFill>
              </a:rPr>
              <a:t> </a:t>
            </a:r>
            <a:r>
              <a:rPr lang="ru-RU" sz="5300" dirty="0" err="1" smtClean="0">
                <a:solidFill>
                  <a:schemeClr val="tx1"/>
                </a:solidFill>
              </a:rPr>
              <a:t>видає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часопис</a:t>
            </a:r>
            <a:r>
              <a:rPr lang="ru-RU" sz="5300" dirty="0" smtClean="0">
                <a:solidFill>
                  <a:schemeClr val="tx1"/>
                </a:solidFill>
              </a:rPr>
              <a:t> «</a:t>
            </a:r>
            <a:r>
              <a:rPr lang="ru-RU" sz="5300" dirty="0" err="1" smtClean="0">
                <a:solidFill>
                  <a:schemeClr val="tx1"/>
                </a:solidFill>
              </a:rPr>
              <a:t>Промінь</a:t>
            </a:r>
            <a:r>
              <a:rPr lang="ru-RU" sz="5300" dirty="0" smtClean="0">
                <a:solidFill>
                  <a:schemeClr val="tx1"/>
                </a:solidFill>
              </a:rPr>
              <a:t>». Та на початку Першої </a:t>
            </a:r>
            <a:r>
              <a:rPr lang="ru-RU" sz="5300" dirty="0" err="1" smtClean="0">
                <a:solidFill>
                  <a:schemeClr val="tx1"/>
                </a:solidFill>
              </a:rPr>
              <a:t>світової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війни</a:t>
            </a:r>
            <a:r>
              <a:rPr lang="ru-RU" sz="5300" dirty="0" smtClean="0">
                <a:solidFill>
                  <a:schemeClr val="tx1"/>
                </a:solidFill>
              </a:rPr>
              <a:t> Винниченко </a:t>
            </a:r>
            <a:r>
              <a:rPr lang="ru-RU" sz="5300" dirty="0" err="1" smtClean="0">
                <a:solidFill>
                  <a:schemeClr val="tx1"/>
                </a:solidFill>
              </a:rPr>
              <a:t>повернувся</a:t>
            </a:r>
            <a:r>
              <a:rPr lang="ru-RU" sz="5300" dirty="0" smtClean="0">
                <a:solidFill>
                  <a:schemeClr val="tx1"/>
                </a:solidFill>
              </a:rPr>
              <a:t> до </a:t>
            </a:r>
            <a:r>
              <a:rPr lang="ru-RU" sz="5300" dirty="0" err="1" smtClean="0">
                <a:solidFill>
                  <a:schemeClr val="tx1"/>
                </a:solidFill>
              </a:rPr>
              <a:t>Росії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і</a:t>
            </a:r>
            <a:r>
              <a:rPr lang="ru-RU" sz="5300" dirty="0" smtClean="0">
                <a:solidFill>
                  <a:schemeClr val="tx1"/>
                </a:solidFill>
              </a:rPr>
              <a:t> жив до 1917 р. </a:t>
            </a:r>
            <a:r>
              <a:rPr lang="ru-RU" sz="5300" dirty="0" err="1" smtClean="0">
                <a:solidFill>
                  <a:schemeClr val="tx1"/>
                </a:solidFill>
              </a:rPr>
              <a:t>під</a:t>
            </a:r>
            <a:r>
              <a:rPr lang="ru-RU" sz="5300" dirty="0" smtClean="0">
                <a:solidFill>
                  <a:schemeClr val="tx1"/>
                </a:solidFill>
              </a:rPr>
              <a:t> чужим </a:t>
            </a:r>
            <a:r>
              <a:rPr lang="ru-RU" sz="5300" dirty="0" err="1" smtClean="0">
                <a:solidFill>
                  <a:schemeClr val="tx1"/>
                </a:solidFill>
              </a:rPr>
              <a:t>ім'ям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переважно</a:t>
            </a:r>
            <a:r>
              <a:rPr lang="ru-RU" sz="5300" dirty="0" smtClean="0">
                <a:solidFill>
                  <a:schemeClr val="tx1"/>
                </a:solidFill>
              </a:rPr>
              <a:t> в Москві, </a:t>
            </a:r>
            <a:r>
              <a:rPr lang="ru-RU" sz="5300" dirty="0" err="1" smtClean="0">
                <a:solidFill>
                  <a:schemeClr val="tx1"/>
                </a:solidFill>
              </a:rPr>
              <a:t>займаючись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літературною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діяльністю</a:t>
            </a:r>
            <a:r>
              <a:rPr lang="ru-RU" sz="5300" dirty="0" smtClean="0">
                <a:solidFill>
                  <a:schemeClr val="tx1"/>
                </a:solidFill>
              </a:rPr>
              <a:t>.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endParaRPr lang="ru-RU" sz="53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5300" dirty="0" smtClean="0">
                <a:solidFill>
                  <a:schemeClr val="tx1"/>
                </a:solidFill>
              </a:rPr>
              <a:t>      </a:t>
            </a:r>
            <a:r>
              <a:rPr lang="ru-RU" sz="5300" dirty="0" err="1" smtClean="0">
                <a:solidFill>
                  <a:schemeClr val="tx1"/>
                </a:solidFill>
              </a:rPr>
              <a:t>Одразу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після</a:t>
            </a:r>
            <a:r>
              <a:rPr lang="ru-RU" sz="5300" dirty="0" smtClean="0">
                <a:solidFill>
                  <a:schemeClr val="tx1"/>
                </a:solidFill>
              </a:rPr>
              <a:t> Лютневої </a:t>
            </a:r>
            <a:r>
              <a:rPr lang="ru-RU" sz="5300" dirty="0" err="1" smtClean="0">
                <a:solidFill>
                  <a:schemeClr val="tx1"/>
                </a:solidFill>
              </a:rPr>
              <a:t>революції</a:t>
            </a:r>
            <a:r>
              <a:rPr lang="ru-RU" sz="5300" dirty="0" smtClean="0">
                <a:solidFill>
                  <a:schemeClr val="tx1"/>
                </a:solidFill>
              </a:rPr>
              <a:t> Винниченко </a:t>
            </a:r>
            <a:r>
              <a:rPr lang="ru-RU" sz="5300" dirty="0" err="1" smtClean="0">
                <a:solidFill>
                  <a:schemeClr val="tx1"/>
                </a:solidFill>
              </a:rPr>
              <a:t>переїхав</a:t>
            </a:r>
            <a:r>
              <a:rPr lang="ru-RU" sz="5300" dirty="0" smtClean="0">
                <a:solidFill>
                  <a:schemeClr val="tx1"/>
                </a:solidFill>
              </a:rPr>
              <a:t> в </a:t>
            </a:r>
            <a:r>
              <a:rPr lang="ru-RU" sz="5300" dirty="0" err="1" smtClean="0">
                <a:solidFill>
                  <a:schemeClr val="tx1"/>
                </a:solidFill>
              </a:rPr>
              <a:t>Україну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і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взявся</a:t>
            </a:r>
            <a:r>
              <a:rPr lang="ru-RU" sz="5300" dirty="0" smtClean="0">
                <a:solidFill>
                  <a:schemeClr val="tx1"/>
                </a:solidFill>
              </a:rPr>
              <a:t> до </a:t>
            </a:r>
            <a:r>
              <a:rPr lang="ru-RU" sz="5300" dirty="0" err="1" smtClean="0">
                <a:solidFill>
                  <a:schemeClr val="tx1"/>
                </a:solidFill>
              </a:rPr>
              <a:t>активної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політичної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роботи</a:t>
            </a:r>
            <a:r>
              <a:rPr lang="ru-RU" sz="5300" dirty="0" smtClean="0">
                <a:solidFill>
                  <a:schemeClr val="tx1"/>
                </a:solidFill>
              </a:rPr>
              <a:t>. Став членом Центральної Ради. </a:t>
            </a:r>
            <a:r>
              <a:rPr lang="ru-RU" sz="5300" dirty="0" err="1" smtClean="0">
                <a:solidFill>
                  <a:schemeClr val="tx1"/>
                </a:solidFill>
              </a:rPr>
              <a:t>Згодом</a:t>
            </a:r>
            <a:r>
              <a:rPr lang="ru-RU" sz="5300" dirty="0" smtClean="0">
                <a:solidFill>
                  <a:schemeClr val="tx1"/>
                </a:solidFill>
              </a:rPr>
              <a:t> 15 </a:t>
            </a:r>
            <a:r>
              <a:rPr lang="ru-RU" sz="5300" dirty="0" err="1" smtClean="0">
                <a:solidFill>
                  <a:schemeClr val="tx1"/>
                </a:solidFill>
              </a:rPr>
              <a:t>червня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очолив</a:t>
            </a:r>
            <a:r>
              <a:rPr lang="ru-RU" sz="5300" dirty="0" smtClean="0">
                <a:solidFill>
                  <a:schemeClr val="tx1"/>
                </a:solidFill>
              </a:rPr>
              <a:t> Генеральний </a:t>
            </a:r>
            <a:r>
              <a:rPr lang="ru-RU" sz="5300" dirty="0" err="1" smtClean="0">
                <a:solidFill>
                  <a:schemeClr val="tx1"/>
                </a:solidFill>
              </a:rPr>
              <a:t>секретаріат</a:t>
            </a:r>
            <a:r>
              <a:rPr lang="ru-RU" sz="5300" dirty="0" smtClean="0">
                <a:solidFill>
                  <a:schemeClr val="tx1"/>
                </a:solidFill>
              </a:rPr>
              <a:t> </a:t>
            </a:r>
            <a:r>
              <a:rPr lang="ru-RU" sz="5300" dirty="0" err="1" smtClean="0">
                <a:solidFill>
                  <a:schemeClr val="tx1"/>
                </a:solidFill>
              </a:rPr>
              <a:t>і</a:t>
            </a:r>
            <a:r>
              <a:rPr lang="ru-RU" sz="5300" dirty="0" smtClean="0">
                <a:solidFill>
                  <a:schemeClr val="tx1"/>
                </a:solidFill>
              </a:rPr>
              <a:t> став </a:t>
            </a:r>
            <a:r>
              <a:rPr lang="ru-RU" sz="5300" dirty="0" err="1" smtClean="0">
                <a:solidFill>
                  <a:schemeClr val="tx1"/>
                </a:solidFill>
              </a:rPr>
              <a:t>генеральним</a:t>
            </a:r>
            <a:r>
              <a:rPr lang="ru-RU" sz="5300" dirty="0" smtClean="0">
                <a:solidFill>
                  <a:schemeClr val="tx1"/>
                </a:solidFill>
              </a:rPr>
              <a:t> секретарем </a:t>
            </a:r>
            <a:r>
              <a:rPr lang="ru-RU" sz="5300" dirty="0" err="1" smtClean="0">
                <a:solidFill>
                  <a:schemeClr val="tx1"/>
                </a:solidFill>
              </a:rPr>
              <a:t>внутрішніх</a:t>
            </a:r>
            <a:r>
              <a:rPr lang="ru-RU" sz="5300" dirty="0" smtClean="0">
                <a:solidFill>
                  <a:schemeClr val="tx1"/>
                </a:solidFill>
              </a:rPr>
              <a:t> справ</a:t>
            </a:r>
            <a:r>
              <a:rPr lang="ru-RU" sz="5300" dirty="0" smtClean="0">
                <a:solidFill>
                  <a:schemeClr val="tx1"/>
                </a:solidFill>
              </a:rPr>
              <a:t>.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Він</a:t>
            </a:r>
            <a:r>
              <a:rPr lang="ru-RU" sz="5300" dirty="0" smtClean="0">
                <a:solidFill>
                  <a:schemeClr val="tx1"/>
                </a:solidFill>
              </a:rPr>
              <a:t> автор </a:t>
            </a:r>
            <a:r>
              <a:rPr lang="ru-RU" sz="5300" dirty="0" err="1" smtClean="0">
                <a:solidFill>
                  <a:schemeClr val="tx1"/>
                </a:solidFill>
              </a:rPr>
              <a:t>майже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всіх</a:t>
            </a:r>
            <a:r>
              <a:rPr lang="ru-RU" sz="5300" dirty="0" smtClean="0">
                <a:solidFill>
                  <a:schemeClr val="tx1"/>
                </a:solidFill>
              </a:rPr>
              <a:t> декларацій </a:t>
            </a:r>
            <a:r>
              <a:rPr lang="ru-RU" sz="5300" dirty="0" err="1" smtClean="0">
                <a:solidFill>
                  <a:schemeClr val="tx1"/>
                </a:solidFill>
              </a:rPr>
              <a:t>і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законодавчих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актів</a:t>
            </a:r>
            <a:r>
              <a:rPr lang="ru-RU" sz="5300" dirty="0" smtClean="0">
                <a:solidFill>
                  <a:schemeClr val="tx1"/>
                </a:solidFill>
              </a:rPr>
              <a:t> УНР</a:t>
            </a:r>
            <a:r>
              <a:rPr lang="ru-RU" sz="5300" dirty="0" smtClean="0">
                <a:solidFill>
                  <a:schemeClr val="tx1"/>
                </a:solidFill>
              </a:rPr>
              <a:t>.</a:t>
            </a:r>
            <a:r>
              <a:rPr lang="ru-RU" sz="5300" dirty="0" smtClean="0">
                <a:solidFill>
                  <a:schemeClr val="tx1"/>
                </a:solidFill>
              </a:rPr>
              <a:t> 22 </a:t>
            </a:r>
            <a:r>
              <a:rPr lang="ru-RU" sz="5300" dirty="0" err="1" smtClean="0">
                <a:solidFill>
                  <a:schemeClr val="tx1"/>
                </a:solidFill>
              </a:rPr>
              <a:t>серпня</a:t>
            </a:r>
            <a:r>
              <a:rPr lang="ru-RU" sz="5300" dirty="0" smtClean="0">
                <a:solidFill>
                  <a:schemeClr val="tx1"/>
                </a:solidFill>
              </a:rPr>
              <a:t> 1917 року Центральна Рада </a:t>
            </a:r>
            <a:r>
              <a:rPr lang="ru-RU" sz="5300" dirty="0" err="1" smtClean="0">
                <a:solidFill>
                  <a:schemeClr val="tx1"/>
                </a:solidFill>
              </a:rPr>
              <a:t>ухвалила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конституцію</a:t>
            </a:r>
            <a:r>
              <a:rPr lang="ru-RU" sz="5300" dirty="0" smtClean="0">
                <a:solidFill>
                  <a:schemeClr val="tx1"/>
                </a:solidFill>
              </a:rPr>
              <a:t> УНР. </a:t>
            </a:r>
            <a:r>
              <a:rPr lang="ru-RU" sz="5300" dirty="0" err="1" smtClean="0">
                <a:solidFill>
                  <a:schemeClr val="tx1"/>
                </a:solidFill>
              </a:rPr>
              <a:t>Згодом</a:t>
            </a:r>
            <a:r>
              <a:rPr lang="ru-RU" sz="5300" dirty="0" smtClean="0">
                <a:solidFill>
                  <a:schemeClr val="tx1"/>
                </a:solidFill>
              </a:rPr>
              <a:t> через </a:t>
            </a:r>
            <a:r>
              <a:rPr lang="ru-RU" sz="5300" dirty="0" err="1" smtClean="0">
                <a:solidFill>
                  <a:schemeClr val="tx1"/>
                </a:solidFill>
              </a:rPr>
              <a:t>виникнення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протиріч</a:t>
            </a:r>
            <a:r>
              <a:rPr lang="ru-RU" sz="5300" dirty="0" smtClean="0">
                <a:solidFill>
                  <a:schemeClr val="tx1"/>
                </a:solidFill>
              </a:rPr>
              <a:t> Винниченко </a:t>
            </a:r>
            <a:r>
              <a:rPr lang="ru-RU" sz="5300" dirty="0" err="1" smtClean="0">
                <a:solidFill>
                  <a:schemeClr val="tx1"/>
                </a:solidFill>
              </a:rPr>
              <a:t>вийшов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із</a:t>
            </a:r>
            <a:r>
              <a:rPr lang="ru-RU" sz="5300" dirty="0" smtClean="0">
                <a:solidFill>
                  <a:schemeClr val="tx1"/>
                </a:solidFill>
              </a:rPr>
              <a:t> уряду. </a:t>
            </a:r>
            <a:r>
              <a:rPr lang="ru-RU" sz="5300" dirty="0" err="1" smtClean="0">
                <a:solidFill>
                  <a:schemeClr val="tx1"/>
                </a:solidFill>
              </a:rPr>
              <a:t>Однак</a:t>
            </a:r>
            <a:r>
              <a:rPr lang="ru-RU" sz="5300" dirty="0" smtClean="0">
                <a:solidFill>
                  <a:schemeClr val="tx1"/>
                </a:solidFill>
              </a:rPr>
              <a:t> уже </a:t>
            </a:r>
            <a:r>
              <a:rPr lang="ru-RU" sz="5300" dirty="0" err="1" smtClean="0">
                <a:solidFill>
                  <a:schemeClr val="tx1"/>
                </a:solidFill>
              </a:rPr>
              <a:t>менше</a:t>
            </a:r>
            <a:r>
              <a:rPr lang="ru-RU" sz="5300" dirty="0" smtClean="0">
                <a:solidFill>
                  <a:schemeClr val="tx1"/>
                </a:solidFill>
              </a:rPr>
              <a:t>, </a:t>
            </a:r>
            <a:r>
              <a:rPr lang="ru-RU" sz="5300" dirty="0" err="1" smtClean="0">
                <a:solidFill>
                  <a:schemeClr val="tx1"/>
                </a:solidFill>
              </a:rPr>
              <a:t>ніж</a:t>
            </a:r>
            <a:r>
              <a:rPr lang="ru-RU" sz="5300" dirty="0" smtClean="0">
                <a:solidFill>
                  <a:schemeClr val="tx1"/>
                </a:solidFill>
              </a:rPr>
              <a:t> через </a:t>
            </a:r>
            <a:r>
              <a:rPr lang="ru-RU" sz="5300" dirty="0" err="1" smtClean="0">
                <a:solidFill>
                  <a:schemeClr val="tx1"/>
                </a:solidFill>
              </a:rPr>
              <a:t>місяць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він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знову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його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очолив</a:t>
            </a:r>
            <a:r>
              <a:rPr lang="ru-RU" sz="53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r>
              <a:rPr lang="ru-RU" sz="5300" dirty="0" smtClean="0">
                <a:solidFill>
                  <a:schemeClr val="tx1"/>
                </a:solidFill>
              </a:rPr>
              <a:t>           </a:t>
            </a:r>
            <a:r>
              <a:rPr lang="ru-RU" sz="5300" dirty="0" err="1" smtClean="0">
                <a:solidFill>
                  <a:schemeClr val="tx1"/>
                </a:solidFill>
              </a:rPr>
              <a:t>Впродовж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останніх</a:t>
            </a:r>
            <a:r>
              <a:rPr lang="ru-RU" sz="5300" dirty="0" smtClean="0">
                <a:solidFill>
                  <a:schemeClr val="tx1"/>
                </a:solidFill>
              </a:rPr>
              <a:t> 25 </a:t>
            </a:r>
            <a:r>
              <a:rPr lang="ru-RU" sz="5300" dirty="0" err="1" smtClean="0">
                <a:solidFill>
                  <a:schemeClr val="tx1"/>
                </a:solidFill>
              </a:rPr>
              <a:t>років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свого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життя</a:t>
            </a:r>
            <a:r>
              <a:rPr lang="ru-RU" sz="5300" dirty="0" smtClean="0">
                <a:solidFill>
                  <a:schemeClr val="tx1"/>
                </a:solidFill>
              </a:rPr>
              <a:t> Винниченко прожив у </a:t>
            </a:r>
            <a:r>
              <a:rPr lang="ru-RU" sz="5300" dirty="0" err="1" smtClean="0">
                <a:solidFill>
                  <a:schemeClr val="tx1"/>
                </a:solidFill>
              </a:rPr>
              <a:t>французькому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містечку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Мужен</a:t>
            </a:r>
            <a:r>
              <a:rPr lang="ru-RU" sz="5300" dirty="0" smtClean="0">
                <a:solidFill>
                  <a:schemeClr val="tx1"/>
                </a:solidFill>
              </a:rPr>
              <a:t>, </a:t>
            </a:r>
            <a:r>
              <a:rPr lang="ru-RU" sz="5300" dirty="0" err="1" smtClean="0">
                <a:solidFill>
                  <a:schemeClr val="tx1"/>
                </a:solidFill>
              </a:rPr>
              <a:t>біля</a:t>
            </a:r>
            <a:r>
              <a:rPr lang="ru-RU" sz="5300" dirty="0" smtClean="0">
                <a:solidFill>
                  <a:schemeClr val="tx1"/>
                </a:solidFill>
              </a:rPr>
              <a:t> Канн, у </a:t>
            </a:r>
            <a:r>
              <a:rPr lang="ru-RU" sz="5300" dirty="0" err="1" smtClean="0">
                <a:solidFill>
                  <a:schemeClr val="tx1"/>
                </a:solidFill>
              </a:rPr>
              <a:t>власному</a:t>
            </a:r>
            <a:r>
              <a:rPr lang="ru-RU" sz="5300" dirty="0" smtClean="0">
                <a:solidFill>
                  <a:schemeClr val="tx1"/>
                </a:solidFill>
              </a:rPr>
              <a:t> невеликому </a:t>
            </a:r>
            <a:r>
              <a:rPr lang="ru-RU" sz="5300" dirty="0" err="1" smtClean="0">
                <a:solidFill>
                  <a:schemeClr val="tx1"/>
                </a:solidFill>
              </a:rPr>
              <a:t>будинку</a:t>
            </a:r>
            <a:r>
              <a:rPr lang="ru-RU" sz="5300" dirty="0" smtClean="0">
                <a:solidFill>
                  <a:schemeClr val="tx1"/>
                </a:solidFill>
              </a:rPr>
              <a:t>, де </a:t>
            </a:r>
            <a:r>
              <a:rPr lang="ru-RU" sz="5300" dirty="0" err="1" smtClean="0">
                <a:solidFill>
                  <a:schemeClr val="tx1"/>
                </a:solidFill>
              </a:rPr>
              <a:t>займався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літературною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творчістю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і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живописом</a:t>
            </a:r>
            <a:r>
              <a:rPr lang="ru-RU" sz="5300" dirty="0" smtClean="0">
                <a:solidFill>
                  <a:schemeClr val="tx1"/>
                </a:solidFill>
              </a:rPr>
              <a:t>. </a:t>
            </a:r>
            <a:r>
              <a:rPr lang="ru-RU" sz="5300" dirty="0" err="1" smtClean="0">
                <a:solidFill>
                  <a:schemeClr val="tx1"/>
                </a:solidFill>
              </a:rPr>
              <a:t>Понад</a:t>
            </a:r>
            <a:r>
              <a:rPr lang="ru-RU" sz="5300" dirty="0" smtClean="0">
                <a:solidFill>
                  <a:schemeClr val="tx1"/>
                </a:solidFill>
              </a:rPr>
              <a:t> 20 </a:t>
            </a:r>
            <a:r>
              <a:rPr lang="ru-RU" sz="5300" dirty="0" err="1" smtClean="0">
                <a:solidFill>
                  <a:schemeClr val="tx1"/>
                </a:solidFill>
              </a:rPr>
              <a:t>його</a:t>
            </a:r>
            <a:r>
              <a:rPr lang="ru-RU" sz="5300" dirty="0" smtClean="0">
                <a:solidFill>
                  <a:schemeClr val="tx1"/>
                </a:solidFill>
              </a:rPr>
              <a:t> полотен </a:t>
            </a:r>
            <a:r>
              <a:rPr lang="ru-RU" sz="5300" dirty="0" err="1" smtClean="0">
                <a:solidFill>
                  <a:schemeClr val="tx1"/>
                </a:solidFill>
              </a:rPr>
              <a:t>зберігаються</a:t>
            </a:r>
            <a:r>
              <a:rPr lang="ru-RU" sz="5300" dirty="0" smtClean="0">
                <a:solidFill>
                  <a:schemeClr val="tx1"/>
                </a:solidFill>
              </a:rPr>
              <a:t> в </a:t>
            </a:r>
            <a:r>
              <a:rPr lang="ru-RU" sz="5300" dirty="0" err="1" smtClean="0">
                <a:solidFill>
                  <a:schemeClr val="tx1"/>
                </a:solidFill>
              </a:rPr>
              <a:t>Інституті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літератури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ім</a:t>
            </a:r>
            <a:r>
              <a:rPr lang="ru-RU" sz="5300" dirty="0" smtClean="0">
                <a:solidFill>
                  <a:schemeClr val="tx1"/>
                </a:solidFill>
              </a:rPr>
              <a:t>. Т. </a:t>
            </a:r>
            <a:r>
              <a:rPr lang="ru-RU" sz="5300" dirty="0" err="1" smtClean="0">
                <a:solidFill>
                  <a:schemeClr val="tx1"/>
                </a:solidFill>
              </a:rPr>
              <a:t>Шевченка</a:t>
            </a:r>
            <a:r>
              <a:rPr lang="ru-RU" sz="5300" dirty="0" smtClean="0">
                <a:solidFill>
                  <a:schemeClr val="tx1"/>
                </a:solidFill>
              </a:rPr>
              <a:t> НАН </a:t>
            </a:r>
            <a:r>
              <a:rPr lang="ru-RU" sz="5300" dirty="0" err="1" smtClean="0">
                <a:solidFill>
                  <a:schemeClr val="tx1"/>
                </a:solidFill>
              </a:rPr>
              <a:t>України</a:t>
            </a:r>
            <a:r>
              <a:rPr lang="ru-RU" sz="53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ru-RU" sz="5300" dirty="0" smtClean="0">
                <a:solidFill>
                  <a:schemeClr val="tx1"/>
                </a:solidFill>
              </a:rPr>
              <a:t>          Помер </a:t>
            </a:r>
            <a:r>
              <a:rPr lang="ru-RU" sz="5300" dirty="0" err="1" smtClean="0">
                <a:solidFill>
                  <a:schemeClr val="tx1"/>
                </a:solidFill>
              </a:rPr>
              <a:t>Володимир</a:t>
            </a:r>
            <a:r>
              <a:rPr lang="ru-RU" sz="5300" dirty="0" smtClean="0">
                <a:solidFill>
                  <a:schemeClr val="tx1"/>
                </a:solidFill>
              </a:rPr>
              <a:t> Винниченко 6 </a:t>
            </a:r>
            <a:r>
              <a:rPr lang="ru-RU" sz="5300" dirty="0" err="1" smtClean="0">
                <a:solidFill>
                  <a:schemeClr val="tx1"/>
                </a:solidFill>
              </a:rPr>
              <a:t>березня</a:t>
            </a:r>
            <a:r>
              <a:rPr lang="ru-RU" sz="5300" dirty="0" smtClean="0">
                <a:solidFill>
                  <a:schemeClr val="tx1"/>
                </a:solidFill>
              </a:rPr>
              <a:t> 1951 р., </a:t>
            </a:r>
            <a:r>
              <a:rPr lang="ru-RU" sz="5300" dirty="0" err="1" smtClean="0">
                <a:solidFill>
                  <a:schemeClr val="tx1"/>
                </a:solidFill>
              </a:rPr>
              <a:t>похований</a:t>
            </a:r>
            <a:r>
              <a:rPr lang="ru-RU" sz="5300" dirty="0" smtClean="0">
                <a:solidFill>
                  <a:schemeClr val="tx1"/>
                </a:solidFill>
              </a:rPr>
              <a:t> у </a:t>
            </a:r>
            <a:r>
              <a:rPr lang="ru-RU" sz="5300" dirty="0" err="1" smtClean="0">
                <a:solidFill>
                  <a:schemeClr val="tx1"/>
                </a:solidFill>
              </a:rPr>
              <a:t>французькому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місті</a:t>
            </a:r>
            <a:r>
              <a:rPr lang="ru-RU" sz="5300" dirty="0" smtClean="0">
                <a:solidFill>
                  <a:schemeClr val="tx1"/>
                </a:solidFill>
              </a:rPr>
              <a:t> </a:t>
            </a:r>
            <a:r>
              <a:rPr lang="ru-RU" sz="5300" dirty="0" err="1" smtClean="0">
                <a:solidFill>
                  <a:schemeClr val="tx1"/>
                </a:solidFill>
              </a:rPr>
              <a:t>Мужен</a:t>
            </a:r>
            <a:r>
              <a:rPr lang="ru-RU" sz="5300" dirty="0" smtClean="0">
                <a:solidFill>
                  <a:schemeClr val="tx1"/>
                </a:solidFill>
              </a:rPr>
              <a:t>.</a:t>
            </a:r>
            <a:endParaRPr lang="ru-RU" sz="53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Винниченко </a:t>
            </a:r>
            <a:r>
              <a:rPr lang="uk-UA" dirty="0" smtClean="0"/>
              <a:t>і театр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929718" cy="607223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sz="3800" dirty="0" smtClean="0">
                <a:solidFill>
                  <a:schemeClr val="tx1"/>
                </a:solidFill>
              </a:rPr>
              <a:t>Винниченко-драматург </a:t>
            </a:r>
            <a:r>
              <a:rPr lang="ru-RU" sz="3800" dirty="0" err="1" smtClean="0">
                <a:solidFill>
                  <a:schemeClr val="tx1"/>
                </a:solidFill>
              </a:rPr>
              <a:t>усвiдомлював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що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украïнський</a:t>
            </a:r>
            <a:r>
              <a:rPr lang="ru-RU" sz="3800" dirty="0" smtClean="0">
                <a:solidFill>
                  <a:schemeClr val="tx1"/>
                </a:solidFill>
              </a:rPr>
              <a:t> театр треба </a:t>
            </a:r>
            <a:r>
              <a:rPr lang="ru-RU" sz="3800" dirty="0" err="1" smtClean="0">
                <a:solidFill>
                  <a:schemeClr val="tx1"/>
                </a:solidFill>
              </a:rPr>
              <a:t>європеïзувати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надати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йому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фiлософськоï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глибини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гостроти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морально-етичних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колiзiй</a:t>
            </a:r>
            <a:r>
              <a:rPr lang="ru-RU" sz="3800" dirty="0" smtClean="0">
                <a:solidFill>
                  <a:schemeClr val="tx1"/>
                </a:solidFill>
              </a:rPr>
              <a:t>, </a:t>
            </a:r>
            <a:br>
              <a:rPr lang="ru-RU" sz="3800" dirty="0" smtClean="0">
                <a:solidFill>
                  <a:schemeClr val="tx1"/>
                </a:solidFill>
              </a:rPr>
            </a:br>
            <a:r>
              <a:rPr lang="ru-RU" sz="3800" dirty="0" err="1" smtClean="0">
                <a:solidFill>
                  <a:schemeClr val="tx1"/>
                </a:solidFill>
              </a:rPr>
              <a:t>динамiзувати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дiю</a:t>
            </a:r>
            <a:r>
              <a:rPr lang="ru-RU" sz="3800" dirty="0" smtClean="0">
                <a:solidFill>
                  <a:schemeClr val="tx1"/>
                </a:solidFill>
              </a:rPr>
              <a:t>. </a:t>
            </a:r>
            <a:r>
              <a:rPr lang="ru-RU" sz="3800" dirty="0" err="1" smtClean="0">
                <a:solidFill>
                  <a:schemeClr val="tx1"/>
                </a:solidFill>
              </a:rPr>
              <a:t>Наскiльки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це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вдалося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свiдчить</a:t>
            </a:r>
            <a:r>
              <a:rPr lang="ru-RU" sz="3800" dirty="0" smtClean="0">
                <a:solidFill>
                  <a:schemeClr val="tx1"/>
                </a:solidFill>
              </a:rPr>
              <a:t> той факт, </a:t>
            </a:r>
            <a:r>
              <a:rPr lang="ru-RU" sz="3800" dirty="0" err="1" smtClean="0">
                <a:solidFill>
                  <a:schemeClr val="tx1"/>
                </a:solidFill>
              </a:rPr>
              <a:t>що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його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п'єси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посiли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провiдне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мiсце</a:t>
            </a:r>
            <a:r>
              <a:rPr lang="ru-RU" sz="3800" dirty="0" smtClean="0">
                <a:solidFill>
                  <a:schemeClr val="tx1"/>
                </a:solidFill>
              </a:rPr>
              <a:t> в репертуарах "Молодого театру" Леся </a:t>
            </a:r>
            <a:r>
              <a:rPr lang="ru-RU" sz="3800" dirty="0" err="1" smtClean="0">
                <a:solidFill>
                  <a:schemeClr val="tx1"/>
                </a:solidFill>
              </a:rPr>
              <a:t>Курбаса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стацiонарного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украïнського</a:t>
            </a:r>
            <a:r>
              <a:rPr lang="ru-RU" sz="3800" dirty="0" smtClean="0">
                <a:solidFill>
                  <a:schemeClr val="tx1"/>
                </a:solidFill>
              </a:rPr>
              <a:t> театру М. </a:t>
            </a:r>
            <a:r>
              <a:rPr lang="ru-RU" sz="3800" dirty="0" err="1" smtClean="0">
                <a:solidFill>
                  <a:schemeClr val="tx1"/>
                </a:solidFill>
              </a:rPr>
              <a:t>Садовського</a:t>
            </a:r>
            <a:r>
              <a:rPr lang="ru-RU" sz="3800" dirty="0" smtClean="0">
                <a:solidFill>
                  <a:schemeClr val="tx1"/>
                </a:solidFill>
              </a:rPr>
              <a:t> та драматичного театру </a:t>
            </a:r>
            <a:r>
              <a:rPr lang="ru-RU" sz="3800" dirty="0" err="1" smtClean="0">
                <a:solidFill>
                  <a:schemeClr val="tx1"/>
                </a:solidFill>
              </a:rPr>
              <a:t>iм</a:t>
            </a:r>
            <a:r>
              <a:rPr lang="ru-RU" sz="3800" dirty="0" smtClean="0">
                <a:solidFill>
                  <a:schemeClr val="tx1"/>
                </a:solidFill>
              </a:rPr>
              <a:t>. I.Я. Франка.</a:t>
            </a:r>
          </a:p>
          <a:p>
            <a:pPr algn="just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     Твори </a:t>
            </a:r>
            <a:r>
              <a:rPr lang="ru-RU" sz="3800" dirty="0" smtClean="0">
                <a:solidFill>
                  <a:schemeClr val="tx1"/>
                </a:solidFill>
              </a:rPr>
              <a:t>драматурга </a:t>
            </a:r>
            <a:r>
              <a:rPr lang="ru-RU" sz="3800" dirty="0" err="1" smtClean="0">
                <a:solidFill>
                  <a:schemeClr val="tx1"/>
                </a:solidFill>
              </a:rPr>
              <a:t>були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популярними</a:t>
            </a:r>
            <a:r>
              <a:rPr lang="ru-RU" sz="3800" dirty="0" smtClean="0">
                <a:solidFill>
                  <a:schemeClr val="tx1"/>
                </a:solidFill>
              </a:rPr>
              <a:t> не </a:t>
            </a:r>
            <a:r>
              <a:rPr lang="ru-RU" sz="3800" dirty="0" err="1" smtClean="0">
                <a:solidFill>
                  <a:schemeClr val="tx1"/>
                </a:solidFill>
              </a:rPr>
              <a:t>лише</a:t>
            </a:r>
            <a:r>
              <a:rPr lang="ru-RU" sz="3800" dirty="0" smtClean="0">
                <a:solidFill>
                  <a:schemeClr val="tx1"/>
                </a:solidFill>
              </a:rPr>
              <a:t> в </a:t>
            </a:r>
            <a:r>
              <a:rPr lang="ru-RU" sz="3800" dirty="0" err="1" smtClean="0">
                <a:solidFill>
                  <a:schemeClr val="tx1"/>
                </a:solidFill>
              </a:rPr>
              <a:t>тогочаснiй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Украïнi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але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й</a:t>
            </a:r>
            <a:r>
              <a:rPr lang="ru-RU" sz="3800" dirty="0" smtClean="0">
                <a:solidFill>
                  <a:schemeClr val="tx1"/>
                </a:solidFill>
              </a:rPr>
              <a:t> за </a:t>
            </a:r>
            <a:r>
              <a:rPr lang="ru-RU" sz="3800" dirty="0" err="1" smtClean="0">
                <a:solidFill>
                  <a:schemeClr val="tx1"/>
                </a:solidFill>
              </a:rPr>
              <a:t>ïï</a:t>
            </a:r>
            <a:r>
              <a:rPr lang="ru-RU" sz="3800" dirty="0" smtClean="0">
                <a:solidFill>
                  <a:schemeClr val="tx1"/>
                </a:solidFill>
              </a:rPr>
              <a:t> межами. </a:t>
            </a:r>
            <a:r>
              <a:rPr lang="ru-RU" sz="3800" dirty="0" err="1" smtClean="0">
                <a:solidFill>
                  <a:schemeClr val="tx1"/>
                </a:solidFill>
              </a:rPr>
              <a:t>Вiдомий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лiтературознавець</a:t>
            </a:r>
            <a:r>
              <a:rPr lang="ru-RU" sz="3800" dirty="0" smtClean="0">
                <a:solidFill>
                  <a:schemeClr val="tx1"/>
                </a:solidFill>
              </a:rPr>
              <a:t> Г. </a:t>
            </a:r>
            <a:r>
              <a:rPr lang="ru-RU" sz="3800" dirty="0" err="1" smtClean="0">
                <a:solidFill>
                  <a:schemeClr val="tx1"/>
                </a:solidFill>
              </a:rPr>
              <a:t>Косткж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зазначав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що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з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особливим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успiхом</a:t>
            </a:r>
            <a:r>
              <a:rPr lang="ru-RU" sz="3800" dirty="0" smtClean="0">
                <a:solidFill>
                  <a:schemeClr val="tx1"/>
                </a:solidFill>
              </a:rPr>
              <a:t> у </a:t>
            </a:r>
            <a:r>
              <a:rPr lang="ru-RU" sz="3800" dirty="0" err="1" smtClean="0">
                <a:solidFill>
                  <a:schemeClr val="tx1"/>
                </a:solidFill>
              </a:rPr>
              <a:t>краïнах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захiдноï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Європи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йшли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драми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Винниченка</a:t>
            </a:r>
            <a:r>
              <a:rPr lang="ru-RU" sz="3800" dirty="0" smtClean="0">
                <a:solidFill>
                  <a:schemeClr val="tx1"/>
                </a:solidFill>
              </a:rPr>
              <a:t> "</a:t>
            </a:r>
            <a:r>
              <a:rPr lang="ru-RU" sz="3800" dirty="0" err="1" smtClean="0">
                <a:solidFill>
                  <a:schemeClr val="tx1"/>
                </a:solidFill>
              </a:rPr>
              <a:t>Чорна</a:t>
            </a:r>
            <a:r>
              <a:rPr lang="ru-RU" sz="3800" dirty="0" smtClean="0">
                <a:solidFill>
                  <a:schemeClr val="tx1"/>
                </a:solidFill>
              </a:rPr>
              <a:t> Пантера i </a:t>
            </a:r>
            <a:r>
              <a:rPr lang="ru-RU" sz="3800" dirty="0" err="1" smtClean="0">
                <a:solidFill>
                  <a:schemeClr val="tx1"/>
                </a:solidFill>
              </a:rPr>
              <a:t>Бiлий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Ведмiдь</a:t>
            </a:r>
            <a:r>
              <a:rPr lang="ru-RU" sz="3800" dirty="0" smtClean="0">
                <a:solidFill>
                  <a:schemeClr val="tx1"/>
                </a:solidFill>
              </a:rPr>
              <a:t>", "Закон", "</a:t>
            </a:r>
            <a:r>
              <a:rPr lang="ru-RU" sz="3800" dirty="0" err="1" smtClean="0">
                <a:solidFill>
                  <a:schemeClr val="tx1"/>
                </a:solidFill>
              </a:rPr>
              <a:t>Брехня</a:t>
            </a:r>
            <a:r>
              <a:rPr lang="ru-RU" sz="3800" dirty="0" smtClean="0">
                <a:solidFill>
                  <a:schemeClr val="tx1"/>
                </a:solidFill>
              </a:rPr>
              <a:t>". </a:t>
            </a:r>
            <a:r>
              <a:rPr lang="ru-RU" sz="3800" dirty="0" err="1" smtClean="0">
                <a:solidFill>
                  <a:schemeClr val="tx1"/>
                </a:solidFill>
              </a:rPr>
              <a:t>ïхня</a:t>
            </a:r>
            <a:r>
              <a:rPr lang="ru-RU" sz="3800" dirty="0" smtClean="0">
                <a:solidFill>
                  <a:schemeClr val="tx1"/>
                </a:solidFill>
              </a:rPr>
              <a:t> тематика, як i тематика </a:t>
            </a:r>
            <a:r>
              <a:rPr lang="ru-RU" sz="3800" dirty="0" err="1" smtClean="0">
                <a:solidFill>
                  <a:schemeClr val="tx1"/>
                </a:solidFill>
              </a:rPr>
              <a:t>iнших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творiв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письменни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ка</a:t>
            </a:r>
            <a:r>
              <a:rPr lang="ru-RU" sz="3800" dirty="0" smtClean="0">
                <a:solidFill>
                  <a:schemeClr val="tx1"/>
                </a:solidFill>
              </a:rPr>
              <a:t> i драматурга, </a:t>
            </a:r>
            <a:r>
              <a:rPr lang="ru-RU" sz="3800" dirty="0" err="1" smtClean="0">
                <a:solidFill>
                  <a:schemeClr val="tx1"/>
                </a:solidFill>
              </a:rPr>
              <a:t>була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цiлком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традицiйною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дослiдження</a:t>
            </a:r>
            <a:r>
              <a:rPr lang="ru-RU" sz="3800" dirty="0" smtClean="0">
                <a:solidFill>
                  <a:schemeClr val="tx1"/>
                </a:solidFill>
              </a:rPr>
              <a:t> люд </a:t>
            </a:r>
            <a:r>
              <a:rPr lang="ru-RU" sz="3800" dirty="0" err="1" smtClean="0">
                <a:solidFill>
                  <a:schemeClr val="tx1"/>
                </a:solidFill>
              </a:rPr>
              <a:t>ськоï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особистостi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морально-психологiчне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випробовування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внутрiшнiх</a:t>
            </a:r>
            <a:r>
              <a:rPr lang="ru-RU" sz="3800" dirty="0" smtClean="0">
                <a:solidFill>
                  <a:schemeClr val="tx1"/>
                </a:solidFill>
              </a:rPr>
              <a:t> сил </a:t>
            </a:r>
            <a:r>
              <a:rPr lang="ru-RU" sz="3800" dirty="0" err="1" smtClean="0">
                <a:solidFill>
                  <a:schemeClr val="tx1"/>
                </a:solidFill>
              </a:rPr>
              <a:t>людини</a:t>
            </a:r>
            <a:r>
              <a:rPr lang="ru-RU" sz="3800" dirty="0" smtClean="0">
                <a:solidFill>
                  <a:schemeClr val="tx1"/>
                </a:solidFill>
              </a:rPr>
              <a:t> в </a:t>
            </a:r>
            <a:r>
              <a:rPr lang="ru-RU" sz="3800" dirty="0" err="1" smtClean="0">
                <a:solidFill>
                  <a:schemeClr val="tx1"/>
                </a:solidFill>
              </a:rPr>
              <a:t>боротьбi</a:t>
            </a:r>
            <a:r>
              <a:rPr lang="ru-RU" sz="3800" dirty="0" smtClean="0">
                <a:solidFill>
                  <a:schemeClr val="tx1"/>
                </a:solidFill>
              </a:rPr>
              <a:t> за </a:t>
            </a:r>
            <a:r>
              <a:rPr lang="ru-RU" sz="3800" dirty="0" err="1" smtClean="0">
                <a:solidFill>
                  <a:schemeClr val="tx1"/>
                </a:solidFill>
              </a:rPr>
              <a:t>утвердження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свого</a:t>
            </a:r>
            <a:r>
              <a:rPr lang="ru-RU" sz="3800" dirty="0" smtClean="0">
                <a:solidFill>
                  <a:schemeClr val="tx1"/>
                </a:solidFill>
              </a:rPr>
              <a:t> "я". Але </a:t>
            </a:r>
            <a:r>
              <a:rPr lang="ru-RU" sz="3800" dirty="0" err="1" smtClean="0">
                <a:solidFill>
                  <a:schemeClr val="tx1"/>
                </a:solidFill>
              </a:rPr>
              <a:t>iнтерпретацiя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цих</a:t>
            </a:r>
            <a:r>
              <a:rPr lang="ru-RU" sz="3800" dirty="0" smtClean="0">
                <a:solidFill>
                  <a:schemeClr val="tx1"/>
                </a:solidFill>
              </a:rPr>
              <a:t> тем i </a:t>
            </a:r>
            <a:r>
              <a:rPr lang="ru-RU" sz="3800" dirty="0" err="1" smtClean="0">
                <a:solidFill>
                  <a:schemeClr val="tx1"/>
                </a:solidFill>
              </a:rPr>
              <a:t>морально-етичнi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проблеми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що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поставали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з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творiв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Винниченка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були</a:t>
            </a:r>
            <a:r>
              <a:rPr lang="ru-RU" sz="3800" dirty="0" smtClean="0">
                <a:solidFill>
                  <a:schemeClr val="tx1"/>
                </a:solidFill>
              </a:rPr>
              <a:t> новаторством в </a:t>
            </a:r>
            <a:r>
              <a:rPr lang="ru-RU" sz="3800" dirty="0" err="1" smtClean="0">
                <a:solidFill>
                  <a:schemeClr val="tx1"/>
                </a:solidFill>
              </a:rPr>
              <a:t>украïнськiй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лiтературi</a:t>
            </a:r>
            <a:r>
              <a:rPr lang="ru-RU" sz="3800" dirty="0" smtClean="0">
                <a:solidFill>
                  <a:schemeClr val="tx1"/>
                </a:solidFill>
              </a:rPr>
              <a:t> початку XX </a:t>
            </a:r>
            <a:r>
              <a:rPr lang="ru-RU" sz="3800" dirty="0" err="1" smtClean="0">
                <a:solidFill>
                  <a:schemeClr val="tx1"/>
                </a:solidFill>
              </a:rPr>
              <a:t>столiття</a:t>
            </a:r>
            <a:r>
              <a:rPr lang="ru-RU" sz="3800" dirty="0" smtClean="0">
                <a:solidFill>
                  <a:schemeClr val="tx1"/>
                </a:solidFill>
              </a:rPr>
              <a:t>.</a:t>
            </a:r>
            <a:r>
              <a:rPr lang="uk-UA" sz="3800" dirty="0" smtClean="0">
                <a:solidFill>
                  <a:schemeClr val="tx1"/>
                </a:solidFill>
              </a:rPr>
              <a:t> Драматург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я Винниченка вир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err="1" smtClean="0">
                <a:solidFill>
                  <a:schemeClr val="tx1"/>
                </a:solidFill>
              </a:rPr>
              <a:t>зняється</a:t>
            </a:r>
            <a:r>
              <a:rPr lang="uk-UA" sz="3800" dirty="0" smtClean="0">
                <a:solidFill>
                  <a:schemeClr val="tx1"/>
                </a:solidFill>
              </a:rPr>
              <a:t> гостротою проблем, глибиною психолог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err="1" smtClean="0">
                <a:solidFill>
                  <a:schemeClr val="tx1"/>
                </a:solidFill>
              </a:rPr>
              <a:t>чних</a:t>
            </a:r>
            <a:r>
              <a:rPr lang="uk-UA" sz="3800" dirty="0" smtClean="0">
                <a:solidFill>
                  <a:schemeClr val="tx1"/>
                </a:solidFill>
              </a:rPr>
              <a:t> екскурс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в, </a:t>
            </a:r>
            <a:r>
              <a:rPr lang="uk-UA" sz="3800" dirty="0" err="1" smtClean="0">
                <a:solidFill>
                  <a:schemeClr val="tx1"/>
                </a:solidFill>
              </a:rPr>
              <a:t>в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err="1" smtClean="0">
                <a:solidFill>
                  <a:schemeClr val="tx1"/>
                </a:solidFill>
              </a:rPr>
              <a:t>дсутн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err="1" smtClean="0">
                <a:solidFill>
                  <a:schemeClr val="tx1"/>
                </a:solidFill>
              </a:rPr>
              <a:t>стю</a:t>
            </a:r>
            <a:r>
              <a:rPr lang="uk-UA" sz="3800" dirty="0" smtClean="0">
                <a:solidFill>
                  <a:schemeClr val="tx1"/>
                </a:solidFill>
              </a:rPr>
              <a:t> </a:t>
            </a:r>
            <a:r>
              <a:rPr lang="uk-UA" sz="3800" dirty="0" err="1" smtClean="0">
                <a:solidFill>
                  <a:schemeClr val="tx1"/>
                </a:solidFill>
              </a:rPr>
              <a:t>шаблонност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, </a:t>
            </a:r>
            <a:r>
              <a:rPr lang="uk-UA" sz="3800" dirty="0" smtClean="0">
                <a:solidFill>
                  <a:schemeClr val="tx1"/>
                </a:solidFill>
              </a:rPr>
              <a:t>образним </a:t>
            </a:r>
            <a:r>
              <a:rPr lang="uk-UA" sz="3800" dirty="0" smtClean="0">
                <a:solidFill>
                  <a:schemeClr val="tx1"/>
                </a:solidFill>
              </a:rPr>
              <a:t>мисленням, </a:t>
            </a:r>
            <a:r>
              <a:rPr lang="uk-UA" sz="3800" dirty="0" err="1" smtClean="0">
                <a:solidFill>
                  <a:schemeClr val="tx1"/>
                </a:solidFill>
              </a:rPr>
              <a:t>неореал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стичними </a:t>
            </a:r>
            <a:r>
              <a:rPr lang="uk-UA" sz="3800" dirty="0" err="1" smtClean="0">
                <a:solidFill>
                  <a:schemeClr val="tx1"/>
                </a:solidFill>
              </a:rPr>
              <a:t>тенденц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ями, модерном, символ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err="1" smtClean="0">
                <a:solidFill>
                  <a:schemeClr val="tx1"/>
                </a:solidFill>
              </a:rPr>
              <a:t>змом</a:t>
            </a:r>
            <a:r>
              <a:rPr lang="uk-UA" sz="3800" dirty="0" smtClean="0">
                <a:solidFill>
                  <a:schemeClr val="tx1"/>
                </a:solidFill>
              </a:rPr>
              <a:t>, "новими горизонтами" </a:t>
            </a:r>
            <a:r>
              <a:rPr lang="ru-RU" sz="3800" dirty="0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 "обр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ями", з яких глядач має змогу проникати в глибини </a:t>
            </a:r>
            <a:r>
              <a:rPr lang="uk-UA" sz="3800" dirty="0" err="1" smtClean="0">
                <a:solidFill>
                  <a:schemeClr val="tx1"/>
                </a:solidFill>
              </a:rPr>
              <a:t>св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ту п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err="1" smtClean="0">
                <a:solidFill>
                  <a:schemeClr val="tx1"/>
                </a:solidFill>
              </a:rPr>
              <a:t>дсв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err="1" smtClean="0">
                <a:solidFill>
                  <a:schemeClr val="tx1"/>
                </a:solidFill>
              </a:rPr>
              <a:t>домост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. Д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err="1" smtClean="0">
                <a:solidFill>
                  <a:schemeClr val="tx1"/>
                </a:solidFill>
              </a:rPr>
              <a:t>йсно</a:t>
            </a:r>
            <a:r>
              <a:rPr lang="uk-UA" sz="3800" dirty="0" smtClean="0">
                <a:solidFill>
                  <a:schemeClr val="tx1"/>
                </a:solidFill>
              </a:rPr>
              <a:t>, </a:t>
            </a:r>
            <a:r>
              <a:rPr lang="uk-UA" sz="3800" dirty="0" smtClean="0">
                <a:solidFill>
                  <a:schemeClr val="tx1"/>
                </a:solidFill>
              </a:rPr>
              <a:t>Володимир </a:t>
            </a:r>
            <a:r>
              <a:rPr lang="uk-UA" sz="3800" dirty="0" smtClean="0">
                <a:solidFill>
                  <a:schemeClr val="tx1"/>
                </a:solidFill>
              </a:rPr>
              <a:t>Винниченко займає виняткове м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err="1" smtClean="0">
                <a:solidFill>
                  <a:schemeClr val="tx1"/>
                </a:solidFill>
              </a:rPr>
              <a:t>сце</a:t>
            </a:r>
            <a:r>
              <a:rPr lang="uk-UA" sz="3800" dirty="0" smtClean="0">
                <a:solidFill>
                  <a:schemeClr val="tx1"/>
                </a:solidFill>
              </a:rPr>
              <a:t> в </a:t>
            </a:r>
            <a:r>
              <a:rPr lang="uk-UA" sz="3800" dirty="0" err="1" smtClean="0">
                <a:solidFill>
                  <a:schemeClr val="tx1"/>
                </a:solidFill>
              </a:rPr>
              <a:t>украïнськ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й л</a:t>
            </a:r>
            <a:r>
              <a:rPr lang="ru-RU" sz="3800" dirty="0" smtClean="0">
                <a:solidFill>
                  <a:schemeClr val="tx1"/>
                </a:solidFill>
              </a:rPr>
              <a:t>i</a:t>
            </a:r>
            <a:r>
              <a:rPr lang="uk-UA" sz="3800" dirty="0" err="1" smtClean="0">
                <a:solidFill>
                  <a:schemeClr val="tx1"/>
                </a:solidFill>
              </a:rPr>
              <a:t>тератур</a:t>
            </a:r>
            <a:r>
              <a:rPr lang="ru-RU" sz="3800" dirty="0" smtClean="0">
                <a:solidFill>
                  <a:schemeClr val="tx1"/>
                </a:solidFill>
              </a:rPr>
              <a:t>i 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, особливо, </a:t>
            </a:r>
            <a:r>
              <a:rPr lang="uk-UA" sz="3800" dirty="0" smtClean="0">
                <a:solidFill>
                  <a:schemeClr val="tx1"/>
                </a:solidFill>
              </a:rPr>
              <a:t>в </a:t>
            </a:r>
            <a:r>
              <a:rPr lang="ru-RU" sz="3800" dirty="0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стор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ï </a:t>
            </a:r>
            <a:r>
              <a:rPr lang="uk-UA" sz="3800" dirty="0" err="1" smtClean="0">
                <a:solidFill>
                  <a:schemeClr val="tx1"/>
                </a:solidFill>
              </a:rPr>
              <a:t>украïнськоï</a:t>
            </a:r>
            <a:r>
              <a:rPr lang="uk-UA" sz="3800" dirty="0" smtClean="0">
                <a:solidFill>
                  <a:schemeClr val="tx1"/>
                </a:solidFill>
              </a:rPr>
              <a:t> </a:t>
            </a:r>
            <a:r>
              <a:rPr lang="uk-UA" sz="3800" dirty="0" smtClean="0">
                <a:solidFill>
                  <a:schemeClr val="tx1"/>
                </a:solidFill>
              </a:rPr>
              <a:t>драматург</a:t>
            </a:r>
            <a:r>
              <a:rPr lang="ru-RU" sz="3800" dirty="0" err="1" smtClean="0">
                <a:solidFill>
                  <a:schemeClr val="tx1"/>
                </a:solidFill>
              </a:rPr>
              <a:t>i</a:t>
            </a:r>
            <a:r>
              <a:rPr lang="uk-UA" sz="3800" dirty="0" smtClean="0">
                <a:solidFill>
                  <a:schemeClr val="tx1"/>
                </a:solidFill>
              </a:rPr>
              <a:t>ï, </a:t>
            </a:r>
            <a:r>
              <a:rPr lang="uk-UA" sz="3800" dirty="0" err="1" smtClean="0">
                <a:solidFill>
                  <a:schemeClr val="tx1"/>
                </a:solidFill>
              </a:rPr>
              <a:t>украïнського</a:t>
            </a:r>
            <a:r>
              <a:rPr lang="uk-UA" sz="3800" dirty="0" smtClean="0">
                <a:solidFill>
                  <a:schemeClr val="tx1"/>
                </a:solidFill>
              </a:rPr>
              <a:t> модерного театру. </a:t>
            </a:r>
            <a:r>
              <a:rPr lang="ru-RU" sz="3800" dirty="0" err="1" smtClean="0">
                <a:solidFill>
                  <a:schemeClr val="tx1"/>
                </a:solidFill>
              </a:rPr>
              <a:t>Кожна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п'єса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Володимира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Винничен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ка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приховує</a:t>
            </a:r>
            <a:r>
              <a:rPr lang="ru-RU" sz="3800" dirty="0" smtClean="0">
                <a:solidFill>
                  <a:schemeClr val="tx1"/>
                </a:solidFill>
              </a:rPr>
              <a:t> в </a:t>
            </a:r>
            <a:r>
              <a:rPr lang="ru-RU" sz="3800" dirty="0" err="1" smtClean="0">
                <a:solidFill>
                  <a:schemeClr val="tx1"/>
                </a:solidFill>
              </a:rPr>
              <a:t>собi</a:t>
            </a:r>
            <a:r>
              <a:rPr lang="ru-RU" sz="3800" dirty="0" smtClean="0">
                <a:solidFill>
                  <a:schemeClr val="tx1"/>
                </a:solidFill>
              </a:rPr>
              <a:t> загадку, яку </a:t>
            </a:r>
            <a:r>
              <a:rPr lang="ru-RU" sz="3800" dirty="0" err="1" smtClean="0">
                <a:solidFill>
                  <a:schemeClr val="tx1"/>
                </a:solidFill>
              </a:rPr>
              <a:t>неможливо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розгадати</a:t>
            </a:r>
            <a:r>
              <a:rPr lang="ru-RU" sz="3800" dirty="0" smtClean="0">
                <a:solidFill>
                  <a:schemeClr val="tx1"/>
                </a:solidFill>
              </a:rPr>
              <a:t>, "</a:t>
            </a:r>
            <a:r>
              <a:rPr lang="ru-RU" sz="3800" dirty="0" err="1" smtClean="0">
                <a:solidFill>
                  <a:schemeClr val="tx1"/>
                </a:solidFill>
              </a:rPr>
              <a:t>розшиф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рувати</a:t>
            </a:r>
            <a:r>
              <a:rPr lang="ru-RU" sz="3800" dirty="0" smtClean="0">
                <a:solidFill>
                  <a:schemeClr val="tx1"/>
                </a:solidFill>
              </a:rPr>
              <a:t> код" до </a:t>
            </a:r>
            <a:r>
              <a:rPr lang="ru-RU" sz="3800" dirty="0" err="1" smtClean="0">
                <a:solidFill>
                  <a:schemeClr val="tx1"/>
                </a:solidFill>
              </a:rPr>
              <a:t>кiнця</a:t>
            </a:r>
            <a:r>
              <a:rPr lang="ru-RU" sz="3800" dirty="0" smtClean="0">
                <a:solidFill>
                  <a:schemeClr val="tx1"/>
                </a:solidFill>
              </a:rPr>
              <a:t>. Тому в кожного, </a:t>
            </a:r>
            <a:r>
              <a:rPr lang="ru-RU" sz="3800" dirty="0" err="1" smtClean="0">
                <a:solidFill>
                  <a:schemeClr val="tx1"/>
                </a:solidFill>
              </a:rPr>
              <a:t>хто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всерйоз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замислиться</a:t>
            </a:r>
            <a:r>
              <a:rPr lang="ru-RU" sz="3800" dirty="0" smtClean="0">
                <a:solidFill>
                  <a:schemeClr val="tx1"/>
                </a:solidFill>
              </a:rPr>
              <a:t> над </a:t>
            </a:r>
            <a:r>
              <a:rPr lang="ru-RU" sz="3800" dirty="0" err="1" smtClean="0">
                <a:solidFill>
                  <a:schemeClr val="tx1"/>
                </a:solidFill>
              </a:rPr>
              <a:t>суттю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п'єс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Винниченка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виникне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власне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сприйняття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ïх</a:t>
            </a:r>
            <a:r>
              <a:rPr lang="ru-RU" sz="3800" dirty="0" smtClean="0">
                <a:solidFill>
                  <a:schemeClr val="tx1"/>
                </a:solidFill>
              </a:rPr>
              <a:t>.</a:t>
            </a:r>
            <a:br>
              <a:rPr lang="ru-RU" sz="3800" dirty="0" smtClean="0">
                <a:solidFill>
                  <a:schemeClr val="tx1"/>
                </a:solidFill>
              </a:rPr>
            </a:br>
            <a:r>
              <a:rPr lang="ru-RU" sz="3800" dirty="0" err="1" smtClean="0">
                <a:solidFill>
                  <a:schemeClr val="tx1"/>
                </a:solidFill>
              </a:rPr>
              <a:t>Нинi</a:t>
            </a:r>
            <a:r>
              <a:rPr lang="ru-RU" sz="3800" dirty="0" smtClean="0">
                <a:solidFill>
                  <a:schemeClr val="tx1"/>
                </a:solidFill>
              </a:rPr>
              <a:t> Винниченко широко </a:t>
            </a:r>
            <a:r>
              <a:rPr lang="ru-RU" sz="3800" dirty="0" err="1" smtClean="0">
                <a:solidFill>
                  <a:schemeClr val="tx1"/>
                </a:solidFill>
              </a:rPr>
              <a:t>й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глибоко</a:t>
            </a:r>
            <a:r>
              <a:rPr lang="ru-RU" sz="3800" dirty="0" smtClean="0">
                <a:solidFill>
                  <a:schemeClr val="tx1"/>
                </a:solidFill>
              </a:rPr>
              <a:t> входить у </a:t>
            </a:r>
            <a:r>
              <a:rPr lang="ru-RU" sz="3800" dirty="0" err="1" smtClean="0">
                <a:solidFill>
                  <a:schemeClr val="tx1"/>
                </a:solidFill>
              </a:rPr>
              <a:t>культурне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сьо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годення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незалежноï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Украïни</a:t>
            </a:r>
            <a:r>
              <a:rPr lang="ru-RU" sz="3800" dirty="0" smtClean="0">
                <a:solidFill>
                  <a:schemeClr val="tx1"/>
                </a:solidFill>
              </a:rPr>
              <a:t>. </a:t>
            </a:r>
            <a:r>
              <a:rPr lang="ru-RU" sz="3800" dirty="0" err="1" smtClean="0">
                <a:solidFill>
                  <a:schemeClr val="tx1"/>
                </a:solidFill>
              </a:rPr>
              <a:t>Його</a:t>
            </a:r>
            <a:r>
              <a:rPr lang="ru-RU" sz="3800" dirty="0" smtClean="0">
                <a:solidFill>
                  <a:schemeClr val="tx1"/>
                </a:solidFill>
              </a:rPr>
              <a:t> твори </a:t>
            </a:r>
            <a:r>
              <a:rPr lang="ru-RU" sz="3800" dirty="0" err="1" smtClean="0">
                <a:solidFill>
                  <a:schemeClr val="tx1"/>
                </a:solidFill>
              </a:rPr>
              <a:t>пробуджують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нацiо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нальну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свiдомiсть</a:t>
            </a:r>
            <a:r>
              <a:rPr lang="ru-RU" sz="3800" dirty="0" smtClean="0">
                <a:solidFill>
                  <a:schemeClr val="tx1"/>
                </a:solidFill>
              </a:rPr>
              <a:t>. </a:t>
            </a:r>
            <a:r>
              <a:rPr lang="ru-RU" sz="3800" dirty="0" err="1" smtClean="0">
                <a:solidFill>
                  <a:schemeClr val="tx1"/>
                </a:solidFill>
              </a:rPr>
              <a:t>Полiтик</a:t>
            </a:r>
            <a:r>
              <a:rPr lang="ru-RU" sz="3800" dirty="0" smtClean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письменник</a:t>
            </a:r>
            <a:r>
              <a:rPr lang="ru-RU" sz="3800" dirty="0" smtClean="0">
                <a:solidFill>
                  <a:schemeClr val="tx1"/>
                </a:solidFill>
              </a:rPr>
              <a:t>, художник, </a:t>
            </a:r>
            <a:r>
              <a:rPr lang="ru-RU" sz="3800" dirty="0" err="1" smtClean="0">
                <a:solidFill>
                  <a:schemeClr val="tx1"/>
                </a:solidFill>
              </a:rPr>
              <a:t>вiн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ще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має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розкритися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рiдному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народовi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</a:rPr>
              <a:t>рiзнобарвними</a:t>
            </a:r>
            <a:r>
              <a:rPr lang="ru-RU" sz="3800" dirty="0" smtClean="0">
                <a:solidFill>
                  <a:schemeClr val="tx1"/>
                </a:solidFill>
              </a:rPr>
              <a:t> гранями </a:t>
            </a:r>
            <a:r>
              <a:rPr lang="ru-RU" sz="3800" dirty="0" err="1" smtClean="0">
                <a:solidFill>
                  <a:schemeClr val="tx1"/>
                </a:solidFill>
              </a:rPr>
              <a:t>свого</a:t>
            </a:r>
            <a:r>
              <a:rPr lang="ru-RU" sz="3800" dirty="0" smtClean="0">
                <a:solidFill>
                  <a:schemeClr val="tx1"/>
                </a:solidFill>
              </a:rPr>
              <a:t> вели кого таланту.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tx1"/>
                </a:solidFill>
              </a:rPr>
              <a:t>Як </a:t>
            </a:r>
            <a:r>
              <a:rPr lang="ru-RU" dirty="0" smtClean="0">
                <a:solidFill>
                  <a:schemeClr val="tx1"/>
                </a:solidFill>
              </a:rPr>
              <a:t>драматург </a:t>
            </a:r>
            <a:r>
              <a:rPr lang="ru-RU" dirty="0" err="1" smtClean="0">
                <a:solidFill>
                  <a:schemeClr val="tx1"/>
                </a:solidFill>
              </a:rPr>
              <a:t>Володимир</a:t>
            </a:r>
            <a:r>
              <a:rPr lang="ru-RU" dirty="0" smtClean="0">
                <a:solidFill>
                  <a:schemeClr val="tx1"/>
                </a:solidFill>
              </a:rPr>
              <a:t> Винниченко </a:t>
            </a:r>
            <a:r>
              <a:rPr lang="ru-RU" dirty="0" err="1" smtClean="0">
                <a:solidFill>
                  <a:schemeClr val="tx1"/>
                </a:solidFill>
              </a:rPr>
              <a:t>працював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невтомно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понад</a:t>
            </a:r>
            <a:r>
              <a:rPr lang="ru-RU" dirty="0" smtClean="0">
                <a:solidFill>
                  <a:schemeClr val="tx1"/>
                </a:solidFill>
              </a:rPr>
              <a:t> 20 </a:t>
            </a:r>
            <a:r>
              <a:rPr lang="ru-RU" dirty="0" err="1" smtClean="0">
                <a:solidFill>
                  <a:schemeClr val="tx1"/>
                </a:solidFill>
              </a:rPr>
              <a:t>п’єс</a:t>
            </a:r>
            <a:r>
              <a:rPr lang="ru-RU" dirty="0" smtClean="0">
                <a:solidFill>
                  <a:schemeClr val="tx1"/>
                </a:solidFill>
              </a:rPr>
              <a:t> за 23 роки </a:t>
            </a:r>
            <a:r>
              <a:rPr lang="ru-RU" dirty="0" err="1" smtClean="0">
                <a:solidFill>
                  <a:schemeClr val="tx1"/>
                </a:solidFill>
              </a:rPr>
              <a:t>творчості</a:t>
            </a:r>
            <a:r>
              <a:rPr lang="ru-RU" dirty="0" smtClean="0">
                <a:solidFill>
                  <a:schemeClr val="tx1"/>
                </a:solidFill>
              </a:rPr>
              <a:t>), </a:t>
            </a:r>
            <a:r>
              <a:rPr lang="ru-RU" dirty="0" err="1" smtClean="0">
                <a:solidFill>
                  <a:schemeClr val="tx1"/>
                </a:solidFill>
              </a:rPr>
              <a:t>звертаючись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нових</a:t>
            </a:r>
            <a:r>
              <a:rPr lang="ru-RU" dirty="0" smtClean="0">
                <a:solidFill>
                  <a:schemeClr val="tx1"/>
                </a:solidFill>
              </a:rPr>
              <a:t> тем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проблем, не </a:t>
            </a:r>
            <a:r>
              <a:rPr lang="ru-RU" dirty="0" err="1" smtClean="0">
                <a:solidFill>
                  <a:schemeClr val="tx1"/>
                </a:solidFill>
              </a:rPr>
              <a:t>освоєних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ще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українським</a:t>
            </a:r>
            <a:r>
              <a:rPr lang="ru-RU" dirty="0" smtClean="0">
                <a:solidFill>
                  <a:schemeClr val="tx1"/>
                </a:solidFill>
              </a:rPr>
              <a:t> театром, </a:t>
            </a:r>
            <a:r>
              <a:rPr lang="ru-RU" dirty="0" err="1" smtClean="0">
                <a:solidFill>
                  <a:schemeClr val="tx1"/>
                </a:solidFill>
              </a:rPr>
              <a:t>з’ясовуючи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їх</a:t>
            </a:r>
            <a:r>
              <a:rPr lang="ru-RU" dirty="0" smtClean="0">
                <a:solidFill>
                  <a:schemeClr val="tx1"/>
                </a:solidFill>
              </a:rPr>
              <a:t> новою </a:t>
            </a:r>
            <a:r>
              <a:rPr lang="ru-RU" dirty="0" err="1" smtClean="0">
                <a:solidFill>
                  <a:schemeClr val="tx1"/>
                </a:solidFill>
              </a:rPr>
              <a:t>драматургічною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мовою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dirty="0" err="1" smtClean="0">
                <a:solidFill>
                  <a:schemeClr val="tx1"/>
                </a:solidFill>
              </a:rPr>
              <a:t>Вже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1909 року </a:t>
            </a:r>
            <a:r>
              <a:rPr lang="ru-RU" dirty="0" err="1" smtClean="0">
                <a:solidFill>
                  <a:schemeClr val="tx1"/>
                </a:solidFill>
              </a:rPr>
              <a:t>п’єси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Винниченка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були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репертуарі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українських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російських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театрів</a:t>
            </a:r>
            <a:r>
              <a:rPr lang="ru-RU" dirty="0" smtClean="0">
                <a:solidFill>
                  <a:schemeClr val="tx1"/>
                </a:solidFill>
              </a:rPr>
              <a:t>, а </a:t>
            </a:r>
            <a:r>
              <a:rPr lang="ru-RU" dirty="0" err="1" smtClean="0">
                <a:solidFill>
                  <a:schemeClr val="tx1"/>
                </a:solidFill>
              </a:rPr>
              <a:t>згодом</a:t>
            </a:r>
            <a:r>
              <a:rPr lang="ru-RU" dirty="0" smtClean="0">
                <a:solidFill>
                  <a:schemeClr val="tx1"/>
                </a:solidFill>
              </a:rPr>
              <a:t> “</a:t>
            </a:r>
            <a:r>
              <a:rPr lang="ru-RU" dirty="0" err="1" smtClean="0">
                <a:solidFill>
                  <a:schemeClr val="tx1"/>
                </a:solidFill>
              </a:rPr>
              <a:t>Чорна</a:t>
            </a:r>
            <a:r>
              <a:rPr lang="ru-RU" dirty="0" smtClean="0">
                <a:solidFill>
                  <a:schemeClr val="tx1"/>
                </a:solidFill>
              </a:rPr>
              <a:t> Пантера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Білий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Ведмідь</a:t>
            </a:r>
            <a:r>
              <a:rPr lang="ru-RU" dirty="0" smtClean="0">
                <a:solidFill>
                  <a:schemeClr val="tx1"/>
                </a:solidFill>
              </a:rPr>
              <a:t>”, “</a:t>
            </a:r>
            <a:r>
              <a:rPr lang="ru-RU" dirty="0" err="1" smtClean="0">
                <a:solidFill>
                  <a:schemeClr val="tx1"/>
                </a:solidFill>
              </a:rPr>
              <a:t>Брехня</a:t>
            </a:r>
            <a:r>
              <a:rPr lang="ru-RU" dirty="0" smtClean="0">
                <a:solidFill>
                  <a:schemeClr val="tx1"/>
                </a:solidFill>
              </a:rPr>
              <a:t>”, “</a:t>
            </a:r>
            <a:r>
              <a:rPr lang="ru-RU" dirty="0" err="1" smtClean="0">
                <a:solidFill>
                  <a:schemeClr val="tx1"/>
                </a:solidFill>
              </a:rPr>
              <a:t>Гріх</a:t>
            </a:r>
            <a:r>
              <a:rPr lang="ru-RU" dirty="0" smtClean="0">
                <a:solidFill>
                  <a:schemeClr val="tx1"/>
                </a:solidFill>
              </a:rPr>
              <a:t>”, </a:t>
            </a:r>
            <a:r>
              <a:rPr lang="ru-RU" dirty="0" err="1" smtClean="0">
                <a:solidFill>
                  <a:schemeClr val="tx1"/>
                </a:solidFill>
              </a:rPr>
              <a:t>довгий</a:t>
            </a:r>
            <a:r>
              <a:rPr lang="ru-RU" dirty="0" smtClean="0">
                <a:solidFill>
                  <a:schemeClr val="tx1"/>
                </a:solidFill>
              </a:rPr>
              <a:t> час не сходили </a:t>
            </a:r>
            <a:r>
              <a:rPr lang="ru-RU" dirty="0" err="1" smtClean="0">
                <a:solidFill>
                  <a:schemeClr val="tx1"/>
                </a:solidFill>
              </a:rPr>
              <a:t>зі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сцени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Берліна</a:t>
            </a:r>
            <a:r>
              <a:rPr lang="ru-RU" dirty="0" smtClean="0">
                <a:solidFill>
                  <a:schemeClr val="tx1"/>
                </a:solidFill>
              </a:rPr>
              <a:t>, Дрездена, Лейпцига, Рима.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А 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 err="1" smtClean="0">
                <a:solidFill>
                  <a:schemeClr val="tx1"/>
                </a:solidFill>
              </a:rPr>
              <a:t>батьківщині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письменника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усього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творчого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доробку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саме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драматургія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найбільше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зазнавала</a:t>
            </a:r>
            <a:r>
              <a:rPr lang="ru-RU" dirty="0" smtClean="0">
                <a:solidFill>
                  <a:schemeClr val="tx1"/>
                </a:solidFill>
              </a:rPr>
              <a:t> критики: </a:t>
            </a:r>
            <a:r>
              <a:rPr lang="ru-RU" dirty="0" err="1" smtClean="0">
                <a:solidFill>
                  <a:schemeClr val="tx1"/>
                </a:solidFill>
              </a:rPr>
              <a:t>від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захоплення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гордості</a:t>
            </a:r>
            <a:r>
              <a:rPr lang="ru-RU" dirty="0" smtClean="0">
                <a:solidFill>
                  <a:schemeClr val="tx1"/>
                </a:solidFill>
              </a:rPr>
              <a:t>, “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особі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Винниченка</a:t>
            </a:r>
            <a:r>
              <a:rPr lang="ru-RU" dirty="0" smtClean="0">
                <a:solidFill>
                  <a:schemeClr val="tx1"/>
                </a:solidFill>
              </a:rPr>
              <a:t> ми, </a:t>
            </a:r>
            <a:r>
              <a:rPr lang="ru-RU" dirty="0" err="1" smtClean="0">
                <a:solidFill>
                  <a:schemeClr val="tx1"/>
                </a:solidFill>
              </a:rPr>
              <a:t>українці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виходимо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світову</a:t>
            </a:r>
            <a:r>
              <a:rPr lang="ru-RU" dirty="0" smtClean="0">
                <a:solidFill>
                  <a:schemeClr val="tx1"/>
                </a:solidFill>
              </a:rPr>
              <a:t> арену”, до </a:t>
            </a:r>
            <a:r>
              <a:rPr lang="ru-RU" dirty="0" err="1" smtClean="0">
                <a:solidFill>
                  <a:schemeClr val="tx1"/>
                </a:solidFill>
              </a:rPr>
              <a:t>повного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заперечення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ролі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модерно-психологічної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драми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формуванні</a:t>
            </a:r>
            <a:r>
              <a:rPr lang="ru-RU" dirty="0" smtClean="0">
                <a:solidFill>
                  <a:schemeClr val="tx1"/>
                </a:solidFill>
              </a:rPr>
              <a:t> нового </a:t>
            </a:r>
            <a:r>
              <a:rPr lang="ru-RU" dirty="0" err="1" smtClean="0">
                <a:solidFill>
                  <a:schemeClr val="tx1"/>
                </a:solidFill>
              </a:rPr>
              <a:t>українського</a:t>
            </a:r>
            <a:r>
              <a:rPr lang="ru-RU" dirty="0" smtClean="0">
                <a:solidFill>
                  <a:schemeClr val="tx1"/>
                </a:solidFill>
              </a:rPr>
              <a:t> театру. </a:t>
            </a:r>
            <a:r>
              <a:rPr lang="ru-RU" dirty="0" err="1" smtClean="0">
                <a:solidFill>
                  <a:schemeClr val="tx1"/>
                </a:solidFill>
              </a:rPr>
              <a:t>Одні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відчували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п’єси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Винниченка</a:t>
            </a:r>
            <a:r>
              <a:rPr lang="ru-RU" dirty="0" smtClean="0">
                <a:solidFill>
                  <a:schemeClr val="tx1"/>
                </a:solidFill>
              </a:rPr>
              <a:t> “</a:t>
            </a:r>
            <a:r>
              <a:rPr lang="ru-RU" dirty="0" err="1" smtClean="0">
                <a:solidFill>
                  <a:schemeClr val="tx1"/>
                </a:solidFill>
              </a:rPr>
              <a:t>відкривали</a:t>
            </a:r>
            <a:r>
              <a:rPr lang="ru-RU" dirty="0" smtClean="0">
                <a:solidFill>
                  <a:schemeClr val="tx1"/>
                </a:solidFill>
              </a:rPr>
              <a:t> ХХ </a:t>
            </a:r>
            <a:r>
              <a:rPr lang="ru-RU" dirty="0" err="1" smtClean="0">
                <a:solidFill>
                  <a:schemeClr val="tx1"/>
                </a:solidFill>
              </a:rPr>
              <a:t>вік</a:t>
            </a:r>
            <a:r>
              <a:rPr lang="ru-RU" dirty="0" smtClean="0">
                <a:solidFill>
                  <a:schemeClr val="tx1"/>
                </a:solidFill>
              </a:rPr>
              <a:t>” </a:t>
            </a:r>
            <a:r>
              <a:rPr lang="ru-RU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драматургії</a:t>
            </a:r>
            <a:r>
              <a:rPr lang="ru-RU" dirty="0" smtClean="0">
                <a:solidFill>
                  <a:schemeClr val="tx1"/>
                </a:solidFill>
              </a:rPr>
              <a:t>, а </a:t>
            </a:r>
            <a:r>
              <a:rPr lang="ru-RU" dirty="0" err="1" smtClean="0">
                <a:solidFill>
                  <a:schemeClr val="tx1"/>
                </a:solidFill>
              </a:rPr>
              <a:t>інші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вбачали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цих</a:t>
            </a:r>
            <a:r>
              <a:rPr lang="ru-RU" dirty="0" smtClean="0">
                <a:solidFill>
                  <a:schemeClr val="tx1"/>
                </a:solidFill>
              </a:rPr>
              <a:t> же </a:t>
            </a:r>
            <a:r>
              <a:rPr lang="ru-RU" dirty="0" err="1" smtClean="0">
                <a:solidFill>
                  <a:schemeClr val="tx1"/>
                </a:solidFill>
              </a:rPr>
              <a:t>п’єсах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лише</a:t>
            </a:r>
            <a:r>
              <a:rPr lang="ru-RU" dirty="0" smtClean="0">
                <a:solidFill>
                  <a:schemeClr val="tx1"/>
                </a:solidFill>
              </a:rPr>
              <a:t> “</a:t>
            </a:r>
            <a:r>
              <a:rPr lang="ru-RU" dirty="0" err="1" smtClean="0">
                <a:solidFill>
                  <a:schemeClr val="tx1"/>
                </a:solidFill>
              </a:rPr>
              <a:t>копирсання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психіці</a:t>
            </a:r>
            <a:r>
              <a:rPr lang="ru-RU" dirty="0" smtClean="0">
                <a:solidFill>
                  <a:schemeClr val="tx1"/>
                </a:solidFill>
              </a:rPr>
              <a:t>”.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err="1" smtClean="0">
                <a:solidFill>
                  <a:schemeClr val="tx1"/>
                </a:solidFill>
              </a:rPr>
              <a:t>Драми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Володимира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Винниченка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стихія</a:t>
            </a:r>
            <a:r>
              <a:rPr lang="ru-RU" dirty="0" smtClean="0">
                <a:solidFill>
                  <a:schemeClr val="tx1"/>
                </a:solidFill>
              </a:rPr>
              <a:t>, бунт, </a:t>
            </a:r>
            <a:r>
              <a:rPr lang="ru-RU" dirty="0" err="1" smtClean="0">
                <a:solidFill>
                  <a:schemeClr val="tx1"/>
                </a:solidFill>
              </a:rPr>
              <a:t>виклик</a:t>
            </a:r>
            <a:r>
              <a:rPr lang="ru-RU" dirty="0" smtClean="0">
                <a:solidFill>
                  <a:schemeClr val="tx1"/>
                </a:solidFill>
              </a:rPr>
              <a:t> самому </a:t>
            </a:r>
            <a:r>
              <a:rPr lang="ru-RU" dirty="0" err="1" smtClean="0">
                <a:solidFill>
                  <a:schemeClr val="tx1"/>
                </a:solidFill>
              </a:rPr>
              <a:t>життю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Сміливістю</a:t>
            </a:r>
            <a:r>
              <a:rPr lang="ru-RU" dirty="0" smtClean="0">
                <a:solidFill>
                  <a:schemeClr val="tx1"/>
                </a:solidFill>
              </a:rPr>
              <a:t> тематики (</a:t>
            </a:r>
            <a:r>
              <a:rPr lang="ru-RU" dirty="0" err="1" smtClean="0">
                <a:solidFill>
                  <a:schemeClr val="tx1"/>
                </a:solidFill>
              </a:rPr>
              <a:t>свідомість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інстинкти</a:t>
            </a:r>
            <a:r>
              <a:rPr lang="ru-RU" dirty="0" smtClean="0">
                <a:solidFill>
                  <a:schemeClr val="tx1"/>
                </a:solidFill>
              </a:rPr>
              <a:t>, мораль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статеві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проблеми</a:t>
            </a:r>
            <a:r>
              <a:rPr lang="ru-RU" dirty="0" smtClean="0">
                <a:solidFill>
                  <a:schemeClr val="tx1"/>
                </a:solidFill>
              </a:rPr>
              <a:t>, честь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зрада</a:t>
            </a:r>
            <a:r>
              <a:rPr lang="ru-RU" dirty="0" smtClean="0">
                <a:solidFill>
                  <a:schemeClr val="tx1"/>
                </a:solidFill>
              </a:rPr>
              <a:t>) драматург часто, на думку критики, </a:t>
            </a:r>
            <a:r>
              <a:rPr lang="ru-RU" dirty="0" err="1" smtClean="0">
                <a:solidFill>
                  <a:schemeClr val="tx1"/>
                </a:solidFill>
              </a:rPr>
              <a:t>виходив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межі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дозволеного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Керуючись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своїм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відомим</a:t>
            </a:r>
            <a:r>
              <a:rPr lang="ru-RU" dirty="0" smtClean="0">
                <a:solidFill>
                  <a:schemeClr val="tx1"/>
                </a:solidFill>
              </a:rPr>
              <a:t> принципом “</a:t>
            </a:r>
            <a:r>
              <a:rPr lang="ru-RU" dirty="0" err="1" smtClean="0">
                <a:solidFill>
                  <a:schemeClr val="tx1"/>
                </a:solidFill>
              </a:rPr>
              <a:t>чесності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собою”, як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знаменитим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висловом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Шопенгауера</a:t>
            </a:r>
            <a:r>
              <a:rPr lang="ru-RU" dirty="0" smtClean="0">
                <a:solidFill>
                  <a:schemeClr val="tx1"/>
                </a:solidFill>
              </a:rPr>
              <a:t>: “</a:t>
            </a:r>
            <a:r>
              <a:rPr lang="ru-RU" dirty="0" err="1" smtClean="0">
                <a:solidFill>
                  <a:schemeClr val="tx1"/>
                </a:solidFill>
              </a:rPr>
              <a:t>Філософові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як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поетові</a:t>
            </a:r>
            <a:r>
              <a:rPr lang="ru-RU" dirty="0" smtClean="0">
                <a:solidFill>
                  <a:schemeClr val="tx1"/>
                </a:solidFill>
              </a:rPr>
              <a:t>, мораль не повинна </a:t>
            </a:r>
            <a:r>
              <a:rPr lang="ru-RU" dirty="0" err="1" smtClean="0">
                <a:solidFill>
                  <a:schemeClr val="tx1"/>
                </a:solidFill>
              </a:rPr>
              <a:t>закривати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правди</a:t>
            </a:r>
            <a:r>
              <a:rPr lang="ru-RU" dirty="0" smtClean="0">
                <a:solidFill>
                  <a:schemeClr val="tx1"/>
                </a:solidFill>
              </a:rPr>
              <a:t>”, Винниченко </a:t>
            </a:r>
            <a:r>
              <a:rPr lang="ru-RU" dirty="0" err="1" smtClean="0">
                <a:solidFill>
                  <a:schemeClr val="tx1"/>
                </a:solidFill>
              </a:rPr>
              <a:t>піднімає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завісу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проникає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найпотаємніші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схови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психології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проводить </a:t>
            </a:r>
            <a:r>
              <a:rPr lang="ru-RU" dirty="0" err="1" smtClean="0">
                <a:solidFill>
                  <a:schemeClr val="tx1"/>
                </a:solidFill>
              </a:rPr>
              <a:t>експерименти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людській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душі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dirty="0" err="1" smtClean="0">
                <a:solidFill>
                  <a:schemeClr val="tx1"/>
                </a:solidFill>
              </a:rPr>
              <a:t>Героєм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п’єс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новий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суспільний</a:t>
            </a:r>
            <a:r>
              <a:rPr lang="ru-RU" dirty="0" smtClean="0">
                <a:solidFill>
                  <a:schemeClr val="tx1"/>
                </a:solidFill>
              </a:rPr>
              <a:t> тип </a:t>
            </a:r>
            <a:r>
              <a:rPr lang="ru-RU" dirty="0" err="1" smtClean="0">
                <a:solidFill>
                  <a:schemeClr val="tx1"/>
                </a:solidFill>
              </a:rPr>
              <a:t>інтелігента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тло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дії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dirty="0" err="1" smtClean="0">
                <a:solidFill>
                  <a:schemeClr val="tx1"/>
                </a:solidFill>
              </a:rPr>
              <a:t>двадцяте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століття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соціальними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конфліктами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моральними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протиріччями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Пошуки</a:t>
            </a:r>
            <a:r>
              <a:rPr lang="ru-RU" dirty="0" smtClean="0">
                <a:solidFill>
                  <a:schemeClr val="tx1"/>
                </a:solidFill>
              </a:rPr>
              <a:t> “</a:t>
            </a:r>
            <a:r>
              <a:rPr lang="ru-RU" dirty="0" err="1" smtClean="0">
                <a:solidFill>
                  <a:schemeClr val="tx1"/>
                </a:solidFill>
              </a:rPr>
              <a:t>правди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життя</a:t>
            </a:r>
            <a:r>
              <a:rPr lang="ru-RU" dirty="0" smtClean="0">
                <a:solidFill>
                  <a:schemeClr val="tx1"/>
                </a:solidFill>
              </a:rPr>
              <a:t>”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“</a:t>
            </a:r>
            <a:r>
              <a:rPr lang="ru-RU" dirty="0" err="1" smtClean="0">
                <a:solidFill>
                  <a:schemeClr val="tx1"/>
                </a:solidFill>
              </a:rPr>
              <a:t>нової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моралі</a:t>
            </a:r>
            <a:r>
              <a:rPr lang="ru-RU" dirty="0" smtClean="0">
                <a:solidFill>
                  <a:schemeClr val="tx1"/>
                </a:solidFill>
              </a:rPr>
              <a:t>” не </a:t>
            </a:r>
            <a:r>
              <a:rPr lang="ru-RU" dirty="0" err="1" smtClean="0">
                <a:solidFill>
                  <a:schemeClr val="tx1"/>
                </a:solidFill>
              </a:rPr>
              <a:t>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новацією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норма для </a:t>
            </a:r>
            <a:r>
              <a:rPr lang="ru-RU" dirty="0" err="1" smtClean="0">
                <a:solidFill>
                  <a:schemeClr val="tx1"/>
                </a:solidFill>
              </a:rPr>
              <a:t>творів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будь-якого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європейського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письменника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“</a:t>
            </a:r>
            <a:r>
              <a:rPr lang="ru-RU" dirty="0" err="1" smtClean="0"/>
              <a:t>Чорна</a:t>
            </a:r>
            <a:r>
              <a:rPr lang="ru-RU" dirty="0" smtClean="0"/>
              <a:t> Пантера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Білий</a:t>
            </a:r>
            <a:r>
              <a:rPr lang="ru-RU" dirty="0" smtClean="0"/>
              <a:t> </a:t>
            </a:r>
            <a:r>
              <a:rPr lang="ru-RU" dirty="0" err="1" smtClean="0"/>
              <a:t>Ведмідь</a:t>
            </a:r>
            <a:r>
              <a:rPr lang="ru-RU" dirty="0" smtClean="0"/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Герої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твору</a:t>
            </a:r>
            <a:r>
              <a:rPr lang="ru-RU" sz="1800" dirty="0" smtClean="0">
                <a:solidFill>
                  <a:schemeClr val="tx1"/>
                </a:solidFill>
              </a:rPr>
              <a:t> – художник </a:t>
            </a:r>
            <a:r>
              <a:rPr lang="ru-RU" sz="1800" dirty="0" err="1" smtClean="0">
                <a:solidFill>
                  <a:schemeClr val="tx1"/>
                </a:solidFill>
              </a:rPr>
              <a:t>Корній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Каневич</a:t>
            </a:r>
            <a:r>
              <a:rPr lang="ru-RU" sz="1800" dirty="0" smtClean="0">
                <a:solidFill>
                  <a:schemeClr val="tx1"/>
                </a:solidFill>
              </a:rPr>
              <a:t> (</a:t>
            </a:r>
            <a:r>
              <a:rPr lang="ru-RU" sz="1800" dirty="0" err="1" smtClean="0">
                <a:solidFill>
                  <a:schemeClr val="tx1"/>
                </a:solidFill>
              </a:rPr>
              <a:t>Білий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Ведмідь</a:t>
            </a:r>
            <a:r>
              <a:rPr lang="ru-RU" sz="1800" dirty="0" smtClean="0">
                <a:solidFill>
                  <a:schemeClr val="tx1"/>
                </a:solidFill>
              </a:rPr>
              <a:t>), </a:t>
            </a:r>
            <a:r>
              <a:rPr lang="ru-RU" sz="1800" dirty="0" err="1" smtClean="0">
                <a:solidFill>
                  <a:schemeClr val="tx1"/>
                </a:solidFill>
              </a:rPr>
              <a:t>його</a:t>
            </a:r>
            <a:r>
              <a:rPr lang="ru-RU" sz="1800" dirty="0" smtClean="0">
                <a:solidFill>
                  <a:schemeClr val="tx1"/>
                </a:solidFill>
              </a:rPr>
              <a:t> невелика родина: дружина Рита – </a:t>
            </a:r>
            <a:r>
              <a:rPr lang="ru-RU" sz="1800" dirty="0" err="1" smtClean="0">
                <a:solidFill>
                  <a:schemeClr val="tx1"/>
                </a:solidFill>
              </a:rPr>
              <a:t>Чорна</a:t>
            </a:r>
            <a:r>
              <a:rPr lang="ru-RU" sz="1800" dirty="0" smtClean="0">
                <a:solidFill>
                  <a:schemeClr val="tx1"/>
                </a:solidFill>
              </a:rPr>
              <a:t> Пантера, </a:t>
            </a:r>
            <a:r>
              <a:rPr lang="ru-RU" sz="1800" dirty="0" err="1" smtClean="0">
                <a:solidFill>
                  <a:schemeClr val="tx1"/>
                </a:solidFill>
              </a:rPr>
              <a:t>мати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син</a:t>
            </a:r>
            <a:r>
              <a:rPr lang="ru-RU" sz="1800" dirty="0" smtClean="0">
                <a:solidFill>
                  <a:schemeClr val="tx1"/>
                </a:solidFill>
              </a:rPr>
              <a:t> – </a:t>
            </a:r>
            <a:r>
              <a:rPr lang="ru-RU" sz="1800" dirty="0" err="1" smtClean="0">
                <a:solidFill>
                  <a:schemeClr val="tx1"/>
                </a:solidFill>
              </a:rPr>
              <a:t>немовля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і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богемне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оточення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їх</a:t>
            </a:r>
            <a:r>
              <a:rPr lang="ru-RU" sz="1800" dirty="0" smtClean="0">
                <a:solidFill>
                  <a:schemeClr val="tx1"/>
                </a:solidFill>
              </a:rPr>
              <a:t> – “</a:t>
            </a:r>
            <a:r>
              <a:rPr lang="ru-RU" sz="1800" dirty="0" err="1" smtClean="0">
                <a:solidFill>
                  <a:schemeClr val="tx1"/>
                </a:solidFill>
              </a:rPr>
              <a:t>митці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їхні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коханки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моделі</a:t>
            </a:r>
            <a:r>
              <a:rPr lang="ru-RU" sz="1800" dirty="0" smtClean="0">
                <a:solidFill>
                  <a:schemeClr val="tx1"/>
                </a:solidFill>
              </a:rPr>
              <a:t>”, - як сказано у </a:t>
            </a:r>
            <a:r>
              <a:rPr lang="ru-RU" sz="1800" dirty="0" err="1" smtClean="0">
                <a:solidFill>
                  <a:schemeClr val="tx1"/>
                </a:solidFill>
              </a:rPr>
              <a:t>ремарці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dirty="0" err="1" smtClean="0">
                <a:solidFill>
                  <a:schemeClr val="tx1"/>
                </a:solidFill>
              </a:rPr>
              <a:t>Талановитий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митець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Каневич</a:t>
            </a:r>
            <a:r>
              <a:rPr lang="ru-RU" sz="1800" dirty="0" smtClean="0">
                <a:solidFill>
                  <a:schemeClr val="tx1"/>
                </a:solidFill>
              </a:rPr>
              <a:t> не утвердив себе </a:t>
            </a:r>
            <a:r>
              <a:rPr lang="ru-RU" sz="1800" dirty="0" err="1" smtClean="0">
                <a:solidFill>
                  <a:schemeClr val="tx1"/>
                </a:solidFill>
              </a:rPr>
              <a:t>поки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ще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належним</a:t>
            </a:r>
            <a:r>
              <a:rPr lang="ru-RU" sz="1800" dirty="0" smtClean="0">
                <a:solidFill>
                  <a:schemeClr val="tx1"/>
                </a:solidFill>
              </a:rPr>
              <a:t> чином; полотно, яке </a:t>
            </a:r>
            <a:r>
              <a:rPr lang="ru-RU" sz="1800" dirty="0" err="1" smtClean="0">
                <a:solidFill>
                  <a:schemeClr val="tx1"/>
                </a:solidFill>
              </a:rPr>
              <a:t>повинне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засвідчити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його</a:t>
            </a:r>
            <a:r>
              <a:rPr lang="ru-RU" sz="1800" dirty="0" smtClean="0">
                <a:solidFill>
                  <a:schemeClr val="tx1"/>
                </a:solidFill>
              </a:rPr>
              <a:t> талант, </a:t>
            </a:r>
            <a:r>
              <a:rPr lang="ru-RU" sz="1800" dirty="0" err="1" smtClean="0">
                <a:solidFill>
                  <a:schemeClr val="tx1"/>
                </a:solidFill>
              </a:rPr>
              <a:t>ще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нестворене</a:t>
            </a:r>
            <a:r>
              <a:rPr lang="ru-RU" sz="1800" dirty="0" smtClean="0">
                <a:solidFill>
                  <a:schemeClr val="tx1"/>
                </a:solidFill>
              </a:rPr>
              <a:t>; </a:t>
            </a:r>
            <a:r>
              <a:rPr lang="ru-RU" sz="1800" dirty="0" err="1" smtClean="0">
                <a:solidFill>
                  <a:schemeClr val="tx1"/>
                </a:solidFill>
              </a:rPr>
              <a:t>тож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і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живе</a:t>
            </a:r>
            <a:r>
              <a:rPr lang="ru-RU" sz="1800" dirty="0" smtClean="0">
                <a:solidFill>
                  <a:schemeClr val="tx1"/>
                </a:solidFill>
              </a:rPr>
              <a:t> родина за кордоном, в </a:t>
            </a:r>
            <a:r>
              <a:rPr lang="ru-RU" sz="1800" dirty="0" err="1" smtClean="0">
                <a:solidFill>
                  <a:schemeClr val="tx1"/>
                </a:solidFill>
              </a:rPr>
              <a:t>Парижі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займаючи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велике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ательє</a:t>
            </a:r>
            <a:r>
              <a:rPr lang="ru-RU" sz="1800" dirty="0" smtClean="0">
                <a:solidFill>
                  <a:schemeClr val="tx1"/>
                </a:solidFill>
              </a:rPr>
              <a:t>, де </a:t>
            </a:r>
            <a:r>
              <a:rPr lang="ru-RU" sz="1800" dirty="0" err="1" smtClean="0">
                <a:solidFill>
                  <a:schemeClr val="tx1"/>
                </a:solidFill>
              </a:rPr>
              <a:t>батько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пише</a:t>
            </a:r>
            <a:r>
              <a:rPr lang="ru-RU" sz="1800" dirty="0" smtClean="0">
                <a:solidFill>
                  <a:schemeClr val="tx1"/>
                </a:solidFill>
              </a:rPr>
              <a:t> картину для </a:t>
            </a:r>
            <a:r>
              <a:rPr lang="ru-RU" sz="1800" dirty="0" err="1" smtClean="0">
                <a:solidFill>
                  <a:schemeClr val="tx1"/>
                </a:solidFill>
              </a:rPr>
              <a:t>осіннього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паризького</a:t>
            </a:r>
            <a:r>
              <a:rPr lang="ru-RU" sz="1800" dirty="0" smtClean="0">
                <a:solidFill>
                  <a:schemeClr val="tx1"/>
                </a:solidFill>
              </a:rPr>
              <a:t> Салону. </a:t>
            </a:r>
            <a:r>
              <a:rPr lang="ru-RU" sz="1800" dirty="0" err="1" smtClean="0">
                <a:solidFill>
                  <a:schemeClr val="tx1"/>
                </a:solidFill>
              </a:rPr>
              <a:t>Сім’я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бере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безпосередню</a:t>
            </a:r>
            <a:r>
              <a:rPr lang="ru-RU" sz="1800" dirty="0" smtClean="0">
                <a:solidFill>
                  <a:schemeClr val="tx1"/>
                </a:solidFill>
              </a:rPr>
              <a:t> участь у </a:t>
            </a:r>
            <a:r>
              <a:rPr lang="ru-RU" sz="1800" dirty="0" err="1" smtClean="0">
                <a:solidFill>
                  <a:schemeClr val="tx1"/>
                </a:solidFill>
              </a:rPr>
              <a:t>творчому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процесі</a:t>
            </a:r>
            <a:r>
              <a:rPr lang="ru-RU" sz="1800" dirty="0" smtClean="0">
                <a:solidFill>
                  <a:schemeClr val="tx1"/>
                </a:solidFill>
              </a:rPr>
              <a:t>: Рита </a:t>
            </a:r>
            <a:r>
              <a:rPr lang="ru-RU" sz="1800" dirty="0" err="1" smtClean="0">
                <a:solidFill>
                  <a:schemeClr val="tx1"/>
                </a:solidFill>
              </a:rPr>
              <a:t>з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малим</a:t>
            </a:r>
            <a:r>
              <a:rPr lang="ru-RU" sz="1800" dirty="0" smtClean="0">
                <a:solidFill>
                  <a:schemeClr val="tx1"/>
                </a:solidFill>
              </a:rPr>
              <a:t> Лесиком </a:t>
            </a:r>
            <a:r>
              <a:rPr lang="ru-RU" sz="1800" dirty="0" err="1" smtClean="0">
                <a:solidFill>
                  <a:schemeClr val="tx1"/>
                </a:solidFill>
              </a:rPr>
              <a:t>позує</a:t>
            </a:r>
            <a:r>
              <a:rPr lang="ru-RU" sz="1800" dirty="0" smtClean="0">
                <a:solidFill>
                  <a:schemeClr val="tx1"/>
                </a:solidFill>
              </a:rPr>
              <a:t> для полотна “Мадонна </a:t>
            </a:r>
            <a:r>
              <a:rPr lang="ru-RU" sz="1800" dirty="0" err="1" smtClean="0">
                <a:solidFill>
                  <a:schemeClr val="tx1"/>
                </a:solidFill>
              </a:rPr>
              <a:t>з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немовлям</a:t>
            </a:r>
            <a:r>
              <a:rPr lang="ru-RU" sz="1800" dirty="0" smtClean="0">
                <a:solidFill>
                  <a:schemeClr val="tx1"/>
                </a:solidFill>
              </a:rPr>
              <a:t>”</a:t>
            </a:r>
          </a:p>
          <a:p>
            <a:r>
              <a:rPr lang="ru-RU" sz="1800" dirty="0" err="1" smtClean="0">
                <a:solidFill>
                  <a:schemeClr val="tx1"/>
                </a:solidFill>
              </a:rPr>
              <a:t>Серед</a:t>
            </a:r>
            <a:r>
              <a:rPr lang="ru-RU" sz="1800" dirty="0" smtClean="0">
                <a:solidFill>
                  <a:schemeClr val="tx1"/>
                </a:solidFill>
              </a:rPr>
              <a:t> богемного </a:t>
            </a:r>
            <a:r>
              <a:rPr lang="ru-RU" sz="1800" dirty="0" err="1" smtClean="0">
                <a:solidFill>
                  <a:schemeClr val="tx1"/>
                </a:solidFill>
              </a:rPr>
              <a:t>гармидеру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суперечок</a:t>
            </a:r>
            <a:r>
              <a:rPr lang="ru-RU" sz="1800" dirty="0" smtClean="0">
                <a:solidFill>
                  <a:schemeClr val="tx1"/>
                </a:solidFill>
              </a:rPr>
              <a:t> про </a:t>
            </a:r>
            <a:r>
              <a:rPr lang="ru-RU" sz="1800" dirty="0" err="1" smtClean="0">
                <a:solidFill>
                  <a:schemeClr val="tx1"/>
                </a:solidFill>
              </a:rPr>
              <a:t>мистецтво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митців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починає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вже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з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першої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дії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звучати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тривожна</a:t>
            </a:r>
            <a:r>
              <a:rPr lang="ru-RU" sz="1800" dirty="0" smtClean="0">
                <a:solidFill>
                  <a:schemeClr val="tx1"/>
                </a:solidFill>
              </a:rPr>
              <a:t> нота: Лесик </a:t>
            </a:r>
            <a:r>
              <a:rPr lang="ru-RU" sz="1800" dirty="0" err="1" smtClean="0">
                <a:solidFill>
                  <a:schemeClr val="tx1"/>
                </a:solidFill>
              </a:rPr>
              <a:t>захворів</a:t>
            </a:r>
            <a:r>
              <a:rPr lang="ru-RU" sz="1800" dirty="0" smtClean="0">
                <a:solidFill>
                  <a:schemeClr val="tx1"/>
                </a:solidFill>
              </a:rPr>
              <a:t>, вся </a:t>
            </a:r>
            <a:r>
              <a:rPr lang="ru-RU" sz="1800" dirty="0" err="1" smtClean="0">
                <a:solidFill>
                  <a:schemeClr val="tx1"/>
                </a:solidFill>
              </a:rPr>
              <a:t>праця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Корнія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під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питанням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dirty="0" err="1" smtClean="0">
                <a:solidFill>
                  <a:schemeClr val="tx1"/>
                </a:solidFill>
              </a:rPr>
              <a:t>Безтактна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грубість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небажання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перейнятися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інтересами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почуттями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чоловіка</a:t>
            </a:r>
            <a:r>
              <a:rPr lang="ru-RU" sz="1800" dirty="0" smtClean="0">
                <a:solidFill>
                  <a:schemeClr val="tx1"/>
                </a:solidFill>
              </a:rPr>
              <a:t>, вколоти </a:t>
            </a:r>
            <a:r>
              <a:rPr lang="ru-RU" sz="1800" dirty="0" err="1" smtClean="0">
                <a:solidFill>
                  <a:schemeClr val="tx1"/>
                </a:solidFill>
              </a:rPr>
              <a:t>чи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ударити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якнайдошкульніше</a:t>
            </a:r>
            <a:r>
              <a:rPr lang="ru-RU" sz="1800" dirty="0" smtClean="0">
                <a:solidFill>
                  <a:schemeClr val="tx1"/>
                </a:solidFill>
              </a:rPr>
              <a:t> аж </a:t>
            </a:r>
            <a:r>
              <a:rPr lang="ru-RU" sz="1800" dirty="0" err="1" smtClean="0">
                <a:solidFill>
                  <a:schemeClr val="tx1"/>
                </a:solidFill>
              </a:rPr>
              <a:t>ніяк</a:t>
            </a:r>
            <a:r>
              <a:rPr lang="ru-RU" sz="1800" dirty="0" smtClean="0">
                <a:solidFill>
                  <a:schemeClr val="tx1"/>
                </a:solidFill>
              </a:rPr>
              <a:t> не </a:t>
            </a:r>
            <a:r>
              <a:rPr lang="ru-RU" sz="1800" dirty="0" err="1" smtClean="0">
                <a:solidFill>
                  <a:schemeClr val="tx1"/>
                </a:solidFill>
              </a:rPr>
              <a:t>виправдовуються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вболіванням</a:t>
            </a:r>
            <a:r>
              <a:rPr lang="ru-RU" sz="1800" dirty="0" smtClean="0">
                <a:solidFill>
                  <a:schemeClr val="tx1"/>
                </a:solidFill>
              </a:rPr>
              <a:t> за </a:t>
            </a:r>
            <a:r>
              <a:rPr lang="ru-RU" sz="1800" dirty="0" err="1" smtClean="0">
                <a:solidFill>
                  <a:schemeClr val="tx1"/>
                </a:solidFill>
              </a:rPr>
              <a:t>здоров’я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дитини</a:t>
            </a:r>
            <a:r>
              <a:rPr lang="ru-RU" sz="1800" dirty="0" smtClean="0">
                <a:solidFill>
                  <a:schemeClr val="tx1"/>
                </a:solidFill>
              </a:rPr>
              <a:t>; все </a:t>
            </a:r>
            <a:r>
              <a:rPr lang="ru-RU" sz="1800" dirty="0" err="1" smtClean="0">
                <a:solidFill>
                  <a:schemeClr val="tx1"/>
                </a:solidFill>
              </a:rPr>
              <a:t>це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риси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тієї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самої</a:t>
            </a:r>
            <a:r>
              <a:rPr lang="ru-RU" sz="1800" dirty="0" smtClean="0">
                <a:solidFill>
                  <a:schemeClr val="tx1"/>
                </a:solidFill>
              </a:rPr>
              <a:t> породи, яка </a:t>
            </a:r>
            <a:r>
              <a:rPr lang="ru-RU" sz="1800" dirty="0" err="1" smtClean="0">
                <a:solidFill>
                  <a:schemeClr val="tx1"/>
                </a:solidFill>
              </a:rPr>
              <a:t>бере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свій</a:t>
            </a:r>
            <a:r>
              <a:rPr lang="ru-RU" sz="1800" dirty="0" smtClean="0">
                <a:solidFill>
                  <a:schemeClr val="tx1"/>
                </a:solidFill>
              </a:rPr>
              <a:t> початок </a:t>
            </a:r>
            <a:r>
              <a:rPr lang="ru-RU" sz="1800" dirty="0" err="1" smtClean="0">
                <a:solidFill>
                  <a:schemeClr val="tx1"/>
                </a:solidFill>
              </a:rPr>
              <a:t>від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знаменитих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Солох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Палажок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і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Парасок</a:t>
            </a:r>
            <a:r>
              <a:rPr lang="ru-RU" sz="1800" dirty="0" smtClean="0">
                <a:solidFill>
                  <a:schemeClr val="tx1"/>
                </a:solidFill>
              </a:rPr>
              <a:t>; </a:t>
            </a:r>
            <a:r>
              <a:rPr lang="ru-RU" sz="1800" dirty="0" err="1" smtClean="0">
                <a:solidFill>
                  <a:schemeClr val="tx1"/>
                </a:solidFill>
              </a:rPr>
              <a:t>можна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сказати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риси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певного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національного</a:t>
            </a:r>
            <a:r>
              <a:rPr lang="ru-RU" sz="1800" dirty="0" smtClean="0">
                <a:solidFill>
                  <a:schemeClr val="tx1"/>
                </a:solidFill>
              </a:rPr>
              <a:t> типу. А </a:t>
            </a:r>
            <a:r>
              <a:rPr lang="ru-RU" sz="1800" dirty="0" err="1" smtClean="0">
                <a:solidFill>
                  <a:schemeClr val="tx1"/>
                </a:solidFill>
              </a:rPr>
              <a:t>чого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варте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сварливе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вимагання</a:t>
            </a:r>
            <a:r>
              <a:rPr lang="ru-RU" sz="1800" dirty="0" smtClean="0">
                <a:solidFill>
                  <a:schemeClr val="tx1"/>
                </a:solidFill>
              </a:rPr>
              <a:t> грошей на </a:t>
            </a:r>
            <a:r>
              <a:rPr lang="ru-RU" sz="1800" dirty="0" err="1" smtClean="0">
                <a:solidFill>
                  <a:schemeClr val="tx1"/>
                </a:solidFill>
              </a:rPr>
              <a:t>ліки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саме</a:t>
            </a:r>
            <a:r>
              <a:rPr lang="ru-RU" sz="1800" dirty="0" smtClean="0">
                <a:solidFill>
                  <a:schemeClr val="tx1"/>
                </a:solidFill>
              </a:rPr>
              <a:t> в той момент, коли </a:t>
            </a:r>
            <a:r>
              <a:rPr lang="ru-RU" sz="1800" dirty="0" err="1" smtClean="0">
                <a:solidFill>
                  <a:schemeClr val="tx1"/>
                </a:solidFill>
              </a:rPr>
              <a:t>чоловік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взявся</a:t>
            </a:r>
            <a:r>
              <a:rPr lang="ru-RU" sz="1800" dirty="0" smtClean="0">
                <a:solidFill>
                  <a:schemeClr val="tx1"/>
                </a:solidFill>
              </a:rPr>
              <a:t> за </a:t>
            </a:r>
            <a:r>
              <a:rPr lang="ru-RU" sz="1800" dirty="0" err="1" smtClean="0">
                <a:solidFill>
                  <a:schemeClr val="tx1"/>
                </a:solidFill>
              </a:rPr>
              <a:t>пензель</a:t>
            </a:r>
            <a:r>
              <a:rPr lang="ru-RU" sz="1800" dirty="0" smtClean="0">
                <a:solidFill>
                  <a:schemeClr val="tx1"/>
                </a:solidFill>
              </a:rPr>
              <a:t>! І все </a:t>
            </a:r>
            <a:r>
              <a:rPr lang="ru-RU" sz="1800" dirty="0" err="1" smtClean="0">
                <a:solidFill>
                  <a:schemeClr val="tx1"/>
                </a:solidFill>
              </a:rPr>
              <a:t>це</a:t>
            </a:r>
            <a:r>
              <a:rPr lang="ru-RU" sz="1800" dirty="0" smtClean="0">
                <a:solidFill>
                  <a:schemeClr val="tx1"/>
                </a:solidFill>
              </a:rPr>
              <a:t> – </a:t>
            </a:r>
            <a:r>
              <a:rPr lang="ru-RU" sz="1800" dirty="0" err="1" smtClean="0">
                <a:solidFill>
                  <a:schemeClr val="tx1"/>
                </a:solidFill>
              </a:rPr>
              <a:t>зовсім</a:t>
            </a:r>
            <a:r>
              <a:rPr lang="ru-RU" sz="1800" dirty="0" smtClean="0">
                <a:solidFill>
                  <a:schemeClr val="tx1"/>
                </a:solidFill>
              </a:rPr>
              <a:t> не </a:t>
            </a:r>
            <a:r>
              <a:rPr lang="ru-RU" sz="1800" dirty="0" err="1" smtClean="0">
                <a:solidFill>
                  <a:schemeClr val="tx1"/>
                </a:solidFill>
              </a:rPr>
              <a:t>від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нелюбові</a:t>
            </a:r>
            <a:r>
              <a:rPr lang="ru-RU" sz="1800" dirty="0" smtClean="0">
                <a:solidFill>
                  <a:schemeClr val="tx1"/>
                </a:solidFill>
              </a:rPr>
              <a:t> до </a:t>
            </a:r>
            <a:r>
              <a:rPr lang="ru-RU" sz="1800" dirty="0" err="1" smtClean="0">
                <a:solidFill>
                  <a:schemeClr val="tx1"/>
                </a:solidFill>
              </a:rPr>
              <a:t>Корнія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скоріше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навпаки</a:t>
            </a:r>
            <a:r>
              <a:rPr lang="ru-RU" sz="1800" dirty="0" smtClean="0">
                <a:solidFill>
                  <a:schemeClr val="tx1"/>
                </a:solidFill>
              </a:rPr>
              <a:t>: </a:t>
            </a:r>
            <a:r>
              <a:rPr lang="ru-RU" sz="1800" dirty="0" err="1" smtClean="0">
                <a:solidFill>
                  <a:schemeClr val="tx1"/>
                </a:solidFill>
              </a:rPr>
              <a:t>це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зрозуміле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хоча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брутально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виражене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бажання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зосередити</a:t>
            </a:r>
            <a:r>
              <a:rPr lang="ru-RU" sz="1800" dirty="0" smtClean="0">
                <a:solidFill>
                  <a:schemeClr val="tx1"/>
                </a:solidFill>
              </a:rPr>
              <a:t> всю </a:t>
            </a:r>
            <a:r>
              <a:rPr lang="ru-RU" sz="1800" dirty="0" err="1" smtClean="0">
                <a:solidFill>
                  <a:schemeClr val="tx1"/>
                </a:solidFill>
              </a:rPr>
              <a:t>його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увагу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почуття</a:t>
            </a:r>
            <a:r>
              <a:rPr lang="ru-RU" sz="1800" dirty="0" smtClean="0">
                <a:solidFill>
                  <a:schemeClr val="tx1"/>
                </a:solidFill>
              </a:rPr>
              <a:t> на </a:t>
            </a:r>
            <a:r>
              <a:rPr lang="ru-RU" sz="1800" dirty="0" err="1" smtClean="0">
                <a:solidFill>
                  <a:schemeClr val="tx1"/>
                </a:solidFill>
              </a:rPr>
              <a:t>собі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підігріти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їх</a:t>
            </a:r>
            <a:r>
              <a:rPr lang="ru-RU" sz="1800" dirty="0" smtClean="0">
                <a:solidFill>
                  <a:schemeClr val="tx1"/>
                </a:solidFill>
              </a:rPr>
              <a:t>, довести до </a:t>
            </a:r>
            <a:r>
              <a:rPr lang="ru-RU" sz="1800" dirty="0" err="1" smtClean="0">
                <a:solidFill>
                  <a:schemeClr val="tx1"/>
                </a:solidFill>
              </a:rPr>
              <a:t>кипіння</a:t>
            </a:r>
            <a:r>
              <a:rPr lang="ru-RU" sz="1800" dirty="0" smtClean="0">
                <a:solidFill>
                  <a:schemeClr val="tx1"/>
                </a:solidFill>
              </a:rPr>
              <a:t>…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848756" cy="6080125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Конфлікт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між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подружжям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загострюється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дедалі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набирає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ще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більш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потворних</a:t>
            </a:r>
            <a:r>
              <a:rPr lang="ru-RU" dirty="0" smtClean="0">
                <a:solidFill>
                  <a:schemeClr val="tx1"/>
                </a:solidFill>
              </a:rPr>
              <a:t> рис – у </a:t>
            </a:r>
            <a:r>
              <a:rPr lang="ru-RU" dirty="0" err="1" smtClean="0">
                <a:solidFill>
                  <a:schemeClr val="tx1"/>
                </a:solidFill>
              </a:rPr>
              <a:t>ньому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боротьба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самолюбства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воль, </a:t>
            </a:r>
            <a:r>
              <a:rPr lang="ru-RU" dirty="0" err="1" smtClean="0">
                <a:solidFill>
                  <a:schemeClr val="tx1"/>
                </a:solidFill>
              </a:rPr>
              <a:t>бажання</a:t>
            </a:r>
            <a:r>
              <a:rPr lang="ru-RU" dirty="0" smtClean="0">
                <a:solidFill>
                  <a:schemeClr val="tx1"/>
                </a:solidFill>
              </a:rPr>
              <a:t> кожного </a:t>
            </a:r>
            <a:r>
              <a:rPr lang="ru-RU" dirty="0" err="1" smtClean="0">
                <a:solidFill>
                  <a:schemeClr val="tx1"/>
                </a:solidFill>
              </a:rPr>
              <a:t>поставити</a:t>
            </a:r>
            <a:r>
              <a:rPr lang="ru-RU" dirty="0" smtClean="0">
                <a:solidFill>
                  <a:schemeClr val="tx1"/>
                </a:solidFill>
              </a:rPr>
              <a:t> себе, свою правоту </a:t>
            </a:r>
            <a:r>
              <a:rPr lang="ru-RU" dirty="0" err="1" smtClean="0">
                <a:solidFill>
                  <a:schemeClr val="tx1"/>
                </a:solidFill>
              </a:rPr>
              <a:t>вище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dirty="0" err="1" smtClean="0">
                <a:solidFill>
                  <a:schemeClr val="tx1"/>
                </a:solidFill>
              </a:rPr>
              <a:t>жорстка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нищівна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війна</a:t>
            </a:r>
            <a:r>
              <a:rPr lang="ru-RU" dirty="0" smtClean="0">
                <a:solidFill>
                  <a:schemeClr val="tx1"/>
                </a:solidFill>
              </a:rPr>
              <a:t>, у </a:t>
            </a:r>
            <a:r>
              <a:rPr lang="ru-RU" dirty="0" err="1" smtClean="0">
                <a:solidFill>
                  <a:schemeClr val="tx1"/>
                </a:solidFill>
              </a:rPr>
              <a:t>вирі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якої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гине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дитина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художній</a:t>
            </a:r>
            <a:r>
              <a:rPr lang="ru-RU" dirty="0" smtClean="0">
                <a:solidFill>
                  <a:schemeClr val="tx1"/>
                </a:solidFill>
              </a:rPr>
              <a:t> шедевр батька,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саме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життя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подружжя</a:t>
            </a:r>
            <a:r>
              <a:rPr lang="ru-RU" dirty="0" smtClean="0">
                <a:solidFill>
                  <a:schemeClr val="tx1"/>
                </a:solidFill>
              </a:rPr>
              <a:t> – все.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Недаремно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Корній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цій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боротьбі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поступово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втрачає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довіру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дружини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до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її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застережень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сприймає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їх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лише</a:t>
            </a:r>
            <a:r>
              <a:rPr lang="ru-RU" dirty="0" smtClean="0">
                <a:solidFill>
                  <a:schemeClr val="tx1"/>
                </a:solidFill>
              </a:rPr>
              <a:t> як прояви </a:t>
            </a:r>
            <a:r>
              <a:rPr lang="ru-RU" dirty="0" err="1" smtClean="0">
                <a:solidFill>
                  <a:schemeClr val="tx1"/>
                </a:solidFill>
              </a:rPr>
              <a:t>самолюбства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егоїзму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  <a:r>
              <a:rPr lang="ru-RU" dirty="0" err="1" smtClean="0">
                <a:solidFill>
                  <a:schemeClr val="tx1"/>
                </a:solidFill>
              </a:rPr>
              <a:t>втрачає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розумні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орієнтири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житті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Рита, яка </a:t>
            </a:r>
            <a:r>
              <a:rPr lang="ru-RU" dirty="0" err="1" smtClean="0">
                <a:solidFill>
                  <a:schemeClr val="tx1"/>
                </a:solidFill>
              </a:rPr>
              <a:t>робить</a:t>
            </a:r>
            <a:r>
              <a:rPr lang="ru-RU" dirty="0" smtClean="0">
                <a:solidFill>
                  <a:schemeClr val="tx1"/>
                </a:solidFill>
              </a:rPr>
              <a:t> немало </a:t>
            </a:r>
            <a:r>
              <a:rPr lang="ru-RU" dirty="0" err="1" smtClean="0">
                <a:solidFill>
                  <a:schemeClr val="tx1"/>
                </a:solidFill>
              </a:rPr>
              <a:t>злих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дурниць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Врешті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її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етика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щодо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чоловіка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виливається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бажання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вчинити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йому</a:t>
            </a:r>
            <a:r>
              <a:rPr lang="ru-RU" dirty="0" smtClean="0">
                <a:solidFill>
                  <a:schemeClr val="tx1"/>
                </a:solidFill>
              </a:rPr>
              <a:t> на зло. </a:t>
            </a:r>
            <a:r>
              <a:rPr lang="ru-RU" dirty="0" err="1" smtClean="0">
                <a:solidFill>
                  <a:schemeClr val="tx1"/>
                </a:solidFill>
              </a:rPr>
              <a:t>Злісно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егоїстично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потворно</a:t>
            </a:r>
            <a:r>
              <a:rPr lang="ru-RU" dirty="0" smtClean="0">
                <a:solidFill>
                  <a:schemeClr val="tx1"/>
                </a:solidFill>
              </a:rPr>
              <a:t> вони </a:t>
            </a:r>
            <a:r>
              <a:rPr lang="ru-RU" dirty="0" err="1" smtClean="0">
                <a:solidFill>
                  <a:schemeClr val="tx1"/>
                </a:solidFill>
              </a:rPr>
              <a:t>змагаються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одне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одним </a:t>
            </a:r>
            <a:r>
              <a:rPr lang="ru-RU" dirty="0" err="1" smtClean="0">
                <a:solidFill>
                  <a:schemeClr val="tx1"/>
                </a:solidFill>
              </a:rPr>
              <a:t>навіть</a:t>
            </a:r>
            <a:r>
              <a:rPr lang="ru-RU" dirty="0" smtClean="0">
                <a:solidFill>
                  <a:schemeClr val="tx1"/>
                </a:solidFill>
              </a:rPr>
              <a:t> над трупом </a:t>
            </a:r>
            <a:r>
              <a:rPr lang="ru-RU" dirty="0" err="1" smtClean="0">
                <a:solidFill>
                  <a:schemeClr val="tx1"/>
                </a:solidFill>
              </a:rPr>
              <a:t>дитини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втрачаючи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реальне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відчуття</a:t>
            </a:r>
            <a:r>
              <a:rPr lang="ru-RU" dirty="0" smtClean="0">
                <a:solidFill>
                  <a:schemeClr val="tx1"/>
                </a:solidFill>
              </a:rPr>
              <a:t> того,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відбувається</a:t>
            </a:r>
            <a:r>
              <a:rPr lang="ru-RU" dirty="0" smtClean="0">
                <a:solidFill>
                  <a:schemeClr val="tx1"/>
                </a:solidFill>
              </a:rPr>
              <a:t>; Рита, </a:t>
            </a:r>
            <a:r>
              <a:rPr lang="ru-RU" dirty="0" err="1" smtClean="0">
                <a:solidFill>
                  <a:schemeClr val="tx1"/>
                </a:solidFill>
              </a:rPr>
              <a:t>щоб</a:t>
            </a:r>
            <a:r>
              <a:rPr lang="ru-RU" dirty="0" smtClean="0">
                <a:solidFill>
                  <a:schemeClr val="tx1"/>
                </a:solidFill>
              </a:rPr>
              <a:t> не </a:t>
            </a:r>
            <a:r>
              <a:rPr lang="ru-RU" dirty="0" err="1" smtClean="0">
                <a:solidFill>
                  <a:schemeClr val="tx1"/>
                </a:solidFill>
              </a:rPr>
              <a:t>роз’єднався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їх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тріумфіат</a:t>
            </a:r>
            <a:r>
              <a:rPr lang="ru-RU" dirty="0" smtClean="0">
                <a:solidFill>
                  <a:schemeClr val="tx1"/>
                </a:solidFill>
              </a:rPr>
              <a:t> (“Ми </a:t>
            </a:r>
            <a:r>
              <a:rPr lang="ru-RU" dirty="0" err="1" smtClean="0">
                <a:solidFill>
                  <a:schemeClr val="tx1"/>
                </a:solidFill>
              </a:rPr>
              <a:t>троє</a:t>
            </a:r>
            <a:r>
              <a:rPr lang="ru-RU" dirty="0" smtClean="0">
                <a:solidFill>
                  <a:schemeClr val="tx1"/>
                </a:solidFill>
              </a:rPr>
              <a:t> – одно!”) </a:t>
            </a:r>
            <a:r>
              <a:rPr lang="ru-RU" dirty="0" err="1" smtClean="0">
                <a:solidFill>
                  <a:schemeClr val="tx1"/>
                </a:solidFill>
              </a:rPr>
              <a:t>убиває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хвилину</a:t>
            </a:r>
            <a:r>
              <a:rPr lang="ru-RU" dirty="0" smtClean="0">
                <a:solidFill>
                  <a:schemeClr val="tx1"/>
                </a:solidFill>
              </a:rPr>
              <a:t> тяжкого душевного болю не </a:t>
            </a:r>
            <a:r>
              <a:rPr lang="ru-RU" dirty="0" err="1" smtClean="0">
                <a:solidFill>
                  <a:schemeClr val="tx1"/>
                </a:solidFill>
              </a:rPr>
              <a:t>тільки</a:t>
            </a:r>
            <a:r>
              <a:rPr lang="ru-RU" dirty="0" smtClean="0">
                <a:solidFill>
                  <a:schemeClr val="tx1"/>
                </a:solidFill>
              </a:rPr>
              <a:t> себе, а </a:t>
            </a:r>
            <a:r>
              <a:rPr lang="ru-RU" dirty="0" err="1" smtClean="0">
                <a:solidFill>
                  <a:schemeClr val="tx1"/>
                </a:solidFill>
              </a:rPr>
              <a:t>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більше</a:t>
            </a:r>
            <a:r>
              <a:rPr lang="ru-RU" dirty="0" smtClean="0">
                <a:solidFill>
                  <a:schemeClr val="tx1"/>
                </a:solidFill>
              </a:rPr>
              <a:t> того – </a:t>
            </a:r>
            <a:r>
              <a:rPr lang="ru-RU" dirty="0" err="1" smtClean="0">
                <a:solidFill>
                  <a:schemeClr val="tx1"/>
                </a:solidFill>
              </a:rPr>
              <a:t>знищує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картину.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 err="1" smtClean="0">
                <a:solidFill>
                  <a:schemeClr val="tx1"/>
                </a:solidFill>
              </a:rPr>
              <a:t>п’єсі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перемагають</a:t>
            </a:r>
            <a:r>
              <a:rPr lang="ru-RU" dirty="0" smtClean="0">
                <a:solidFill>
                  <a:schemeClr val="tx1"/>
                </a:solidFill>
              </a:rPr>
              <a:t> не </a:t>
            </a:r>
            <a:r>
              <a:rPr lang="ru-RU" dirty="0" err="1" smtClean="0">
                <a:solidFill>
                  <a:schemeClr val="tx1"/>
                </a:solidFill>
              </a:rPr>
              <a:t>теорії</a:t>
            </a:r>
            <a:r>
              <a:rPr lang="ru-RU" dirty="0" smtClean="0">
                <a:solidFill>
                  <a:schemeClr val="tx1"/>
                </a:solidFill>
              </a:rPr>
              <a:t>, а </a:t>
            </a:r>
            <a:r>
              <a:rPr lang="ru-RU" dirty="0" err="1" smtClean="0">
                <a:solidFill>
                  <a:schemeClr val="tx1"/>
                </a:solidFill>
              </a:rPr>
              <a:t>знову</a:t>
            </a:r>
            <a:r>
              <a:rPr lang="ru-RU" dirty="0" smtClean="0">
                <a:solidFill>
                  <a:schemeClr val="tx1"/>
                </a:solidFill>
              </a:rPr>
              <a:t> ж таки природа (</a:t>
            </a:r>
            <a:r>
              <a:rPr lang="ru-RU" dirty="0" err="1" smtClean="0">
                <a:solidFill>
                  <a:schemeClr val="tx1"/>
                </a:solidFill>
              </a:rPr>
              <a:t>природні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почуття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любові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родини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до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дитини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dirty="0" err="1" smtClean="0">
                <a:solidFill>
                  <a:schemeClr val="tx1"/>
                </a:solidFill>
              </a:rPr>
              <a:t>цих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одвічних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життєвих</a:t>
            </a:r>
            <a:r>
              <a:rPr lang="ru-RU" dirty="0" smtClean="0">
                <a:solidFill>
                  <a:schemeClr val="tx1"/>
                </a:solidFill>
              </a:rPr>
              <a:t> основ). </a:t>
            </a:r>
            <a:r>
              <a:rPr lang="ru-RU" dirty="0" err="1" smtClean="0">
                <a:solidFill>
                  <a:schemeClr val="tx1"/>
                </a:solidFill>
              </a:rPr>
              <a:t>Навіть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Мистецтво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dirty="0" err="1" smtClean="0">
                <a:solidFill>
                  <a:schemeClr val="tx1"/>
                </a:solidFill>
              </a:rPr>
              <a:t>справжнє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велике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Мистецтво</a:t>
            </a:r>
            <a:r>
              <a:rPr lang="ru-RU" dirty="0" smtClean="0">
                <a:solidFill>
                  <a:schemeClr val="tx1"/>
                </a:solidFill>
              </a:rPr>
              <a:t> – не </a:t>
            </a:r>
            <a:r>
              <a:rPr lang="ru-RU" dirty="0" err="1" smtClean="0">
                <a:solidFill>
                  <a:schemeClr val="tx1"/>
                </a:solidFill>
              </a:rPr>
              <a:t>може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існувати</a:t>
            </a:r>
            <a:r>
              <a:rPr lang="ru-RU" dirty="0" smtClean="0">
                <a:solidFill>
                  <a:schemeClr val="tx1"/>
                </a:solidFill>
              </a:rPr>
              <a:t> в полярному </a:t>
            </a:r>
            <a:r>
              <a:rPr lang="ru-RU" dirty="0" err="1" smtClean="0">
                <a:solidFill>
                  <a:schemeClr val="tx1"/>
                </a:solidFill>
              </a:rPr>
              <a:t>холоді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себелюбства</a:t>
            </a:r>
            <a:r>
              <a:rPr lang="ru-RU" dirty="0" smtClean="0">
                <a:solidFill>
                  <a:schemeClr val="tx1"/>
                </a:solidFill>
              </a:rPr>
              <a:t>, без тепла, без </a:t>
            </a:r>
            <a:r>
              <a:rPr lang="ru-RU" dirty="0" err="1" smtClean="0">
                <a:solidFill>
                  <a:schemeClr val="tx1"/>
                </a:solidFill>
              </a:rPr>
              <a:t>сув’язі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рідних</a:t>
            </a:r>
            <a:r>
              <a:rPr lang="ru-RU" dirty="0" smtClean="0">
                <a:solidFill>
                  <a:schemeClr val="tx1"/>
                </a:solidFill>
              </a:rPr>
              <a:t> душ.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“</a:t>
            </a:r>
            <a:r>
              <a:rPr lang="ru-RU" dirty="0" err="1" smtClean="0"/>
              <a:t>Брехня</a:t>
            </a:r>
            <a:r>
              <a:rPr lang="ru-RU" dirty="0" smtClean="0"/>
              <a:t>” (1910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501122" cy="50720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 err="1" smtClean="0">
                <a:solidFill>
                  <a:schemeClr val="tx1"/>
                </a:solidFill>
              </a:rPr>
              <a:t>ній</a:t>
            </a:r>
            <a:r>
              <a:rPr lang="ru-RU" dirty="0" smtClean="0">
                <a:solidFill>
                  <a:schemeClr val="tx1"/>
                </a:solidFill>
              </a:rPr>
              <a:t> автор </a:t>
            </a:r>
            <a:r>
              <a:rPr lang="ru-RU" dirty="0" err="1" smtClean="0">
                <a:solidFill>
                  <a:schemeClr val="tx1"/>
                </a:solidFill>
              </a:rPr>
              <a:t>порушує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морально-філософську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етичну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проблеми.</a:t>
            </a:r>
            <a:r>
              <a:rPr lang="ru-RU" dirty="0" err="1" smtClean="0">
                <a:solidFill>
                  <a:schemeClr val="tx1"/>
                </a:solidFill>
              </a:rPr>
              <a:t>Центральна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постать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п’єсі</a:t>
            </a:r>
            <a:r>
              <a:rPr lang="ru-RU" dirty="0" smtClean="0">
                <a:solidFill>
                  <a:schemeClr val="tx1"/>
                </a:solidFill>
              </a:rPr>
              <a:t> – Наталя </a:t>
            </a:r>
            <a:r>
              <a:rPr lang="ru-RU" dirty="0" err="1" smtClean="0">
                <a:solidFill>
                  <a:schemeClr val="tx1"/>
                </a:solidFill>
              </a:rPr>
              <a:t>Павлівна</a:t>
            </a:r>
            <a:r>
              <a:rPr lang="ru-RU" dirty="0" smtClean="0">
                <a:solidFill>
                  <a:schemeClr val="tx1"/>
                </a:solidFill>
              </a:rPr>
              <a:t>. Вона </a:t>
            </a:r>
            <a:r>
              <a:rPr lang="ru-RU" dirty="0" err="1" smtClean="0">
                <a:solidFill>
                  <a:schemeClr val="tx1"/>
                </a:solidFill>
              </a:rPr>
              <a:t>вирішує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дилему</a:t>
            </a:r>
            <a:r>
              <a:rPr lang="ru-RU" dirty="0" smtClean="0">
                <a:solidFill>
                  <a:schemeClr val="tx1"/>
                </a:solidFill>
              </a:rPr>
              <a:t> як </a:t>
            </a:r>
            <a:r>
              <a:rPr lang="ru-RU" dirty="0" err="1" smtClean="0">
                <a:solidFill>
                  <a:schemeClr val="tx1"/>
                </a:solidFill>
              </a:rPr>
              <a:t>заспокоїти</a:t>
            </a:r>
            <a:r>
              <a:rPr lang="ru-RU" dirty="0" smtClean="0">
                <a:solidFill>
                  <a:schemeClr val="tx1"/>
                </a:solidFill>
              </a:rPr>
              <a:t> свою </a:t>
            </a:r>
            <a:r>
              <a:rPr lang="ru-RU" dirty="0" err="1" smtClean="0">
                <a:solidFill>
                  <a:schemeClr val="tx1"/>
                </a:solidFill>
              </a:rPr>
              <a:t>совість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своє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бунтівне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невдоволене</a:t>
            </a:r>
            <a:r>
              <a:rPr lang="ru-RU" dirty="0" smtClean="0">
                <a:solidFill>
                  <a:schemeClr val="tx1"/>
                </a:solidFill>
              </a:rPr>
              <a:t> “я” </a:t>
            </a:r>
            <a:r>
              <a:rPr lang="ru-RU" dirty="0" err="1" smtClean="0">
                <a:solidFill>
                  <a:schemeClr val="tx1"/>
                </a:solidFill>
              </a:rPr>
              <a:t>інтелігентної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людини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виправдатися</a:t>
            </a:r>
            <a:r>
              <a:rPr lang="ru-RU" dirty="0" smtClean="0">
                <a:solidFill>
                  <a:schemeClr val="tx1"/>
                </a:solidFill>
              </a:rPr>
              <a:t> перед </a:t>
            </a:r>
            <a:r>
              <a:rPr lang="ru-RU" dirty="0" err="1" smtClean="0">
                <a:solidFill>
                  <a:schemeClr val="tx1"/>
                </a:solidFill>
              </a:rPr>
              <a:t>коханцем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щоб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затримати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при </a:t>
            </a:r>
            <a:r>
              <a:rPr lang="ru-RU" dirty="0" err="1" smtClean="0">
                <a:solidFill>
                  <a:schemeClr val="tx1"/>
                </a:solidFill>
              </a:rPr>
              <a:t>собі</a:t>
            </a:r>
            <a:r>
              <a:rPr lang="ru-RU" dirty="0" smtClean="0">
                <a:solidFill>
                  <a:schemeClr val="tx1"/>
                </a:solidFill>
              </a:rPr>
              <a:t>. Для </a:t>
            </a:r>
            <a:r>
              <a:rPr lang="ru-RU" dirty="0" err="1" smtClean="0">
                <a:solidFill>
                  <a:schemeClr val="tx1"/>
                </a:solidFill>
              </a:rPr>
              <a:t>цього</a:t>
            </a:r>
            <a:r>
              <a:rPr lang="ru-RU" dirty="0" smtClean="0">
                <a:solidFill>
                  <a:schemeClr val="tx1"/>
                </a:solidFill>
              </a:rPr>
              <a:t> вона </a:t>
            </a:r>
            <a:r>
              <a:rPr lang="ru-RU" dirty="0" err="1" smtClean="0">
                <a:solidFill>
                  <a:schemeClr val="tx1"/>
                </a:solidFill>
              </a:rPr>
              <a:t>йде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компроміс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совістю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творить низку </a:t>
            </a:r>
            <a:r>
              <a:rPr lang="ru-RU" dirty="0" err="1" smtClean="0">
                <a:solidFill>
                  <a:schemeClr val="tx1"/>
                </a:solidFill>
              </a:rPr>
              <a:t>брехні</a:t>
            </a:r>
            <a:r>
              <a:rPr lang="ru-RU" dirty="0" smtClean="0">
                <a:solidFill>
                  <a:schemeClr val="tx1"/>
                </a:solidFill>
              </a:rPr>
              <a:t>. “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істина</a:t>
            </a:r>
            <a:r>
              <a:rPr lang="ru-RU" dirty="0" smtClean="0">
                <a:solidFill>
                  <a:schemeClr val="tx1"/>
                </a:solidFill>
              </a:rPr>
              <a:t>? –</a:t>
            </a:r>
            <a:r>
              <a:rPr lang="ru-RU" dirty="0" err="1" smtClean="0">
                <a:solidFill>
                  <a:schemeClr val="tx1"/>
                </a:solidFill>
              </a:rPr>
              <a:t>каже</a:t>
            </a:r>
            <a:r>
              <a:rPr lang="ru-RU" dirty="0" smtClean="0">
                <a:solidFill>
                  <a:schemeClr val="tx1"/>
                </a:solidFill>
              </a:rPr>
              <a:t> вона. – </a:t>
            </a:r>
            <a:r>
              <a:rPr lang="ru-RU" dirty="0" err="1" smtClean="0">
                <a:solidFill>
                  <a:schemeClr val="tx1"/>
                </a:solidFill>
              </a:rPr>
              <a:t>Істина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постаріла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брехня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всяка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брехня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буває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істиною</a:t>
            </a:r>
            <a:r>
              <a:rPr lang="ru-RU" dirty="0" smtClean="0">
                <a:solidFill>
                  <a:schemeClr val="tx1"/>
                </a:solidFill>
              </a:rPr>
              <a:t>”. Вона </a:t>
            </a:r>
            <a:r>
              <a:rPr lang="ru-RU" dirty="0" err="1" smtClean="0">
                <a:solidFill>
                  <a:schemeClr val="tx1"/>
                </a:solidFill>
              </a:rPr>
              <a:t>впевнена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“людям </a:t>
            </a:r>
            <a:r>
              <a:rPr lang="ru-RU" dirty="0" err="1" smtClean="0">
                <a:solidFill>
                  <a:schemeClr val="tx1"/>
                </a:solidFill>
              </a:rPr>
              <a:t>зовсім</a:t>
            </a:r>
            <a:r>
              <a:rPr lang="ru-RU" dirty="0" smtClean="0">
                <a:solidFill>
                  <a:schemeClr val="tx1"/>
                </a:solidFill>
              </a:rPr>
              <a:t> не треба </a:t>
            </a:r>
            <a:r>
              <a:rPr lang="ru-RU" dirty="0" err="1" smtClean="0">
                <a:solidFill>
                  <a:schemeClr val="tx1"/>
                </a:solidFill>
              </a:rPr>
              <a:t>правди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брехні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їм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треба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щастя</a:t>
            </a:r>
            <a:r>
              <a:rPr lang="ru-RU" dirty="0" smtClean="0">
                <a:solidFill>
                  <a:schemeClr val="tx1"/>
                </a:solidFill>
              </a:rPr>
              <a:t>… покою. Коли </a:t>
            </a:r>
            <a:r>
              <a:rPr lang="ru-RU" dirty="0" err="1" smtClean="0">
                <a:solidFill>
                  <a:schemeClr val="tx1"/>
                </a:solidFill>
              </a:rPr>
              <a:t>брехня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дати</a:t>
            </a:r>
            <a:r>
              <a:rPr lang="ru-RU" dirty="0" smtClean="0">
                <a:solidFill>
                  <a:schemeClr val="tx1"/>
                </a:solidFill>
              </a:rPr>
              <a:t>, слава </a:t>
            </a:r>
            <a:r>
              <a:rPr lang="ru-RU" dirty="0" err="1" smtClean="0">
                <a:solidFill>
                  <a:schemeClr val="tx1"/>
                </a:solidFill>
              </a:rPr>
              <a:t>брехні</a:t>
            </a:r>
            <a:r>
              <a:rPr lang="ru-RU" dirty="0" smtClean="0">
                <a:solidFill>
                  <a:schemeClr val="tx1"/>
                </a:solidFill>
              </a:rPr>
              <a:t>”. В </a:t>
            </a:r>
            <a:r>
              <a:rPr lang="ru-RU" dirty="0" err="1" smtClean="0">
                <a:solidFill>
                  <a:schemeClr val="tx1"/>
                </a:solidFill>
              </a:rPr>
              <a:t>цій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п'єсі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вражає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майстерність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Винниченка</a:t>
            </a:r>
            <a:r>
              <a:rPr lang="ru-RU" dirty="0" smtClean="0">
                <a:solidFill>
                  <a:schemeClr val="tx1"/>
                </a:solidFill>
              </a:rPr>
              <a:t> - психолога. </a:t>
            </a:r>
            <a:r>
              <a:rPr lang="ru-RU" dirty="0" err="1" smtClean="0">
                <a:solidFill>
                  <a:schemeClr val="tx1"/>
                </a:solidFill>
              </a:rPr>
              <a:t>Він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переконливо</a:t>
            </a:r>
            <a:r>
              <a:rPr lang="ru-RU" dirty="0" smtClean="0">
                <a:solidFill>
                  <a:schemeClr val="tx1"/>
                </a:solidFill>
              </a:rPr>
              <a:t> правдиво </a:t>
            </a:r>
            <a:r>
              <a:rPr lang="ru-RU" dirty="0" err="1" smtClean="0">
                <a:solidFill>
                  <a:schemeClr val="tx1"/>
                </a:solidFill>
              </a:rPr>
              <a:t>вмонтовує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поведінку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Наталі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Павлівни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"</a:t>
            </a:r>
            <a:r>
              <a:rPr lang="uk-UA" dirty="0" err="1" smtClean="0"/>
              <a:t>Гр</a:t>
            </a:r>
            <a:r>
              <a:rPr lang="ru-RU" dirty="0" smtClean="0"/>
              <a:t>i</a:t>
            </a:r>
            <a:r>
              <a:rPr lang="uk-UA" dirty="0" smtClean="0"/>
              <a:t>х"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48752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     Головна </a:t>
            </a:r>
            <a:r>
              <a:rPr lang="uk-UA" dirty="0" err="1" smtClean="0">
                <a:solidFill>
                  <a:schemeClr val="tx1"/>
                </a:solidFill>
              </a:rPr>
              <a:t>героïня</a:t>
            </a:r>
            <a:r>
              <a:rPr lang="uk-UA" dirty="0" smtClean="0">
                <a:solidFill>
                  <a:schemeClr val="tx1"/>
                </a:solidFill>
              </a:rPr>
              <a:t> Ї </a:t>
            </a:r>
            <a:r>
              <a:rPr lang="uk-UA" dirty="0" err="1" smtClean="0">
                <a:solidFill>
                  <a:schemeClr val="tx1"/>
                </a:solidFill>
              </a:rPr>
              <a:t>революц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err="1" smtClean="0">
                <a:solidFill>
                  <a:schemeClr val="tx1"/>
                </a:solidFill>
              </a:rPr>
              <a:t>онерка</a:t>
            </a:r>
            <a:r>
              <a:rPr lang="uk-UA" dirty="0" smtClean="0">
                <a:solidFill>
                  <a:schemeClr val="tx1"/>
                </a:solidFill>
              </a:rPr>
              <a:t> Мар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я </a:t>
            </a:r>
            <a:r>
              <a:rPr lang="uk-UA" dirty="0" err="1" smtClean="0">
                <a:solidFill>
                  <a:schemeClr val="tx1"/>
                </a:solidFill>
              </a:rPr>
              <a:t>Ляшк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err="1" smtClean="0">
                <a:solidFill>
                  <a:schemeClr val="tx1"/>
                </a:solidFill>
              </a:rPr>
              <a:t>вська</a:t>
            </a:r>
            <a:r>
              <a:rPr lang="uk-UA" dirty="0" smtClean="0">
                <a:solidFill>
                  <a:schemeClr val="tx1"/>
                </a:solidFill>
              </a:rPr>
              <a:t> вважає, що в сучасному ïй </a:t>
            </a:r>
            <a:r>
              <a:rPr lang="uk-UA" dirty="0" err="1" smtClean="0">
                <a:solidFill>
                  <a:schemeClr val="tx1"/>
                </a:solidFill>
              </a:rPr>
              <a:t>св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т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 нема такого поняття, як "</a:t>
            </a:r>
            <a:r>
              <a:rPr lang="uk-UA" dirty="0" err="1" smtClean="0">
                <a:solidFill>
                  <a:schemeClr val="tx1"/>
                </a:solidFill>
              </a:rPr>
              <a:t>гр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х", що це пережитки "старого </a:t>
            </a:r>
            <a:r>
              <a:rPr lang="uk-UA" dirty="0" err="1" smtClean="0">
                <a:solidFill>
                  <a:schemeClr val="tx1"/>
                </a:solidFill>
              </a:rPr>
              <a:t>св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ту". Але протягом твору вона змушена </a:t>
            </a:r>
            <a:r>
              <a:rPr lang="uk-UA" dirty="0" err="1" smtClean="0">
                <a:solidFill>
                  <a:schemeClr val="tx1"/>
                </a:solidFill>
              </a:rPr>
              <a:t>зм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нити свою думку. "Маленький </a:t>
            </a:r>
            <a:r>
              <a:rPr lang="uk-UA" dirty="0" err="1" smtClean="0">
                <a:solidFill>
                  <a:schemeClr val="tx1"/>
                </a:solidFill>
              </a:rPr>
              <a:t>гр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х" зрада товариш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err="1" smtClean="0">
                <a:solidFill>
                  <a:schemeClr val="tx1"/>
                </a:solidFill>
              </a:rPr>
              <a:t>в-революц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err="1" smtClean="0">
                <a:solidFill>
                  <a:schemeClr val="tx1"/>
                </a:solidFill>
              </a:rPr>
              <a:t>онер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в заради </a:t>
            </a:r>
            <a:r>
              <a:rPr lang="uk-UA" dirty="0" err="1" smtClean="0">
                <a:solidFill>
                  <a:schemeClr val="tx1"/>
                </a:solidFill>
              </a:rPr>
              <a:t>благородноï</a:t>
            </a:r>
            <a:r>
              <a:rPr lang="uk-UA" dirty="0" smtClean="0">
                <a:solidFill>
                  <a:schemeClr val="tx1"/>
                </a:solidFill>
              </a:rPr>
              <a:t> мети Ї порятунку з ув'язнення коханого </a:t>
            </a:r>
            <a:r>
              <a:rPr lang="uk-UA" dirty="0" err="1" smtClean="0">
                <a:solidFill>
                  <a:schemeClr val="tx1"/>
                </a:solidFill>
              </a:rPr>
              <a:t>чолов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err="1" smtClean="0">
                <a:solidFill>
                  <a:schemeClr val="tx1"/>
                </a:solidFill>
              </a:rPr>
              <a:t>ка</a:t>
            </a:r>
            <a:r>
              <a:rPr lang="uk-UA" dirty="0" smtClean="0">
                <a:solidFill>
                  <a:schemeClr val="tx1"/>
                </a:solidFill>
              </a:rPr>
              <a:t> призводить до </a:t>
            </a:r>
            <a:r>
              <a:rPr lang="uk-UA" dirty="0" err="1" smtClean="0">
                <a:solidFill>
                  <a:schemeClr val="tx1"/>
                </a:solidFill>
              </a:rPr>
              <a:t>неспод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err="1" smtClean="0">
                <a:solidFill>
                  <a:schemeClr val="tx1"/>
                </a:solidFill>
              </a:rPr>
              <a:t>ваних</a:t>
            </a:r>
            <a:r>
              <a:rPr lang="uk-UA" dirty="0" smtClean="0">
                <a:solidFill>
                  <a:schemeClr val="tx1"/>
                </a:solidFill>
              </a:rPr>
              <a:t> для </a:t>
            </a:r>
            <a:r>
              <a:rPr lang="uk-UA" dirty="0" err="1" smtClean="0">
                <a:solidFill>
                  <a:schemeClr val="tx1"/>
                </a:solidFill>
              </a:rPr>
              <a:t>неï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насл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err="1" smtClean="0">
                <a:solidFill>
                  <a:schemeClr val="tx1"/>
                </a:solidFill>
              </a:rPr>
              <a:t>дк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в: Мар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я потрапляє в </a:t>
            </a:r>
            <a:r>
              <a:rPr lang="uk-UA" dirty="0" err="1" smtClean="0">
                <a:solidFill>
                  <a:schemeClr val="tx1"/>
                </a:solidFill>
              </a:rPr>
              <a:t>залежн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err="1" smtClean="0">
                <a:solidFill>
                  <a:schemeClr val="tx1"/>
                </a:solidFill>
              </a:rPr>
              <a:t>сть</a:t>
            </a:r>
            <a:r>
              <a:rPr lang="uk-UA" dirty="0" smtClean="0">
                <a:solidFill>
                  <a:schemeClr val="tx1"/>
                </a:solidFill>
              </a:rPr>
              <a:t> до </a:t>
            </a:r>
            <a:r>
              <a:rPr lang="uk-UA" dirty="0" err="1" smtClean="0">
                <a:solidFill>
                  <a:schemeClr val="tx1"/>
                </a:solidFill>
              </a:rPr>
              <a:t>сл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err="1" smtClean="0">
                <a:solidFill>
                  <a:schemeClr val="tx1"/>
                </a:solidFill>
              </a:rPr>
              <a:t>дчого</a:t>
            </a:r>
            <a:r>
              <a:rPr lang="uk-UA" dirty="0" smtClean="0">
                <a:solidFill>
                  <a:schemeClr val="tx1"/>
                </a:solidFill>
              </a:rPr>
              <a:t>, бо, боячись викриття, змушена </a:t>
            </a:r>
            <a:r>
              <a:rPr lang="uk-UA" dirty="0" err="1" smtClean="0">
                <a:solidFill>
                  <a:schemeClr val="tx1"/>
                </a:solidFill>
              </a:rPr>
              <a:t>викону</a:t>
            </a:r>
            <a:r>
              <a:rPr lang="uk-UA" dirty="0" smtClean="0">
                <a:solidFill>
                  <a:schemeClr val="tx1"/>
                </a:solidFill>
              </a:rPr>
              <a:t> вати </a:t>
            </a:r>
            <a:r>
              <a:rPr lang="uk-UA" dirty="0" err="1" smtClean="0">
                <a:solidFill>
                  <a:schemeClr val="tx1"/>
                </a:solidFill>
              </a:rPr>
              <a:t>вс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 його бажання, видавати по одному </a:t>
            </a:r>
            <a:r>
              <a:rPr lang="uk-UA" dirty="0" err="1" smtClean="0">
                <a:solidFill>
                  <a:schemeClr val="tx1"/>
                </a:solidFill>
              </a:rPr>
              <a:t>своïх</a:t>
            </a:r>
            <a:r>
              <a:rPr lang="uk-UA" dirty="0" smtClean="0">
                <a:solidFill>
                  <a:schemeClr val="tx1"/>
                </a:solidFill>
              </a:rPr>
              <a:t> товариш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в, об </a:t>
            </a:r>
            <a:r>
              <a:rPr lang="uk-UA" dirty="0" err="1" smtClean="0">
                <a:solidFill>
                  <a:schemeClr val="tx1"/>
                </a:solidFill>
              </a:rPr>
              <a:t>манювати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друз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 самого коханого, як</a:t>
            </a:r>
            <a:r>
              <a:rPr lang="ru-RU" dirty="0" smtClean="0">
                <a:solidFill>
                  <a:schemeClr val="tx1"/>
                </a:solidFill>
              </a:rPr>
              <a:t>i</a:t>
            </a:r>
            <a:r>
              <a:rPr lang="uk-UA" dirty="0" smtClean="0">
                <a:solidFill>
                  <a:schemeClr val="tx1"/>
                </a:solidFill>
              </a:rPr>
              <a:t> розшукують зрадника. </a:t>
            </a:r>
            <a:r>
              <a:rPr lang="ru-RU" dirty="0" smtClean="0">
                <a:solidFill>
                  <a:schemeClr val="tx1"/>
                </a:solidFill>
              </a:rPr>
              <a:t>Усе </a:t>
            </a:r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призводить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трагiчноï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розв'язки</a:t>
            </a:r>
            <a:r>
              <a:rPr lang="ru-RU" dirty="0" smtClean="0">
                <a:solidFill>
                  <a:schemeClr val="tx1"/>
                </a:solidFill>
              </a:rPr>
              <a:t>: доведена до </a:t>
            </a:r>
            <a:r>
              <a:rPr lang="ru-RU" dirty="0" err="1" smtClean="0">
                <a:solidFill>
                  <a:schemeClr val="tx1"/>
                </a:solidFill>
              </a:rPr>
              <a:t>вiдчаю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усвi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домлюючи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коханий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Iван</a:t>
            </a:r>
            <a:r>
              <a:rPr lang="ru-RU" dirty="0" smtClean="0">
                <a:solidFill>
                  <a:schemeClr val="tx1"/>
                </a:solidFill>
              </a:rPr>
              <a:t> не </a:t>
            </a:r>
            <a:r>
              <a:rPr lang="ru-RU" dirty="0" err="1" smtClean="0">
                <a:solidFill>
                  <a:schemeClr val="tx1"/>
                </a:solidFill>
              </a:rPr>
              <a:t>зрозумiє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ïï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зради</a:t>
            </a:r>
            <a:r>
              <a:rPr lang="ru-RU" dirty="0" smtClean="0">
                <a:solidFill>
                  <a:schemeClr val="tx1"/>
                </a:solidFill>
              </a:rPr>
              <a:t> i не </a:t>
            </a:r>
            <a:r>
              <a:rPr lang="ru-RU" dirty="0" err="1" smtClean="0">
                <a:solidFill>
                  <a:schemeClr val="tx1"/>
                </a:solidFill>
              </a:rPr>
              <a:t>пробачить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ïй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Марiя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накладає</a:t>
            </a:r>
            <a:r>
              <a:rPr lang="ru-RU" dirty="0" smtClean="0">
                <a:solidFill>
                  <a:schemeClr val="tx1"/>
                </a:solidFill>
              </a:rPr>
              <a:t> на себе руки, таким чином вдавшись до одного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найстрашнiших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християнських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грiхiв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Отже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протягом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твору</a:t>
            </a:r>
            <a:r>
              <a:rPr lang="ru-RU" dirty="0" smtClean="0">
                <a:solidFill>
                  <a:schemeClr val="tx1"/>
                </a:solidFill>
              </a:rPr>
              <a:t> ми </a:t>
            </a:r>
            <a:r>
              <a:rPr lang="ru-RU" dirty="0" err="1" smtClean="0">
                <a:solidFill>
                  <a:schemeClr val="tx1"/>
                </a:solidFill>
              </a:rPr>
              <a:t>маємо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можливiсть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простежити</a:t>
            </a:r>
            <a:r>
              <a:rPr lang="ru-RU" dirty="0" smtClean="0">
                <a:solidFill>
                  <a:schemeClr val="tx1"/>
                </a:solidFill>
              </a:rPr>
              <a:t> весь "шлях" духовного </a:t>
            </a:r>
            <a:r>
              <a:rPr lang="ru-RU" dirty="0" err="1" smtClean="0">
                <a:solidFill>
                  <a:schemeClr val="tx1"/>
                </a:solidFill>
              </a:rPr>
              <a:t>руйнуван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особистостi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замислитись</a:t>
            </a:r>
            <a:r>
              <a:rPr lang="ru-RU" dirty="0" smtClean="0">
                <a:solidFill>
                  <a:schemeClr val="tx1"/>
                </a:solidFill>
              </a:rPr>
              <a:t> над </a:t>
            </a:r>
            <a:r>
              <a:rPr lang="ru-RU" dirty="0" err="1" smtClean="0">
                <a:solidFill>
                  <a:schemeClr val="tx1"/>
                </a:solidFill>
              </a:rPr>
              <a:t>морально-фiлософськими</a:t>
            </a:r>
            <a:r>
              <a:rPr lang="ru-RU" dirty="0" smtClean="0">
                <a:solidFill>
                  <a:schemeClr val="tx1"/>
                </a:solidFill>
              </a:rPr>
              <a:t> про </a:t>
            </a:r>
            <a:r>
              <a:rPr lang="ru-RU" dirty="0" err="1" smtClean="0">
                <a:solidFill>
                  <a:schemeClr val="tx1"/>
                </a:solidFill>
              </a:rPr>
              <a:t>блемами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драми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ïх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актуальнiстю</a:t>
            </a:r>
            <a:r>
              <a:rPr lang="ru-RU" dirty="0" smtClean="0">
                <a:solidFill>
                  <a:schemeClr val="tx1"/>
                </a:solidFill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</a:rPr>
              <a:t>сьогодення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281</TotalTime>
  <Words>1206</Words>
  <Application>Microsoft Office PowerPoint</Application>
  <PresentationFormat>Экран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Винниченко-драматург</vt:lpstr>
      <vt:lpstr>Винниченко Володимир Кирилович </vt:lpstr>
      <vt:lpstr>Слайд 3</vt:lpstr>
      <vt:lpstr>Винниченко і театр</vt:lpstr>
      <vt:lpstr>Слайд 5</vt:lpstr>
      <vt:lpstr>“Чорна Пантера і Білий Ведмідь”</vt:lpstr>
      <vt:lpstr>Слайд 7</vt:lpstr>
      <vt:lpstr>“Брехня” (1910)</vt:lpstr>
      <vt:lpstr>"Грiх"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Винниченко-драматург</dc:title>
  <dc:creator>Оксана</dc:creator>
  <cp:lastModifiedBy>Оксана</cp:lastModifiedBy>
  <cp:revision>27</cp:revision>
  <dcterms:created xsi:type="dcterms:W3CDTF">2014-01-08T12:14:00Z</dcterms:created>
  <dcterms:modified xsi:type="dcterms:W3CDTF">2014-01-08T16:55:02Z</dcterms:modified>
</cp:coreProperties>
</file>