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5" r:id="rId15"/>
    <p:sldId id="274" r:id="rId16"/>
    <p:sldId id="270" r:id="rId17"/>
    <p:sldId id="271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6" autoAdjust="0"/>
    <p:restoredTop sz="94665" autoAdjust="0"/>
  </p:normalViewPr>
  <p:slideViewPr>
    <p:cSldViewPr>
      <p:cViewPr varScale="1">
        <p:scale>
          <a:sx n="102" d="100"/>
          <a:sy n="102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CB9BE9-EF6D-457A-AF7C-B370C734CEF2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0E74711-80BB-4597-89BB-15004DBEA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214290"/>
            <a:ext cx="1651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latin typeface="Bookman Old Style" pitchFamily="18" charset="0"/>
              </a:rPr>
              <a:t>Росія</a:t>
            </a: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1268413"/>
            <a:ext cx="31051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736"/>
            <a:ext cx="4911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5072074"/>
            <a:ext cx="126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2800" b="1" dirty="0">
                <a:latin typeface="Bookman Old Style" pitchFamily="18" charset="0"/>
              </a:rPr>
              <a:t>Герб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072074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2800" b="1" dirty="0" smtClean="0">
                <a:latin typeface="Bookman Old Style" pitchFamily="18" charset="0"/>
              </a:rPr>
              <a:t>Прапор</a:t>
            </a:r>
            <a:endParaRPr lang="uk-UA" sz="28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6" y="1928802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Москва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14290"/>
            <a:ext cx="2686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Великі міста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749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9228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Санкт-Петербург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41363"/>
            <a:ext cx="5445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2413" y="3357563"/>
            <a:ext cx="486568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Новосибірськ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27075"/>
            <a:ext cx="449421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68638"/>
            <a:ext cx="4778375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42852"/>
            <a:ext cx="1810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atin typeface="Bookman Old Style" pitchFamily="18" charset="0"/>
              </a:rPr>
              <a:t>Омськ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41363"/>
            <a:ext cx="51943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59125"/>
            <a:ext cx="46704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42852"/>
            <a:ext cx="1944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atin typeface="Bookman Old Style" pitchFamily="18" charset="0"/>
              </a:rPr>
              <a:t>Казань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51117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286125"/>
            <a:ext cx="48101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500042"/>
            <a:ext cx="1165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atin typeface="Bookman Old Style" pitchFamily="18" charset="0"/>
              </a:rPr>
              <a:t>Уфа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5497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/>
          <a:srcRect b="10439"/>
          <a:stretch>
            <a:fillRect/>
          </a:stretch>
        </p:blipFill>
        <p:spPr bwMode="auto">
          <a:xfrm>
            <a:off x="5214942" y="2000240"/>
            <a:ext cx="3571875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85794"/>
            <a:ext cx="8643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Чисельність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населення</a:t>
            </a:r>
            <a:r>
              <a:rPr lang="ru-RU" sz="3600" dirty="0" smtClean="0"/>
              <a:t> за </a:t>
            </a:r>
            <a:r>
              <a:rPr lang="ru-RU" sz="3600" dirty="0" err="1" smtClean="0"/>
              <a:t>даними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Всеросійського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перепису</a:t>
            </a:r>
            <a:r>
              <a:rPr lang="ru-RU" sz="3600" dirty="0" smtClean="0"/>
              <a:t> </a:t>
            </a:r>
            <a:r>
              <a:rPr lang="ru-RU" sz="3600" dirty="0" err="1" smtClean="0"/>
              <a:t>населення</a:t>
            </a:r>
            <a:r>
              <a:rPr lang="ru-RU" sz="3600" dirty="0" smtClean="0"/>
              <a:t> 2010 року становила 142 856 536 </a:t>
            </a:r>
            <a:r>
              <a:rPr lang="ru-RU" sz="3600" dirty="0" err="1" smtClean="0"/>
              <a:t>осіб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на 2,3 </a:t>
            </a:r>
            <a:r>
              <a:rPr lang="ru-RU" sz="3600" dirty="0" err="1" smtClean="0"/>
              <a:t>млн</a:t>
            </a:r>
            <a:r>
              <a:rPr lang="ru-RU" sz="3600" dirty="0" smtClean="0"/>
              <a:t> (1,6%) </a:t>
            </a:r>
            <a:r>
              <a:rPr lang="ru-RU" sz="3600" dirty="0" err="1" smtClean="0"/>
              <a:t>менше</a:t>
            </a:r>
            <a:r>
              <a:rPr lang="ru-RU" sz="3600" dirty="0" smtClean="0"/>
              <a:t> </a:t>
            </a:r>
            <a:r>
              <a:rPr lang="ru-RU" sz="3600" dirty="0" err="1" smtClean="0"/>
              <a:t>ніж</a:t>
            </a:r>
            <a:r>
              <a:rPr lang="ru-RU" sz="3600" dirty="0" smtClean="0"/>
              <a:t> за </a:t>
            </a:r>
            <a:r>
              <a:rPr lang="ru-RU" sz="3600" dirty="0" err="1" smtClean="0"/>
              <a:t>переписом</a:t>
            </a:r>
            <a:r>
              <a:rPr lang="ru-RU" sz="3600" dirty="0" smtClean="0"/>
              <a:t> 2002 р. </a:t>
            </a:r>
            <a:r>
              <a:rPr lang="ru-RU" sz="3600" dirty="0" err="1" smtClean="0"/>
              <a:t>Розселення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вкрай</a:t>
            </a:r>
            <a:r>
              <a:rPr lang="ru-RU" sz="3600" dirty="0" smtClean="0"/>
              <a:t> </a:t>
            </a:r>
            <a:r>
              <a:rPr lang="ru-RU" sz="3600" dirty="0" err="1" smtClean="0"/>
              <a:t>нерівномірне</a:t>
            </a:r>
            <a:r>
              <a:rPr lang="ru-RU" sz="3600" dirty="0" smtClean="0"/>
              <a:t>: 3/4 </a:t>
            </a:r>
            <a:r>
              <a:rPr lang="ru-RU" sz="3600" dirty="0" err="1" smtClean="0"/>
              <a:t>населення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проживає</a:t>
            </a:r>
            <a:r>
              <a:rPr lang="ru-RU" sz="3600" dirty="0" smtClean="0"/>
              <a:t> в </a:t>
            </a:r>
            <a:r>
              <a:rPr lang="ru-RU" sz="3600" dirty="0" err="1" smtClean="0"/>
              <a:t>європейській</a:t>
            </a:r>
            <a:r>
              <a:rPr lang="ru-RU" sz="3600" dirty="0" smtClean="0"/>
              <a:t> </a:t>
            </a:r>
            <a:r>
              <a:rPr lang="ru-RU" sz="3600" dirty="0" err="1" smtClean="0"/>
              <a:t>частині</a:t>
            </a:r>
            <a:r>
              <a:rPr lang="ru-RU" sz="3600" dirty="0" smtClean="0"/>
              <a:t> </a:t>
            </a:r>
            <a:r>
              <a:rPr lang="ru-RU" sz="3600" dirty="0" err="1" smtClean="0"/>
              <a:t>країни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найбільш</a:t>
            </a:r>
            <a:r>
              <a:rPr lang="ru-RU" sz="3600" dirty="0" smtClean="0"/>
              <a:t> </a:t>
            </a:r>
            <a:r>
              <a:rPr lang="ru-RU" sz="3600" dirty="0" err="1" smtClean="0"/>
              <a:t>сприятливими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природними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умовами</a:t>
            </a:r>
            <a:r>
              <a:rPr lang="ru-RU" sz="3600" dirty="0" smtClean="0"/>
              <a:t>. </a:t>
            </a:r>
            <a:r>
              <a:rPr lang="ru-RU" sz="3600" dirty="0" err="1" smtClean="0"/>
              <a:t>Значно</a:t>
            </a:r>
            <a:r>
              <a:rPr lang="ru-RU" sz="3600" dirty="0" smtClean="0"/>
              <a:t> </a:t>
            </a:r>
            <a:r>
              <a:rPr lang="ru-RU" sz="3600" dirty="0" err="1" smtClean="0"/>
              <a:t>менша</a:t>
            </a:r>
            <a:r>
              <a:rPr lang="ru-RU" sz="3600" dirty="0" smtClean="0"/>
              <a:t> густота </a:t>
            </a:r>
            <a:r>
              <a:rPr lang="ru-RU" sz="3600" dirty="0" err="1" smtClean="0"/>
              <a:t>населення</a:t>
            </a:r>
            <a:r>
              <a:rPr lang="ru-RU" sz="3600" dirty="0" smtClean="0"/>
              <a:t> в </a:t>
            </a:r>
            <a:r>
              <a:rPr lang="ru-RU" sz="3600" dirty="0" err="1" smtClean="0"/>
              <a:t>азійській</a:t>
            </a:r>
            <a:r>
              <a:rPr lang="ru-RU" sz="3600" dirty="0" smtClean="0"/>
              <a:t> </a:t>
            </a:r>
            <a:r>
              <a:rPr lang="ru-RU" sz="3600" dirty="0" err="1" smtClean="0"/>
              <a:t>частині</a:t>
            </a:r>
            <a:r>
              <a:rPr lang="ru-RU" sz="3600" dirty="0" smtClean="0"/>
              <a:t>, де </a:t>
            </a:r>
            <a:r>
              <a:rPr lang="ru-RU" sz="3600" dirty="0" err="1" smtClean="0"/>
              <a:t>переважає</a:t>
            </a:r>
            <a:r>
              <a:rPr lang="ru-RU" sz="3600" dirty="0" smtClean="0"/>
              <a:t> </a:t>
            </a:r>
            <a:r>
              <a:rPr lang="ru-RU" sz="3600" dirty="0" err="1" smtClean="0"/>
              <a:t>різкоконтинентальний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клімат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42852"/>
            <a:ext cx="2845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Bookman Old Style" pitchFamily="18" charset="0"/>
              </a:rPr>
              <a:t>Населення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66843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Релігія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Росії</a:t>
            </a:r>
            <a:r>
              <a:rPr lang="ru-RU" sz="2400" dirty="0" smtClean="0"/>
              <a:t> — представлена </a:t>
            </a:r>
            <a:r>
              <a:rPr lang="ru-RU" sz="2400" dirty="0" err="1" smtClean="0"/>
              <a:t>більшістю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конфесій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 </a:t>
            </a:r>
            <a:r>
              <a:rPr lang="ru-RU" sz="2400" dirty="0" err="1" smtClean="0"/>
              <a:t>православ'я</a:t>
            </a:r>
            <a:r>
              <a:rPr lang="ru-RU" sz="2400" dirty="0" smtClean="0"/>
              <a:t>, </a:t>
            </a:r>
            <a:r>
              <a:rPr lang="ru-RU" sz="2400" dirty="0" err="1" smtClean="0"/>
              <a:t>іслам</a:t>
            </a:r>
            <a:r>
              <a:rPr lang="ru-RU" sz="2400" dirty="0" smtClean="0"/>
              <a:t> (</a:t>
            </a:r>
            <a:r>
              <a:rPr lang="ru-RU" sz="2400" dirty="0" err="1" smtClean="0"/>
              <a:t>Північний</a:t>
            </a:r>
            <a:r>
              <a:rPr lang="ru-RU" sz="2400" dirty="0" smtClean="0"/>
              <a:t> Кавказ</a:t>
            </a:r>
            <a:r>
              <a:rPr lang="ru-RU" sz="2400" dirty="0" smtClean="0"/>
              <a:t>, </a:t>
            </a:r>
            <a:r>
              <a:rPr lang="ru-RU" sz="2400" dirty="0" err="1" smtClean="0"/>
              <a:t>Поволжя</a:t>
            </a:r>
            <a:r>
              <a:rPr lang="ru-RU" sz="2400" dirty="0" smtClean="0"/>
              <a:t>), </a:t>
            </a:r>
            <a:r>
              <a:rPr lang="ru-RU" sz="2400" dirty="0" smtClean="0"/>
              <a:t>буддизм(</a:t>
            </a:r>
            <a:r>
              <a:rPr lang="ru-RU" sz="2400" dirty="0" err="1" smtClean="0"/>
              <a:t>Калмикія</a:t>
            </a:r>
            <a:r>
              <a:rPr lang="ru-RU" sz="2400" dirty="0" smtClean="0"/>
              <a:t>,</a:t>
            </a:r>
            <a:r>
              <a:rPr lang="ru-RU" sz="2400" dirty="0" smtClean="0"/>
              <a:t> </a:t>
            </a:r>
            <a:r>
              <a:rPr lang="ru-RU" sz="2400" dirty="0" err="1" smtClean="0"/>
              <a:t>Бурятія</a:t>
            </a:r>
            <a:r>
              <a:rPr lang="ru-RU" sz="2400" dirty="0" smtClean="0"/>
              <a:t>) та </a:t>
            </a:r>
            <a:r>
              <a:rPr lang="ru-RU" sz="2400" dirty="0" err="1" smtClean="0"/>
              <a:t>язичництво</a:t>
            </a:r>
            <a:r>
              <a:rPr lang="ru-RU" sz="2400" dirty="0" smtClean="0"/>
              <a:t> (</a:t>
            </a:r>
            <a:r>
              <a:rPr lang="ru-RU" sz="2400" dirty="0" err="1" smtClean="0"/>
              <a:t>Поволжя</a:t>
            </a:r>
            <a:r>
              <a:rPr lang="ru-RU" sz="2400" dirty="0" smtClean="0"/>
              <a:t>, </a:t>
            </a:r>
            <a:r>
              <a:rPr lang="ru-RU" sz="2400" dirty="0" err="1" smtClean="0"/>
              <a:t>Сибір</a:t>
            </a:r>
            <a:r>
              <a:rPr lang="ru-RU" sz="2400" dirty="0" smtClean="0"/>
              <a:t>). </a:t>
            </a:r>
            <a:r>
              <a:rPr lang="ru-RU" sz="2400" dirty="0" smtClean="0"/>
              <a:t>За </a:t>
            </a:r>
            <a:r>
              <a:rPr lang="ru-RU" sz="2400" dirty="0" err="1" smtClean="0"/>
              <a:t>даними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опитувань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60%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називаються</a:t>
            </a:r>
            <a:r>
              <a:rPr lang="ru-RU" sz="2400" dirty="0" smtClean="0"/>
              <a:t> себе </a:t>
            </a:r>
            <a:r>
              <a:rPr lang="ru-RU" sz="2400" dirty="0" err="1" smtClean="0"/>
              <a:t>віруючими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Релігійний</a:t>
            </a:r>
            <a:r>
              <a:rPr lang="ru-RU" sz="2400" dirty="0" smtClean="0"/>
              <a:t> склад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Росії</a:t>
            </a:r>
            <a:r>
              <a:rPr lang="ru-RU" sz="2400" dirty="0" smtClean="0"/>
              <a:t> за </a:t>
            </a:r>
            <a:r>
              <a:rPr lang="ru-RU" sz="2400" dirty="0" err="1" smtClean="0"/>
              <a:t>самоідентифікацією</a:t>
            </a:r>
            <a:r>
              <a:rPr lang="ru-RU" sz="2400" dirty="0" smtClean="0"/>
              <a:t>:</a:t>
            </a:r>
            <a:endParaRPr lang="ru-RU" sz="2400" dirty="0" smtClean="0"/>
          </a:p>
          <a:p>
            <a:r>
              <a:rPr lang="ru-RU" sz="2400" dirty="0" err="1" smtClean="0"/>
              <a:t>православні</a:t>
            </a:r>
            <a:r>
              <a:rPr lang="ru-RU" sz="2400" dirty="0" smtClean="0"/>
              <a:t> — 75-85 млн.</a:t>
            </a:r>
          </a:p>
          <a:p>
            <a:r>
              <a:rPr lang="ru-RU" sz="2400" dirty="0" err="1" smtClean="0"/>
              <a:t>мусульмани</a:t>
            </a:r>
            <a:r>
              <a:rPr lang="ru-RU" sz="2400" dirty="0" smtClean="0"/>
              <a:t> — 6-9 млн.</a:t>
            </a:r>
          </a:p>
          <a:p>
            <a:r>
              <a:rPr lang="ru-RU" sz="2400" dirty="0" err="1" smtClean="0"/>
              <a:t>протестанти</a:t>
            </a:r>
            <a:r>
              <a:rPr lang="ru-RU" sz="2400" dirty="0" smtClean="0"/>
              <a:t>- 1,5-1,8 млн.</a:t>
            </a:r>
          </a:p>
          <a:p>
            <a:r>
              <a:rPr lang="ru-RU" sz="2400" dirty="0" err="1" smtClean="0"/>
              <a:t>старовіри</a:t>
            </a:r>
            <a:r>
              <a:rPr lang="ru-RU" sz="2400" dirty="0" smtClean="0"/>
              <a:t>- до 1,5 млн.</a:t>
            </a:r>
          </a:p>
          <a:p>
            <a:r>
              <a:rPr lang="ru-RU" sz="2400" dirty="0" smtClean="0"/>
              <a:t>католики- до 1 млн.</a:t>
            </a:r>
          </a:p>
          <a:p>
            <a:r>
              <a:rPr lang="ru-RU" sz="2400" dirty="0" err="1" smtClean="0"/>
              <a:t>буддисти</a:t>
            </a:r>
            <a:r>
              <a:rPr lang="ru-RU" sz="2400" dirty="0" smtClean="0"/>
              <a:t> — </a:t>
            </a:r>
            <a:r>
              <a:rPr lang="ru-RU" sz="2400" dirty="0" err="1" smtClean="0"/>
              <a:t>бл</a:t>
            </a:r>
            <a:r>
              <a:rPr lang="ru-RU" sz="2400" dirty="0" smtClean="0"/>
              <a:t>. 550 </a:t>
            </a:r>
            <a:r>
              <a:rPr lang="ru-RU" sz="2400" dirty="0" err="1" smtClean="0"/>
              <a:t>тисяч</a:t>
            </a:r>
            <a:endParaRPr lang="ru-RU" sz="2400" dirty="0" smtClean="0"/>
          </a:p>
          <a:p>
            <a:r>
              <a:rPr lang="ru-RU" sz="2400" dirty="0" err="1" smtClean="0"/>
              <a:t>іудеї</a:t>
            </a:r>
            <a:r>
              <a:rPr lang="ru-RU" sz="2400" dirty="0" smtClean="0"/>
              <a:t> — до 50 тис.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428992" y="214290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Bookman Old Style" pitchFamily="18" charset="0"/>
              </a:rPr>
              <a:t>Релігія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uk-UA" sz="2400" dirty="0" smtClean="0">
                <a:latin typeface="Bookman Old Style" pitchFamily="18" charset="0"/>
              </a:rPr>
              <a:t> </a:t>
            </a:r>
            <a:r>
              <a:rPr lang="uk-UA" sz="2400" dirty="0" err="1" smtClean="0">
                <a:latin typeface="Bookman Old Style" pitchFamily="18" charset="0"/>
              </a:rPr>
              <a:t>Постсоціальна</a:t>
            </a:r>
            <a:r>
              <a:rPr lang="uk-UA" sz="2400" dirty="0" smtClean="0">
                <a:latin typeface="Bookman Old Style" pitchFamily="18" charset="0"/>
              </a:rPr>
              <a:t> індустріально-аграрна країна</a:t>
            </a:r>
          </a:p>
          <a:p>
            <a:pPr marL="342900" indent="-342900" algn="just">
              <a:buFontTx/>
              <a:buAutoNum type="arabicPeriod"/>
            </a:pPr>
            <a:endParaRPr lang="uk-UA" sz="2400" dirty="0" smtClean="0">
              <a:latin typeface="Bookman Old Style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 dirty="0" smtClean="0">
                <a:latin typeface="Bookman Old Style" pitchFamily="18" charset="0"/>
              </a:rPr>
              <a:t>Країна з перехідною до ринку  економікою</a:t>
            </a:r>
          </a:p>
          <a:p>
            <a:pPr marL="342900" indent="-342900" algn="just">
              <a:buFontTx/>
              <a:buAutoNum type="arabicPeriod"/>
            </a:pPr>
            <a:endParaRPr lang="uk-UA" sz="2400" dirty="0" smtClean="0">
              <a:latin typeface="Bookman Old Style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 dirty="0" smtClean="0">
                <a:latin typeface="Bookman Old Style" pitchFamily="18" charset="0"/>
              </a:rPr>
              <a:t>Перша з республік колишнього СРСР почала проводити радикальні економічні перетворення</a:t>
            </a:r>
          </a:p>
          <a:p>
            <a:pPr marL="342900" indent="-342900" algn="just">
              <a:buFontTx/>
              <a:buAutoNum type="arabicPeriod"/>
            </a:pPr>
            <a:endParaRPr lang="uk-UA" sz="2400" dirty="0" smtClean="0">
              <a:latin typeface="Bookman Old Style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 dirty="0" smtClean="0">
                <a:latin typeface="Bookman Old Style" pitchFamily="18" charset="0"/>
              </a:rPr>
              <a:t>Багатогалузева структура господарства</a:t>
            </a:r>
          </a:p>
          <a:p>
            <a:pPr marL="342900" indent="-342900" algn="just">
              <a:buFontTx/>
              <a:buAutoNum type="arabicPeriod"/>
            </a:pPr>
            <a:endParaRPr lang="uk-UA" sz="2400" dirty="0" smtClean="0">
              <a:latin typeface="Bookman Old Style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 dirty="0" smtClean="0">
                <a:latin typeface="Bookman Old Style" pitchFamily="18" charset="0"/>
              </a:rPr>
              <a:t>Переважає промислове виробництво</a:t>
            </a:r>
          </a:p>
          <a:p>
            <a:pPr marL="342900" indent="-342900" algn="just">
              <a:buFontTx/>
              <a:buAutoNum type="arabicPeriod"/>
            </a:pPr>
            <a:endParaRPr lang="uk-UA" sz="2400" dirty="0" smtClean="0">
              <a:latin typeface="Bookman Old Style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 dirty="0" smtClean="0">
                <a:latin typeface="Bookman Old Style" pitchFamily="18" charset="0"/>
              </a:rPr>
              <a:t> Питома вага Росії у світовому промисловому виробництві становить приблизно  4%</a:t>
            </a:r>
            <a:endParaRPr lang="uk-UA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357166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atin typeface="Bookman Old Style" pitchFamily="18" charset="0"/>
              </a:rPr>
              <a:t>Господарство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5724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Основні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галузі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промисловості</a:t>
            </a:r>
            <a:r>
              <a:rPr lang="ru-RU" sz="2000" dirty="0" smtClean="0"/>
              <a:t>: </a:t>
            </a:r>
            <a:r>
              <a:rPr lang="ru-RU" sz="2000" dirty="0" err="1" smtClean="0"/>
              <a:t>гірнича</a:t>
            </a:r>
            <a:r>
              <a:rPr lang="ru-RU" sz="2000" dirty="0" smtClean="0"/>
              <a:t>, </a:t>
            </a:r>
            <a:r>
              <a:rPr lang="ru-RU" sz="2000" dirty="0" err="1" smtClean="0"/>
              <a:t>нафтова</a:t>
            </a:r>
            <a:r>
              <a:rPr lang="ru-RU" sz="2000" dirty="0" smtClean="0"/>
              <a:t>, </a:t>
            </a:r>
            <a:r>
              <a:rPr lang="ru-RU" sz="2000" dirty="0" err="1" smtClean="0"/>
              <a:t>нафтопереробна</a:t>
            </a:r>
            <a:r>
              <a:rPr lang="ru-RU" sz="2000" dirty="0" smtClean="0"/>
              <a:t>, </a:t>
            </a:r>
            <a:r>
              <a:rPr lang="ru-RU" sz="2000" dirty="0" err="1" smtClean="0"/>
              <a:t>газова</a:t>
            </a:r>
            <a:r>
              <a:rPr lang="ru-RU" sz="2000" dirty="0" smtClean="0"/>
              <a:t>, </a:t>
            </a:r>
            <a:r>
              <a:rPr lang="ru-RU" sz="2000" dirty="0" err="1" smtClean="0"/>
              <a:t>металургійна</a:t>
            </a:r>
            <a:r>
              <a:rPr lang="ru-RU" sz="2000" dirty="0" smtClean="0"/>
              <a:t> (</a:t>
            </a:r>
            <a:r>
              <a:rPr lang="ru-RU" sz="2000" dirty="0" err="1" smtClean="0"/>
              <a:t>чорна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кольорова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металургія</a:t>
            </a:r>
            <a:r>
              <a:rPr lang="ru-RU" sz="2000" dirty="0" smtClean="0"/>
              <a:t>), </a:t>
            </a:r>
            <a:r>
              <a:rPr lang="ru-RU" sz="2000" dirty="0" err="1" smtClean="0"/>
              <a:t>літако</a:t>
            </a:r>
            <a:r>
              <a:rPr lang="ru-RU" sz="2000" dirty="0" smtClean="0"/>
              <a:t>- </a:t>
            </a:r>
            <a:r>
              <a:rPr lang="ru-RU" sz="2000" dirty="0" err="1" smtClean="0"/>
              <a:t>та</a:t>
            </a:r>
            <a:r>
              <a:rPr lang="ru-RU" sz="2000" dirty="0" smtClean="0"/>
              <a:t> </a:t>
            </a:r>
            <a:r>
              <a:rPr lang="ru-RU" sz="2000" dirty="0" err="1" smtClean="0"/>
              <a:t>суднобудування</a:t>
            </a:r>
            <a:r>
              <a:rPr lang="ru-RU" sz="2000" dirty="0" smtClean="0"/>
              <a:t>, </a:t>
            </a:r>
            <a:r>
              <a:rPr lang="ru-RU" sz="2000" dirty="0" err="1" smtClean="0"/>
              <a:t>космічна</a:t>
            </a:r>
            <a:r>
              <a:rPr lang="ru-RU" sz="2000" dirty="0" smtClean="0"/>
              <a:t>, </a:t>
            </a:r>
            <a:r>
              <a:rPr lang="ru-RU" sz="2000" dirty="0" err="1" smtClean="0"/>
              <a:t>машинобудівна</a:t>
            </a:r>
            <a:r>
              <a:rPr lang="ru-RU" sz="2000" dirty="0" smtClean="0"/>
              <a:t>,  </a:t>
            </a:r>
            <a:r>
              <a:rPr lang="ru-RU" sz="2000" dirty="0" err="1" smtClean="0"/>
              <a:t>енергетичне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обладнання</a:t>
            </a:r>
            <a:r>
              <a:rPr lang="ru-RU" sz="2000" dirty="0" smtClean="0"/>
              <a:t>, </a:t>
            </a:r>
            <a:r>
              <a:rPr lang="ru-RU" sz="2000" dirty="0" err="1" smtClean="0"/>
              <a:t>харчова</a:t>
            </a:r>
            <a:r>
              <a:rPr lang="ru-RU" sz="2000" dirty="0" smtClean="0"/>
              <a:t> </a:t>
            </a:r>
            <a:r>
              <a:rPr lang="ru-RU" sz="2000" dirty="0" err="1" smtClean="0"/>
              <a:t>та</a:t>
            </a:r>
            <a:r>
              <a:rPr lang="ru-RU" sz="2000" dirty="0" smtClean="0"/>
              <a:t> </a:t>
            </a:r>
            <a:r>
              <a:rPr lang="ru-RU" sz="2000" dirty="0" err="1" smtClean="0"/>
              <a:t>текстильна</a:t>
            </a:r>
            <a:r>
              <a:rPr lang="ru-RU" sz="2000" dirty="0" smtClean="0"/>
              <a:t>.  </a:t>
            </a:r>
            <a:r>
              <a:rPr lang="ru-RU" sz="2000" dirty="0" smtClean="0"/>
              <a:t>У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провідна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індустрії</a:t>
            </a:r>
            <a:r>
              <a:rPr lang="ru-RU" sz="2000" dirty="0" smtClean="0"/>
              <a:t>.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три </a:t>
            </a:r>
            <a:r>
              <a:rPr lang="ru-RU" sz="2000" dirty="0" err="1" smtClean="0"/>
              <a:t>бази</a:t>
            </a:r>
            <a:r>
              <a:rPr lang="ru-RU" sz="2000" dirty="0" smtClean="0"/>
              <a:t> </a:t>
            </a:r>
            <a:r>
              <a:rPr lang="ru-RU" sz="2000" dirty="0" err="1" smtClean="0"/>
              <a:t>чорної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металургії</a:t>
            </a:r>
            <a:r>
              <a:rPr lang="ru-RU" sz="2000" dirty="0" smtClean="0"/>
              <a:t> (</a:t>
            </a:r>
            <a:r>
              <a:rPr lang="ru-RU" sz="2000" dirty="0" err="1" smtClean="0"/>
              <a:t>Уральська</a:t>
            </a:r>
            <a:r>
              <a:rPr lang="ru-RU" sz="2000" dirty="0" smtClean="0"/>
              <a:t>, Центральна, </a:t>
            </a:r>
            <a:r>
              <a:rPr lang="ru-RU" sz="2000" dirty="0" err="1" smtClean="0"/>
              <a:t>Сибірська</a:t>
            </a:r>
            <a:r>
              <a:rPr lang="ru-RU" sz="2000" dirty="0" smtClean="0"/>
              <a:t>),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 </a:t>
            </a:r>
            <a:r>
              <a:rPr lang="ru-RU" sz="2000" dirty="0" err="1" smtClean="0"/>
              <a:t>кольорової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металургії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добувають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мінерального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мінеральної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Росія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розвідані</a:t>
            </a:r>
            <a:r>
              <a:rPr lang="ru-RU" sz="2000" dirty="0" smtClean="0"/>
              <a:t> запаси природного газу 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другі</a:t>
            </a:r>
            <a:r>
              <a:rPr lang="ru-RU" sz="2000" dirty="0" smtClean="0"/>
              <a:t> за величиною запаси </a:t>
            </a:r>
            <a:r>
              <a:rPr lang="ru-RU" sz="2000" dirty="0" err="1" smtClean="0"/>
              <a:t>нафти</a:t>
            </a:r>
            <a:r>
              <a:rPr lang="ru-RU" sz="2000" dirty="0" smtClean="0"/>
              <a:t>.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родовища</a:t>
            </a:r>
            <a:r>
              <a:rPr lang="ru-RU" sz="2000" dirty="0" smtClean="0"/>
              <a:t> 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 </a:t>
            </a:r>
            <a:r>
              <a:rPr lang="ru-RU" sz="2000" dirty="0" err="1" smtClean="0"/>
              <a:t>є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Республіці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</a:t>
            </a:r>
            <a:r>
              <a:rPr lang="ru-RU" sz="2000" dirty="0" smtClean="0"/>
              <a:t>, у </a:t>
            </a:r>
            <a:r>
              <a:rPr lang="ru-RU" sz="2000" dirty="0" err="1" smtClean="0"/>
              <a:t>Східному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Сибіру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на Далекому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. </a:t>
            </a:r>
            <a:r>
              <a:rPr lang="ru-RU" sz="2000" dirty="0" err="1" smtClean="0"/>
              <a:t>Росія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багата</a:t>
            </a:r>
            <a:r>
              <a:rPr lang="ru-RU" sz="2000" dirty="0" smtClean="0"/>
              <a:t> на </a:t>
            </a:r>
            <a:r>
              <a:rPr lang="ru-RU" sz="2000" dirty="0" err="1" smtClean="0"/>
              <a:t>залізну</a:t>
            </a:r>
            <a:r>
              <a:rPr lang="ru-RU" sz="2000" dirty="0" smtClean="0"/>
              <a:t> руду, </a:t>
            </a:r>
            <a:r>
              <a:rPr lang="ru-RU" sz="2000" dirty="0" err="1" smtClean="0"/>
              <a:t>боксити</a:t>
            </a:r>
            <a:r>
              <a:rPr lang="ru-RU" sz="2000" dirty="0" smtClean="0"/>
              <a:t>, </a:t>
            </a:r>
            <a:r>
              <a:rPr lang="ru-RU" sz="2000" dirty="0" err="1" smtClean="0"/>
              <a:t>нікель</a:t>
            </a:r>
            <a:r>
              <a:rPr lang="ru-RU" sz="2000" dirty="0" smtClean="0"/>
              <a:t>, </a:t>
            </a:r>
            <a:r>
              <a:rPr lang="ru-RU" sz="2000" dirty="0" err="1" smtClean="0"/>
              <a:t>оловоя</a:t>
            </a:r>
            <a:r>
              <a:rPr lang="ru-RU" sz="2000" dirty="0" smtClean="0"/>
              <a:t>, </a:t>
            </a:r>
            <a:r>
              <a:rPr lang="ru-RU" sz="2000" dirty="0" smtClean="0"/>
              <a:t> золото, </a:t>
            </a:r>
            <a:r>
              <a:rPr lang="ru-RU" sz="2000" dirty="0" err="1" smtClean="0"/>
              <a:t>алмази</a:t>
            </a:r>
            <a:r>
              <a:rPr lang="ru-RU" sz="2000" dirty="0" smtClean="0"/>
              <a:t>, платину, </a:t>
            </a:r>
            <a:r>
              <a:rPr lang="ru-RU" sz="2000" dirty="0" err="1" smtClean="0"/>
              <a:t>свинець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цинк.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у </a:t>
            </a:r>
            <a:r>
              <a:rPr lang="ru-RU" sz="2000" dirty="0" err="1" smtClean="0"/>
              <a:t>Сибіру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низька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заселеність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суворий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клімат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багаторічна</a:t>
            </a:r>
            <a:r>
              <a:rPr lang="ru-RU" sz="2000" dirty="0" smtClean="0"/>
              <a:t> мерзлота </a:t>
            </a:r>
            <a:r>
              <a:rPr lang="ru-RU" sz="2000" dirty="0" err="1" smtClean="0"/>
              <a:t>створюють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труднощі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економічно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видобутку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транспортування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AcademyCTT" pitchFamily="2" charset="0"/>
              </a:rPr>
              <a:t>«</a:t>
            </a:r>
            <a:r>
              <a:rPr lang="uk-UA" sz="2800" b="1" dirty="0" smtClean="0">
                <a:latin typeface="Bookman Old Style" pitchFamily="18" charset="0"/>
              </a:rPr>
              <a:t>Візитна картка Росії</a:t>
            </a:r>
            <a:r>
              <a:rPr lang="ru-RU" sz="2800" b="1" dirty="0" smtClean="0">
                <a:latin typeface="AcademyCTT" pitchFamily="2" charset="0"/>
              </a:rPr>
              <a:t>»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87025"/>
            <a:ext cx="84296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itchFamily="18" charset="0"/>
              </a:rPr>
              <a:t>Офіційна назва: </a:t>
            </a:r>
            <a:r>
              <a:rPr lang="uk-UA" sz="2400" dirty="0" smtClean="0">
                <a:latin typeface="Bookman Old Style" pitchFamily="18" charset="0"/>
              </a:rPr>
              <a:t>Російська федерація</a:t>
            </a:r>
            <a:endParaRPr lang="uk-UA" sz="2400" b="1" dirty="0" smtClean="0">
              <a:latin typeface="Bookman Old Style" pitchFamily="18" charset="0"/>
            </a:endParaRPr>
          </a:p>
          <a:p>
            <a:pPr algn="just"/>
            <a:r>
              <a:rPr lang="uk-UA" sz="2400" b="1" dirty="0" smtClean="0">
                <a:latin typeface="Bookman Old Style" pitchFamily="18" charset="0"/>
              </a:rPr>
              <a:t>Площа: </a:t>
            </a:r>
            <a:r>
              <a:rPr lang="uk-UA" sz="2400" dirty="0" smtClean="0">
                <a:latin typeface="Bookman Old Style" pitchFamily="18" charset="0"/>
              </a:rPr>
              <a:t>17 млн. км. кв.</a:t>
            </a:r>
          </a:p>
          <a:p>
            <a:pPr algn="just"/>
            <a:r>
              <a:rPr lang="uk-UA" sz="2400" b="1" dirty="0" smtClean="0">
                <a:latin typeface="Bookman Old Style" pitchFamily="18" charset="0"/>
              </a:rPr>
              <a:t>Населення: </a:t>
            </a:r>
            <a:r>
              <a:rPr lang="uk-UA" sz="2400" dirty="0" smtClean="0">
                <a:latin typeface="Bookman Old Style" pitchFamily="18" charset="0"/>
              </a:rPr>
              <a:t>140 млн. чоловік (2009 р.)</a:t>
            </a:r>
          </a:p>
          <a:p>
            <a:pPr algn="just"/>
            <a:r>
              <a:rPr lang="uk-UA" sz="2400" b="1" dirty="0" smtClean="0">
                <a:latin typeface="Bookman Old Style" pitchFamily="18" charset="0"/>
              </a:rPr>
              <a:t>Столиця: </a:t>
            </a:r>
            <a:r>
              <a:rPr lang="uk-UA" sz="2400" dirty="0" smtClean="0">
                <a:latin typeface="Bookman Old Style" pitchFamily="18" charset="0"/>
              </a:rPr>
              <a:t>Москва (11 млн. </a:t>
            </a:r>
            <a:r>
              <a:rPr lang="uk-UA" sz="2400" dirty="0" err="1" smtClean="0">
                <a:latin typeface="Bookman Old Style" pitchFamily="18" charset="0"/>
              </a:rPr>
              <a:t>жит</a:t>
            </a:r>
            <a:r>
              <a:rPr lang="uk-UA" sz="2400" dirty="0" smtClean="0">
                <a:latin typeface="Bookman Old Style" pitchFamily="18" charset="0"/>
              </a:rPr>
              <a:t>.)</a:t>
            </a:r>
          </a:p>
          <a:p>
            <a:pPr algn="just"/>
            <a:r>
              <a:rPr lang="uk-UA" sz="2400" b="1" dirty="0" smtClean="0">
                <a:latin typeface="Bookman Old Style" pitchFamily="18" charset="0"/>
              </a:rPr>
              <a:t>Державний лад: </a:t>
            </a:r>
            <a:r>
              <a:rPr lang="uk-UA" sz="2400" dirty="0" smtClean="0">
                <a:latin typeface="Bookman Old Style" pitchFamily="18" charset="0"/>
              </a:rPr>
              <a:t>президентсько-парламентська  республіка, унітарна держава</a:t>
            </a:r>
          </a:p>
          <a:p>
            <a:pPr algn="just"/>
            <a:r>
              <a:rPr lang="uk-UA" sz="2400" b="1" dirty="0" smtClean="0">
                <a:latin typeface="Bookman Old Style" pitchFamily="18" charset="0"/>
              </a:rPr>
              <a:t>Склад території: </a:t>
            </a:r>
            <a:r>
              <a:rPr lang="uk-UA" sz="2400" dirty="0" smtClean="0">
                <a:latin typeface="Bookman Old Style" pitchFamily="18" charset="0"/>
              </a:rPr>
              <a:t>83 рівноправні суб'єкти, у тому числі: 21 республіка, 9 країв, 46 областей, два міста федерального значення — Москва і Санкт-Петербург, Єврейська автономна область та 4 автономні округи.</a:t>
            </a:r>
          </a:p>
          <a:p>
            <a:pPr algn="just"/>
            <a:r>
              <a:rPr lang="uk-UA" sz="2400" b="1" dirty="0" smtClean="0">
                <a:latin typeface="Bookman Old Style" pitchFamily="18" charset="0"/>
              </a:rPr>
              <a:t>Великі міста</a:t>
            </a:r>
            <a:r>
              <a:rPr lang="uk-UA" sz="2400" dirty="0" smtClean="0">
                <a:latin typeface="Bookman Old Style" pitchFamily="18" charset="0"/>
              </a:rPr>
              <a:t>: </a:t>
            </a:r>
            <a:r>
              <a:rPr lang="ru-RU" sz="2400" dirty="0" smtClean="0">
                <a:latin typeface="Bookman Old Style" pitchFamily="18" charset="0"/>
              </a:rPr>
              <a:t>Санкт-Петербург (4,7 млн.), </a:t>
            </a:r>
            <a:r>
              <a:rPr lang="ru-RU" sz="2400" dirty="0" err="1" smtClean="0">
                <a:latin typeface="Bookman Old Style" pitchFamily="18" charset="0"/>
              </a:rPr>
              <a:t>Новосибірськ</a:t>
            </a:r>
            <a:r>
              <a:rPr lang="ru-RU" sz="2400" dirty="0" smtClean="0">
                <a:latin typeface="Bookman Old Style" pitchFamily="18" charset="0"/>
              </a:rPr>
              <a:t> (1,426), </a:t>
            </a:r>
            <a:r>
              <a:rPr lang="ru-RU" sz="2400" dirty="0" err="1" smtClean="0">
                <a:latin typeface="Bookman Old Style" pitchFamily="18" charset="0"/>
              </a:rPr>
              <a:t>Нижній</a:t>
            </a:r>
            <a:r>
              <a:rPr lang="ru-RU" sz="2400" dirty="0" smtClean="0">
                <a:latin typeface="Bookman Old Style" pitchFamily="18" charset="0"/>
              </a:rPr>
              <a:t> Новгород (1,334), </a:t>
            </a:r>
            <a:r>
              <a:rPr lang="ru-RU" sz="2400" dirty="0" err="1" smtClean="0">
                <a:latin typeface="Bookman Old Style" pitchFamily="18" charset="0"/>
              </a:rPr>
              <a:t>Єкатеринбург</a:t>
            </a:r>
            <a:r>
              <a:rPr lang="ru-RU" sz="2400" dirty="0" smtClean="0">
                <a:latin typeface="Bookman Old Style" pitchFamily="18" charset="0"/>
              </a:rPr>
              <a:t> (1,278), Самара (1,175), </a:t>
            </a:r>
            <a:r>
              <a:rPr lang="ru-RU" sz="2400" dirty="0" err="1" smtClean="0">
                <a:latin typeface="Bookman Old Style" pitchFamily="18" charset="0"/>
              </a:rPr>
              <a:t>Омськ</a:t>
            </a:r>
            <a:r>
              <a:rPr lang="ru-RU" sz="2400" dirty="0" smtClean="0">
                <a:latin typeface="Bookman Old Style" pitchFamily="18" charset="0"/>
              </a:rPr>
              <a:t> (1,160), Уфа (1,096), Казань (1,085), </a:t>
            </a:r>
            <a:r>
              <a:rPr lang="ru-RU" sz="2400" dirty="0" err="1" smtClean="0">
                <a:latin typeface="Bookman Old Style" pitchFamily="18" charset="0"/>
              </a:rPr>
              <a:t>Челябінськ</a:t>
            </a:r>
            <a:r>
              <a:rPr lang="ru-RU" sz="2400" dirty="0" smtClean="0">
                <a:latin typeface="Bookman Old Style" pitchFamily="18" charset="0"/>
              </a:rPr>
              <a:t> (1,083), </a:t>
            </a:r>
            <a:r>
              <a:rPr lang="ru-RU" sz="2400" dirty="0" err="1" smtClean="0">
                <a:latin typeface="Bookman Old Style" pitchFamily="18" charset="0"/>
              </a:rPr>
              <a:t>Перм</a:t>
            </a:r>
            <a:r>
              <a:rPr lang="ru-RU" sz="2400" dirty="0" smtClean="0">
                <a:latin typeface="Bookman Old Style" pitchFamily="18" charset="0"/>
              </a:rPr>
              <a:t> (1,028), Ростов-на-Дону (1,025), Волгоград (1,003).</a:t>
            </a:r>
          </a:p>
          <a:p>
            <a:pPr algn="just"/>
            <a:r>
              <a:rPr lang="uk-UA" sz="2400" b="1" dirty="0" smtClean="0">
                <a:latin typeface="Bookman Old Style" pitchFamily="18" charset="0"/>
              </a:rPr>
              <a:t>Грошова одиниця:</a:t>
            </a:r>
            <a:r>
              <a:rPr lang="uk-UA" sz="2400" dirty="0" smtClean="0">
                <a:latin typeface="Bookman Old Style" pitchFamily="18" charset="0"/>
              </a:rPr>
              <a:t> рубль</a:t>
            </a:r>
            <a:endParaRPr lang="en-US" sz="2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Розвинені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транспорту,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простори</a:t>
            </a:r>
            <a:r>
              <a:rPr lang="ru-RU" sz="2400" dirty="0" smtClean="0"/>
              <a:t> </a:t>
            </a:r>
            <a:r>
              <a:rPr lang="ru-RU" sz="2400" dirty="0" err="1" smtClean="0"/>
              <a:t>Сибіру</a:t>
            </a:r>
            <a:r>
              <a:rPr lang="ru-RU" sz="2400" dirty="0" smtClean="0"/>
              <a:t> 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доріг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твердим </a:t>
            </a:r>
            <a:r>
              <a:rPr lang="ru-RU" sz="2400" dirty="0" err="1" smtClean="0"/>
              <a:t>покриттям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Натомість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магістральних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нафто</a:t>
            </a:r>
            <a:r>
              <a:rPr lang="ru-RU" sz="2400" dirty="0" smtClean="0"/>
              <a:t>-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газопроводів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Морський</a:t>
            </a:r>
            <a:r>
              <a:rPr lang="ru-RU" sz="2400" dirty="0" smtClean="0"/>
              <a:t> транспорт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перевезень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Найважливіші</a:t>
            </a:r>
            <a:r>
              <a:rPr lang="ru-RU" sz="2400" dirty="0" smtClean="0"/>
              <a:t> порти: Санкт-Петербург, </a:t>
            </a:r>
            <a:r>
              <a:rPr lang="ru-RU" sz="2400" dirty="0" err="1" smtClean="0"/>
              <a:t>Калінінград</a:t>
            </a:r>
            <a:r>
              <a:rPr lang="ru-RU" sz="2400" dirty="0" smtClean="0"/>
              <a:t>, </a:t>
            </a:r>
            <a:r>
              <a:rPr lang="ru-RU" sz="2400" dirty="0" err="1" smtClean="0"/>
              <a:t>Мурманськ</a:t>
            </a:r>
            <a:r>
              <a:rPr lang="ru-RU" sz="2400" dirty="0" smtClean="0"/>
              <a:t>, </a:t>
            </a:r>
            <a:r>
              <a:rPr lang="ru-RU" sz="2400" dirty="0" smtClean="0"/>
              <a:t> </a:t>
            </a:r>
            <a:r>
              <a:rPr lang="ru-RU" sz="2400" dirty="0" err="1" smtClean="0"/>
              <a:t>Архангельськ</a:t>
            </a:r>
            <a:r>
              <a:rPr lang="ru-RU" sz="2400" dirty="0" smtClean="0"/>
              <a:t>, </a:t>
            </a:r>
            <a:r>
              <a:rPr lang="ru-RU" sz="2400" dirty="0" err="1" smtClean="0"/>
              <a:t>Новоросійськ</a:t>
            </a:r>
            <a:r>
              <a:rPr lang="ru-RU" sz="2400" dirty="0" smtClean="0"/>
              <a:t>, </a:t>
            </a:r>
            <a:r>
              <a:rPr lang="ru-RU" sz="2400" dirty="0" smtClean="0"/>
              <a:t>Владивосток,</a:t>
            </a:r>
            <a:r>
              <a:rPr lang="ru-RU" sz="2400" dirty="0" smtClean="0"/>
              <a:t> </a:t>
            </a:r>
            <a:r>
              <a:rPr lang="ru-RU" sz="2400" dirty="0" smtClean="0"/>
              <a:t>Находка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err="1" smtClean="0"/>
              <a:t>Залізниці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європейській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перевозять</a:t>
            </a:r>
            <a:r>
              <a:rPr lang="ru-RU" sz="2400" dirty="0" smtClean="0"/>
              <a:t> три </a:t>
            </a:r>
            <a:r>
              <a:rPr lang="ru-RU" sz="2400" dirty="0" err="1" smtClean="0"/>
              <a:t>чверті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вантажів</a:t>
            </a:r>
            <a:r>
              <a:rPr lang="ru-RU" sz="2400" dirty="0" smtClean="0"/>
              <a:t>. </a:t>
            </a:r>
            <a:r>
              <a:rPr lang="ru-RU" sz="2400" dirty="0" err="1" smtClean="0"/>
              <a:t>Річковий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автомобільний</a:t>
            </a:r>
            <a:r>
              <a:rPr lang="ru-RU" sz="2400" dirty="0" smtClean="0"/>
              <a:t> транспорт </a:t>
            </a:r>
            <a:r>
              <a:rPr lang="ru-RU" sz="2400" dirty="0" err="1" smtClean="0"/>
              <a:t>перевозять</a:t>
            </a:r>
            <a:r>
              <a:rPr lang="ru-RU" sz="2400" dirty="0" smtClean="0"/>
              <a:t> до 15% </a:t>
            </a:r>
            <a:r>
              <a:rPr lang="ru-RU" sz="2400" dirty="0" err="1" smtClean="0"/>
              <a:t>вантажів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У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районах </a:t>
            </a:r>
            <a:r>
              <a:rPr lang="ru-RU" sz="2400" dirty="0" err="1" smtClean="0"/>
              <a:t>Півночі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Далекого Сходу </a:t>
            </a:r>
            <a:r>
              <a:rPr lang="ru-RU" sz="2400" dirty="0" err="1" smtClean="0"/>
              <a:t>єдиним</a:t>
            </a:r>
            <a:r>
              <a:rPr lang="ru-RU" sz="2400" dirty="0" smtClean="0"/>
              <a:t> видом транспорту </a:t>
            </a:r>
            <a:r>
              <a:rPr lang="ru-RU" sz="2400" dirty="0" err="1" smtClean="0"/>
              <a:t>є</a:t>
            </a:r>
            <a:r>
              <a:rPr lang="ru-RU" sz="2400" dirty="0" smtClean="0"/>
              <a:t> </a:t>
            </a:r>
            <a:r>
              <a:rPr lang="ru-RU" sz="2400" dirty="0" err="1" smtClean="0"/>
              <a:t>авіація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214290"/>
            <a:ext cx="2266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Транспорт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3881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 smtClean="0"/>
              <a:t>Пам</a:t>
            </a:r>
            <a:r>
              <a:rPr lang="en-US" sz="3600" dirty="0" smtClean="0"/>
              <a:t>’</a:t>
            </a:r>
            <a:r>
              <a:rPr lang="uk-UA" sz="3600" dirty="0" smtClean="0"/>
              <a:t>ятки культури</a:t>
            </a:r>
            <a:endParaRPr lang="ru-RU" sz="3600" dirty="0"/>
          </a:p>
        </p:txBody>
      </p:sp>
      <p:pic>
        <p:nvPicPr>
          <p:cNvPr id="40962" name="Picture 2" descr="Файл:Pamyatnyk Lobachevsko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714776" cy="49530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6143644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</a:t>
            </a:r>
            <a:r>
              <a:rPr lang="uk-UA" dirty="0" err="1" smtClean="0"/>
              <a:t>Лобачевському</a:t>
            </a:r>
            <a:endParaRPr lang="ru-RU" dirty="0"/>
          </a:p>
        </p:txBody>
      </p:sp>
      <p:pic>
        <p:nvPicPr>
          <p:cNvPr id="40964" name="Picture 4" descr="Файл:Білгород Пам'ятник князю Володимир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3714776" cy="49530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6143644"/>
            <a:ext cx="318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Пам'ятник князю Володимиру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Файл:Орськ Пам'ятник Тарасові Шевчен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143800" cy="57423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6215082"/>
            <a:ext cx="316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Пам'ятник Тарасові Шевченку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Фурман </a:t>
            </a:r>
            <a:r>
              <a:rPr lang="uk-UA" dirty="0" err="1" smtClean="0"/>
              <a:t>аліна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10 класу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42852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latin typeface="Bookman Old Style" pitchFamily="18" charset="0"/>
              </a:rPr>
              <a:t>Рельєф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/>
          <a:srcRect l="2615" t="9418" r="2576" b="8263"/>
          <a:stretch>
            <a:fillRect/>
          </a:stretch>
        </p:blipFill>
        <p:spPr bwMode="auto">
          <a:xfrm>
            <a:off x="115888" y="692150"/>
            <a:ext cx="8920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6488668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70% площі – рівнини, 30% площі - гори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3772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Корисні копалини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54063"/>
            <a:ext cx="87852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380672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Складна геологічна будова території Росії обумовила величезну різноманітність корисних копалин. Росія має великі запаси паливно-енергетичних ресурсів, багату рудну базу, а запаси різноманітної сировини для будівельної та хімічної </a:t>
            </a:r>
            <a:r>
              <a:rPr lang="uk-UA" dirty="0" err="1" smtClean="0">
                <a:latin typeface="Bookman Old Style" pitchFamily="18" charset="0"/>
              </a:rPr>
              <a:t>промисловостей</a:t>
            </a:r>
            <a:r>
              <a:rPr lang="uk-UA" dirty="0" smtClean="0">
                <a:latin typeface="Bookman Old Style" pitchFamily="18" charset="0"/>
              </a:rPr>
              <a:t> є практично на всій території країни.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42852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Клімат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 l="5000" t="10301" r="4906" b="10651"/>
          <a:stretch>
            <a:fillRect/>
          </a:stretch>
        </p:blipFill>
        <p:spPr bwMode="auto">
          <a:xfrm>
            <a:off x="228600" y="703263"/>
            <a:ext cx="86645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628652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Різноманітний клімат, від арктичного до  помірного поясів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42852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Поверхневі води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3397" t="9633" r="4150" b="8167"/>
          <a:stretch>
            <a:fillRect/>
          </a:stretch>
        </p:blipFill>
        <p:spPr bwMode="auto">
          <a:xfrm>
            <a:off x="214282" y="642918"/>
            <a:ext cx="8789987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6211669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Bookman Old Style" pitchFamily="18" charset="0"/>
              </a:rPr>
              <a:t>Росія входить до п'ятірки країн світу, що мають найбільші запаси водних ресурсів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142852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atin typeface="Bookman Old Style" pitchFamily="18" charset="0"/>
              </a:rPr>
              <a:t>Річки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746125"/>
            <a:ext cx="4829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005263"/>
            <a:ext cx="65087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257174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Москва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572140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Лена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68338"/>
            <a:ext cx="41767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4357687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1857364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Дон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572140"/>
            <a:ext cx="10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Єнісей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214290"/>
            <a:ext cx="1473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3200" b="1" dirty="0" smtClean="0">
                <a:latin typeface="Bookman Old Style" pitchFamily="18" charset="0"/>
              </a:rPr>
              <a:t>Озера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5656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7037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2214554"/>
            <a:ext cx="1748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Байкал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6143644"/>
            <a:ext cx="210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Ладозьке озеро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787C82"/>
      </a:dk1>
      <a:lt1>
        <a:sysClr val="window" lastClr="202125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79</TotalTime>
  <Words>372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Фурман аліна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Alina</cp:lastModifiedBy>
  <cp:revision>9</cp:revision>
  <dcterms:created xsi:type="dcterms:W3CDTF">2014-02-10T13:19:03Z</dcterms:created>
  <dcterms:modified xsi:type="dcterms:W3CDTF">2014-02-24T14:44:37Z</dcterms:modified>
</cp:coreProperties>
</file>