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60" r:id="rId10"/>
    <p:sldId id="272" r:id="rId11"/>
    <p:sldId id="273" r:id="rId12"/>
    <p:sldId id="275" r:id="rId13"/>
    <p:sldId id="261" r:id="rId14"/>
    <p:sldId id="262" r:id="rId15"/>
    <p:sldId id="277" r:id="rId16"/>
    <p:sldId id="263" r:id="rId17"/>
    <p:sldId id="276" r:id="rId18"/>
    <p:sldId id="264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76B"/>
    <a:srgbClr val="162B07"/>
    <a:srgbClr val="EFBF47"/>
    <a:srgbClr val="31D3B4"/>
    <a:srgbClr val="131363"/>
    <a:srgbClr val="8F2562"/>
    <a:srgbClr val="004C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928670"/>
            <a:ext cx="7406640" cy="1472184"/>
          </a:xfrm>
        </p:spPr>
        <p:txBody>
          <a:bodyPr>
            <a:noAutofit/>
          </a:bodyPr>
          <a:lstStyle/>
          <a:p>
            <a:r>
              <a:rPr lang="uk-UA" sz="9600" i="1" dirty="0" smtClean="0">
                <a:solidFill>
                  <a:srgbClr val="00B0F0"/>
                </a:solidFill>
                <a:latin typeface="Haettenschweiler" pitchFamily="34" charset="0"/>
                <a:cs typeface="Simplified Arabic" pitchFamily="18" charset="-78"/>
              </a:rPr>
              <a:t>Спілкування</a:t>
            </a:r>
            <a:endParaRPr lang="ru-RU" sz="9600" i="1" dirty="0">
              <a:solidFill>
                <a:srgbClr val="00B0F0"/>
              </a:solidFill>
              <a:latin typeface="Haettenschweiler" pitchFamily="34" charset="0"/>
              <a:cs typeface="Simplified Arabic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786190"/>
            <a:ext cx="4925390" cy="1864688"/>
          </a:xfrm>
        </p:spPr>
        <p:txBody>
          <a:bodyPr>
            <a:normAutofit/>
          </a:bodyPr>
          <a:lstStyle/>
          <a:p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Підготувала                                                       учениця 11-А класу Білоцерківської загальноосвітньої школиІ-ІІІ ступенів №8                                              Кравчук Анастасія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5400" i="1" dirty="0" smtClean="0">
                <a:solidFill>
                  <a:srgbClr val="00B0F0"/>
                </a:solidFill>
                <a:effectLst/>
                <a:latin typeface="Haettenschweiler" pitchFamily="34" charset="0"/>
              </a:rPr>
              <a:t>Паралінгвістичні особливості невербального спілкування</a:t>
            </a:r>
            <a:endParaRPr lang="uk-UA" sz="5400" i="1" dirty="0">
              <a:solidFill>
                <a:srgbClr val="00B0F0"/>
              </a:solidFill>
              <a:effectLst/>
              <a:latin typeface="Haettenschweiler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143248"/>
            <a:ext cx="657229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даний час - це одна з проблем людського спілкування. Недосконале володіння мовою, її засміченість, незнання і невміння використовувати паралінгвістичні особливості не дозволяють людям прийти до взаєморозуміння. 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143800" cy="1143008"/>
          </a:xfrm>
        </p:spPr>
        <p:txBody>
          <a:bodyPr>
            <a:noAutofit/>
          </a:bodyPr>
          <a:lstStyle/>
          <a:p>
            <a:pPr algn="ctr"/>
            <a:r>
              <a:rPr lang="uk-UA" sz="5400" i="1" dirty="0" smtClean="0">
                <a:solidFill>
                  <a:srgbClr val="00B0F0"/>
                </a:solidFill>
                <a:effectLst/>
                <a:latin typeface="Haettenschweiler" pitchFamily="34" charset="0"/>
              </a:rPr>
              <a:t>Паралінгвістичні  явища</a:t>
            </a:r>
            <a:endParaRPr lang="uk-UA" sz="5400" i="1" dirty="0">
              <a:solidFill>
                <a:srgbClr val="00B0F0"/>
              </a:solidFill>
              <a:effectLst/>
              <a:latin typeface="Haettenschweiler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571744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Гучність і висота звуку.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 мови.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 промови.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Пауза.</a:t>
            </a:r>
          </a:p>
          <a:p>
            <a:pPr marL="457200" indent="-457200">
              <a:buAutoNum type="arabicParenR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Інтонація  (тон голосу).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20810155824_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285860"/>
            <a:ext cx="1498754" cy="2249537"/>
          </a:xfrm>
          <a:prstGeom prst="rect">
            <a:avLst/>
          </a:prstGeom>
        </p:spPr>
      </p:pic>
      <p:pic>
        <p:nvPicPr>
          <p:cNvPr id="17" name="Рисунок 16" descr="o_n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143248"/>
            <a:ext cx="1597794" cy="1442272"/>
          </a:xfrm>
          <a:prstGeom prst="rect">
            <a:avLst/>
          </a:prstGeom>
        </p:spPr>
      </p:pic>
      <p:pic>
        <p:nvPicPr>
          <p:cNvPr id="16" name="Рисунок 15" descr="mladez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214686"/>
            <a:ext cx="2572419" cy="179545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143800" cy="1143008"/>
          </a:xfrm>
        </p:spPr>
        <p:txBody>
          <a:bodyPr>
            <a:noAutofit/>
          </a:bodyPr>
          <a:lstStyle/>
          <a:p>
            <a:pPr algn="ctr"/>
            <a:r>
              <a:rPr lang="uk-UA" sz="5400" i="1" dirty="0" smtClean="0">
                <a:solidFill>
                  <a:srgbClr val="00B0F0"/>
                </a:solidFill>
                <a:effectLst/>
                <a:latin typeface="Haettenschweiler" pitchFamily="34" charset="0"/>
              </a:rPr>
              <a:t>Паралінгвістичні  явища</a:t>
            </a:r>
            <a:endParaRPr lang="uk-UA" sz="5400" i="1" dirty="0">
              <a:solidFill>
                <a:srgbClr val="00B0F0"/>
              </a:solidFill>
              <a:effectLst/>
              <a:latin typeface="Haettenschweiler" pitchFamily="34" charset="0"/>
            </a:endParaRPr>
          </a:p>
        </p:txBody>
      </p:sp>
      <p:pic>
        <p:nvPicPr>
          <p:cNvPr id="11" name="Рисунок 10" descr="372534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1643050"/>
            <a:ext cx="2071670" cy="1553753"/>
          </a:xfrm>
          <a:prstGeom prst="rect">
            <a:avLst/>
          </a:prstGeom>
        </p:spPr>
      </p:pic>
      <p:pic>
        <p:nvPicPr>
          <p:cNvPr id="12" name="Рисунок 11" descr="1305816181_kultura-obshheni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572008"/>
            <a:ext cx="2509310" cy="1857388"/>
          </a:xfrm>
          <a:prstGeom prst="rect">
            <a:avLst/>
          </a:prstGeom>
        </p:spPr>
      </p:pic>
      <p:pic>
        <p:nvPicPr>
          <p:cNvPr id="14" name="Рисунок 13" descr="agent-vanzari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4" y="4500570"/>
            <a:ext cx="2232408" cy="1928826"/>
          </a:xfrm>
          <a:prstGeom prst="rect">
            <a:avLst/>
          </a:prstGeom>
        </p:spPr>
      </p:pic>
      <p:pic>
        <p:nvPicPr>
          <p:cNvPr id="15" name="Рисунок 14" descr="свекровь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6" y="1643050"/>
            <a:ext cx="2500298" cy="1621027"/>
          </a:xfrm>
          <a:prstGeom prst="rect">
            <a:avLst/>
          </a:prstGeom>
        </p:spPr>
      </p:pic>
      <p:pic>
        <p:nvPicPr>
          <p:cNvPr id="10" name="Рисунок 9" descr="28818262.86138162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29322" y="3000372"/>
            <a:ext cx="2357438" cy="34290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00B0F0"/>
                </a:solidFill>
                <a:effectLst/>
                <a:latin typeface="Haettenschweiler" pitchFamily="34" charset="0"/>
              </a:rPr>
              <a:t>Основні категорії спілкування та їх характеристика</a:t>
            </a:r>
            <a:endParaRPr lang="ru-RU" sz="5400" i="1" dirty="0">
              <a:solidFill>
                <a:srgbClr val="00B0F0"/>
              </a:solidFill>
              <a:effectLst/>
              <a:latin typeface="Haettenschweiler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857496"/>
            <a:ext cx="628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Спілкування породжується потребами у спільній діяльності і включає: </a:t>
            </a:r>
            <a:r>
              <a:rPr lang="uk-UA" sz="2100" dirty="0" smtClean="0">
                <a:solidFill>
                  <a:srgbClr val="004C02"/>
                </a:solidFill>
                <a:latin typeface="Times New Roman" pitchFamily="18" charset="0"/>
                <a:cs typeface="Times New Roman" pitchFamily="18" charset="0"/>
              </a:rPr>
              <a:t>сприйняття і розуміння людьми один одного, обмін інформацією, вироблення єдиних структур взаємодії.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Спілкування як діяльність являє собою систему елементарних актів.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4800" i="1" dirty="0" smtClean="0">
                <a:solidFill>
                  <a:srgbClr val="00B0F0"/>
                </a:solidFill>
                <a:effectLst/>
                <a:latin typeface="Haettenschweiler" pitchFamily="34" charset="0"/>
              </a:rPr>
              <a:t>Спілкування як діяльність являє собою систему елементарних актів</a:t>
            </a:r>
            <a:endParaRPr lang="uk-UA" sz="4800" i="1" dirty="0">
              <a:solidFill>
                <a:srgbClr val="00B0F0"/>
              </a:solidFill>
              <a:effectLst/>
              <a:latin typeface="Haettenschweiler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714620"/>
            <a:ext cx="6072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Кожен акт визначається:</a:t>
            </a:r>
            <a:b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суб'єктом - ініціатором спілкування;</a:t>
            </a:r>
            <a:b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суб'єктом, якому адресована ініціатива;</a:t>
            </a:r>
            <a:b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нормами, за якими організується спілкування;</a:t>
            </a:r>
            <a:b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цілями, які переслідують учасники спілкування;</a:t>
            </a:r>
            <a:b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д) ситуацією, в якій здійснюється взаємодія.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4800" i="1" dirty="0" smtClean="0">
                <a:solidFill>
                  <a:srgbClr val="00B0F0"/>
                </a:solidFill>
                <a:effectLst/>
                <a:latin typeface="Haettenschweiler" pitchFamily="34" charset="0"/>
              </a:rPr>
              <a:t>Спілкування як діяльність являє собою систему елементарних актів</a:t>
            </a:r>
            <a:endParaRPr lang="uk-UA" sz="4800" i="1" dirty="0">
              <a:solidFill>
                <a:srgbClr val="00B0F0"/>
              </a:solidFill>
              <a:effectLst/>
              <a:latin typeface="Haettenschweiler" pitchFamily="34" charset="0"/>
            </a:endParaRPr>
          </a:p>
        </p:txBody>
      </p:sp>
      <p:pic>
        <p:nvPicPr>
          <p:cNvPr id="5" name="Рисунок 4" descr="1376319239_img2012021423550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214554"/>
            <a:ext cx="5929354" cy="39529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993912" cy="1225536"/>
          </a:xfrm>
        </p:spPr>
        <p:txBody>
          <a:bodyPr>
            <a:noAutofit/>
          </a:bodyPr>
          <a:lstStyle/>
          <a:p>
            <a:r>
              <a:rPr lang="uk-UA" sz="7200" i="1" dirty="0" smtClean="0">
                <a:solidFill>
                  <a:srgbClr val="00B0F0"/>
                </a:solidFill>
                <a:effectLst/>
                <a:latin typeface="Haettenschweiler" pitchFamily="34" charset="0"/>
              </a:rPr>
              <a:t>Види спілкування</a:t>
            </a:r>
            <a:endParaRPr lang="uk-UA" sz="7200" i="1" dirty="0">
              <a:solidFill>
                <a:srgbClr val="00B0F0"/>
              </a:solidFill>
              <a:effectLst/>
              <a:latin typeface="Haettenschweiler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571744"/>
            <a:ext cx="628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Соціально-орієнтоване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спілкування.</a:t>
            </a:r>
          </a:p>
          <a:p>
            <a:pPr>
              <a:buBlip>
                <a:blip r:embed="rId2"/>
              </a:buBlip>
            </a:pPr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Групове предметно орієнтоване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спілкування.</a:t>
            </a:r>
          </a:p>
          <a:p>
            <a:pPr>
              <a:buBlip>
                <a:blip r:embed="rId2"/>
              </a:buBlip>
            </a:pPr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Особистісно орієнтоване спілкування.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993912" cy="1225536"/>
          </a:xfrm>
        </p:spPr>
        <p:txBody>
          <a:bodyPr>
            <a:noAutofit/>
          </a:bodyPr>
          <a:lstStyle/>
          <a:p>
            <a:r>
              <a:rPr lang="uk-UA" sz="7200" i="1" dirty="0" smtClean="0">
                <a:solidFill>
                  <a:srgbClr val="00B0F0"/>
                </a:solidFill>
                <a:effectLst/>
                <a:latin typeface="Haettenschweiler" pitchFamily="34" charset="0"/>
              </a:rPr>
              <a:t>Види спілкування</a:t>
            </a:r>
            <a:endParaRPr lang="uk-UA" sz="7200" i="1" dirty="0">
              <a:solidFill>
                <a:srgbClr val="00B0F0"/>
              </a:solidFill>
              <a:effectLst/>
              <a:latin typeface="Haettenschweiler" pitchFamily="34" charset="0"/>
            </a:endParaRPr>
          </a:p>
        </p:txBody>
      </p:sp>
      <p:pic>
        <p:nvPicPr>
          <p:cNvPr id="5" name="Рисунок 4" descr="3506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500174"/>
            <a:ext cx="1850449" cy="1857388"/>
          </a:xfrm>
          <a:prstGeom prst="rect">
            <a:avLst/>
          </a:prstGeom>
        </p:spPr>
      </p:pic>
      <p:pic>
        <p:nvPicPr>
          <p:cNvPr id="7" name="Рисунок 6" descr="ae986c778153c7a0581c0ce6bf7cedc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313174"/>
            <a:ext cx="1643073" cy="2141590"/>
          </a:xfrm>
          <a:prstGeom prst="rect">
            <a:avLst/>
          </a:prstGeom>
        </p:spPr>
      </p:pic>
      <p:pic>
        <p:nvPicPr>
          <p:cNvPr id="8" name="Рисунок 7" descr="id_48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5072074"/>
            <a:ext cx="1421056" cy="1190612"/>
          </a:xfrm>
          <a:prstGeom prst="rect">
            <a:avLst/>
          </a:prstGeom>
        </p:spPr>
      </p:pic>
      <p:pic>
        <p:nvPicPr>
          <p:cNvPr id="9" name="Рисунок 8" descr="49077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1785926"/>
            <a:ext cx="2283069" cy="3713777"/>
          </a:xfrm>
          <a:prstGeom prst="rect">
            <a:avLst/>
          </a:prstGeom>
        </p:spPr>
      </p:pic>
      <p:pic>
        <p:nvPicPr>
          <p:cNvPr id="10" name="Рисунок 9" descr="7209971.cms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4786322"/>
            <a:ext cx="2643206" cy="1500188"/>
          </a:xfrm>
          <a:prstGeom prst="rect">
            <a:avLst/>
          </a:prstGeom>
        </p:spPr>
      </p:pic>
      <p:pic>
        <p:nvPicPr>
          <p:cNvPr id="13" name="Рисунок 12" descr="6713091801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500174"/>
            <a:ext cx="2418727" cy="1364162"/>
          </a:xfrm>
          <a:prstGeom prst="rect">
            <a:avLst/>
          </a:prstGeom>
        </p:spPr>
      </p:pic>
      <p:pic>
        <p:nvPicPr>
          <p:cNvPr id="14" name="Рисунок 13" descr="h_1334431860_2340725_ee33107bc7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5918" y="4429132"/>
            <a:ext cx="2281232" cy="1859700"/>
          </a:xfrm>
          <a:prstGeom prst="rect">
            <a:avLst/>
          </a:prstGeom>
        </p:spPr>
      </p:pic>
      <p:pic>
        <p:nvPicPr>
          <p:cNvPr id="15" name="Рисунок 14" descr="fullscreen_bg_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1500174"/>
            <a:ext cx="1785926" cy="1785926"/>
          </a:xfrm>
          <a:prstGeom prst="rect">
            <a:avLst/>
          </a:prstGeom>
        </p:spPr>
      </p:pic>
      <p:pic>
        <p:nvPicPr>
          <p:cNvPr id="6" name="Рисунок 5" descr="6624700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8992" y="5214950"/>
            <a:ext cx="1357322" cy="1085857"/>
          </a:xfrm>
          <a:prstGeom prst="rect">
            <a:avLst/>
          </a:prstGeom>
        </p:spPr>
      </p:pic>
      <p:pic>
        <p:nvPicPr>
          <p:cNvPr id="12" name="Рисунок 11" descr="134483770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00496" y="2857496"/>
            <a:ext cx="2143140" cy="2232438"/>
          </a:xfrm>
          <a:prstGeom prst="rect">
            <a:avLst/>
          </a:prstGeom>
        </p:spPr>
      </p:pic>
      <p:pic>
        <p:nvPicPr>
          <p:cNvPr id="11" name="Рисунок 10" descr="2532452_e8c1243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43240" y="3143248"/>
            <a:ext cx="1093507" cy="1344955"/>
          </a:xfrm>
          <a:prstGeom prst="rect">
            <a:avLst/>
          </a:prstGeom>
        </p:spPr>
      </p:pic>
      <p:pic>
        <p:nvPicPr>
          <p:cNvPr id="16" name="Рисунок 15" descr="201206041649_conti_helps_children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85918" y="1500174"/>
            <a:ext cx="928694" cy="8211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428604"/>
            <a:ext cx="4279400" cy="928694"/>
          </a:xfrm>
        </p:spPr>
        <p:txBody>
          <a:bodyPr>
            <a:noAutofit/>
          </a:bodyPr>
          <a:lstStyle/>
          <a:p>
            <a:r>
              <a:rPr lang="uk-UA" sz="7200" i="1" dirty="0" smtClean="0">
                <a:solidFill>
                  <a:srgbClr val="00B0F0"/>
                </a:solidFill>
                <a:effectLst/>
                <a:latin typeface="Haettenschweiler" pitchFamily="34" charset="0"/>
              </a:rPr>
              <a:t>Спілкування</a:t>
            </a:r>
            <a:endParaRPr lang="ru-RU" sz="7200" i="1" dirty="0">
              <a:solidFill>
                <a:srgbClr val="00B0F0"/>
              </a:solidFill>
              <a:effectLst/>
              <a:latin typeface="Haettenschweiler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857364"/>
            <a:ext cx="664370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Спілкування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складний, багатофакторний і багатофункціональний процес, який представляє собою не тільки самостійну сферу життєдіяльності людини, а й пронизує прямо або побічно усі інші сфери. Значення категорії спілкування визначається тим, що воно дозволяє розкрити суспільну сутність людини, детермінацію внутрішнього світу людини та її особистості, а також зрозуміти розвиток психіки як процес, що відбувається шляхом присвоєння суспільно-історичного досвіду людства в контексті спілкування з іншими людьми, живими носіями цього досвіду.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8573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>
                <a:solidFill>
                  <a:srgbClr val="FF0000"/>
                </a:solidFill>
                <a:latin typeface="Segoe Script" pitchFamily="34" charset="0"/>
              </a:rPr>
              <a:t>Д</a:t>
            </a:r>
            <a:r>
              <a:rPr lang="uk-UA" sz="8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Script" pitchFamily="34" charset="0"/>
              </a:rPr>
              <a:t>я</a:t>
            </a:r>
            <a:r>
              <a:rPr lang="uk-UA" sz="8000" dirty="0" smtClean="0">
                <a:solidFill>
                  <a:srgbClr val="00B050"/>
                </a:solidFill>
                <a:latin typeface="Segoe Script" pitchFamily="34" charset="0"/>
              </a:rPr>
              <a:t>к</a:t>
            </a:r>
            <a:r>
              <a:rPr lang="uk-UA" sz="8000" dirty="0" smtClean="0">
                <a:solidFill>
                  <a:srgbClr val="7030A0"/>
                </a:solidFill>
                <a:latin typeface="Segoe Script" pitchFamily="34" charset="0"/>
              </a:rPr>
              <a:t>у</a:t>
            </a:r>
            <a:r>
              <a:rPr lang="uk-UA" sz="8000" dirty="0" smtClean="0">
                <a:solidFill>
                  <a:srgbClr val="0070C0"/>
                </a:solidFill>
                <a:latin typeface="Segoe Script" pitchFamily="34" charset="0"/>
              </a:rPr>
              <a:t>ю</a:t>
            </a:r>
            <a:r>
              <a:rPr lang="uk-UA" sz="8000" dirty="0" smtClean="0">
                <a:latin typeface="Segoe Script" pitchFamily="34" charset="0"/>
              </a:rPr>
              <a:t> </a:t>
            </a:r>
            <a:r>
              <a:rPr lang="uk-UA" sz="8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Script" pitchFamily="34" charset="0"/>
              </a:rPr>
              <a:t>з</a:t>
            </a:r>
            <a:r>
              <a:rPr lang="uk-UA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Script" pitchFamily="34" charset="0"/>
              </a:rPr>
              <a:t>а</a:t>
            </a:r>
            <a:r>
              <a:rPr lang="uk-UA" sz="8000" dirty="0" smtClean="0">
                <a:latin typeface="Segoe Script" pitchFamily="34" charset="0"/>
              </a:rPr>
              <a:t> </a:t>
            </a:r>
            <a:r>
              <a:rPr lang="uk-UA" sz="8000" dirty="0" smtClean="0">
                <a:solidFill>
                  <a:srgbClr val="8F2562"/>
                </a:solidFill>
                <a:latin typeface="Segoe Script" pitchFamily="34" charset="0"/>
              </a:rPr>
              <a:t>у</a:t>
            </a:r>
            <a:r>
              <a:rPr lang="uk-UA" sz="8000" dirty="0" smtClean="0">
                <a:solidFill>
                  <a:srgbClr val="131363"/>
                </a:solidFill>
                <a:latin typeface="Segoe Script" pitchFamily="34" charset="0"/>
              </a:rPr>
              <a:t>в</a:t>
            </a:r>
            <a:r>
              <a:rPr lang="uk-UA" sz="8000" dirty="0" smtClean="0">
                <a:solidFill>
                  <a:srgbClr val="31D3B4"/>
                </a:solidFill>
                <a:latin typeface="Segoe Script" pitchFamily="34" charset="0"/>
              </a:rPr>
              <a:t>а</a:t>
            </a:r>
            <a:r>
              <a:rPr lang="uk-UA" sz="8000" dirty="0" smtClean="0">
                <a:solidFill>
                  <a:srgbClr val="EFBF47"/>
                </a:solidFill>
                <a:latin typeface="Segoe Script" pitchFamily="34" charset="0"/>
              </a:rPr>
              <a:t>г</a:t>
            </a:r>
            <a:r>
              <a:rPr lang="uk-UA" sz="8000" dirty="0" smtClean="0">
                <a:solidFill>
                  <a:srgbClr val="162B07"/>
                </a:solidFill>
                <a:latin typeface="Segoe Script" pitchFamily="34" charset="0"/>
              </a:rPr>
              <a:t>у</a:t>
            </a:r>
            <a:r>
              <a:rPr lang="uk-UA" sz="8000" dirty="0" smtClean="0">
                <a:solidFill>
                  <a:srgbClr val="E5276B"/>
                </a:solidFill>
                <a:latin typeface="Segoe Script" pitchFamily="34" charset="0"/>
              </a:rPr>
              <a:t>! ! !</a:t>
            </a:r>
            <a:endParaRPr lang="ru-RU" sz="8000" dirty="0">
              <a:solidFill>
                <a:srgbClr val="E5276B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28612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sz="2400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Спілкування </a:t>
            </a:r>
            <a:r>
              <a:rPr lang="uk-UA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це не просто дія, а саме взаємодія: воно здійснюється між учасниками, з яких кожен є носієм активності і припускає її у своїх партнерах.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uk-UA" sz="21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714356"/>
            <a:ext cx="8215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i="1" dirty="0" smtClean="0">
                <a:solidFill>
                  <a:srgbClr val="00B0F0"/>
                </a:solidFill>
                <a:latin typeface="Haettenschweiler" pitchFamily="34" charset="0"/>
              </a:rPr>
              <a:t>Поняття</a:t>
            </a:r>
            <a:r>
              <a:rPr lang="ru-RU" sz="7200" i="1" dirty="0" smtClean="0">
                <a:solidFill>
                  <a:srgbClr val="00B0F0"/>
                </a:solidFill>
                <a:latin typeface="Haettenschweiler" pitchFamily="34" charset="0"/>
              </a:rPr>
              <a:t> спілкування</a:t>
            </a:r>
            <a:endParaRPr lang="ru-RU" sz="7200" i="1" dirty="0">
              <a:solidFill>
                <a:srgbClr val="00B0F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069452" cy="1428728"/>
          </a:xfrm>
        </p:spPr>
        <p:txBody>
          <a:bodyPr>
            <a:noAutofit/>
          </a:bodyPr>
          <a:lstStyle/>
          <a:p>
            <a:pPr algn="ctr"/>
            <a:r>
              <a:rPr lang="uk-UA" sz="5400" i="1" dirty="0" smtClean="0">
                <a:solidFill>
                  <a:srgbClr val="00B0F0"/>
                </a:solidFill>
                <a:effectLst/>
                <a:latin typeface="Haettenschweiler" pitchFamily="34" charset="0"/>
              </a:rPr>
              <a:t>Сутність спілкування: функція і види спілкування</a:t>
            </a:r>
            <a:endParaRPr lang="uk-UA" sz="5400" i="1" dirty="0">
              <a:solidFill>
                <a:srgbClr val="00B0F0"/>
              </a:solidFill>
              <a:effectLst/>
              <a:latin typeface="Haettenschweiler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071678"/>
            <a:ext cx="6572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спілкування передбачає виділення трьох взаємопов'язаних сторін цього процесу: </a:t>
            </a:r>
          </a:p>
          <a:p>
            <a:r>
              <a:rPr lang="uk-UA" sz="2100" dirty="0" smtClean="0">
                <a:solidFill>
                  <a:srgbClr val="004C02"/>
                </a:solidFill>
                <a:latin typeface="Times New Roman" pitchFamily="18" charset="0"/>
                <a:cs typeface="Times New Roman" pitchFamily="18" charset="0"/>
              </a:rPr>
              <a:t>комунікативної, інтерактивної та персептивної.</a:t>
            </a:r>
          </a:p>
          <a:p>
            <a:endParaRPr lang="uk-UA" sz="2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Комунікативна сторона спілкування полягає в обміні інформацією між людьми.</a:t>
            </a:r>
          </a:p>
          <a:p>
            <a:pPr>
              <a:buBlip>
                <a:blip r:embed="rId2"/>
              </a:buBlip>
            </a:pP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Інтерактивна сторона спілкування полягає в організації взаємодії між індивідами, тобто в обміні не тільки знаннями і ідеями, але й діями. </a:t>
            </a:r>
          </a:p>
          <a:p>
            <a:pPr>
              <a:buBlip>
                <a:blip r:embed="rId2"/>
              </a:buBlip>
            </a:pP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Персептивна сторона спілкування означає процес сприйняття один одного партнерами по спілкуванню і встановлення на цьому грунті взаєморозуміння.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069452" cy="1428728"/>
          </a:xfrm>
        </p:spPr>
        <p:txBody>
          <a:bodyPr>
            <a:noAutofit/>
          </a:bodyPr>
          <a:lstStyle/>
          <a:p>
            <a:pPr algn="ctr"/>
            <a:r>
              <a:rPr lang="uk-UA" sz="5400" i="1" dirty="0" smtClean="0">
                <a:solidFill>
                  <a:srgbClr val="00B0F0"/>
                </a:solidFill>
                <a:effectLst/>
                <a:latin typeface="Haettenschweiler" pitchFamily="34" charset="0"/>
              </a:rPr>
              <a:t>Сутність спілкування: функція і види спілкування</a:t>
            </a:r>
            <a:endParaRPr lang="uk-UA" sz="5400" i="1" dirty="0">
              <a:solidFill>
                <a:srgbClr val="00B0F0"/>
              </a:solidFill>
              <a:effectLst/>
              <a:latin typeface="Haettenschweiler" pitchFamily="34" charset="0"/>
            </a:endParaRPr>
          </a:p>
        </p:txBody>
      </p:sp>
      <p:pic>
        <p:nvPicPr>
          <p:cNvPr id="5" name="Рисунок 4" descr="_505952891de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143116"/>
            <a:ext cx="3121407" cy="1787493"/>
          </a:xfrm>
          <a:prstGeom prst="rect">
            <a:avLst/>
          </a:prstGeom>
        </p:spPr>
      </p:pic>
      <p:pic>
        <p:nvPicPr>
          <p:cNvPr id="6" name="Рисунок 5" descr="1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143116"/>
            <a:ext cx="2786082" cy="1852745"/>
          </a:xfrm>
          <a:prstGeom prst="rect">
            <a:avLst/>
          </a:prstGeom>
        </p:spPr>
      </p:pic>
      <p:pic>
        <p:nvPicPr>
          <p:cNvPr id="7" name="Рисунок 6" descr="3d9d200e77520aff5d4ca2a5d7f84097_Gener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929066"/>
            <a:ext cx="3457575" cy="2352675"/>
          </a:xfrm>
          <a:prstGeom prst="rect">
            <a:avLst/>
          </a:prstGeom>
        </p:spPr>
      </p:pic>
      <p:pic>
        <p:nvPicPr>
          <p:cNvPr id="8" name="Рисунок 7" descr="8-1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929066"/>
            <a:ext cx="318673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7215238" cy="4786346"/>
          </a:xfrm>
        </p:spPr>
        <p:txBody>
          <a:bodyPr>
            <a:normAutofit/>
          </a:bodyPr>
          <a:lstStyle/>
          <a:p>
            <a:r>
              <a:rPr lang="uk-UA" sz="21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Опосередковане спілкування </a:t>
            </a:r>
            <a:r>
              <a:rPr lang="uk-UA" sz="2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передбачає повний психологічний контакт - по телефону, через Інтернет, у письмовій формі і т.д.</a:t>
            </a:r>
            <a:br>
              <a:rPr lang="uk-UA" sz="2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1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Безпосереднє</a:t>
            </a:r>
            <a:r>
              <a:rPr lang="uk-UA" sz="2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- спілкування "обличчям до обличчя", при контакті візуальному. Формальне спілкування - ділове, рольове, функціональне. Це спілкування завжди передбачає виконання певної соціальної ролі, наприклад, спілкування за типом "експерт - атестується"</a:t>
            </a:r>
            <a:br>
              <a:rPr lang="uk-UA" sz="2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1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Неформальне спілкування </a:t>
            </a:r>
            <a:r>
              <a:rPr lang="uk-UA" sz="2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довірче, товариське, інтимне.</a:t>
            </a:r>
            <a:br>
              <a:rPr lang="uk-UA" sz="2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1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Діалогічне спілкування </a:t>
            </a:r>
            <a:r>
              <a:rPr lang="uk-UA" sz="2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спілкування між двома людьми.</a:t>
            </a:r>
            <a:br>
              <a:rPr lang="uk-UA" sz="2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1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Групове</a:t>
            </a:r>
            <a:r>
              <a:rPr lang="uk-UA" sz="21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спілкування в групі людей</a:t>
            </a:r>
            <a:br>
              <a:rPr lang="uk-UA" sz="2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1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Масове спілкування</a:t>
            </a:r>
            <a:r>
              <a:rPr lang="uk-UA" sz="2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1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uk-UA" sz="2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вид </a:t>
            </a:r>
            <a:r>
              <a:rPr lang="uk-UA" sz="21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uk-UA" sz="2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яке спрямоване не на конкретну людину, а на масу людей.</a:t>
            </a:r>
            <a:r>
              <a:rPr lang="ru-RU" sz="2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uk-UA" sz="21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428604"/>
            <a:ext cx="6072230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i="1" dirty="0" smtClean="0">
                <a:solidFill>
                  <a:srgbClr val="00B0F0"/>
                </a:solidFill>
                <a:latin typeface="Haettenschweiler" pitchFamily="34" charset="0"/>
              </a:rPr>
              <a:t>Види спілкування</a:t>
            </a:r>
            <a:endParaRPr lang="ru-RU" sz="7200" i="1" dirty="0">
              <a:solidFill>
                <a:srgbClr val="00B0F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5000660" cy="1571636"/>
          </a:xfrm>
        </p:spPr>
        <p:txBody>
          <a:bodyPr>
            <a:noAutofit/>
          </a:bodyPr>
          <a:lstStyle/>
          <a:p>
            <a:pPr algn="ctr"/>
            <a:r>
              <a:rPr lang="uk-UA" sz="5400" i="1" dirty="0" smtClean="0">
                <a:solidFill>
                  <a:srgbClr val="00B0F0"/>
                </a:solidFill>
                <a:effectLst/>
                <a:latin typeface="Haettenschweiler" pitchFamily="34" charset="0"/>
              </a:rPr>
              <a:t>Засоби спілкування</a:t>
            </a:r>
            <a:endParaRPr lang="uk-UA" sz="5400" i="1" dirty="0">
              <a:solidFill>
                <a:srgbClr val="00B0F0"/>
              </a:solidFill>
              <a:effectLst/>
              <a:latin typeface="Haettenschweiler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2500306"/>
            <a:ext cx="571504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Вербальне спілкування - здійснюється за допомогою слів.</a:t>
            </a:r>
            <a:b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Невербальне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спілкування - засобом передачі інформації є несловесні знаки (пози, жести, міміка, інтонації, погляди, просторове розташування тощо).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286124"/>
            <a:ext cx="2568134" cy="1992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5000660" cy="1571636"/>
          </a:xfrm>
        </p:spPr>
        <p:txBody>
          <a:bodyPr>
            <a:noAutofit/>
          </a:bodyPr>
          <a:lstStyle/>
          <a:p>
            <a:pPr algn="ctr"/>
            <a:r>
              <a:rPr lang="uk-UA" sz="5400" i="1" dirty="0" smtClean="0">
                <a:solidFill>
                  <a:srgbClr val="00B0F0"/>
                </a:solidFill>
                <a:effectLst/>
                <a:latin typeface="Haettenschweiler" pitchFamily="34" charset="0"/>
              </a:rPr>
              <a:t>Засоби спілкування</a:t>
            </a:r>
            <a:endParaRPr lang="uk-UA" sz="5400" i="1" dirty="0">
              <a:solidFill>
                <a:srgbClr val="00B0F0"/>
              </a:solidFill>
              <a:effectLst/>
              <a:latin typeface="Haettenschweiler" pitchFamily="34" charset="0"/>
            </a:endParaRPr>
          </a:p>
        </p:txBody>
      </p:sp>
      <p:pic>
        <p:nvPicPr>
          <p:cNvPr id="4" name="Рисунок 3" descr="50caf954dfaa92.93484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143116"/>
            <a:ext cx="2692548" cy="1452559"/>
          </a:xfrm>
          <a:prstGeom prst="rect">
            <a:avLst/>
          </a:prstGeom>
        </p:spPr>
      </p:pic>
      <p:pic>
        <p:nvPicPr>
          <p:cNvPr id="7" name="Рисунок 6" descr="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571876"/>
            <a:ext cx="1941366" cy="1378041"/>
          </a:xfrm>
          <a:prstGeom prst="rect">
            <a:avLst/>
          </a:prstGeom>
        </p:spPr>
      </p:pic>
      <p:pic>
        <p:nvPicPr>
          <p:cNvPr id="8" name="Рисунок 7" descr="0000005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2143116"/>
            <a:ext cx="2397430" cy="1564225"/>
          </a:xfrm>
          <a:prstGeom prst="rect">
            <a:avLst/>
          </a:prstGeom>
        </p:spPr>
      </p:pic>
      <p:pic>
        <p:nvPicPr>
          <p:cNvPr id="9" name="Рисунок 8" descr="5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2143116"/>
            <a:ext cx="1765915" cy="1213842"/>
          </a:xfrm>
          <a:prstGeom prst="rect">
            <a:avLst/>
          </a:prstGeom>
        </p:spPr>
      </p:pic>
      <p:pic>
        <p:nvPicPr>
          <p:cNvPr id="11" name="Рисунок 10" descr="2011-04-11-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3643314"/>
            <a:ext cx="1852724" cy="1936011"/>
          </a:xfrm>
          <a:prstGeom prst="rect">
            <a:avLst/>
          </a:prstGeom>
        </p:spPr>
      </p:pic>
      <p:pic>
        <p:nvPicPr>
          <p:cNvPr id="13" name="Рисунок 12" descr="800xH_187_shutterstock_58866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4929198"/>
            <a:ext cx="1987192" cy="1323967"/>
          </a:xfrm>
          <a:prstGeom prst="rect">
            <a:avLst/>
          </a:prstGeom>
        </p:spPr>
      </p:pic>
      <p:pic>
        <p:nvPicPr>
          <p:cNvPr id="14" name="Рисунок 13" descr="3944_html_m243ab12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628" y="4714884"/>
            <a:ext cx="1428760" cy="1579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2500330"/>
          </a:xfrm>
        </p:spPr>
        <p:txBody>
          <a:bodyPr>
            <a:noAutofit/>
          </a:bodyPr>
          <a:lstStyle/>
          <a:p>
            <a:pPr algn="ctr"/>
            <a:r>
              <a:rPr lang="uk-UA" sz="5400" i="1" dirty="0" smtClean="0">
                <a:solidFill>
                  <a:srgbClr val="00B0F0"/>
                </a:solidFill>
                <a:effectLst/>
                <a:latin typeface="Haettenschweiler" pitchFamily="34" charset="0"/>
              </a:rPr>
              <a:t>Важливо звертати увагу на взаємне розташування співрозмовників та їх пози</a:t>
            </a:r>
            <a:endParaRPr lang="uk-UA" sz="5400" i="1" dirty="0">
              <a:solidFill>
                <a:srgbClr val="00B0F0"/>
              </a:solidFill>
              <a:effectLst/>
              <a:latin typeface="Haettenschweiler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3143248"/>
            <a:ext cx="4572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Люди добре знають один одного або співпрацюють по роботі, зазвичай стоять або сидять пліч-о-пліч.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4357694"/>
            <a:ext cx="3857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Стіл між співрозмовниками зазвичай асоціюються з владою і відмінністю в положенні: </a:t>
            </a:r>
          </a:p>
          <a:p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"Я господар, а ти гість"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4357694"/>
            <a:ext cx="3214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 слухає сідає збоку від столу, виникають найбільш сприятливі умови для контакту.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85723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5400" i="1" dirty="0" smtClean="0">
                <a:solidFill>
                  <a:srgbClr val="00B0F0"/>
                </a:solidFill>
                <a:effectLst/>
                <a:latin typeface="Haettenschweiler" pitchFamily="34" charset="0"/>
              </a:rPr>
              <a:t>Паралінгвістичні особливості невербального спілкування</a:t>
            </a:r>
            <a:endParaRPr lang="uk-UA" sz="5400" i="1" dirty="0">
              <a:solidFill>
                <a:srgbClr val="00B0F0"/>
              </a:solidFill>
              <a:effectLst/>
              <a:latin typeface="Haettenschweiler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3571876"/>
            <a:ext cx="457203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>
                <a:solidFill>
                  <a:srgbClr val="002060"/>
                </a:solidFill>
                <a:latin typeface="Gabriola" pitchFamily="82" charset="0"/>
              </a:rPr>
              <a:t>  “Адже буває, що людина судить здорово, але чітко викласти свої думки не може ”.  (Цицерон)</a:t>
            </a:r>
          </a:p>
          <a:p>
            <a:endParaRPr lang="uk-UA" sz="2100" dirty="0" smtClean="0">
              <a:solidFill>
                <a:srgbClr val="002060"/>
              </a:solidFill>
              <a:latin typeface="Gabriola" pitchFamily="82" charset="0"/>
            </a:endParaRPr>
          </a:p>
          <a:p>
            <a:r>
              <a:rPr lang="uk-UA" sz="2100" dirty="0" smtClean="0">
                <a:solidFill>
                  <a:srgbClr val="002060"/>
                </a:solidFill>
                <a:latin typeface="Gabriola" pitchFamily="82" charset="0"/>
              </a:rPr>
              <a:t> </a:t>
            </a:r>
          </a:p>
          <a:p>
            <a:r>
              <a:rPr lang="uk-UA" sz="2100" dirty="0" smtClean="0">
                <a:solidFill>
                  <a:srgbClr val="002060"/>
                </a:solidFill>
                <a:latin typeface="Gabriola" pitchFamily="82" charset="0"/>
              </a:rPr>
              <a:t>                                                                   </a:t>
            </a:r>
          </a:p>
          <a:p>
            <a:endParaRPr lang="uk-UA" sz="2100" dirty="0" smtClean="0">
              <a:solidFill>
                <a:srgbClr val="002060"/>
              </a:solidFill>
              <a:latin typeface="Gabriola" pitchFamily="82" charset="0"/>
            </a:endParaRPr>
          </a:p>
          <a:p>
            <a:endParaRPr lang="uk-UA" sz="2100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6" name="Рисунок 5" descr="cicer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2786058"/>
            <a:ext cx="1814824" cy="30003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129</TotalTime>
  <Words>408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Спілкування</vt:lpstr>
      <vt:lpstr>Спілкування - це не просто дія, а саме взаємодія: воно здійснюється між учасниками, з яких кожен є носієм активності і припускає її у своїх партнерах. </vt:lpstr>
      <vt:lpstr>Сутність спілкування: функція і види спілкування</vt:lpstr>
      <vt:lpstr>Сутність спілкування: функція і види спілкування</vt:lpstr>
      <vt:lpstr>Опосередковане спілкування - передбачає повний психологічний контакт - по телефону, через Інтернет, у письмовій формі і т.д. Безпосереднє - спілкування "обличчям до обличчя", при контакті візуальному. Формальне спілкування - ділове, рольове, функціональне. Це спілкування завжди передбачає виконання певної соціальної ролі, наприклад, спілкування за типом "експерт - атестується" Неформальне спілкування - довірче, товариське, інтимне. Діалогічне спілкування - спілкування між двома людьми. Групове - спілкування в групі людей Масове спілкування - це вид спілкування, яке спрямоване не на конкретну людину, а на масу людей. </vt:lpstr>
      <vt:lpstr>Засоби спілкування</vt:lpstr>
      <vt:lpstr>Засоби спілкування</vt:lpstr>
      <vt:lpstr>Важливо звертати увагу на взаємне розташування співрозмовників та їх пози</vt:lpstr>
      <vt:lpstr>Паралінгвістичні особливості невербального спілкування</vt:lpstr>
      <vt:lpstr>Паралінгвістичні особливості невербального спілкування</vt:lpstr>
      <vt:lpstr>Паралінгвістичні  явища</vt:lpstr>
      <vt:lpstr>Паралінгвістичні  явища</vt:lpstr>
      <vt:lpstr>Основні категорії спілкування та їх характеристика</vt:lpstr>
      <vt:lpstr>Спілкування як діяльність являє собою систему елементарних актів</vt:lpstr>
      <vt:lpstr>Спілкування як діяльність являє собою систему елементарних актів</vt:lpstr>
      <vt:lpstr>Види спілкування</vt:lpstr>
      <vt:lpstr>Види спілкування</vt:lpstr>
      <vt:lpstr>Спілкування</vt:lpstr>
      <vt:lpstr>Дякую за увагу! !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Спілкування</dc:title>
  <dc:creator>COMP</dc:creator>
  <cp:lastModifiedBy>COMP</cp:lastModifiedBy>
  <cp:revision>15</cp:revision>
  <dcterms:created xsi:type="dcterms:W3CDTF">2014-03-19T12:06:17Z</dcterms:created>
  <dcterms:modified xsi:type="dcterms:W3CDTF">2014-03-19T14:37:09Z</dcterms:modified>
</cp:coreProperties>
</file>