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3" r:id="rId10"/>
    <p:sldId id="264" r:id="rId11"/>
    <p:sldId id="265" r:id="rId12"/>
    <p:sldId id="268" r:id="rId13"/>
    <p:sldId id="267" r:id="rId14"/>
    <p:sldId id="270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32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095A9-7711-4990-B990-DB435839F0C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B8B-BD8B-4B46-A11A-FCF863FD39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095A9-7711-4990-B990-DB435839F0C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B8B-BD8B-4B46-A11A-FCF863FD39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095A9-7711-4990-B990-DB435839F0C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B8B-BD8B-4B46-A11A-FCF863FD39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095A9-7711-4990-B990-DB435839F0C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B8B-BD8B-4B46-A11A-FCF863FD39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095A9-7711-4990-B990-DB435839F0C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B8B-BD8B-4B46-A11A-FCF863FD39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095A9-7711-4990-B990-DB435839F0C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B8B-BD8B-4B46-A11A-FCF863FD39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095A9-7711-4990-B990-DB435839F0C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B8B-BD8B-4B46-A11A-FCF863FD39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095A9-7711-4990-B990-DB435839F0C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C03B8B-BD8B-4B46-A11A-FCF863FD39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095A9-7711-4990-B990-DB435839F0C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B8B-BD8B-4B46-A11A-FCF863FD39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095A9-7711-4990-B990-DB435839F0C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9C03B8B-BD8B-4B46-A11A-FCF863FD39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DF095A9-7711-4990-B990-DB435839F0C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B8B-BD8B-4B46-A11A-FCF863FD39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DF095A9-7711-4990-B990-DB435839F0C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9C03B8B-BD8B-4B46-A11A-FCF863FD39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052736"/>
            <a:ext cx="6624736" cy="936104"/>
          </a:xfrm>
        </p:spPr>
        <p:txBody>
          <a:bodyPr>
            <a:normAutofit/>
          </a:bodyPr>
          <a:lstStyle/>
          <a:p>
            <a:r>
              <a:rPr lang="uk-UA" sz="5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Види та </a:t>
            </a:r>
            <a:r>
              <a:rPr lang="uk-UA" sz="54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фунуції</a:t>
            </a:r>
            <a:r>
              <a:rPr lang="uk-UA" sz="5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uk-UA" sz="54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Змі</a:t>
            </a:r>
            <a:endParaRPr lang="ru-RU" sz="54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9552" y="3157504"/>
            <a:ext cx="3672408" cy="291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645024"/>
            <a:ext cx="41910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rmAutofit/>
          </a:bodyPr>
          <a:lstStyle/>
          <a:p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Способи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політичного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маніпулювання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Блок-схема: решение 3"/>
          <p:cNvSpPr/>
          <p:nvPr/>
        </p:nvSpPr>
        <p:spPr>
          <a:xfrm>
            <a:off x="1043608" y="1556792"/>
            <a:ext cx="3672408" cy="1368152"/>
          </a:xfrm>
          <a:prstGeom prst="flowChartDecisio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Cambria" pitchFamily="18" charset="0"/>
              </a:rPr>
              <a:t>пряма </a:t>
            </a:r>
            <a:r>
              <a:rPr lang="ru-RU" sz="2200" dirty="0" err="1" smtClean="0">
                <a:latin typeface="Cambria" pitchFamily="18" charset="0"/>
              </a:rPr>
              <a:t>підтасовка</a:t>
            </a:r>
            <a:r>
              <a:rPr lang="ru-RU" sz="2200" dirty="0" smtClean="0">
                <a:latin typeface="Cambria" pitchFamily="18" charset="0"/>
              </a:rPr>
              <a:t> </a:t>
            </a:r>
            <a:r>
              <a:rPr lang="ru-RU" sz="2200" dirty="0" err="1" smtClean="0">
                <a:latin typeface="Cambria" pitchFamily="18" charset="0"/>
              </a:rPr>
              <a:t>фактів</a:t>
            </a:r>
            <a:endParaRPr lang="ru-RU" sz="2200" dirty="0">
              <a:latin typeface="Cambria" pitchFamily="18" charset="0"/>
            </a:endParaRPr>
          </a:p>
        </p:txBody>
      </p:sp>
      <p:sp>
        <p:nvSpPr>
          <p:cNvPr id="5" name="Блок-схема: решение 4"/>
          <p:cNvSpPr/>
          <p:nvPr/>
        </p:nvSpPr>
        <p:spPr>
          <a:xfrm>
            <a:off x="3707904" y="1988840"/>
            <a:ext cx="3960440" cy="1512168"/>
          </a:xfrm>
          <a:prstGeom prst="flowChartDecisi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err="1" smtClean="0">
                <a:latin typeface="Cambria" pitchFamily="18" charset="0"/>
              </a:rPr>
              <a:t>замовчування</a:t>
            </a:r>
            <a:r>
              <a:rPr lang="ru-RU" sz="2200" dirty="0" smtClean="0">
                <a:latin typeface="Cambria" pitchFamily="18" charset="0"/>
              </a:rPr>
              <a:t> </a:t>
            </a:r>
            <a:r>
              <a:rPr lang="ru-RU" sz="2200" dirty="0" err="1" smtClean="0">
                <a:latin typeface="Cambria" pitchFamily="18" charset="0"/>
              </a:rPr>
              <a:t>невигідної</a:t>
            </a:r>
            <a:r>
              <a:rPr lang="ru-RU" sz="2200" dirty="0" smtClean="0">
                <a:latin typeface="Cambria" pitchFamily="18" charset="0"/>
              </a:rPr>
              <a:t> </a:t>
            </a:r>
            <a:r>
              <a:rPr lang="ru-RU" sz="2200" dirty="0" err="1" smtClean="0">
                <a:latin typeface="Cambria" pitchFamily="18" charset="0"/>
              </a:rPr>
              <a:t>інформації</a:t>
            </a:r>
            <a:endParaRPr lang="ru-RU" sz="2200" dirty="0">
              <a:latin typeface="Cambria" pitchFamily="18" charset="0"/>
            </a:endParaRPr>
          </a:p>
        </p:txBody>
      </p:sp>
      <p:sp>
        <p:nvSpPr>
          <p:cNvPr id="6" name="Блок-схема: решение 5"/>
          <p:cNvSpPr/>
          <p:nvPr/>
        </p:nvSpPr>
        <p:spPr>
          <a:xfrm>
            <a:off x="899592" y="2924944"/>
            <a:ext cx="4752528" cy="1440160"/>
          </a:xfrm>
          <a:prstGeom prst="flowChartDecision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err="1" smtClean="0">
                <a:latin typeface="Cambria" pitchFamily="18" charset="0"/>
              </a:rPr>
              <a:t>розповсюдження</a:t>
            </a:r>
            <a:r>
              <a:rPr lang="ru-RU" sz="2200" dirty="0" smtClean="0">
                <a:latin typeface="Cambria" pitchFamily="18" charset="0"/>
              </a:rPr>
              <a:t> </a:t>
            </a:r>
            <a:r>
              <a:rPr lang="ru-RU" sz="2200" dirty="0" err="1" smtClean="0">
                <a:latin typeface="Cambria" pitchFamily="18" charset="0"/>
              </a:rPr>
              <a:t>брехні</a:t>
            </a:r>
            <a:r>
              <a:rPr lang="ru-RU" sz="2200" dirty="0" smtClean="0">
                <a:latin typeface="Cambria" pitchFamily="18" charset="0"/>
              </a:rPr>
              <a:t> та </a:t>
            </a:r>
            <a:r>
              <a:rPr lang="ru-RU" sz="2200" dirty="0" err="1" smtClean="0">
                <a:latin typeface="Cambria" pitchFamily="18" charset="0"/>
              </a:rPr>
              <a:t>наклепів</a:t>
            </a:r>
            <a:endParaRPr lang="ru-RU" sz="2200" dirty="0">
              <a:latin typeface="Cambria" pitchFamily="18" charset="0"/>
            </a:endParaRPr>
          </a:p>
        </p:txBody>
      </p:sp>
      <p:sp>
        <p:nvSpPr>
          <p:cNvPr id="7" name="Блок-схема: решение 6"/>
          <p:cNvSpPr/>
          <p:nvPr/>
        </p:nvSpPr>
        <p:spPr>
          <a:xfrm rot="169979">
            <a:off x="3059832" y="3789040"/>
            <a:ext cx="4536504" cy="1944216"/>
          </a:xfrm>
          <a:prstGeom prst="flowChartDecision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atin typeface="Cambria" pitchFamily="18" charset="0"/>
              </a:rPr>
              <a:t>напівправда</a:t>
            </a:r>
            <a:r>
              <a:rPr lang="ru-RU" dirty="0" smtClean="0">
                <a:latin typeface="Cambria" pitchFamily="18" charset="0"/>
              </a:rPr>
              <a:t> (</a:t>
            </a:r>
            <a:r>
              <a:rPr lang="ru-RU" dirty="0" err="1" smtClean="0">
                <a:latin typeface="Cambria" pitchFamily="18" charset="0"/>
              </a:rPr>
              <a:t>висвітлення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незначущих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uk-UA" dirty="0" smtClean="0">
                <a:latin typeface="Cambria" pitchFamily="18" charset="0"/>
              </a:rPr>
              <a:t>і </a:t>
            </a:r>
            <a:r>
              <a:rPr lang="ru-RU" dirty="0" err="1" smtClean="0">
                <a:latin typeface="Cambria" pitchFamily="18" charset="0"/>
              </a:rPr>
              <a:t>замовчування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важливих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подій</a:t>
            </a:r>
            <a:r>
              <a:rPr lang="ru-RU" dirty="0" smtClean="0">
                <a:latin typeface="Cambria" pitchFamily="18" charset="0"/>
              </a:rPr>
              <a:t>)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8" name="Блок-схема: решение 7"/>
          <p:cNvSpPr/>
          <p:nvPr/>
        </p:nvSpPr>
        <p:spPr>
          <a:xfrm>
            <a:off x="251520" y="4437112"/>
            <a:ext cx="4211960" cy="2016224"/>
          </a:xfrm>
          <a:prstGeom prst="flowChartDecisi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atin typeface="Cambria" pitchFamily="18" charset="0"/>
              </a:rPr>
              <a:t>навішування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ярликів</a:t>
            </a:r>
            <a:r>
              <a:rPr lang="ru-RU" dirty="0" smtClean="0">
                <a:latin typeface="Cambria" pitchFamily="18" charset="0"/>
              </a:rPr>
              <a:t> для </a:t>
            </a:r>
            <a:r>
              <a:rPr lang="ru-RU" dirty="0" err="1" smtClean="0">
                <a:latin typeface="Cambria" pitchFamily="18" charset="0"/>
              </a:rPr>
              <a:t>компрометації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політиків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чи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політичних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ідей</a:t>
            </a:r>
            <a:endParaRPr lang="ru-RU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</a:t>
            </a:r>
            <a:r>
              <a:rPr lang="ru-RU" dirty="0" err="1" smtClean="0"/>
              <a:t>усі</a:t>
            </a:r>
            <a:r>
              <a:rPr lang="ru-RU" dirty="0" smtClean="0"/>
              <a:t> </a:t>
            </a:r>
            <a:r>
              <a:rPr lang="ru-RU" dirty="0" err="1" smtClean="0"/>
              <a:t>часи</a:t>
            </a:r>
            <a:r>
              <a:rPr lang="ru-RU" dirty="0" smtClean="0"/>
              <a:t> "власть </a:t>
            </a:r>
            <a:r>
              <a:rPr lang="ru-RU" dirty="0" err="1" smtClean="0"/>
              <a:t>імущі</a:t>
            </a:r>
            <a:r>
              <a:rPr lang="ru-RU" dirty="0" smtClean="0"/>
              <a:t>" </a:t>
            </a:r>
            <a:r>
              <a:rPr lang="ru-RU" dirty="0" err="1" smtClean="0"/>
              <a:t>намагалися</a:t>
            </a:r>
            <a:r>
              <a:rPr lang="ru-RU" dirty="0" smtClean="0"/>
              <a:t> </a:t>
            </a:r>
            <a:r>
              <a:rPr lang="ru-RU" dirty="0" err="1" smtClean="0"/>
              <a:t>впливати</a:t>
            </a:r>
            <a:r>
              <a:rPr lang="ru-RU" dirty="0" smtClean="0"/>
              <a:t> на ЗМІ, </a:t>
            </a:r>
            <a:r>
              <a:rPr lang="ru-RU" dirty="0" err="1" smtClean="0"/>
              <a:t>керувати</a:t>
            </a:r>
            <a:r>
              <a:rPr lang="ru-RU" dirty="0" smtClean="0"/>
              <a:t> ними, у тому </a:t>
            </a:r>
            <a:r>
              <a:rPr lang="ru-RU" dirty="0" err="1" smtClean="0"/>
              <a:t>числі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репресивних</a:t>
            </a:r>
            <a:r>
              <a:rPr lang="ru-RU" dirty="0" smtClean="0"/>
              <a:t> </a:t>
            </a:r>
            <a:r>
              <a:rPr lang="ru-RU" dirty="0" err="1" smtClean="0"/>
              <a:t>засобів</a:t>
            </a:r>
            <a:r>
              <a:rPr lang="ru-RU" dirty="0" smtClean="0"/>
              <a:t>. Спектр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репресивних</a:t>
            </a:r>
            <a:r>
              <a:rPr lang="ru-RU" dirty="0" smtClean="0"/>
              <a:t> </a:t>
            </a:r>
            <a:r>
              <a:rPr lang="ru-RU" dirty="0" err="1" smtClean="0"/>
              <a:t>засобів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широкий: </a:t>
            </a:r>
            <a:r>
              <a:rPr lang="ru-RU" dirty="0" err="1" smtClean="0"/>
              <a:t>від</a:t>
            </a:r>
            <a:r>
              <a:rPr lang="ru-RU" dirty="0" smtClean="0"/>
              <a:t> заборони </a:t>
            </a:r>
            <a:r>
              <a:rPr lang="ru-RU" dirty="0" err="1" smtClean="0"/>
              <a:t>певних</a:t>
            </a:r>
            <a:r>
              <a:rPr lang="ru-RU" dirty="0" smtClean="0"/>
              <a:t> </a:t>
            </a:r>
            <a:r>
              <a:rPr lang="ru-RU" dirty="0" err="1" smtClean="0"/>
              <a:t>видань</a:t>
            </a:r>
            <a:r>
              <a:rPr lang="ru-RU" dirty="0" smtClean="0"/>
              <a:t>, </a:t>
            </a:r>
            <a:r>
              <a:rPr lang="ru-RU" dirty="0" err="1" smtClean="0"/>
              <a:t>закриття</a:t>
            </a:r>
            <a:r>
              <a:rPr lang="ru-RU" dirty="0" smtClean="0"/>
              <a:t> </a:t>
            </a:r>
            <a:r>
              <a:rPr lang="ru-RU" dirty="0" err="1" smtClean="0"/>
              <a:t>телерадіоканалів</a:t>
            </a:r>
            <a:r>
              <a:rPr lang="ru-RU" dirty="0" smtClean="0"/>
              <a:t> до </a:t>
            </a:r>
            <a:r>
              <a:rPr lang="ru-RU" dirty="0" err="1" smtClean="0"/>
              <a:t>державної</a:t>
            </a:r>
            <a:r>
              <a:rPr lang="ru-RU" dirty="0" smtClean="0"/>
              <a:t> </a:t>
            </a:r>
            <a:r>
              <a:rPr lang="ru-RU" dirty="0" err="1" smtClean="0"/>
              <a:t>цензури</a:t>
            </a:r>
            <a:r>
              <a:rPr lang="ru-RU" dirty="0" smtClean="0"/>
              <a:t> та </a:t>
            </a:r>
            <a:r>
              <a:rPr lang="ru-RU" dirty="0" err="1" smtClean="0"/>
              <a:t>переслідування</a:t>
            </a:r>
            <a:r>
              <a:rPr lang="ru-RU" dirty="0" smtClean="0"/>
              <a:t> </a:t>
            </a:r>
            <a:r>
              <a:rPr lang="ru-RU" dirty="0" err="1" smtClean="0"/>
              <a:t>журналістів</a:t>
            </a:r>
            <a:r>
              <a:rPr lang="ru-RU" dirty="0" smtClean="0"/>
              <a:t> за критику.</a:t>
            </a:r>
            <a:endParaRPr lang="ru-RU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564904"/>
            <a:ext cx="5061942" cy="349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755576" y="1340768"/>
            <a:ext cx="5904656" cy="288032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ight"/>
              <a:lightRig rig="threePt" dir="t"/>
            </a:scene3d>
          </a:bodyPr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1143000"/>
          </a:xfrm>
        </p:spPr>
        <p:txBody>
          <a:bodyPr/>
          <a:lstStyle/>
          <a:p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Цензура в ЗМІ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6336704" cy="28083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Cambria" pitchFamily="18" charset="0"/>
              </a:rPr>
              <a:t>      </a:t>
            </a:r>
            <a:r>
              <a:rPr lang="ru-RU" sz="2400" dirty="0" err="1" smtClean="0">
                <a:latin typeface="Cambria" pitchFamily="18" charset="0"/>
              </a:rPr>
              <a:t>Це</a:t>
            </a:r>
            <a:r>
              <a:rPr lang="ru-RU" sz="2400" dirty="0" smtClean="0">
                <a:latin typeface="Cambria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</a:rPr>
              <a:t>будь-яка</a:t>
            </a:r>
            <a:r>
              <a:rPr lang="ru-RU" sz="2400" dirty="0" smtClean="0">
                <a:latin typeface="Cambria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</a:rPr>
              <a:t>вимога</a:t>
            </a:r>
            <a:r>
              <a:rPr lang="ru-RU" sz="2400" dirty="0" smtClean="0">
                <a:latin typeface="Cambria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</a:rPr>
              <a:t>з</a:t>
            </a:r>
            <a:r>
              <a:rPr lang="ru-RU" sz="2400" dirty="0" smtClean="0">
                <a:latin typeface="Cambria" pitchFamily="18" charset="0"/>
              </a:rPr>
              <a:t> боку </a:t>
            </a:r>
            <a:r>
              <a:rPr lang="ru-RU" sz="2400" dirty="0" err="1" smtClean="0">
                <a:latin typeface="Cambria" pitchFamily="18" charset="0"/>
              </a:rPr>
              <a:t>органів</a:t>
            </a:r>
            <a:r>
              <a:rPr lang="ru-RU" sz="2400" dirty="0" smtClean="0">
                <a:latin typeface="Cambria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</a:rPr>
              <a:t>державної</a:t>
            </a:r>
            <a:r>
              <a:rPr lang="ru-RU" sz="2400" dirty="0" smtClean="0">
                <a:latin typeface="Cambria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</a:rPr>
              <a:t>влади</a:t>
            </a:r>
            <a:r>
              <a:rPr lang="ru-RU" sz="2400" dirty="0" smtClean="0">
                <a:latin typeface="Cambria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</a:rPr>
              <a:t>або</a:t>
            </a:r>
            <a:r>
              <a:rPr lang="ru-RU" sz="2400" dirty="0" smtClean="0">
                <a:latin typeface="Cambria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</a:rPr>
              <a:t>інших</a:t>
            </a:r>
            <a:r>
              <a:rPr lang="ru-RU" sz="2400" dirty="0" smtClean="0">
                <a:latin typeface="Cambria" pitchFamily="18" charset="0"/>
              </a:rPr>
              <a:t> структур, </a:t>
            </a:r>
            <a:r>
              <a:rPr lang="ru-RU" sz="2400" dirty="0" err="1" smtClean="0">
                <a:latin typeface="Cambria" pitchFamily="18" charset="0"/>
              </a:rPr>
              <a:t>спрямована</a:t>
            </a:r>
            <a:r>
              <a:rPr lang="ru-RU" sz="2400" dirty="0" smtClean="0">
                <a:latin typeface="Cambria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</a:rPr>
              <a:t>допрацівника</a:t>
            </a:r>
            <a:r>
              <a:rPr lang="ru-RU" sz="2400" dirty="0" smtClean="0">
                <a:latin typeface="Cambria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</a:rPr>
              <a:t>засобу</a:t>
            </a:r>
            <a:r>
              <a:rPr lang="ru-RU" sz="2400" dirty="0" smtClean="0">
                <a:latin typeface="Cambria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</a:rPr>
              <a:t>масової</a:t>
            </a:r>
            <a:r>
              <a:rPr lang="ru-RU" sz="2400" dirty="0" smtClean="0">
                <a:latin typeface="Cambria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</a:rPr>
              <a:t>інформації</a:t>
            </a:r>
            <a:r>
              <a:rPr lang="ru-RU" sz="2400" dirty="0" smtClean="0">
                <a:latin typeface="Cambria" pitchFamily="18" charset="0"/>
              </a:rPr>
              <a:t>, </a:t>
            </a:r>
            <a:r>
              <a:rPr lang="ru-RU" sz="2400" dirty="0" err="1" smtClean="0">
                <a:latin typeface="Cambria" pitchFamily="18" charset="0"/>
              </a:rPr>
              <a:t>узгоджувати</a:t>
            </a:r>
            <a:r>
              <a:rPr lang="ru-RU" sz="2400" dirty="0" smtClean="0">
                <a:latin typeface="Cambria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</a:rPr>
              <a:t>певну</a:t>
            </a:r>
            <a:r>
              <a:rPr lang="ru-RU" sz="2400" dirty="0" smtClean="0">
                <a:latin typeface="Cambria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</a:rPr>
              <a:t>інформацію</a:t>
            </a:r>
            <a:r>
              <a:rPr lang="ru-RU" sz="2400" dirty="0" smtClean="0">
                <a:latin typeface="Cambria" pitchFamily="18" charset="0"/>
              </a:rPr>
              <a:t> перед </a:t>
            </a:r>
            <a:r>
              <a:rPr lang="ru-RU" sz="2400" dirty="0" err="1" smtClean="0">
                <a:latin typeface="Cambria" pitchFamily="18" charset="0"/>
              </a:rPr>
              <a:t>її</a:t>
            </a:r>
            <a:r>
              <a:rPr lang="ru-RU" sz="2400" dirty="0" smtClean="0">
                <a:latin typeface="Cambria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</a:rPr>
              <a:t>оприлюдненням</a:t>
            </a:r>
            <a:r>
              <a:rPr lang="ru-RU" sz="2400" dirty="0" smtClean="0">
                <a:latin typeface="Cambria" pitchFamily="18" charset="0"/>
              </a:rPr>
              <a:t>, </a:t>
            </a:r>
            <a:r>
              <a:rPr lang="ru-RU" sz="2400" dirty="0" err="1" smtClean="0">
                <a:latin typeface="Cambria" pitchFamily="18" charset="0"/>
              </a:rPr>
              <a:t>заборона</a:t>
            </a:r>
            <a:r>
              <a:rPr lang="ru-RU" sz="2400" dirty="0" smtClean="0">
                <a:latin typeface="Cambria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</a:rPr>
              <a:t>її</a:t>
            </a:r>
            <a:r>
              <a:rPr lang="ru-RU" sz="2400" dirty="0" smtClean="0">
                <a:latin typeface="Cambria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</a:rPr>
              <a:t>поширювати</a:t>
            </a:r>
            <a:r>
              <a:rPr lang="ru-RU" sz="2400" dirty="0" smtClean="0">
                <a:latin typeface="Cambria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</a:rPr>
              <a:t>чи</a:t>
            </a:r>
            <a:r>
              <a:rPr lang="ru-RU" sz="2400" dirty="0" smtClean="0">
                <a:latin typeface="Cambria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</a:rPr>
              <a:t>перешкоджання</a:t>
            </a:r>
            <a:r>
              <a:rPr lang="ru-RU" sz="2400" dirty="0" smtClean="0">
                <a:latin typeface="Cambria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</a:rPr>
              <a:t>її</a:t>
            </a:r>
            <a:r>
              <a:rPr lang="ru-RU" sz="2400" dirty="0" smtClean="0">
                <a:latin typeface="Cambria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</a:rPr>
              <a:t>тиражуванню</a:t>
            </a:r>
            <a:r>
              <a:rPr lang="ru-RU" sz="2400" dirty="0" smtClean="0">
                <a:latin typeface="Cambria" pitchFamily="18" charset="0"/>
              </a:rPr>
              <a:t>.</a:t>
            </a:r>
            <a:endParaRPr lang="ru-RU" sz="2400" dirty="0">
              <a:latin typeface="Cambria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4365104"/>
            <a:ext cx="3810000" cy="23812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196752"/>
            <a:ext cx="3581400" cy="4733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Стрелка вправо 4"/>
          <p:cNvSpPr/>
          <p:nvPr/>
        </p:nvSpPr>
        <p:spPr>
          <a:xfrm>
            <a:off x="251520" y="1916832"/>
            <a:ext cx="4608512" cy="316835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Cambria" pitchFamily="18" charset="0"/>
              </a:rPr>
              <a:t>Таким чином, цензура в </a:t>
            </a:r>
            <a:r>
              <a:rPr lang="ru-RU" sz="2000" dirty="0" err="1" smtClean="0">
                <a:latin typeface="Cambria" pitchFamily="18" charset="0"/>
              </a:rPr>
              <a:t>будь-якому</a:t>
            </a:r>
            <a:r>
              <a:rPr lang="ru-RU" sz="2000" dirty="0" smtClean="0">
                <a:latin typeface="Cambria" pitchFamily="18" charset="0"/>
              </a:rPr>
              <a:t> </a:t>
            </a:r>
            <a:r>
              <a:rPr lang="ru-RU" sz="2000" dirty="0" err="1" smtClean="0">
                <a:latin typeface="Cambria" pitchFamily="18" charset="0"/>
              </a:rPr>
              <a:t>разі</a:t>
            </a:r>
            <a:r>
              <a:rPr lang="ru-RU" sz="2000" dirty="0" smtClean="0">
                <a:latin typeface="Cambria" pitchFamily="18" charset="0"/>
              </a:rPr>
              <a:t> </a:t>
            </a:r>
            <a:r>
              <a:rPr lang="ru-RU" sz="2000" dirty="0" err="1" smtClean="0">
                <a:latin typeface="Cambria" pitchFamily="18" charset="0"/>
              </a:rPr>
              <a:t>є</a:t>
            </a:r>
            <a:r>
              <a:rPr lang="ru-RU" sz="2000" dirty="0" smtClean="0">
                <a:latin typeface="Cambria" pitchFamily="18" charset="0"/>
              </a:rPr>
              <a:t> </a:t>
            </a:r>
            <a:r>
              <a:rPr lang="ru-RU" sz="2000" dirty="0" err="1" smtClean="0">
                <a:latin typeface="Cambria" pitchFamily="18" charset="0"/>
              </a:rPr>
              <a:t>нічим</a:t>
            </a:r>
            <a:r>
              <a:rPr lang="ru-RU" sz="2000" dirty="0" smtClean="0">
                <a:latin typeface="Cambria" pitchFamily="18" charset="0"/>
              </a:rPr>
              <a:t> </a:t>
            </a:r>
            <a:r>
              <a:rPr lang="ru-RU" sz="2000" dirty="0" err="1" smtClean="0">
                <a:latin typeface="Cambria" pitchFamily="18" charset="0"/>
              </a:rPr>
              <a:t>іншим</a:t>
            </a:r>
            <a:r>
              <a:rPr lang="ru-RU" sz="2000" dirty="0" smtClean="0">
                <a:latin typeface="Cambria" pitchFamily="18" charset="0"/>
              </a:rPr>
              <a:t> як методом </a:t>
            </a:r>
            <a:r>
              <a:rPr lang="ru-RU" sz="2000" dirty="0" err="1" smtClean="0">
                <a:latin typeface="Cambria" pitchFamily="18" charset="0"/>
              </a:rPr>
              <a:t>захисту</a:t>
            </a:r>
            <a:r>
              <a:rPr lang="ru-RU" sz="2000" dirty="0" smtClean="0">
                <a:latin typeface="Cambria" pitchFamily="18" charset="0"/>
              </a:rPr>
              <a:t> </a:t>
            </a:r>
            <a:r>
              <a:rPr lang="ru-RU" sz="2000" dirty="0" err="1" smtClean="0">
                <a:latin typeface="Cambria" pitchFamily="18" charset="0"/>
              </a:rPr>
              <a:t>і</a:t>
            </a:r>
            <a:r>
              <a:rPr lang="ru-RU" sz="2000" dirty="0" smtClean="0">
                <a:latin typeface="Cambria" pitchFamily="18" charset="0"/>
              </a:rPr>
              <a:t> контролю </a:t>
            </a:r>
            <a:r>
              <a:rPr lang="ru-RU" sz="2000" dirty="0" err="1" smtClean="0">
                <a:latin typeface="Cambria" pitchFamily="18" charset="0"/>
              </a:rPr>
              <a:t>інформаційного</a:t>
            </a:r>
            <a:r>
              <a:rPr lang="ru-RU" sz="2000" dirty="0" smtClean="0">
                <a:latin typeface="Cambria" pitchFamily="18" charset="0"/>
              </a:rPr>
              <a:t> простору </a:t>
            </a:r>
            <a:r>
              <a:rPr lang="ru-RU" sz="2000" dirty="0" err="1" smtClean="0">
                <a:latin typeface="Cambria" pitchFamily="18" charset="0"/>
              </a:rPr>
              <a:t>з</a:t>
            </a:r>
            <a:r>
              <a:rPr lang="ru-RU" sz="2000" dirty="0" smtClean="0">
                <a:latin typeface="Cambria" pitchFamily="18" charset="0"/>
              </a:rPr>
              <a:t> боку </a:t>
            </a:r>
            <a:r>
              <a:rPr lang="ru-RU" sz="2000" dirty="0" err="1" smtClean="0">
                <a:latin typeface="Cambria" pitchFamily="18" charset="0"/>
              </a:rPr>
              <a:t>певних</a:t>
            </a:r>
            <a:r>
              <a:rPr lang="ru-RU" sz="2000" dirty="0" smtClean="0">
                <a:latin typeface="Cambria" pitchFamily="18" charset="0"/>
              </a:rPr>
              <a:t> структур.</a:t>
            </a:r>
            <a:endParaRPr lang="ru-RU" sz="2000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altLang="ru-RU" sz="3200" dirty="0" smtClean="0"/>
              <a:t> </a:t>
            </a:r>
            <a:r>
              <a:rPr lang="ru-RU" altLang="ru-RU" sz="3200" i="1" dirty="0" smtClean="0"/>
              <a:t>ЗМІ </a:t>
            </a:r>
            <a:r>
              <a:rPr lang="ru-RU" altLang="ru-RU" sz="3200" i="1" dirty="0" err="1" smtClean="0"/>
              <a:t>забезпечують</a:t>
            </a:r>
            <a:r>
              <a:rPr lang="ru-RU" altLang="ru-RU" sz="3200" i="1" dirty="0" smtClean="0"/>
              <a:t> </a:t>
            </a:r>
            <a:r>
              <a:rPr lang="ru-RU" altLang="ru-RU" sz="3200" i="1" dirty="0" err="1" smtClean="0"/>
              <a:t>можливість</a:t>
            </a:r>
            <a:r>
              <a:rPr lang="ru-RU" altLang="ru-RU" sz="3200" i="1" dirty="0" smtClean="0"/>
              <a:t> </a:t>
            </a:r>
            <a:r>
              <a:rPr lang="ru-RU" altLang="ru-RU" sz="3200" i="1" dirty="0" err="1" smtClean="0"/>
              <a:t>представникам</a:t>
            </a:r>
            <a:r>
              <a:rPr lang="ru-RU" altLang="ru-RU" sz="3200" i="1" dirty="0" smtClean="0"/>
              <a:t> </a:t>
            </a:r>
            <a:r>
              <a:rPr lang="ru-RU" altLang="ru-RU" sz="3200" i="1" dirty="0" err="1" smtClean="0"/>
              <a:t>різних</a:t>
            </a:r>
            <a:r>
              <a:rPr lang="ru-RU" altLang="ru-RU" sz="3200" i="1" dirty="0" smtClean="0"/>
              <a:t> </a:t>
            </a:r>
            <a:r>
              <a:rPr lang="ru-RU" altLang="ru-RU" sz="3200" i="1" dirty="0" err="1" smtClean="0"/>
              <a:t>суспільних</a:t>
            </a:r>
            <a:r>
              <a:rPr lang="ru-RU" altLang="ru-RU" sz="3200" i="1" dirty="0" smtClean="0"/>
              <a:t> </a:t>
            </a:r>
            <a:r>
              <a:rPr lang="ru-RU" altLang="ru-RU" sz="3200" i="1" dirty="0" err="1" smtClean="0"/>
              <a:t>груп</a:t>
            </a:r>
            <a:r>
              <a:rPr lang="ru-RU" altLang="ru-RU" sz="3200" i="1" dirty="0" smtClean="0"/>
              <a:t> </a:t>
            </a:r>
            <a:r>
              <a:rPr lang="ru-RU" altLang="ru-RU" sz="3200" i="1" dirty="0" err="1" smtClean="0"/>
              <a:t>публічно</a:t>
            </a:r>
            <a:r>
              <a:rPr lang="ru-RU" altLang="ru-RU" sz="3200" i="1" dirty="0" smtClean="0"/>
              <a:t> </a:t>
            </a:r>
            <a:r>
              <a:rPr lang="ru-RU" altLang="ru-RU" sz="3200" i="1" dirty="0" err="1" smtClean="0"/>
              <a:t>висловлювати</a:t>
            </a:r>
            <a:r>
              <a:rPr lang="ru-RU" altLang="ru-RU" sz="3200" i="1" dirty="0" smtClean="0"/>
              <a:t> </a:t>
            </a:r>
            <a:r>
              <a:rPr lang="ru-RU" altLang="ru-RU" sz="3200" i="1" dirty="0" err="1" smtClean="0"/>
              <a:t>свої</a:t>
            </a:r>
            <a:r>
              <a:rPr lang="ru-RU" altLang="ru-RU" sz="3200" i="1" dirty="0" smtClean="0"/>
              <a:t> думки, </a:t>
            </a:r>
            <a:r>
              <a:rPr lang="ru-RU" altLang="ru-RU" sz="3200" i="1" dirty="0" err="1" smtClean="0"/>
              <a:t>чітко</a:t>
            </a:r>
            <a:r>
              <a:rPr lang="ru-RU" altLang="ru-RU" sz="3200" i="1" dirty="0" smtClean="0"/>
              <a:t> </a:t>
            </a:r>
            <a:r>
              <a:rPr lang="ru-RU" altLang="ru-RU" sz="3200" i="1" dirty="0" err="1" smtClean="0"/>
              <a:t>формулювати</a:t>
            </a:r>
            <a:r>
              <a:rPr lang="ru-RU" altLang="ru-RU" sz="3200" i="1" dirty="0" smtClean="0"/>
              <a:t> </a:t>
            </a:r>
            <a:r>
              <a:rPr lang="ru-RU" altLang="ru-RU" sz="3200" i="1" dirty="0" err="1" smtClean="0"/>
              <a:t>і</a:t>
            </a:r>
            <a:r>
              <a:rPr lang="ru-RU" altLang="ru-RU" sz="3200" i="1" dirty="0" smtClean="0"/>
              <a:t> </a:t>
            </a:r>
            <a:r>
              <a:rPr lang="ru-RU" altLang="ru-RU" sz="3200" i="1" dirty="0" err="1" smtClean="0"/>
              <a:t>представляти</a:t>
            </a:r>
            <a:r>
              <a:rPr lang="ru-RU" altLang="ru-RU" sz="3200" i="1" dirty="0" smtClean="0"/>
              <a:t> </a:t>
            </a:r>
            <a:r>
              <a:rPr lang="ru-RU" altLang="ru-RU" sz="3200" i="1" dirty="0" err="1" smtClean="0"/>
              <a:t>громадській</a:t>
            </a:r>
            <a:r>
              <a:rPr lang="ru-RU" altLang="ru-RU" sz="3200" i="1" dirty="0" smtClean="0"/>
              <a:t> </a:t>
            </a:r>
            <a:r>
              <a:rPr lang="ru-RU" altLang="ru-RU" sz="3200" i="1" dirty="0" err="1" smtClean="0"/>
              <a:t>думці</a:t>
            </a:r>
            <a:r>
              <a:rPr lang="ru-RU" altLang="ru-RU" sz="3200" i="1" dirty="0" smtClean="0"/>
              <a:t> </a:t>
            </a:r>
            <a:r>
              <a:rPr lang="ru-RU" altLang="ru-RU" sz="3200" i="1" dirty="0" err="1" smtClean="0"/>
              <a:t>свої</a:t>
            </a:r>
            <a:r>
              <a:rPr lang="ru-RU" altLang="ru-RU" sz="3200" i="1" dirty="0" smtClean="0"/>
              <a:t> </a:t>
            </a:r>
            <a:r>
              <a:rPr lang="ru-RU" altLang="ru-RU" sz="3200" i="1" dirty="0" err="1" smtClean="0"/>
              <a:t>інтереси</a:t>
            </a:r>
            <a:r>
              <a:rPr lang="ru-RU" altLang="ru-RU" sz="3200" i="1" dirty="0" smtClean="0"/>
              <a:t>, </a:t>
            </a:r>
            <a:r>
              <a:rPr lang="ru-RU" altLang="ru-RU" sz="3200" i="1" dirty="0" err="1" smtClean="0"/>
              <a:t>шукати</a:t>
            </a:r>
            <a:r>
              <a:rPr lang="ru-RU" altLang="ru-RU" sz="3200" i="1" dirty="0" smtClean="0"/>
              <a:t> </a:t>
            </a:r>
            <a:r>
              <a:rPr lang="ru-RU" altLang="ru-RU" sz="3200" i="1" dirty="0" err="1" smtClean="0"/>
              <a:t>і</a:t>
            </a:r>
            <a:r>
              <a:rPr lang="ru-RU" altLang="ru-RU" sz="3200" i="1" dirty="0" smtClean="0"/>
              <a:t> </a:t>
            </a:r>
            <a:r>
              <a:rPr lang="ru-RU" altLang="ru-RU" sz="3200" i="1" dirty="0" err="1" smtClean="0"/>
              <a:t>об’єднувати</a:t>
            </a:r>
            <a:r>
              <a:rPr lang="ru-RU" altLang="ru-RU" sz="3200" i="1" dirty="0" smtClean="0"/>
              <a:t> </a:t>
            </a:r>
            <a:r>
              <a:rPr lang="ru-RU" altLang="ru-RU" sz="3200" i="1" dirty="0" err="1" smtClean="0"/>
              <a:t>однодумців</a:t>
            </a:r>
            <a:r>
              <a:rPr lang="ru-RU" altLang="ru-RU" sz="3200" i="1" dirty="0" smtClean="0"/>
              <a:t>. Доступ до ЗМІ – </a:t>
            </a:r>
            <a:r>
              <a:rPr lang="ru-RU" altLang="ru-RU" sz="3200" i="1" dirty="0" err="1" smtClean="0"/>
              <a:t>необхідна</a:t>
            </a:r>
            <a:r>
              <a:rPr lang="ru-RU" altLang="ru-RU" sz="3200" i="1" dirty="0" smtClean="0"/>
              <a:t> </a:t>
            </a:r>
            <a:r>
              <a:rPr lang="ru-RU" altLang="ru-RU" sz="3200" i="1" dirty="0" err="1" smtClean="0"/>
              <a:t>умова</a:t>
            </a:r>
            <a:r>
              <a:rPr lang="ru-RU" altLang="ru-RU" sz="3200" i="1" dirty="0" smtClean="0"/>
              <a:t> </a:t>
            </a:r>
            <a:r>
              <a:rPr lang="ru-RU" altLang="ru-RU" sz="3200" i="1" dirty="0" err="1" smtClean="0"/>
              <a:t>існування</a:t>
            </a:r>
            <a:r>
              <a:rPr lang="ru-RU" altLang="ru-RU" sz="3200" i="1" dirty="0" smtClean="0"/>
              <a:t> </a:t>
            </a:r>
            <a:r>
              <a:rPr lang="ru-RU" altLang="ru-RU" sz="3200" i="1" dirty="0" err="1" smtClean="0"/>
              <a:t>впливової</a:t>
            </a:r>
            <a:r>
              <a:rPr lang="ru-RU" altLang="ru-RU" sz="3200" i="1" dirty="0" smtClean="0"/>
              <a:t> </a:t>
            </a:r>
            <a:r>
              <a:rPr lang="ru-RU" altLang="ru-RU" sz="3200" i="1" dirty="0" err="1" smtClean="0"/>
              <a:t>опозиції</a:t>
            </a:r>
            <a:r>
              <a:rPr lang="ru-RU" altLang="ru-RU" sz="3200" i="1" dirty="0" smtClean="0"/>
              <a:t>, особливо при </a:t>
            </a:r>
            <a:r>
              <a:rPr lang="ru-RU" altLang="ru-RU" sz="3200" i="1" dirty="0" err="1" smtClean="0"/>
              <a:t>агресивному</a:t>
            </a:r>
            <a:r>
              <a:rPr lang="ru-RU" altLang="ru-RU" sz="3200" i="1" dirty="0" smtClean="0"/>
              <a:t> </a:t>
            </a:r>
            <a:r>
              <a:rPr lang="ru-RU" altLang="ru-RU" sz="3200" i="1" dirty="0" err="1" smtClean="0"/>
              <a:t>ставленні</a:t>
            </a:r>
            <a:r>
              <a:rPr lang="ru-RU" altLang="ru-RU" sz="3200" i="1" dirty="0" smtClean="0"/>
              <a:t> до </a:t>
            </a:r>
            <a:r>
              <a:rPr lang="ru-RU" altLang="ru-RU" sz="3200" i="1" dirty="0" err="1" smtClean="0"/>
              <a:t>неї</a:t>
            </a:r>
            <a:r>
              <a:rPr lang="ru-RU" altLang="ru-RU" sz="3200" i="1" dirty="0" smtClean="0"/>
              <a:t> </a:t>
            </a:r>
            <a:r>
              <a:rPr lang="ru-RU" altLang="ru-RU" sz="3200" i="1" dirty="0" err="1" smtClean="0"/>
              <a:t>з</a:t>
            </a:r>
            <a:r>
              <a:rPr lang="ru-RU" altLang="ru-RU" sz="3200" i="1" dirty="0" smtClean="0"/>
              <a:t> боку </a:t>
            </a:r>
            <a:r>
              <a:rPr lang="ru-RU" altLang="ru-RU" sz="3200" i="1" dirty="0" err="1" smtClean="0"/>
              <a:t>державних</a:t>
            </a:r>
            <a:r>
              <a:rPr lang="ru-RU" altLang="ru-RU" sz="3200" i="1" dirty="0" smtClean="0"/>
              <a:t> </a:t>
            </a:r>
            <a:r>
              <a:rPr lang="ru-RU" altLang="ru-RU" sz="3200" i="1" dirty="0" err="1" smtClean="0"/>
              <a:t>радіо</a:t>
            </a:r>
            <a:r>
              <a:rPr lang="ru-RU" altLang="ru-RU" sz="3200" i="1" dirty="0" smtClean="0"/>
              <a:t> </a:t>
            </a:r>
            <a:r>
              <a:rPr lang="ru-RU" altLang="ru-RU" sz="3200" i="1" dirty="0" err="1" smtClean="0"/>
              <a:t>і</a:t>
            </a:r>
            <a:r>
              <a:rPr lang="ru-RU" altLang="ru-RU" sz="3200" i="1" dirty="0" smtClean="0"/>
              <a:t> </a:t>
            </a:r>
            <a:r>
              <a:rPr lang="ru-RU" altLang="ru-RU" sz="3200" i="1" dirty="0" err="1" smtClean="0"/>
              <a:t>телебачення</a:t>
            </a:r>
            <a:r>
              <a:rPr lang="ru-RU" altLang="ru-RU" sz="3200" i="1" smtClean="0"/>
              <a:t>.</a:t>
            </a:r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2" y="-5080"/>
            <a:ext cx="9137237" cy="686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3645024"/>
            <a:ext cx="7920880" cy="2897163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  <a:latin typeface="Cambria" pitchFamily="18" charset="0"/>
              </a:rPr>
              <a:t>    </a:t>
            </a:r>
            <a:r>
              <a:rPr lang="ru-RU" dirty="0" err="1" smtClean="0">
                <a:solidFill>
                  <a:srgbClr val="0070C0"/>
                </a:solidFill>
                <a:latin typeface="Cambria" pitchFamily="18" charset="0"/>
              </a:rPr>
              <a:t>Демократія</a:t>
            </a:r>
            <a:r>
              <a:rPr lang="ru-RU" dirty="0" smtClean="0">
                <a:solidFill>
                  <a:srgbClr val="0070C0"/>
                </a:solidFill>
                <a:latin typeface="Cambria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ambria" pitchFamily="18" charset="0"/>
              </a:rPr>
              <a:t>передбачає</a:t>
            </a:r>
            <a:r>
              <a:rPr lang="ru-RU" dirty="0" smtClean="0">
                <a:solidFill>
                  <a:srgbClr val="0070C0"/>
                </a:solidFill>
                <a:latin typeface="Cambria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ambria" pitchFamily="18" charset="0"/>
              </a:rPr>
              <a:t>вільне</a:t>
            </a:r>
            <a:r>
              <a:rPr lang="ru-RU" dirty="0" smtClean="0">
                <a:solidFill>
                  <a:srgbClr val="0070C0"/>
                </a:solidFill>
                <a:latin typeface="Cambria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ambria" pitchFamily="18" charset="0"/>
              </a:rPr>
              <a:t>обговорення</a:t>
            </a:r>
            <a:r>
              <a:rPr lang="ru-RU" dirty="0" smtClean="0">
                <a:solidFill>
                  <a:srgbClr val="0070C0"/>
                </a:solidFill>
                <a:latin typeface="Cambria" pitchFamily="18" charset="0"/>
              </a:rPr>
              <a:t> в </a:t>
            </a:r>
            <a:r>
              <a:rPr lang="ru-RU" dirty="0" err="1" smtClean="0">
                <a:solidFill>
                  <a:srgbClr val="0070C0"/>
                </a:solidFill>
                <a:latin typeface="Cambria" pitchFamily="18" charset="0"/>
              </a:rPr>
              <a:t>суспільстві</a:t>
            </a:r>
            <a:r>
              <a:rPr lang="ru-RU" dirty="0" smtClean="0">
                <a:solidFill>
                  <a:srgbClr val="0070C0"/>
                </a:solidFill>
                <a:latin typeface="Cambria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ambria" pitchFamily="18" charset="0"/>
              </a:rPr>
              <a:t>найрізноманітніших</a:t>
            </a:r>
            <a:r>
              <a:rPr lang="ru-RU" dirty="0" smtClean="0">
                <a:solidFill>
                  <a:srgbClr val="0070C0"/>
                </a:solidFill>
                <a:latin typeface="Cambria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ambria" pitchFamily="18" charset="0"/>
              </a:rPr>
              <a:t>питань</a:t>
            </a:r>
            <a:r>
              <a:rPr lang="ru-RU" dirty="0" smtClean="0">
                <a:solidFill>
                  <a:srgbClr val="0070C0"/>
                </a:solidFill>
                <a:latin typeface="Cambria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ambria" pitchFamily="18" charset="0"/>
              </a:rPr>
              <a:t>і</a:t>
            </a:r>
            <a:r>
              <a:rPr lang="ru-RU" dirty="0" smtClean="0">
                <a:solidFill>
                  <a:srgbClr val="0070C0"/>
                </a:solidFill>
                <a:latin typeface="Cambria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ambria" pitchFamily="18" charset="0"/>
              </a:rPr>
              <a:t>відкритий</a:t>
            </a:r>
            <a:r>
              <a:rPr lang="ru-RU" dirty="0" smtClean="0">
                <a:solidFill>
                  <a:srgbClr val="0070C0"/>
                </a:solidFill>
                <a:latin typeface="Cambria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ambria" pitchFamily="18" charset="0"/>
              </a:rPr>
              <a:t>процес</a:t>
            </a:r>
            <a:r>
              <a:rPr lang="ru-RU" dirty="0" smtClean="0">
                <a:solidFill>
                  <a:srgbClr val="0070C0"/>
                </a:solidFill>
                <a:latin typeface="Cambria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ambria" pitchFamily="18" charset="0"/>
              </a:rPr>
              <a:t>прийняття</a:t>
            </a:r>
            <a:r>
              <a:rPr lang="ru-RU" dirty="0" smtClean="0">
                <a:solidFill>
                  <a:srgbClr val="0070C0"/>
                </a:solidFill>
                <a:latin typeface="Cambria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ambria" pitchFamily="18" charset="0"/>
              </a:rPr>
              <a:t>рішень</a:t>
            </a:r>
            <a:r>
              <a:rPr lang="ru-RU" dirty="0" smtClean="0">
                <a:solidFill>
                  <a:srgbClr val="0070C0"/>
                </a:solidFill>
                <a:latin typeface="Cambria" pitchFamily="18" charset="0"/>
              </a:rPr>
              <a:t>, а тому </a:t>
            </a:r>
            <a:r>
              <a:rPr lang="ru-RU" dirty="0" err="1" smtClean="0">
                <a:solidFill>
                  <a:srgbClr val="0070C0"/>
                </a:solidFill>
                <a:latin typeface="Cambria" pitchFamily="18" charset="0"/>
              </a:rPr>
              <a:t>вільний</a:t>
            </a:r>
            <a:r>
              <a:rPr lang="ru-RU" dirty="0" smtClean="0">
                <a:solidFill>
                  <a:srgbClr val="0070C0"/>
                </a:solidFill>
                <a:latin typeface="Cambria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ambria" pitchFamily="18" charset="0"/>
              </a:rPr>
              <a:t>обмін</a:t>
            </a:r>
            <a:r>
              <a:rPr lang="ru-RU" dirty="0" smtClean="0">
                <a:solidFill>
                  <a:srgbClr val="0070C0"/>
                </a:solidFill>
                <a:latin typeface="Cambria" pitchFamily="18" charset="0"/>
              </a:rPr>
              <a:t> думками, </a:t>
            </a:r>
            <a:r>
              <a:rPr lang="ru-RU" dirty="0" err="1" smtClean="0">
                <a:solidFill>
                  <a:srgbClr val="0070C0"/>
                </a:solidFill>
                <a:latin typeface="Cambria" pitchFamily="18" charset="0"/>
              </a:rPr>
              <a:t>ідеями</a:t>
            </a:r>
            <a:r>
              <a:rPr lang="ru-RU" dirty="0" smtClean="0">
                <a:solidFill>
                  <a:srgbClr val="0070C0"/>
                </a:solidFill>
                <a:latin typeface="Cambria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ambria" pitchFamily="18" charset="0"/>
              </a:rPr>
              <a:t>є</a:t>
            </a:r>
            <a:r>
              <a:rPr lang="ru-RU" dirty="0" smtClean="0">
                <a:solidFill>
                  <a:srgbClr val="0070C0"/>
                </a:solidFill>
                <a:latin typeface="Cambria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ambria" pitchFamily="18" charset="0"/>
              </a:rPr>
              <a:t>надзвичайно</a:t>
            </a:r>
            <a:r>
              <a:rPr lang="ru-RU" dirty="0" smtClean="0">
                <a:solidFill>
                  <a:srgbClr val="0070C0"/>
                </a:solidFill>
                <a:latin typeface="Cambria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ambria" pitchFamily="18" charset="0"/>
              </a:rPr>
              <a:t>важливим</a:t>
            </a:r>
            <a:r>
              <a:rPr lang="ru-RU" dirty="0" smtClean="0">
                <a:solidFill>
                  <a:srgbClr val="0070C0"/>
                </a:solidFill>
                <a:latin typeface="Cambria" pitchFamily="18" charset="0"/>
              </a:rPr>
              <a:t>.</a:t>
            </a:r>
            <a:endParaRPr lang="ru-RU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124744"/>
            <a:ext cx="8496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latin typeface="Cambria" pitchFamily="18" charset="0"/>
              </a:rPr>
              <a:t>Але, все ж, </a:t>
            </a:r>
            <a:r>
              <a:rPr lang="ru-RU" sz="4000" dirty="0" err="1" smtClean="0">
                <a:solidFill>
                  <a:srgbClr val="FFFF00"/>
                </a:solidFill>
                <a:latin typeface="Cambria" pitchFamily="18" charset="0"/>
              </a:rPr>
              <a:t>вільне</a:t>
            </a:r>
            <a:r>
              <a:rPr lang="ru-RU" sz="4000" dirty="0" smtClean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ru-RU" sz="4000" dirty="0" err="1" smtClean="0">
                <a:solidFill>
                  <a:srgbClr val="FFFF00"/>
                </a:solidFill>
                <a:latin typeface="Cambria" pitchFamily="18" charset="0"/>
              </a:rPr>
              <a:t>суспільство</a:t>
            </a:r>
            <a:r>
              <a:rPr lang="ru-RU" sz="4000" dirty="0" smtClean="0">
                <a:solidFill>
                  <a:srgbClr val="FFFF00"/>
                </a:solidFill>
                <a:latin typeface="Cambria" pitchFamily="18" charset="0"/>
              </a:rPr>
              <a:t> не </a:t>
            </a:r>
            <a:r>
              <a:rPr lang="ru-RU" sz="4000" dirty="0" err="1" smtClean="0">
                <a:solidFill>
                  <a:srgbClr val="FFFF00"/>
                </a:solidFill>
                <a:latin typeface="Cambria" pitchFamily="18" charset="0"/>
              </a:rPr>
              <a:t>може</a:t>
            </a:r>
            <a:r>
              <a:rPr lang="ru-RU" sz="4000" dirty="0" smtClean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ru-RU" sz="4000" dirty="0" err="1" smtClean="0">
                <a:solidFill>
                  <a:srgbClr val="FFFF00"/>
                </a:solidFill>
                <a:latin typeface="Cambria" pitchFamily="18" charset="0"/>
              </a:rPr>
              <a:t>існувати</a:t>
            </a:r>
            <a:r>
              <a:rPr lang="ru-RU" sz="4000" dirty="0" smtClean="0">
                <a:solidFill>
                  <a:srgbClr val="FFFF00"/>
                </a:solidFill>
                <a:latin typeface="Cambria" pitchFamily="18" charset="0"/>
              </a:rPr>
              <a:t> без </a:t>
            </a:r>
            <a:r>
              <a:rPr lang="ru-RU" sz="4000" dirty="0" err="1" smtClean="0">
                <a:solidFill>
                  <a:srgbClr val="FFFF00"/>
                </a:solidFill>
                <a:latin typeface="Cambria" pitchFamily="18" charset="0"/>
              </a:rPr>
              <a:t>незалежних</a:t>
            </a:r>
            <a:r>
              <a:rPr lang="ru-RU" sz="4000" dirty="0" smtClean="0">
                <a:solidFill>
                  <a:srgbClr val="FFFF00"/>
                </a:solidFill>
                <a:latin typeface="Cambria" pitchFamily="18" charset="0"/>
              </a:rPr>
              <a:t> ЗМІ. </a:t>
            </a:r>
            <a:endParaRPr lang="ru-RU" sz="4000" dirty="0">
              <a:solidFill>
                <a:srgbClr val="FFFF00"/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Що таке ЗМІ?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Cambria" pitchFamily="18" charset="0"/>
              </a:rPr>
              <a:t>ЗМІ – «</a:t>
            </a:r>
            <a:r>
              <a:rPr lang="ru-RU" sz="3600" dirty="0" err="1" smtClean="0">
                <a:latin typeface="Cambria" pitchFamily="18" charset="0"/>
              </a:rPr>
              <a:t>четверта</a:t>
            </a:r>
            <a:r>
              <a:rPr lang="ru-RU" sz="3600" dirty="0" smtClean="0">
                <a:latin typeface="Cambria" pitchFamily="18" charset="0"/>
              </a:rPr>
              <a:t> </a:t>
            </a:r>
            <a:r>
              <a:rPr lang="ru-RU" sz="3600" dirty="0" err="1" smtClean="0">
                <a:latin typeface="Cambria" pitchFamily="18" charset="0"/>
              </a:rPr>
              <a:t>влада</a:t>
            </a:r>
            <a:r>
              <a:rPr lang="ru-RU" sz="3600" dirty="0" smtClean="0">
                <a:latin typeface="Cambria" pitchFamily="18" charset="0"/>
              </a:rPr>
              <a:t>», яка </a:t>
            </a:r>
            <a:r>
              <a:rPr lang="ru-RU" sz="3600" dirty="0" err="1" smtClean="0">
                <a:latin typeface="Cambria" pitchFamily="18" charset="0"/>
              </a:rPr>
              <a:t>інформує</a:t>
            </a:r>
            <a:r>
              <a:rPr lang="ru-RU" sz="3600" dirty="0" smtClean="0">
                <a:latin typeface="Cambria" pitchFamily="18" charset="0"/>
              </a:rPr>
              <a:t>, </a:t>
            </a:r>
            <a:r>
              <a:rPr lang="ru-RU" sz="3600" dirty="0" err="1" smtClean="0">
                <a:latin typeface="Cambria" pitchFamily="18" charset="0"/>
              </a:rPr>
              <a:t>розважає</a:t>
            </a:r>
            <a:r>
              <a:rPr lang="ru-RU" sz="3600" dirty="0" smtClean="0">
                <a:latin typeface="Cambria" pitchFamily="18" charset="0"/>
              </a:rPr>
              <a:t> та </a:t>
            </a:r>
            <a:r>
              <a:rPr lang="ru-RU" sz="3600" dirty="0" err="1" smtClean="0">
                <a:latin typeface="Cambria" pitchFamily="18" charset="0"/>
              </a:rPr>
              <a:t>формує</a:t>
            </a:r>
            <a:r>
              <a:rPr lang="ru-RU" sz="3600" dirty="0" smtClean="0">
                <a:latin typeface="Cambria" pitchFamily="18" charset="0"/>
              </a:rPr>
              <a:t>.</a:t>
            </a:r>
            <a:endParaRPr lang="ru-RU" sz="3600" dirty="0">
              <a:latin typeface="Cambria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212976"/>
            <a:ext cx="3817937" cy="32575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6D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4788024" y="3140968"/>
            <a:ext cx="3672408" cy="3312368"/>
          </a:xfrm>
          <a:prstGeom prst="snip2Diag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ru-RU" sz="2000" b="1" dirty="0" smtClean="0">
                <a:latin typeface="Cambria" pitchFamily="18" charset="0"/>
              </a:rPr>
              <a:t>Форми розповсюдження інформації , спрямовані на охоплення необмеженого кола осіб, соціальних груп та організацій з метою оперативного інформування їх про події, явища в світі.</a:t>
            </a:r>
            <a:endParaRPr lang="ru-RU" sz="2000" b="1" dirty="0" smtClean="0">
              <a:latin typeface="Cambria" pitchFamily="18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92696"/>
            <a:ext cx="4608512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3200" i="1" u="sng" dirty="0" smtClean="0">
                <a:latin typeface="Cambria" pitchFamily="18" charset="0"/>
              </a:rPr>
              <a:t>ЗМІ</a:t>
            </a:r>
            <a:r>
              <a:rPr lang="uk-UA" sz="3200" dirty="0" smtClean="0">
                <a:latin typeface="Cambria" pitchFamily="18" charset="0"/>
              </a:rPr>
              <a:t>- це не тільки </a:t>
            </a:r>
          </a:p>
          <a:p>
            <a:pPr>
              <a:buNone/>
            </a:pPr>
            <a:r>
              <a:rPr lang="uk-UA" sz="3200" dirty="0" smtClean="0">
                <a:latin typeface="Cambria" pitchFamily="18" charset="0"/>
              </a:rPr>
              <a:t>засоби оперативного</a:t>
            </a:r>
          </a:p>
          <a:p>
            <a:pPr>
              <a:buNone/>
            </a:pPr>
            <a:r>
              <a:rPr lang="uk-UA" sz="3200" dirty="0" smtClean="0">
                <a:latin typeface="Cambria" pitchFamily="18" charset="0"/>
              </a:rPr>
              <a:t>повідомлення</a:t>
            </a:r>
          </a:p>
          <a:p>
            <a:pPr>
              <a:buNone/>
            </a:pPr>
            <a:r>
              <a:rPr lang="uk-UA" sz="3200" dirty="0" smtClean="0">
                <a:latin typeface="Cambria" pitchFamily="18" charset="0"/>
              </a:rPr>
              <a:t>інформації в </a:t>
            </a:r>
          </a:p>
          <a:p>
            <a:pPr>
              <a:buNone/>
            </a:pPr>
            <a:r>
              <a:rPr lang="uk-UA" sz="3200" dirty="0" smtClean="0">
                <a:latin typeface="Cambria" pitchFamily="18" charset="0"/>
              </a:rPr>
              <a:t>різні куточки </a:t>
            </a:r>
          </a:p>
          <a:p>
            <a:pPr>
              <a:buNone/>
            </a:pPr>
            <a:r>
              <a:rPr lang="uk-UA" sz="3200" dirty="0" smtClean="0">
                <a:latin typeface="Cambria" pitchFamily="18" charset="0"/>
              </a:rPr>
              <a:t>світу, це найбільш </a:t>
            </a:r>
          </a:p>
          <a:p>
            <a:pPr>
              <a:buNone/>
            </a:pPr>
            <a:r>
              <a:rPr lang="uk-UA" sz="3200" dirty="0" smtClean="0">
                <a:latin typeface="Cambria" pitchFamily="18" charset="0"/>
              </a:rPr>
              <a:t>ефективний спосіб </a:t>
            </a:r>
          </a:p>
          <a:p>
            <a:pPr>
              <a:buNone/>
            </a:pPr>
            <a:r>
              <a:rPr lang="uk-UA" sz="3200" dirty="0" smtClean="0">
                <a:latin typeface="Cambria" pitchFamily="18" charset="0"/>
              </a:rPr>
              <a:t>впливу</a:t>
            </a:r>
            <a:r>
              <a:rPr lang="uk-UA" sz="3200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uk-UA" sz="3200" dirty="0" smtClean="0">
                <a:latin typeface="Cambria" pitchFamily="18" charset="0"/>
              </a:rPr>
              <a:t>на свідомість </a:t>
            </a:r>
          </a:p>
          <a:p>
            <a:pPr>
              <a:buNone/>
            </a:pPr>
            <a:r>
              <a:rPr lang="uk-UA" sz="3200" dirty="0" smtClean="0">
                <a:latin typeface="Cambria" pitchFamily="18" charset="0"/>
              </a:rPr>
              <a:t>та емоції</a:t>
            </a:r>
            <a:r>
              <a:rPr lang="uk-UA" sz="3200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uk-UA" sz="3200" dirty="0" smtClean="0">
                <a:latin typeface="Cambria" pitchFamily="18" charset="0"/>
              </a:rPr>
              <a:t>людей.</a:t>
            </a:r>
            <a:endParaRPr lang="ru-RU" sz="3200" dirty="0">
              <a:latin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2439" b="4878"/>
          <a:stretch>
            <a:fillRect/>
          </a:stretch>
        </p:blipFill>
        <p:spPr bwMode="auto">
          <a:xfrm>
            <a:off x="5076056" y="1988840"/>
            <a:ext cx="3028029" cy="29523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Види ЗМІ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Загнутый угол 4"/>
          <p:cNvSpPr/>
          <p:nvPr/>
        </p:nvSpPr>
        <p:spPr>
          <a:xfrm>
            <a:off x="467544" y="1484784"/>
            <a:ext cx="7488832" cy="1944216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u="sng" dirty="0" smtClean="0"/>
          </a:p>
          <a:p>
            <a:r>
              <a:rPr lang="uk-UA" sz="2800" u="sng" dirty="0" smtClean="0">
                <a:latin typeface="Cambria" pitchFamily="18" charset="0"/>
              </a:rPr>
              <a:t>Друковані засоби масової інформації</a:t>
            </a:r>
            <a:r>
              <a:rPr lang="uk-UA" sz="2800" dirty="0" smtClean="0">
                <a:latin typeface="Cambria" pitchFamily="18" charset="0"/>
              </a:rPr>
              <a:t> – преса ( газети, журнали, бюлетені, тощо), які мають постійну назву, нумерацію й періодично виходять у світ;</a:t>
            </a:r>
          </a:p>
          <a:p>
            <a:pPr algn="ctr"/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789040"/>
            <a:ext cx="4176464" cy="2784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789040"/>
            <a:ext cx="42672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Види ЗМІ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Шестиугольник 6"/>
          <p:cNvSpPr/>
          <p:nvPr/>
        </p:nvSpPr>
        <p:spPr>
          <a:xfrm>
            <a:off x="179512" y="1988840"/>
            <a:ext cx="4248472" cy="345638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600" u="sng" dirty="0" smtClean="0">
                <a:latin typeface="Cambria" pitchFamily="18" charset="0"/>
              </a:rPr>
              <a:t>Недруковані засоби та способи</a:t>
            </a:r>
            <a:r>
              <a:rPr lang="uk-UA" sz="2600" dirty="0" smtClean="0">
                <a:latin typeface="Cambria" pitchFamily="18" charset="0"/>
              </a:rPr>
              <a:t> передачі на відстань звукової або візуальної інформації (Інтернет, кіно, телебачення)</a:t>
            </a:r>
            <a:endParaRPr lang="ru-RU" sz="2600" dirty="0">
              <a:latin typeface="Cambria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556792"/>
            <a:ext cx="3683521" cy="24303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4509120"/>
            <a:ext cx="4269854" cy="2088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84976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Характерні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риси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засобів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масової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інформації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err="1" smtClean="0"/>
              <a:t>публічність</a:t>
            </a:r>
            <a:r>
              <a:rPr lang="ru-RU" dirty="0" smtClean="0"/>
              <a:t> (</a:t>
            </a:r>
            <a:r>
              <a:rPr lang="ru-RU" dirty="0" err="1" smtClean="0"/>
              <a:t>необмежене</a:t>
            </a:r>
            <a:r>
              <a:rPr lang="ru-RU" dirty="0" smtClean="0"/>
              <a:t>, не </a:t>
            </a:r>
            <a:r>
              <a:rPr lang="ru-RU" dirty="0" err="1" smtClean="0"/>
              <a:t>персоніфіковане</a:t>
            </a:r>
            <a:r>
              <a:rPr lang="ru-RU" dirty="0" smtClean="0"/>
              <a:t> коло </a:t>
            </a:r>
            <a:r>
              <a:rPr lang="ru-RU" dirty="0" err="1" smtClean="0"/>
              <a:t>споживачів</a:t>
            </a:r>
            <a:r>
              <a:rPr lang="ru-RU" dirty="0" smtClean="0"/>
              <a:t>);</a:t>
            </a:r>
          </a:p>
          <a:p>
            <a:r>
              <a:rPr lang="ru-RU" dirty="0" err="1" smtClean="0"/>
              <a:t>наявність</a:t>
            </a:r>
            <a:r>
              <a:rPr lang="ru-RU" dirty="0" smtClean="0"/>
              <a:t> </a:t>
            </a:r>
            <a:r>
              <a:rPr lang="ru-RU" dirty="0" err="1" smtClean="0"/>
              <a:t>спеціальних</a:t>
            </a:r>
            <a:r>
              <a:rPr lang="ru-RU" dirty="0" smtClean="0"/>
              <a:t> </a:t>
            </a:r>
            <a:r>
              <a:rPr lang="ru-RU" dirty="0" err="1" smtClean="0"/>
              <a:t>технічних</a:t>
            </a:r>
            <a:r>
              <a:rPr lang="ru-RU" dirty="0" smtClean="0"/>
              <a:t> </a:t>
            </a:r>
            <a:r>
              <a:rPr lang="ru-RU" dirty="0" err="1" smtClean="0"/>
              <a:t>засобів</a:t>
            </a:r>
            <a:r>
              <a:rPr lang="ru-RU" dirty="0" smtClean="0"/>
              <a:t>;</a:t>
            </a:r>
          </a:p>
          <a:p>
            <a:r>
              <a:rPr lang="ru-RU" dirty="0" smtClean="0"/>
              <a:t>непряма, </a:t>
            </a:r>
            <a:r>
              <a:rPr lang="ru-RU" dirty="0" err="1" smtClean="0"/>
              <a:t>розділена</a:t>
            </a:r>
            <a:r>
              <a:rPr lang="ru-RU" dirty="0" smtClean="0"/>
              <a:t> в </a:t>
            </a:r>
            <a:r>
              <a:rPr lang="ru-RU" dirty="0" err="1" smtClean="0"/>
              <a:t>просторі</a:t>
            </a:r>
            <a:r>
              <a:rPr lang="ru-RU" dirty="0" smtClean="0"/>
              <a:t> та </a:t>
            </a:r>
            <a:r>
              <a:rPr lang="ru-RU" dirty="0" err="1" smtClean="0"/>
              <a:t>часі</a:t>
            </a:r>
            <a:r>
              <a:rPr lang="ru-RU" dirty="0" smtClean="0"/>
              <a:t> </a:t>
            </a:r>
            <a:r>
              <a:rPr lang="ru-RU" dirty="0" err="1" smtClean="0"/>
              <a:t>взаємодія</a:t>
            </a:r>
            <a:r>
              <a:rPr lang="ru-RU" dirty="0" smtClean="0"/>
              <a:t> </a:t>
            </a:r>
            <a:r>
              <a:rPr lang="ru-RU" dirty="0" err="1" smtClean="0"/>
              <a:t>комунікаційних</a:t>
            </a:r>
            <a:r>
              <a:rPr lang="ru-RU" dirty="0" smtClean="0"/>
              <a:t> </a:t>
            </a:r>
            <a:r>
              <a:rPr lang="ru-RU" dirty="0" err="1" smtClean="0"/>
              <a:t>партнерів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непостійний</a:t>
            </a:r>
            <a:r>
              <a:rPr lang="ru-RU" dirty="0" smtClean="0"/>
              <a:t> характер </a:t>
            </a:r>
            <a:r>
              <a:rPr lang="ru-RU" dirty="0" err="1" smtClean="0"/>
              <a:t>аудиторії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переважна</a:t>
            </a:r>
            <a:r>
              <a:rPr lang="ru-RU" dirty="0" smtClean="0"/>
              <a:t> одно </a:t>
            </a:r>
            <a:r>
              <a:rPr lang="ru-RU" dirty="0" err="1" smtClean="0"/>
              <a:t>спрямованість</a:t>
            </a:r>
            <a:r>
              <a:rPr lang="ru-RU" dirty="0" smtClean="0"/>
              <a:t> </a:t>
            </a:r>
            <a:r>
              <a:rPr lang="ru-RU" dirty="0" err="1" smtClean="0"/>
              <a:t>впливу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комунікатора</a:t>
            </a:r>
            <a:r>
              <a:rPr lang="ru-RU" dirty="0" smtClean="0"/>
              <a:t> до </a:t>
            </a:r>
            <a:r>
              <a:rPr lang="ru-RU" dirty="0" err="1" smtClean="0"/>
              <a:t>реципієнта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467544" y="332656"/>
            <a:ext cx="7416824" cy="3744416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Найбільш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масовий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і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сильний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політичний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вплив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на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суспільство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мають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аудіовізуальні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засоби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масової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інформації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,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насамперед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телебачення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. Думку про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першість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телебачення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 за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ступенем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охоплення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населення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України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підтверджують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результати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опитування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 "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Української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маркетингової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групи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".</a:t>
            </a:r>
            <a:endParaRPr lang="ru-RU" sz="2400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789040"/>
            <a:ext cx="4000500" cy="2667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>
            <a:normAutofit fontScale="90000"/>
          </a:bodyPr>
          <a:lstStyle/>
          <a:p>
            <a:r>
              <a:rPr lang="ru-RU" sz="27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Функції</a:t>
            </a:r>
            <a:r>
              <a:rPr lang="ru-RU" sz="2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7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засобів</a:t>
            </a:r>
            <a:r>
              <a:rPr lang="ru-RU" sz="2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7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масової</a:t>
            </a:r>
            <a:r>
              <a:rPr lang="ru-RU" sz="2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7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інформації</a:t>
            </a:r>
            <a:r>
              <a:rPr lang="ru-RU" sz="2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Сере) </a:t>
            </a:r>
            <a:r>
              <a:rPr lang="ru-RU" sz="27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найважливіших</a:t>
            </a:r>
            <a:r>
              <a:rPr lang="ru-RU" sz="2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7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функцій</a:t>
            </a:r>
            <a:r>
              <a:rPr lang="ru-RU" sz="2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7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виділимо</a:t>
            </a:r>
            <a:r>
              <a:rPr lang="ru-RU" sz="2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7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такі</a:t>
            </a:r>
            <a:r>
              <a:rPr lang="ru-RU" sz="2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err="1" smtClean="0"/>
              <a:t>інформаційна</a:t>
            </a:r>
            <a:r>
              <a:rPr lang="ru-RU" dirty="0" smtClean="0"/>
              <a:t> </a:t>
            </a:r>
            <a:r>
              <a:rPr lang="ru-RU" dirty="0" err="1" smtClean="0"/>
              <a:t>функція</a:t>
            </a:r>
            <a:r>
              <a:rPr lang="ru-RU" dirty="0" smtClean="0"/>
              <a:t> - </a:t>
            </a:r>
            <a:r>
              <a:rPr lang="ru-RU" dirty="0" err="1" smtClean="0"/>
              <a:t>отримання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розповсюдження</a:t>
            </a:r>
            <a:r>
              <a:rPr lang="ru-RU" dirty="0" smtClean="0"/>
              <a:t> </a:t>
            </a:r>
            <a:r>
              <a:rPr lang="ru-RU" dirty="0" err="1" smtClean="0"/>
              <a:t>відомостей</a:t>
            </a:r>
            <a:r>
              <a:rPr lang="ru-RU" dirty="0" smtClean="0"/>
              <a:t> про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важливі</a:t>
            </a:r>
            <a:r>
              <a:rPr lang="ru-RU" dirty="0" smtClean="0"/>
              <a:t> для </a:t>
            </a:r>
            <a:r>
              <a:rPr lang="ru-RU" dirty="0" err="1" smtClean="0"/>
              <a:t>громадян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органів</a:t>
            </a:r>
            <a:r>
              <a:rPr lang="ru-RU" dirty="0" smtClean="0"/>
              <a:t> </a:t>
            </a:r>
            <a:r>
              <a:rPr lang="ru-RU" dirty="0" err="1" smtClean="0"/>
              <a:t>влади</a:t>
            </a:r>
            <a:r>
              <a:rPr lang="ru-RU" dirty="0" smtClean="0"/>
              <a:t> </a:t>
            </a:r>
            <a:r>
              <a:rPr lang="ru-RU" dirty="0" err="1" smtClean="0"/>
              <a:t>події</a:t>
            </a:r>
            <a:r>
              <a:rPr lang="ru-RU" dirty="0" smtClean="0"/>
              <a:t>. На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отриманої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 </a:t>
            </a:r>
            <a:r>
              <a:rPr lang="ru-RU" dirty="0" err="1" smtClean="0"/>
              <a:t>формується</a:t>
            </a:r>
            <a:r>
              <a:rPr lang="ru-RU" dirty="0" smtClean="0"/>
              <a:t> </a:t>
            </a:r>
            <a:r>
              <a:rPr lang="ru-RU" dirty="0" err="1" smtClean="0"/>
              <a:t>громадська</a:t>
            </a:r>
            <a:r>
              <a:rPr lang="ru-RU" dirty="0" smtClean="0"/>
              <a:t> думка про </a:t>
            </a:r>
            <a:r>
              <a:rPr lang="ru-RU" dirty="0" err="1" smtClean="0"/>
              <a:t>діяльність</a:t>
            </a:r>
            <a:r>
              <a:rPr lang="ru-RU" dirty="0" smtClean="0"/>
              <a:t> </a:t>
            </a:r>
            <a:r>
              <a:rPr lang="ru-RU" dirty="0" err="1" smtClean="0"/>
              <a:t>органів</a:t>
            </a:r>
            <a:r>
              <a:rPr lang="ru-RU" dirty="0" smtClean="0"/>
              <a:t> </a:t>
            </a:r>
            <a:r>
              <a:rPr lang="ru-RU" dirty="0" err="1" smtClean="0"/>
              <a:t>влади</a:t>
            </a:r>
            <a:r>
              <a:rPr lang="ru-RU" dirty="0" smtClean="0"/>
              <a:t>, </a:t>
            </a:r>
            <a:r>
              <a:rPr lang="ru-RU" dirty="0" err="1" smtClean="0"/>
              <a:t>об'єднань</a:t>
            </a:r>
            <a:r>
              <a:rPr lang="ru-RU" dirty="0" smtClean="0"/>
              <a:t> </a:t>
            </a:r>
            <a:r>
              <a:rPr lang="ru-RU" dirty="0" err="1" smtClean="0"/>
              <a:t>громадян</a:t>
            </a:r>
            <a:r>
              <a:rPr lang="ru-RU" dirty="0" smtClean="0"/>
              <a:t>, </a:t>
            </a:r>
            <a:r>
              <a:rPr lang="ru-RU" dirty="0" err="1" smtClean="0"/>
              <a:t>політичних</a:t>
            </a:r>
            <a:r>
              <a:rPr lang="ru-RU" dirty="0" smtClean="0"/>
              <a:t> </a:t>
            </a:r>
            <a:r>
              <a:rPr lang="ru-RU" dirty="0" err="1" smtClean="0"/>
              <a:t>лідерів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освітня</a:t>
            </a:r>
            <a:r>
              <a:rPr lang="ru-RU" dirty="0" smtClean="0"/>
              <a:t> </a:t>
            </a:r>
            <a:r>
              <a:rPr lang="ru-RU" dirty="0" err="1" smtClean="0"/>
              <a:t>функція</a:t>
            </a:r>
            <a:r>
              <a:rPr lang="ru-RU" dirty="0" smtClean="0"/>
              <a:t> - </a:t>
            </a:r>
            <a:r>
              <a:rPr lang="ru-RU" dirty="0" err="1" smtClean="0"/>
              <a:t>донесення</a:t>
            </a:r>
            <a:r>
              <a:rPr lang="ru-RU" dirty="0" smtClean="0"/>
              <a:t> до </a:t>
            </a:r>
            <a:r>
              <a:rPr lang="ru-RU" dirty="0" err="1" smtClean="0"/>
              <a:t>громадян</a:t>
            </a:r>
            <a:r>
              <a:rPr lang="ru-RU" dirty="0" smtClean="0"/>
              <a:t> </a:t>
            </a:r>
            <a:r>
              <a:rPr lang="ru-RU" dirty="0" err="1" smtClean="0"/>
              <a:t>певних</a:t>
            </a:r>
            <a:r>
              <a:rPr lang="ru-RU" dirty="0" smtClean="0"/>
              <a:t> </a:t>
            </a:r>
            <a:r>
              <a:rPr lang="ru-RU" dirty="0" err="1" smtClean="0"/>
              <a:t>знань</a:t>
            </a:r>
            <a:r>
              <a:rPr lang="ru-RU" dirty="0" smtClean="0"/>
              <a:t> </a:t>
            </a:r>
            <a:r>
              <a:rPr lang="ru-RU" dirty="0" err="1" smtClean="0"/>
              <a:t>дозволяє</a:t>
            </a:r>
            <a:r>
              <a:rPr lang="ru-RU" dirty="0" smtClean="0"/>
              <a:t> адекватно </a:t>
            </a:r>
            <a:r>
              <a:rPr lang="ru-RU" dirty="0" err="1" smtClean="0"/>
              <a:t>оцінювати</a:t>
            </a:r>
            <a:r>
              <a:rPr lang="ru-RU" dirty="0" smtClean="0"/>
              <a:t>, </a:t>
            </a:r>
            <a:r>
              <a:rPr lang="ru-RU" dirty="0" err="1" smtClean="0"/>
              <a:t>упорядковувати</a:t>
            </a:r>
            <a:r>
              <a:rPr lang="ru-RU" dirty="0" smtClean="0"/>
              <a:t> </a:t>
            </a:r>
            <a:r>
              <a:rPr lang="ru-RU" dirty="0" err="1" smtClean="0"/>
              <a:t>відомості</a:t>
            </a:r>
            <a:r>
              <a:rPr lang="ru-RU" dirty="0" smtClean="0"/>
              <a:t>, </a:t>
            </a:r>
            <a:r>
              <a:rPr lang="ru-RU" dirty="0" err="1" smtClean="0"/>
              <a:t>отримані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джерел</a:t>
            </a:r>
            <a:r>
              <a:rPr lang="ru-RU" dirty="0" smtClean="0"/>
              <a:t>, правильно </a:t>
            </a:r>
            <a:r>
              <a:rPr lang="ru-RU" dirty="0" err="1" smtClean="0"/>
              <a:t>орієнтуватися</a:t>
            </a:r>
            <a:r>
              <a:rPr lang="ru-RU" dirty="0" smtClean="0"/>
              <a:t> у </a:t>
            </a:r>
            <a:r>
              <a:rPr lang="ru-RU" dirty="0" err="1" smtClean="0"/>
              <a:t>суперечливому</a:t>
            </a:r>
            <a:r>
              <a:rPr lang="ru-RU" dirty="0" smtClean="0"/>
              <a:t> </a:t>
            </a:r>
            <a:r>
              <a:rPr lang="ru-RU" dirty="0" err="1" smtClean="0"/>
              <a:t>потоці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функція</a:t>
            </a:r>
            <a:r>
              <a:rPr lang="ru-RU" dirty="0" smtClean="0"/>
              <a:t> </a:t>
            </a:r>
            <a:r>
              <a:rPr lang="ru-RU" dirty="0" err="1" smtClean="0"/>
              <a:t>соціалізації</a:t>
            </a:r>
            <a:r>
              <a:rPr lang="ru-RU" dirty="0" smtClean="0"/>
              <a:t> - </a:t>
            </a:r>
            <a:r>
              <a:rPr lang="ru-RU" dirty="0" err="1" smtClean="0"/>
              <a:t>засвоєння</a:t>
            </a:r>
            <a:r>
              <a:rPr lang="ru-RU" dirty="0" smtClean="0"/>
              <a:t> </a:t>
            </a:r>
            <a:r>
              <a:rPr lang="ru-RU" dirty="0" err="1" smtClean="0"/>
              <a:t>людиною</a:t>
            </a:r>
            <a:r>
              <a:rPr lang="ru-RU" dirty="0" smtClean="0"/>
              <a:t> </a:t>
            </a:r>
            <a:r>
              <a:rPr lang="ru-RU" dirty="0" err="1" smtClean="0"/>
              <a:t>політичних</a:t>
            </a:r>
            <a:r>
              <a:rPr lang="ru-RU" dirty="0" smtClean="0"/>
              <a:t> норм, </a:t>
            </a:r>
            <a:r>
              <a:rPr lang="ru-RU" dirty="0" err="1" smtClean="0"/>
              <a:t>цінностей</a:t>
            </a:r>
            <a:r>
              <a:rPr lang="ru-RU" dirty="0" smtClean="0"/>
              <a:t>, </a:t>
            </a:r>
            <a:r>
              <a:rPr lang="ru-RU" dirty="0" err="1" smtClean="0"/>
              <a:t>зразків</a:t>
            </a:r>
            <a:r>
              <a:rPr lang="ru-RU" dirty="0" smtClean="0"/>
              <a:t> </a:t>
            </a:r>
            <a:r>
              <a:rPr lang="ru-RU" dirty="0" err="1" smtClean="0"/>
              <a:t>поведінки</a:t>
            </a:r>
            <a:r>
              <a:rPr lang="ru-RU" dirty="0" smtClean="0"/>
              <a:t>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їй</a:t>
            </a:r>
            <a:r>
              <a:rPr lang="ru-RU" dirty="0" smtClean="0"/>
              <a:t> </a:t>
            </a:r>
            <a:r>
              <a:rPr lang="ru-RU" dirty="0" err="1" smtClean="0"/>
              <a:t>адаптуватися</a:t>
            </a:r>
            <a:r>
              <a:rPr lang="ru-RU" dirty="0" smtClean="0"/>
              <a:t> до </a:t>
            </a:r>
            <a:r>
              <a:rPr lang="ru-RU" dirty="0" err="1" smtClean="0"/>
              <a:t>соціальної</a:t>
            </a:r>
            <a:r>
              <a:rPr lang="ru-RU" dirty="0" smtClean="0"/>
              <a:t> </a:t>
            </a:r>
            <a:r>
              <a:rPr lang="ru-RU" dirty="0" err="1" smtClean="0"/>
              <a:t>дійсності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функція</a:t>
            </a:r>
            <a:r>
              <a:rPr lang="ru-RU" dirty="0" smtClean="0"/>
              <a:t> критики </a:t>
            </a:r>
            <a:r>
              <a:rPr lang="ru-RU" dirty="0" err="1" smtClean="0"/>
              <a:t>і</a:t>
            </a:r>
            <a:r>
              <a:rPr lang="ru-RU" dirty="0" smtClean="0"/>
              <a:t> контролю. Критика ЗМ1 </a:t>
            </a:r>
            <a:r>
              <a:rPr lang="ru-RU" dirty="0" err="1" smtClean="0"/>
              <a:t>характеризується</a:t>
            </a:r>
            <a:r>
              <a:rPr lang="ru-RU" dirty="0" smtClean="0"/>
              <a:t> </a:t>
            </a:r>
            <a:r>
              <a:rPr lang="ru-RU" dirty="0" err="1" smtClean="0"/>
              <a:t>необмеженістю</a:t>
            </a:r>
            <a:r>
              <a:rPr lang="ru-RU" dirty="0" smtClean="0"/>
              <a:t> </a:t>
            </a:r>
            <a:r>
              <a:rPr lang="ru-RU" dirty="0" err="1" smtClean="0"/>
              <a:t>свого</a:t>
            </a:r>
            <a:r>
              <a:rPr lang="ru-RU" dirty="0" smtClean="0"/>
              <a:t> </a:t>
            </a:r>
            <a:r>
              <a:rPr lang="ru-RU" dirty="0" err="1" smtClean="0"/>
              <a:t>об'єкта</a:t>
            </a:r>
            <a:r>
              <a:rPr lang="ru-RU" dirty="0" smtClean="0"/>
              <a:t>.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контрольна</a:t>
            </a:r>
            <a:r>
              <a:rPr lang="ru-RU" dirty="0" smtClean="0"/>
              <a:t> </a:t>
            </a:r>
            <a:r>
              <a:rPr lang="ru-RU" dirty="0" err="1" smtClean="0"/>
              <a:t>функція</a:t>
            </a:r>
            <a:r>
              <a:rPr lang="ru-RU" dirty="0" smtClean="0"/>
              <a:t> </a:t>
            </a:r>
            <a:r>
              <a:rPr lang="ru-RU" dirty="0" err="1" smtClean="0"/>
              <a:t>засновується</a:t>
            </a:r>
            <a:r>
              <a:rPr lang="ru-RU" dirty="0" smtClean="0"/>
              <a:t> на </a:t>
            </a:r>
            <a:r>
              <a:rPr lang="ru-RU" dirty="0" err="1" smtClean="0"/>
              <a:t>авторитеті</a:t>
            </a:r>
            <a:r>
              <a:rPr lang="ru-RU" dirty="0" smtClean="0"/>
              <a:t> </a:t>
            </a:r>
            <a:r>
              <a:rPr lang="ru-RU" dirty="0" err="1" smtClean="0"/>
              <a:t>громадської</a:t>
            </a:r>
            <a:r>
              <a:rPr lang="ru-RU" dirty="0" smtClean="0"/>
              <a:t> думки. ЗМ1 не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застосовувати</a:t>
            </a:r>
            <a:r>
              <a:rPr lang="ru-RU" dirty="0" smtClean="0"/>
              <a:t> </a:t>
            </a:r>
            <a:r>
              <a:rPr lang="ru-RU" dirty="0" err="1" smtClean="0"/>
              <a:t>санкцій</a:t>
            </a:r>
            <a:r>
              <a:rPr lang="ru-RU" dirty="0" smtClean="0"/>
              <a:t> до </a:t>
            </a:r>
            <a:r>
              <a:rPr lang="ru-RU" dirty="0" err="1" smtClean="0"/>
              <a:t>правопорушників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вони </a:t>
            </a:r>
            <a:r>
              <a:rPr lang="ru-RU" dirty="0" err="1" smtClean="0"/>
              <a:t>дають</a:t>
            </a:r>
            <a:r>
              <a:rPr lang="ru-RU" dirty="0" smtClean="0"/>
              <a:t> </a:t>
            </a:r>
            <a:r>
              <a:rPr lang="ru-RU" dirty="0" err="1" smtClean="0"/>
              <a:t>юридичну</a:t>
            </a:r>
            <a:r>
              <a:rPr lang="ru-RU" dirty="0" smtClean="0"/>
              <a:t> та </a:t>
            </a:r>
            <a:r>
              <a:rPr lang="ru-RU" dirty="0" err="1" smtClean="0"/>
              <a:t>моральну</a:t>
            </a:r>
            <a:r>
              <a:rPr lang="ru-RU" dirty="0" smtClean="0"/>
              <a:t> </a:t>
            </a:r>
            <a:r>
              <a:rPr lang="ru-RU" dirty="0" err="1" smtClean="0"/>
              <a:t>оцінку</a:t>
            </a:r>
            <a:r>
              <a:rPr lang="ru-RU" dirty="0" smtClean="0"/>
              <a:t> </a:t>
            </a:r>
            <a:r>
              <a:rPr lang="ru-RU" dirty="0" err="1" smtClean="0"/>
              <a:t>подій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осіб</a:t>
            </a:r>
            <a:r>
              <a:rPr lang="ru-RU" dirty="0" smtClean="0"/>
              <a:t>. У демократичному </a:t>
            </a:r>
            <a:r>
              <a:rPr lang="ru-RU" dirty="0" err="1" smtClean="0"/>
              <a:t>суспільстві</a:t>
            </a:r>
            <a:r>
              <a:rPr lang="ru-RU" dirty="0" smtClean="0"/>
              <a:t> у </a:t>
            </a:r>
            <a:r>
              <a:rPr lang="ru-RU" dirty="0" err="1" smtClean="0"/>
              <a:t>здійсненні</a:t>
            </a:r>
            <a:r>
              <a:rPr lang="ru-RU" dirty="0" smtClean="0"/>
              <a:t> </a:t>
            </a:r>
            <a:r>
              <a:rPr lang="ru-RU" dirty="0" err="1" smtClean="0"/>
              <a:t>контрольних</a:t>
            </a:r>
            <a:r>
              <a:rPr lang="ru-RU" dirty="0" smtClean="0"/>
              <a:t> </a:t>
            </a:r>
            <a:r>
              <a:rPr lang="ru-RU" dirty="0" err="1" smtClean="0"/>
              <a:t>функцій</a:t>
            </a:r>
            <a:r>
              <a:rPr lang="ru-RU" dirty="0" smtClean="0"/>
              <a:t> ЗМ1 </a:t>
            </a:r>
            <a:r>
              <a:rPr lang="ru-RU" dirty="0" err="1" smtClean="0"/>
              <a:t>опираються</a:t>
            </a:r>
            <a:r>
              <a:rPr lang="ru-RU" dirty="0" smtClean="0"/>
              <a:t> як на </a:t>
            </a:r>
            <a:r>
              <a:rPr lang="ru-RU" dirty="0" err="1" smtClean="0"/>
              <a:t>громадську</a:t>
            </a:r>
            <a:r>
              <a:rPr lang="ru-RU" dirty="0" smtClean="0"/>
              <a:t> думку, так </a:t>
            </a:r>
            <a:r>
              <a:rPr lang="ru-RU" dirty="0" err="1" smtClean="0"/>
              <a:t>і</a:t>
            </a:r>
            <a:r>
              <a:rPr lang="ru-RU" dirty="0" smtClean="0"/>
              <a:t> на закон;</a:t>
            </a:r>
          </a:p>
          <a:p>
            <a:r>
              <a:rPr lang="ru-RU" dirty="0" err="1" smtClean="0"/>
              <a:t>мобілізаційна</a:t>
            </a:r>
            <a:r>
              <a:rPr lang="ru-RU" dirty="0" smtClean="0"/>
              <a:t> </a:t>
            </a:r>
            <a:r>
              <a:rPr lang="ru-RU" dirty="0" err="1" smtClean="0"/>
              <a:t>функція</a:t>
            </a:r>
            <a:r>
              <a:rPr lang="ru-RU" dirty="0" smtClean="0"/>
              <a:t> </a:t>
            </a:r>
            <a:r>
              <a:rPr lang="ru-RU" dirty="0" err="1" smtClean="0"/>
              <a:t>проявляється</a:t>
            </a:r>
            <a:r>
              <a:rPr lang="ru-RU" dirty="0" smtClean="0"/>
              <a:t> у </a:t>
            </a:r>
            <a:r>
              <a:rPr lang="ru-RU" dirty="0" err="1" smtClean="0"/>
              <a:t>спонуканні</a:t>
            </a:r>
            <a:r>
              <a:rPr lang="ru-RU" dirty="0" smtClean="0"/>
              <a:t> людей до </a:t>
            </a:r>
            <a:r>
              <a:rPr lang="ru-RU" dirty="0" err="1" smtClean="0"/>
              <a:t>певних</a:t>
            </a:r>
            <a:r>
              <a:rPr lang="ru-RU" dirty="0" smtClean="0"/>
              <a:t> </a:t>
            </a:r>
            <a:r>
              <a:rPr lang="ru-RU" dirty="0" err="1" smtClean="0"/>
              <a:t>політичних</a:t>
            </a:r>
            <a:r>
              <a:rPr lang="ru-RU" dirty="0" smtClean="0"/>
              <a:t> </a:t>
            </a:r>
            <a:r>
              <a:rPr lang="ru-RU" dirty="0" err="1" smtClean="0"/>
              <a:t>дій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до</a:t>
            </a:r>
            <a:r>
              <a:rPr lang="ru-RU" dirty="0" smtClean="0"/>
              <a:t> </a:t>
            </a:r>
            <a:r>
              <a:rPr lang="ru-RU" dirty="0" err="1" smtClean="0"/>
              <a:t>соціальної</a:t>
            </a:r>
            <a:r>
              <a:rPr lang="ru-RU" dirty="0" smtClean="0"/>
              <a:t> </a:t>
            </a:r>
            <a:r>
              <a:rPr lang="ru-RU" dirty="0" err="1" smtClean="0"/>
              <a:t>бездіяльності</a:t>
            </a:r>
            <a:r>
              <a:rPr lang="ru-RU" dirty="0" smtClean="0"/>
              <a:t>;</a:t>
            </a:r>
          </a:p>
          <a:p>
            <a:r>
              <a:rPr lang="ru-RU" dirty="0" smtClean="0"/>
              <a:t>оперативна </a:t>
            </a:r>
            <a:r>
              <a:rPr lang="ru-RU" dirty="0" err="1" smtClean="0"/>
              <a:t>функція</a:t>
            </a:r>
            <a:r>
              <a:rPr lang="ru-RU" dirty="0" smtClean="0"/>
              <a:t> - </a:t>
            </a:r>
            <a:r>
              <a:rPr lang="ru-RU" dirty="0" err="1" smtClean="0"/>
              <a:t>обслуговування</a:t>
            </a:r>
            <a:r>
              <a:rPr lang="ru-RU" dirty="0" smtClean="0"/>
              <a:t> ЗМІ </a:t>
            </a:r>
            <a:r>
              <a:rPr lang="ru-RU" dirty="0" err="1" smtClean="0"/>
              <a:t>політики</a:t>
            </a:r>
            <a:r>
              <a:rPr lang="ru-RU" dirty="0" smtClean="0"/>
              <a:t> </a:t>
            </a:r>
            <a:r>
              <a:rPr lang="ru-RU" dirty="0" err="1" smtClean="0"/>
              <a:t>певних</a:t>
            </a:r>
            <a:r>
              <a:rPr lang="ru-RU" dirty="0" smtClean="0"/>
              <a:t> </a:t>
            </a:r>
            <a:r>
              <a:rPr lang="ru-RU" dirty="0" err="1" smtClean="0"/>
              <a:t>об'єднань</a:t>
            </a:r>
            <a:r>
              <a:rPr lang="ru-RU" dirty="0" smtClean="0"/>
              <a:t> </a:t>
            </a:r>
            <a:r>
              <a:rPr lang="ru-RU" dirty="0" err="1" smtClean="0"/>
              <a:t>громадян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Блок-схема: узел 4"/>
          <p:cNvSpPr/>
          <p:nvPr/>
        </p:nvSpPr>
        <p:spPr>
          <a:xfrm>
            <a:off x="4572000" y="692696"/>
            <a:ext cx="4176464" cy="403244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bg1">
                    <a:lumMod val="75000"/>
                  </a:schemeClr>
                </a:solidFill>
                <a:latin typeface="Cambria" pitchFamily="18" charset="0"/>
              </a:rPr>
              <a:t>Під</a:t>
            </a:r>
            <a:r>
              <a:rPr lang="ru-RU" sz="2000" b="1" dirty="0" smtClean="0">
                <a:solidFill>
                  <a:schemeClr val="bg1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2000" b="1" dirty="0" err="1" smtClean="0">
                <a:solidFill>
                  <a:schemeClr val="bg1">
                    <a:lumMod val="75000"/>
                  </a:schemeClr>
                </a:solidFill>
                <a:latin typeface="Cambria" pitchFamily="18" charset="0"/>
              </a:rPr>
              <a:t>поняттям</a:t>
            </a:r>
            <a:r>
              <a:rPr lang="ru-RU" sz="2000" b="1" dirty="0" smtClean="0">
                <a:solidFill>
                  <a:schemeClr val="bg1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"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політичне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маніпулювання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" </a:t>
            </a:r>
            <a:r>
              <a:rPr lang="ru-RU" sz="2000" b="1" dirty="0" err="1" smtClean="0">
                <a:solidFill>
                  <a:schemeClr val="bg1">
                    <a:lumMod val="75000"/>
                  </a:schemeClr>
                </a:solidFill>
                <a:latin typeface="Cambria" pitchFamily="18" charset="0"/>
              </a:rPr>
              <a:t>розуміють</a:t>
            </a:r>
            <a:r>
              <a:rPr lang="ru-RU" sz="2000" b="1" dirty="0" smtClean="0">
                <a:solidFill>
                  <a:schemeClr val="bg1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2000" b="1" dirty="0" err="1" smtClean="0">
                <a:solidFill>
                  <a:schemeClr val="bg1">
                    <a:lumMod val="75000"/>
                  </a:schemeClr>
                </a:solidFill>
                <a:latin typeface="Cambria" pitchFamily="18" charset="0"/>
              </a:rPr>
              <a:t>приховане</a:t>
            </a:r>
            <a:r>
              <a:rPr lang="ru-RU" sz="2000" b="1" dirty="0" smtClean="0">
                <a:solidFill>
                  <a:schemeClr val="bg1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2000" b="1" dirty="0" err="1" smtClean="0">
                <a:solidFill>
                  <a:schemeClr val="bg1">
                    <a:lumMod val="75000"/>
                  </a:schemeClr>
                </a:solidFill>
                <a:latin typeface="Cambria" pitchFamily="18" charset="0"/>
              </a:rPr>
              <a:t>управління</a:t>
            </a:r>
            <a:r>
              <a:rPr lang="ru-RU" sz="2000" b="1" dirty="0" smtClean="0">
                <a:solidFill>
                  <a:schemeClr val="bg1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2000" b="1" dirty="0" err="1" smtClean="0">
                <a:solidFill>
                  <a:schemeClr val="bg1">
                    <a:lumMod val="75000"/>
                  </a:schemeClr>
                </a:solidFill>
                <a:latin typeface="Cambria" pitchFamily="18" charset="0"/>
              </a:rPr>
              <a:t>політичною</a:t>
            </a:r>
            <a:r>
              <a:rPr lang="ru-RU" sz="2000" b="1" dirty="0" smtClean="0">
                <a:solidFill>
                  <a:schemeClr val="bg1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2000" b="1" dirty="0" err="1" smtClean="0">
                <a:solidFill>
                  <a:schemeClr val="bg1">
                    <a:lumMod val="75000"/>
                  </a:schemeClr>
                </a:solidFill>
                <a:latin typeface="Cambria" pitchFamily="18" charset="0"/>
              </a:rPr>
              <a:t>свідомістю</a:t>
            </a:r>
            <a:r>
              <a:rPr lang="ru-RU" sz="2000" b="1" dirty="0" smtClean="0">
                <a:solidFill>
                  <a:schemeClr val="bg1">
                    <a:lumMod val="75000"/>
                  </a:schemeClr>
                </a:solidFill>
                <a:latin typeface="Cambria" pitchFamily="18" charset="0"/>
              </a:rPr>
              <a:t> та </a:t>
            </a:r>
            <a:r>
              <a:rPr lang="ru-RU" sz="2000" b="1" dirty="0" err="1" smtClean="0">
                <a:solidFill>
                  <a:schemeClr val="bg1">
                    <a:lumMod val="75000"/>
                  </a:schemeClr>
                </a:solidFill>
                <a:latin typeface="Cambria" pitchFamily="18" charset="0"/>
              </a:rPr>
              <a:t>поведінкою</a:t>
            </a:r>
            <a:r>
              <a:rPr lang="ru-RU" sz="2000" b="1" dirty="0" smtClean="0">
                <a:solidFill>
                  <a:schemeClr val="bg1">
                    <a:lumMod val="75000"/>
                  </a:schemeClr>
                </a:solidFill>
                <a:latin typeface="Cambria" pitchFamily="18" charset="0"/>
              </a:rPr>
              <a:t> людей </a:t>
            </a:r>
            <a:r>
              <a:rPr lang="ru-RU" sz="2000" b="1" dirty="0" err="1" smtClean="0">
                <a:solidFill>
                  <a:schemeClr val="bg1">
                    <a:lumMod val="75000"/>
                  </a:schemeClr>
                </a:solidFill>
                <a:latin typeface="Cambria" pitchFamily="18" charset="0"/>
              </a:rPr>
              <a:t>з</a:t>
            </a:r>
            <a:r>
              <a:rPr lang="ru-RU" sz="2000" b="1" dirty="0" smtClean="0">
                <a:solidFill>
                  <a:schemeClr val="bg1">
                    <a:lumMod val="75000"/>
                  </a:schemeClr>
                </a:solidFill>
                <a:latin typeface="Cambria" pitchFamily="18" charset="0"/>
              </a:rPr>
              <a:t> метою </a:t>
            </a:r>
            <a:r>
              <a:rPr lang="ru-RU" sz="2000" b="1" dirty="0" err="1" smtClean="0">
                <a:solidFill>
                  <a:schemeClr val="bg1">
                    <a:lumMod val="75000"/>
                  </a:schemeClr>
                </a:solidFill>
                <a:latin typeface="Cambria" pitchFamily="18" charset="0"/>
              </a:rPr>
              <a:t>примусити</a:t>
            </a:r>
            <a:r>
              <a:rPr lang="ru-RU" sz="2000" b="1" dirty="0" smtClean="0">
                <a:solidFill>
                  <a:schemeClr val="bg1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2000" b="1" dirty="0" err="1" smtClean="0">
                <a:solidFill>
                  <a:schemeClr val="bg1">
                    <a:lumMod val="75000"/>
                  </a:schemeClr>
                </a:solidFill>
                <a:latin typeface="Cambria" pitchFamily="18" charset="0"/>
              </a:rPr>
              <a:t>їх</a:t>
            </a:r>
            <a:r>
              <a:rPr lang="ru-RU" sz="2000" b="1" dirty="0" smtClean="0">
                <a:solidFill>
                  <a:schemeClr val="bg1">
                    <a:lumMod val="75000"/>
                  </a:schemeClr>
                </a:solidFill>
                <a:latin typeface="Cambria" pitchFamily="18" charset="0"/>
              </a:rPr>
              <a:t> до </a:t>
            </a:r>
            <a:r>
              <a:rPr lang="ru-RU" sz="2000" b="1" dirty="0" err="1" smtClean="0">
                <a:solidFill>
                  <a:schemeClr val="bg1">
                    <a:lumMod val="75000"/>
                  </a:schemeClr>
                </a:solidFill>
                <a:latin typeface="Cambria" pitchFamily="18" charset="0"/>
              </a:rPr>
              <a:t>дії</a:t>
            </a:r>
            <a:r>
              <a:rPr lang="ru-RU" sz="2000" b="1" dirty="0" smtClean="0">
                <a:solidFill>
                  <a:schemeClr val="bg1">
                    <a:lumMod val="75000"/>
                  </a:schemeClr>
                </a:solidFill>
                <a:latin typeface="Cambria" pitchFamily="18" charset="0"/>
              </a:rPr>
              <a:t> (</a:t>
            </a:r>
            <a:r>
              <a:rPr lang="ru-RU" sz="2000" b="1" dirty="0" err="1" smtClean="0">
                <a:solidFill>
                  <a:schemeClr val="bg1">
                    <a:lumMod val="75000"/>
                  </a:schemeClr>
                </a:solidFill>
                <a:latin typeface="Cambria" pitchFamily="18" charset="0"/>
              </a:rPr>
              <a:t>бездіяльності</a:t>
            </a:r>
            <a:r>
              <a:rPr lang="ru-RU" sz="2000" b="1" dirty="0" smtClean="0">
                <a:solidFill>
                  <a:schemeClr val="bg1">
                    <a:lumMod val="75000"/>
                  </a:schemeClr>
                </a:solidFill>
                <a:latin typeface="Cambria" pitchFamily="18" charset="0"/>
              </a:rPr>
              <a:t>) </a:t>
            </a:r>
            <a:r>
              <a:rPr lang="ru-RU" sz="2000" b="1" dirty="0" err="1" smtClean="0">
                <a:solidFill>
                  <a:schemeClr val="bg1">
                    <a:lumMod val="75000"/>
                  </a:schemeClr>
                </a:solidFill>
                <a:latin typeface="Cambria" pitchFamily="18" charset="0"/>
              </a:rPr>
              <a:t>всупереч</a:t>
            </a:r>
            <a:r>
              <a:rPr lang="ru-RU" sz="2000" b="1" dirty="0" smtClean="0">
                <a:solidFill>
                  <a:schemeClr val="bg1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2000" b="1" dirty="0" err="1" smtClean="0">
                <a:solidFill>
                  <a:schemeClr val="bg1">
                    <a:lumMod val="75000"/>
                  </a:schemeClr>
                </a:solidFill>
                <a:latin typeface="Cambria" pitchFamily="18" charset="0"/>
              </a:rPr>
              <a:t>власним</a:t>
            </a:r>
            <a:r>
              <a:rPr lang="ru-RU" sz="2000" b="1" dirty="0" smtClean="0">
                <a:solidFill>
                  <a:schemeClr val="bg1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2000" b="1" dirty="0" err="1" smtClean="0">
                <a:solidFill>
                  <a:schemeClr val="bg1">
                    <a:lumMod val="75000"/>
                  </a:schemeClr>
                </a:solidFill>
                <a:latin typeface="Cambria" pitchFamily="18" charset="0"/>
              </a:rPr>
              <a:t>інтересам</a:t>
            </a:r>
            <a:r>
              <a:rPr lang="ru-RU" sz="2000" b="1" dirty="0" smtClean="0">
                <a:solidFill>
                  <a:schemeClr val="bg1">
                    <a:lumMod val="75000"/>
                  </a:schemeClr>
                </a:solidFill>
                <a:latin typeface="Cambria" pitchFamily="18" charset="0"/>
              </a:rPr>
              <a:t>.</a:t>
            </a:r>
            <a:endParaRPr lang="ru-RU" sz="2000" b="1" dirty="0">
              <a:solidFill>
                <a:schemeClr val="bg1">
                  <a:lumMod val="75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Другая 83">
      <a:dk1>
        <a:srgbClr val="FFFF66"/>
      </a:dk1>
      <a:lt1>
        <a:srgbClr val="01303D"/>
      </a:lt1>
      <a:dk2>
        <a:srgbClr val="04617B"/>
      </a:dk2>
      <a:lt2>
        <a:srgbClr val="DBF5F9"/>
      </a:lt2>
      <a:accent1>
        <a:srgbClr val="66FF6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132</TotalTime>
  <Words>631</Words>
  <Application>Microsoft Office PowerPoint</Application>
  <PresentationFormat>Экран (4:3)</PresentationFormat>
  <Paragraphs>46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Техническая</vt:lpstr>
      <vt:lpstr>Види та фунуції Змі</vt:lpstr>
      <vt:lpstr>Що таке ЗМІ?</vt:lpstr>
      <vt:lpstr>Слайд 3</vt:lpstr>
      <vt:lpstr>Види ЗМІ</vt:lpstr>
      <vt:lpstr>Види ЗМІ</vt:lpstr>
      <vt:lpstr>Характерні риси засобів масової інформації:</vt:lpstr>
      <vt:lpstr>Слайд 7</vt:lpstr>
      <vt:lpstr>Функції засобів масової інформації. Сере) найважливіших функцій виділимо такі: </vt:lpstr>
      <vt:lpstr>Слайд 9</vt:lpstr>
      <vt:lpstr>Способи політичного маніпулювання:</vt:lpstr>
      <vt:lpstr>Слайд 11</vt:lpstr>
      <vt:lpstr>Цензура в ЗМІ</vt:lpstr>
      <vt:lpstr>Слайд 13</vt:lpstr>
      <vt:lpstr>Слайд 14</vt:lpstr>
      <vt:lpstr>Слайд 15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Види та фунуції Змі</dc:title>
  <dc:creator>User</dc:creator>
  <cp:lastModifiedBy>User</cp:lastModifiedBy>
  <cp:revision>15</cp:revision>
  <dcterms:created xsi:type="dcterms:W3CDTF">2014-02-09T08:41:31Z</dcterms:created>
  <dcterms:modified xsi:type="dcterms:W3CDTF">2014-02-09T20:42:08Z</dcterms:modified>
</cp:coreProperties>
</file>