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88" d="100"/>
          <a:sy n="88" d="100"/>
        </p:scale>
        <p:origin x="-10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1FD4-F858-479B-B6D4-E85D747CB27F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24F5-D938-4DCB-9667-06AB95A05B3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1FD4-F858-479B-B6D4-E85D747CB27F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24F5-D938-4DCB-9667-06AB95A05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1FD4-F858-479B-B6D4-E85D747CB27F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24F5-D938-4DCB-9667-06AB95A05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1FD4-F858-479B-B6D4-E85D747CB27F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24F5-D938-4DCB-9667-06AB95A05B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1FD4-F858-479B-B6D4-E85D747CB27F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24F5-D938-4DCB-9667-06AB95A05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1FD4-F858-479B-B6D4-E85D747CB27F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24F5-D938-4DCB-9667-06AB95A05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1FD4-F858-479B-B6D4-E85D747CB27F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24F5-D938-4DCB-9667-06AB95A05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1FD4-F858-479B-B6D4-E85D747CB27F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24F5-D938-4DCB-9667-06AB95A05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1FD4-F858-479B-B6D4-E85D747CB27F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24F5-D938-4DCB-9667-06AB95A05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1FD4-F858-479B-B6D4-E85D747CB27F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24F5-D938-4DCB-9667-06AB95A05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1FD4-F858-479B-B6D4-E85D747CB27F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24F5-D938-4DCB-9667-06AB95A05B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F9A1FD4-F858-479B-B6D4-E85D747CB27F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48724F5-D938-4DCB-9667-06AB95A05B3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86607"/>
            <a:ext cx="7772400" cy="1484783"/>
          </a:xfrm>
          <a:scene3d>
            <a:camera prst="obliqueTopRight"/>
            <a:lightRig rig="threePt" dir="t"/>
          </a:scene3d>
        </p:spPr>
        <p:txBody>
          <a:bodyPr/>
          <a:lstStyle/>
          <a:p>
            <a:r>
              <a:rPr lang="ru-RU" sz="9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Комети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Bear McCreary(Soundtrack of Battlestar Galactica) - The Shape Of Things To Co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7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3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numSld="13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keya-Se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7" y="1916832"/>
            <a:ext cx="2578731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6367" y="33265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Приклади комет, які запам'яталися людству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4799" y="2564904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Bookman Old Style" pitchFamily="18" charset="0"/>
              </a:rPr>
              <a:t>Це</a:t>
            </a:r>
            <a:r>
              <a:rPr lang="ru-RU" sz="2000" dirty="0" smtClean="0">
                <a:latin typeface="Bookman Old Style" pitchFamily="18" charset="0"/>
              </a:rPr>
              <a:t> комета </a:t>
            </a:r>
            <a:r>
              <a:rPr lang="ru-RU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Ікея-Січи</a:t>
            </a:r>
            <a:r>
              <a:rPr lang="ru-RU" sz="2000" dirty="0" smtClean="0">
                <a:latin typeface="Bookman Old Style" pitchFamily="18" charset="0"/>
              </a:rPr>
              <a:t>. Вона </a:t>
            </a:r>
            <a:r>
              <a:rPr lang="ru-RU" sz="2000" dirty="0" err="1" smtClean="0">
                <a:latin typeface="Bookman Old Style" pitchFamily="18" charset="0"/>
              </a:rPr>
              <a:t>пролітала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поблизу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Сонця</a:t>
            </a:r>
            <a:r>
              <a:rPr lang="ru-RU" sz="2000" dirty="0" smtClean="0">
                <a:latin typeface="Bookman Old Style" pitchFamily="18" charset="0"/>
              </a:rPr>
              <a:t> в 1965 </a:t>
            </a:r>
            <a:r>
              <a:rPr lang="ru-RU" sz="2000" dirty="0" err="1" smtClean="0">
                <a:latin typeface="Bookman Old Style" pitchFamily="18" charset="0"/>
              </a:rPr>
              <a:t>році</a:t>
            </a:r>
            <a:r>
              <a:rPr lang="ru-RU" sz="2000" dirty="0" smtClean="0">
                <a:latin typeface="Bookman Old Style" pitchFamily="18" charset="0"/>
              </a:rPr>
              <a:t> і </a:t>
            </a:r>
            <a:r>
              <a:rPr lang="ru-RU" sz="2000" dirty="0" err="1" smtClean="0">
                <a:latin typeface="Bookman Old Style" pitchFamily="18" charset="0"/>
              </a:rPr>
              <a:t>запам'яталася</a:t>
            </a:r>
            <a:r>
              <a:rPr lang="ru-RU" sz="2000" dirty="0" smtClean="0">
                <a:latin typeface="Bookman Old Style" pitchFamily="18" charset="0"/>
              </a:rPr>
              <a:t> як </a:t>
            </a:r>
            <a:r>
              <a:rPr lang="ru-RU" sz="2000" dirty="0" err="1" smtClean="0">
                <a:latin typeface="Bookman Old Style" pitchFamily="18" charset="0"/>
              </a:rPr>
              <a:t>дуже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яскрава</a:t>
            </a:r>
            <a:r>
              <a:rPr lang="ru-RU" sz="2000" dirty="0" smtClean="0">
                <a:latin typeface="Bookman Old Style" pitchFamily="18" charset="0"/>
              </a:rPr>
              <a:t> комета — </a:t>
            </a:r>
            <a:r>
              <a:rPr lang="ru-RU" sz="2000" dirty="0" err="1" smtClean="0">
                <a:latin typeface="Bookman Old Style" pitchFamily="18" charset="0"/>
              </a:rPr>
              <a:t>її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було</a:t>
            </a:r>
            <a:r>
              <a:rPr lang="ru-RU" sz="2000" dirty="0" smtClean="0">
                <a:latin typeface="Bookman Old Style" pitchFamily="18" charset="0"/>
              </a:rPr>
              <a:t> видно </a:t>
            </a:r>
            <a:r>
              <a:rPr lang="ru-RU" sz="2000" dirty="0" err="1" smtClean="0">
                <a:latin typeface="Bookman Old Style" pitchFamily="18" charset="0"/>
              </a:rPr>
              <a:t>навіть</a:t>
            </a:r>
            <a:r>
              <a:rPr lang="ru-RU" sz="2000" dirty="0" smtClean="0">
                <a:latin typeface="Bookman Old Style" pitchFamily="18" charset="0"/>
              </a:rPr>
              <a:t> вдень — </a:t>
            </a:r>
            <a:r>
              <a:rPr lang="ru-RU" sz="2000" dirty="0" err="1" smtClean="0">
                <a:latin typeface="Bookman Old Style" pitchFamily="18" charset="0"/>
              </a:rPr>
              <a:t>якщо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закрити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Сонце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долонькою</a:t>
            </a:r>
            <a:r>
              <a:rPr lang="ru-RU" sz="2000" dirty="0" smtClean="0">
                <a:latin typeface="Bookman Old Style" pitchFamily="18" charset="0"/>
              </a:rPr>
              <a:t>.</a:t>
            </a:r>
            <a:endParaRPr lang="ru-RU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8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367" y="33265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Приклади комет, відкритих людством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26366" y="1988840"/>
            <a:ext cx="4089649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Комета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PANSTARRS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Коли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можна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спостерігати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?</a:t>
            </a:r>
          </a:p>
          <a:p>
            <a:pPr marL="0" indent="0">
              <a:buNone/>
            </a:pPr>
            <a:r>
              <a:rPr lang="ru-RU" dirty="0" smtClean="0">
                <a:latin typeface="Bookman Old Style" pitchFamily="18" charset="0"/>
              </a:rPr>
              <a:t>10-24 </a:t>
            </a:r>
            <a:r>
              <a:rPr lang="ru-RU" dirty="0" err="1">
                <a:latin typeface="Bookman Old Style" pitchFamily="18" charset="0"/>
              </a:rPr>
              <a:t>березня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2013</a:t>
            </a:r>
          </a:p>
          <a:p>
            <a:pPr marL="0" indent="0">
              <a:buNone/>
            </a:pPr>
            <a:r>
              <a:rPr lang="ru-RU" i="1" dirty="0" smtClean="0">
                <a:latin typeface="Bookman Old Style" pitchFamily="18" charset="0"/>
              </a:rPr>
              <a:t>Комета </a:t>
            </a:r>
            <a:r>
              <a:rPr lang="en-US" i="1" dirty="0">
                <a:latin typeface="Bookman Old Style" pitchFamily="18" charset="0"/>
              </a:rPr>
              <a:t>PANSTARRS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або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en-US" dirty="0">
                <a:latin typeface="Bookman Old Style" pitchFamily="18" charset="0"/>
              </a:rPr>
              <a:t>C/2011 L4 </a:t>
            </a:r>
            <a:r>
              <a:rPr lang="ru-RU" i="1" dirty="0" err="1">
                <a:latin typeface="Bookman Old Style" pitchFamily="18" charset="0"/>
              </a:rPr>
              <a:t>була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відкрита</a:t>
            </a:r>
            <a:r>
              <a:rPr lang="ru-RU" i="1" dirty="0">
                <a:latin typeface="Bookman Old Style" pitchFamily="18" charset="0"/>
              </a:rPr>
              <a:t> в </a:t>
            </a:r>
            <a:r>
              <a:rPr lang="ru-RU" i="1" dirty="0" err="1">
                <a:latin typeface="Bookman Old Style" pitchFamily="18" charset="0"/>
              </a:rPr>
              <a:t>червні</a:t>
            </a:r>
            <a:r>
              <a:rPr lang="ru-RU" i="1" dirty="0">
                <a:latin typeface="Bookman Old Style" pitchFamily="18" charset="0"/>
              </a:rPr>
              <a:t> 2011 року </a:t>
            </a:r>
            <a:r>
              <a:rPr lang="ru-RU" dirty="0">
                <a:latin typeface="Bookman Old Style" pitchFamily="18" charset="0"/>
              </a:rPr>
              <a:t>за </a:t>
            </a:r>
            <a:r>
              <a:rPr lang="ru-RU" dirty="0" err="1">
                <a:latin typeface="Bookman Old Style" pitchFamily="18" charset="0"/>
              </a:rPr>
              <a:t>допомогою</a:t>
            </a:r>
            <a:r>
              <a:rPr lang="ru-RU" dirty="0">
                <a:latin typeface="Bookman Old Style" pitchFamily="18" charset="0"/>
              </a:rPr>
              <a:t> телескопа </a:t>
            </a:r>
            <a:r>
              <a:rPr lang="en-US" dirty="0">
                <a:latin typeface="Bookman Old Style" pitchFamily="18" charset="0"/>
              </a:rPr>
              <a:t>Pan-STARRS 1, </a:t>
            </a:r>
            <a:r>
              <a:rPr lang="ru-RU" dirty="0" err="1">
                <a:latin typeface="Bookman Old Style" pitchFamily="18" charset="0"/>
              </a:rPr>
              <a:t>розташованого</a:t>
            </a:r>
            <a:r>
              <a:rPr lang="ru-RU" dirty="0">
                <a:latin typeface="Bookman Old Style" pitchFamily="18" charset="0"/>
              </a:rPr>
              <a:t> на </a:t>
            </a:r>
            <a:r>
              <a:rPr lang="ru-RU" dirty="0" err="1">
                <a:latin typeface="Bookman Old Style" pitchFamily="18" charset="0"/>
              </a:rPr>
              <a:t>вершині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Халеакала</a:t>
            </a:r>
            <a:r>
              <a:rPr lang="ru-RU" dirty="0">
                <a:latin typeface="Bookman Old Style" pitchFamily="18" charset="0"/>
              </a:rPr>
              <a:t> на </a:t>
            </a:r>
            <a:r>
              <a:rPr lang="ru-RU" dirty="0" err="1">
                <a:latin typeface="Bookman Old Style" pitchFamily="18" charset="0"/>
              </a:rPr>
              <a:t>Гаваях</a:t>
            </a:r>
            <a:r>
              <a:rPr lang="ru-RU" dirty="0">
                <a:latin typeface="Bookman Old Style" pitchFamily="18" charset="0"/>
              </a:rPr>
              <a:t>. </a:t>
            </a:r>
            <a:endParaRPr lang="ru-RU" dirty="0" smtClean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Bookman Old Style" pitchFamily="18" charset="0"/>
              </a:rPr>
              <a:t>У </a:t>
            </a:r>
            <a:r>
              <a:rPr lang="ru-RU" i="1" dirty="0" err="1">
                <a:latin typeface="Bookman Old Style" pitchFamily="18" charset="0"/>
              </a:rPr>
              <a:t>березні</a:t>
            </a:r>
            <a:r>
              <a:rPr lang="ru-RU" i="1" dirty="0">
                <a:latin typeface="Bookman Old Style" pitchFamily="18" charset="0"/>
              </a:rPr>
              <a:t> 2013 року комета буде </a:t>
            </a:r>
            <a:r>
              <a:rPr lang="ru-RU" i="1" dirty="0" err="1">
                <a:latin typeface="Bookman Old Style" pitchFamily="18" charset="0"/>
              </a:rPr>
              <a:t>знаходитися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ближче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всього</a:t>
            </a:r>
            <a:r>
              <a:rPr lang="ru-RU" i="1" dirty="0">
                <a:latin typeface="Bookman Old Style" pitchFamily="18" charset="0"/>
              </a:rPr>
              <a:t> до </a:t>
            </a:r>
            <a:r>
              <a:rPr lang="ru-RU" i="1" dirty="0" err="1">
                <a:latin typeface="Bookman Old Style" pitchFamily="18" charset="0"/>
              </a:rPr>
              <a:t>Сонця</a:t>
            </a:r>
            <a:r>
              <a:rPr lang="ru-RU" dirty="0">
                <a:latin typeface="Bookman Old Style" pitchFamily="18" charset="0"/>
              </a:rPr>
              <a:t> (в 45 000 км) </a:t>
            </a:r>
            <a:r>
              <a:rPr lang="ru-RU" i="1" dirty="0">
                <a:latin typeface="Bookman Old Style" pitchFamily="18" charset="0"/>
              </a:rPr>
              <a:t>і </a:t>
            </a:r>
            <a:r>
              <a:rPr lang="ru-RU" i="1" dirty="0" err="1">
                <a:latin typeface="Bookman Old Style" pitchFamily="18" charset="0"/>
              </a:rPr>
              <a:t>Землі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(164000000 км).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44972" y="2534090"/>
            <a:ext cx="3491642" cy="259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11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26366" y="1916832"/>
            <a:ext cx="4305673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Комета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ISON,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відкрита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в 2012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Коли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можна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спостерігати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?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 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Bookman Old Style" pitchFamily="18" charset="0"/>
              </a:rPr>
              <a:t>Середина </a:t>
            </a:r>
            <a:r>
              <a:rPr lang="ru-RU" dirty="0">
                <a:latin typeface="Bookman Old Style" pitchFamily="18" charset="0"/>
              </a:rPr>
              <a:t>листопада - </a:t>
            </a:r>
            <a:r>
              <a:rPr lang="ru-RU" dirty="0" err="1">
                <a:latin typeface="Bookman Old Style" pitchFamily="18" charset="0"/>
              </a:rPr>
              <a:t>грудня</a:t>
            </a:r>
            <a:r>
              <a:rPr lang="ru-RU" dirty="0">
                <a:latin typeface="Bookman Old Style" pitchFamily="18" charset="0"/>
              </a:rPr>
              <a:t> 2013</a:t>
            </a:r>
          </a:p>
          <a:p>
            <a:pPr marL="0" indent="0">
              <a:buNone/>
            </a:pPr>
            <a:r>
              <a:rPr lang="ru-RU" i="1" dirty="0" smtClean="0">
                <a:latin typeface="Bookman Old Style" pitchFamily="18" charset="0"/>
              </a:rPr>
              <a:t>Комета </a:t>
            </a:r>
            <a:r>
              <a:rPr lang="en-US" i="1" dirty="0">
                <a:latin typeface="Bookman Old Style" pitchFamily="18" charset="0"/>
              </a:rPr>
              <a:t>ISON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або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en-US" dirty="0">
                <a:latin typeface="Bookman Old Style" pitchFamily="18" charset="0"/>
              </a:rPr>
              <a:t>C/2012 S1 </a:t>
            </a:r>
            <a:r>
              <a:rPr lang="ru-RU" i="1" dirty="0" err="1">
                <a:latin typeface="Bookman Old Style" pitchFamily="18" charset="0"/>
              </a:rPr>
              <a:t>була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відкрита</a:t>
            </a:r>
            <a:r>
              <a:rPr lang="ru-RU" i="1" dirty="0">
                <a:latin typeface="Bookman Old Style" pitchFamily="18" charset="0"/>
              </a:rPr>
              <a:t> 21 </a:t>
            </a:r>
            <a:r>
              <a:rPr lang="ru-RU" i="1" dirty="0" err="1">
                <a:latin typeface="Bookman Old Style" pitchFamily="18" charset="0"/>
              </a:rPr>
              <a:t>вересня</a:t>
            </a:r>
            <a:r>
              <a:rPr lang="ru-RU" i="1" dirty="0">
                <a:latin typeface="Bookman Old Style" pitchFamily="18" charset="0"/>
              </a:rPr>
              <a:t> 2012 </a:t>
            </a:r>
            <a:r>
              <a:rPr lang="ru-RU" i="1" dirty="0" err="1">
                <a:latin typeface="Bookman Old Style" pitchFamily="18" charset="0"/>
              </a:rPr>
              <a:t>двома</a:t>
            </a:r>
            <a:r>
              <a:rPr lang="ru-RU" i="1" dirty="0">
                <a:latin typeface="Bookman Old Style" pitchFamily="18" charset="0"/>
              </a:rPr>
              <a:t> астрономами </a:t>
            </a:r>
            <a:r>
              <a:rPr lang="ru-RU" i="1" dirty="0" err="1">
                <a:latin typeface="Bookman Old Style" pitchFamily="18" charset="0"/>
              </a:rPr>
              <a:t>Віталієм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Невським</a:t>
            </a:r>
            <a:r>
              <a:rPr lang="ru-RU" i="1" dirty="0">
                <a:latin typeface="Bookman Old Style" pitchFamily="18" charset="0"/>
              </a:rPr>
              <a:t> і Артемом </a:t>
            </a:r>
            <a:r>
              <a:rPr lang="ru-RU" i="1" dirty="0" err="1">
                <a:latin typeface="Bookman Old Style" pitchFamily="18" charset="0"/>
              </a:rPr>
              <a:t>Новічонком</a:t>
            </a:r>
            <a:r>
              <a:rPr lang="ru-RU" dirty="0">
                <a:latin typeface="Bookman Old Style" pitchFamily="18" charset="0"/>
              </a:rPr>
              <a:t> за </a:t>
            </a:r>
            <a:r>
              <a:rPr lang="ru-RU" dirty="0" err="1">
                <a:latin typeface="Bookman Old Style" pitchFamily="18" charset="0"/>
              </a:rPr>
              <a:t>допомогою</a:t>
            </a:r>
            <a:r>
              <a:rPr lang="ru-RU" dirty="0">
                <a:latin typeface="Bookman Old Style" pitchFamily="18" charset="0"/>
              </a:rPr>
              <a:t> телескопа </a:t>
            </a:r>
            <a:r>
              <a:rPr lang="ru-RU" dirty="0" err="1">
                <a:latin typeface="Bookman Old Style" pitchFamily="18" charset="0"/>
              </a:rPr>
              <a:t>Міжнародної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Наукової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Оптичної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Мережі</a:t>
            </a:r>
            <a:r>
              <a:rPr lang="ru-RU" dirty="0">
                <a:latin typeface="Bookman Old Style" pitchFamily="18" charset="0"/>
              </a:rPr>
              <a:t> (</a:t>
            </a:r>
            <a:r>
              <a:rPr lang="en-US" dirty="0">
                <a:latin typeface="Bookman Old Style" pitchFamily="18" charset="0"/>
              </a:rPr>
              <a:t>ISON).</a:t>
            </a:r>
          </a:p>
          <a:p>
            <a:pPr marL="0" indent="0">
              <a:buNone/>
            </a:pPr>
            <a:r>
              <a:rPr lang="ru-RU" dirty="0" smtClean="0">
                <a:latin typeface="Bookman Old Style" pitchFamily="18" charset="0"/>
              </a:rPr>
              <a:t>Комета </a:t>
            </a:r>
            <a:r>
              <a:rPr lang="ru-RU" dirty="0">
                <a:latin typeface="Bookman Old Style" pitchFamily="18" charset="0"/>
              </a:rPr>
              <a:t>буде </a:t>
            </a:r>
            <a:r>
              <a:rPr lang="ru-RU" dirty="0" err="1">
                <a:latin typeface="Bookman Old Style" pitchFamily="18" charset="0"/>
              </a:rPr>
              <a:t>достатньо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яскравою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err="1">
                <a:latin typeface="Bookman Old Style" pitchFamily="18" charset="0"/>
              </a:rPr>
              <a:t>щоб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її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можна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було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побачити</a:t>
            </a:r>
            <a:r>
              <a:rPr lang="ru-RU" dirty="0">
                <a:latin typeface="Bookman Old Style" pitchFamily="18" charset="0"/>
              </a:rPr>
              <a:t> на </a:t>
            </a:r>
            <a:r>
              <a:rPr lang="ru-RU" dirty="0" err="1">
                <a:latin typeface="Bookman Old Style" pitchFamily="18" charset="0"/>
              </a:rPr>
              <a:t>небі</a:t>
            </a:r>
            <a:r>
              <a:rPr lang="ru-RU" dirty="0">
                <a:latin typeface="Bookman Old Style" pitchFamily="18" charset="0"/>
              </a:rPr>
              <a:t> при </a:t>
            </a:r>
            <a:r>
              <a:rPr lang="ru-RU" dirty="0" err="1">
                <a:latin typeface="Bookman Old Style" pitchFamily="18" charset="0"/>
              </a:rPr>
              <a:t>наближенні</a:t>
            </a:r>
            <a:r>
              <a:rPr lang="ru-RU" dirty="0">
                <a:latin typeface="Bookman Old Style" pitchFamily="18" charset="0"/>
              </a:rPr>
              <a:t> до </a:t>
            </a:r>
            <a:r>
              <a:rPr lang="ru-RU" dirty="0" err="1">
                <a:latin typeface="Bookman Old Style" pitchFamily="18" charset="0"/>
              </a:rPr>
              <a:t>Сонця</a:t>
            </a:r>
            <a:r>
              <a:rPr lang="ru-RU" dirty="0">
                <a:latin typeface="Bookman Old Style" pitchFamily="18" charset="0"/>
              </a:rPr>
              <a:t> в </a:t>
            </a:r>
            <a:r>
              <a:rPr lang="ru-RU" dirty="0" err="1">
                <a:latin typeface="Bookman Old Style" pitchFamily="18" charset="0"/>
              </a:rPr>
              <a:t>перші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тижні</a:t>
            </a:r>
            <a:r>
              <a:rPr lang="ru-RU" dirty="0">
                <a:latin typeface="Bookman Old Style" pitchFamily="18" charset="0"/>
              </a:rPr>
              <a:t> листопада</a:t>
            </a:r>
            <a:r>
              <a:rPr lang="ru-RU" dirty="0" smtClean="0">
                <a:latin typeface="Bookman Old Style" pitchFamily="18" charset="0"/>
              </a:rPr>
              <a:t>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80" y="1988840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26367" y="33265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Приклади комет, відкритих людством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9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 dir="r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620688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Дякую за увагу</a:t>
            </a:r>
            <a:endParaRPr lang="ru-RU" sz="5400" i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1700808"/>
            <a:ext cx="36724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Bookman Old Style" pitchFamily="18" charset="0"/>
              </a:rPr>
              <a:t>Автор:</a:t>
            </a:r>
            <a:br>
              <a:rPr lang="uk-UA" sz="2000" i="1" dirty="0" smtClean="0">
                <a:latin typeface="Bookman Old Style" pitchFamily="18" charset="0"/>
              </a:rPr>
            </a:br>
            <a:r>
              <a:rPr lang="uk-UA" sz="2000" i="1" dirty="0" smtClean="0">
                <a:latin typeface="Bookman Old Style" pitchFamily="18" charset="0"/>
              </a:rPr>
              <a:t>Кобилянська Анастасія (11-В)</a:t>
            </a:r>
            <a:br>
              <a:rPr lang="uk-UA" sz="2000" i="1" dirty="0" smtClean="0">
                <a:latin typeface="Bookman Old Style" pitchFamily="18" charset="0"/>
              </a:rPr>
            </a:br>
            <a:r>
              <a:rPr lang="uk-UA" sz="2000" i="1" dirty="0" smtClean="0">
                <a:latin typeface="Bookman Old Style" pitchFamily="18" charset="0"/>
              </a:rPr>
              <a:t>СШ № 89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21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14:prism dir="r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8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4672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2411" y="476672"/>
            <a:ext cx="37444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Комети</a:t>
            </a:r>
            <a:r>
              <a:rPr lang="ru-RU" sz="2000" dirty="0" smtClean="0">
                <a:latin typeface="Bookman Old Style" pitchFamily="18" charset="0"/>
              </a:rPr>
              <a:t> — </a:t>
            </a:r>
            <a:r>
              <a:rPr lang="ru-RU" sz="2000" dirty="0" err="1" smtClean="0">
                <a:latin typeface="Bookman Old Style" pitchFamily="18" charset="0"/>
              </a:rPr>
              <a:t>це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небесні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тіла</a:t>
            </a:r>
            <a:r>
              <a:rPr lang="ru-RU" sz="2000" dirty="0" smtClean="0">
                <a:latin typeface="Bookman Old Style" pitchFamily="18" charset="0"/>
              </a:rPr>
              <a:t>, одна </a:t>
            </a:r>
            <a:r>
              <a:rPr lang="ru-RU" sz="2000" dirty="0" err="1" smtClean="0">
                <a:latin typeface="Bookman Old Style" pitchFamily="18" charset="0"/>
              </a:rPr>
              <a:t>із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складових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частин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нашої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Сонячної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системи</a:t>
            </a:r>
            <a:r>
              <a:rPr lang="ru-RU" sz="2000" dirty="0" smtClean="0">
                <a:latin typeface="Bookman Old Style" pitchFamily="18" charset="0"/>
              </a:rPr>
              <a:t>.</a:t>
            </a:r>
          </a:p>
          <a:p>
            <a:endParaRPr lang="uk-UA" sz="2000" dirty="0">
              <a:latin typeface="Bookman Old Style" pitchFamily="18" charset="0"/>
            </a:endParaRPr>
          </a:p>
          <a:p>
            <a:r>
              <a:rPr lang="ru-RU" sz="2000" dirty="0" err="1" smtClean="0">
                <a:latin typeface="Bookman Old Style" pitchFamily="18" charset="0"/>
              </a:rPr>
              <a:t>Саме</a:t>
            </a:r>
            <a:r>
              <a:rPr lang="ru-RU" sz="2000" dirty="0" smtClean="0">
                <a:latin typeface="Bookman Old Style" pitchFamily="18" charset="0"/>
              </a:rPr>
              <a:t> слово «комета» </a:t>
            </a:r>
            <a:r>
              <a:rPr lang="ru-RU" sz="2000" dirty="0" err="1" smtClean="0">
                <a:latin typeface="Bookman Old Style" pitchFamily="18" charset="0"/>
              </a:rPr>
              <a:t>можна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перекласти</a:t>
            </a:r>
            <a:r>
              <a:rPr lang="ru-RU" sz="2000" dirty="0" smtClean="0">
                <a:latin typeface="Bookman Old Style" pitchFamily="18" charset="0"/>
              </a:rPr>
              <a:t> як </a:t>
            </a:r>
            <a:r>
              <a:rPr lang="ru-RU" sz="2000" i="1" dirty="0" smtClean="0">
                <a:latin typeface="Bookman Old Style" pitchFamily="18" charset="0"/>
              </a:rPr>
              <a:t>«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кудлата </a:t>
            </a:r>
            <a:r>
              <a:rPr lang="ru-RU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зірка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».</a:t>
            </a:r>
          </a:p>
          <a:p>
            <a:endParaRPr lang="uk-UA" sz="2000" dirty="0">
              <a:latin typeface="Bookman Old Style" pitchFamily="18" charset="0"/>
            </a:endParaRPr>
          </a:p>
          <a:p>
            <a:r>
              <a:rPr lang="ru-RU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Комети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— </a:t>
            </a:r>
            <a:r>
              <a:rPr lang="ru-RU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це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вічні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мандрівники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. </a:t>
            </a:r>
            <a:r>
              <a:rPr lang="ru-RU" sz="2000" dirty="0" smtClean="0">
                <a:latin typeface="Bookman Old Style" pitchFamily="18" charset="0"/>
              </a:rPr>
              <a:t>По </a:t>
            </a:r>
            <a:r>
              <a:rPr lang="ru-RU" sz="2000" dirty="0" err="1" smtClean="0">
                <a:latin typeface="Bookman Old Style" pitchFamily="18" charset="0"/>
              </a:rPr>
              <a:t>своїй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власній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орбіті</a:t>
            </a:r>
            <a:r>
              <a:rPr lang="ru-RU" sz="2000" dirty="0" smtClean="0">
                <a:latin typeface="Bookman Old Style" pitchFamily="18" charset="0"/>
              </a:rPr>
              <a:t> вони </a:t>
            </a:r>
            <a:r>
              <a:rPr lang="ru-RU" sz="2000" dirty="0" err="1" smtClean="0">
                <a:latin typeface="Bookman Old Style" pitchFamily="18" charset="0"/>
              </a:rPr>
              <a:t>кружляють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навколо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Сонця</a:t>
            </a:r>
            <a:r>
              <a:rPr lang="ru-RU" sz="2000" dirty="0" smtClean="0">
                <a:latin typeface="Bookman Old Style" pitchFamily="18" charset="0"/>
              </a:rPr>
              <a:t>, то </a:t>
            </a:r>
            <a:r>
              <a:rPr lang="ru-RU" sz="2000" dirty="0" err="1" smtClean="0">
                <a:latin typeface="Bookman Old Style" pitchFamily="18" charset="0"/>
              </a:rPr>
              <a:t>наближаючись</a:t>
            </a:r>
            <a:r>
              <a:rPr lang="ru-RU" sz="2000" dirty="0" smtClean="0">
                <a:latin typeface="Bookman Old Style" pitchFamily="18" charset="0"/>
              </a:rPr>
              <a:t> до </a:t>
            </a:r>
            <a:r>
              <a:rPr lang="ru-RU" sz="2000" dirty="0" err="1" smtClean="0">
                <a:latin typeface="Bookman Old Style" pitchFamily="18" charset="0"/>
              </a:rPr>
              <a:t>нього</a:t>
            </a:r>
            <a:r>
              <a:rPr lang="ru-RU" sz="2000" dirty="0" smtClean="0">
                <a:latin typeface="Bookman Old Style" pitchFamily="18" charset="0"/>
              </a:rPr>
              <a:t>, то </a:t>
            </a:r>
            <a:r>
              <a:rPr lang="ru-RU" sz="2000" dirty="0" err="1" smtClean="0">
                <a:latin typeface="Bookman Old Style" pitchFamily="18" charset="0"/>
              </a:rPr>
              <a:t>навпаки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віддаляючись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від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нього</a:t>
            </a:r>
            <a:r>
              <a:rPr lang="ru-RU" sz="2000" dirty="0" smtClean="0">
                <a:latin typeface="Bookman Old Style" pitchFamily="18" charset="0"/>
              </a:rPr>
              <a:t>.</a:t>
            </a:r>
          </a:p>
          <a:p>
            <a:endParaRPr lang="uk-UA" sz="2000" dirty="0">
              <a:latin typeface="Bookman Old Style" pitchFamily="18" charset="0"/>
            </a:endParaRPr>
          </a:p>
          <a:p>
            <a:endParaRPr lang="ru-RU" sz="2000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609329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Monotype Corsiva" pitchFamily="66" charset="0"/>
              </a:rPr>
              <a:t>Теоретичний розділ</a:t>
            </a:r>
            <a:endParaRPr lang="ru-RU" sz="2800" dirty="0"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atin typeface="Monotype Corsiva" pitchFamily="66" charset="0"/>
            </a:endParaRPr>
          </a:p>
        </p:txBody>
      </p:sp>
      <p:pic>
        <p:nvPicPr>
          <p:cNvPr id="1027" name="Picture 3" descr="D:\Documents and Settings\Admin\Рабочий стол\школа\tumblr_mfkys5vsFG1qmyo8o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384376" cy="4460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6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6367" y="33265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Внутрішня будова комети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609329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Monotype Corsiva" pitchFamily="66" charset="0"/>
              </a:rPr>
              <a:t>Теоретичний розділ</a:t>
            </a:r>
            <a:endParaRPr lang="ru-RU" sz="2800" dirty="0"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367" y="1299392"/>
            <a:ext cx="34563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ookman Old Style" pitchFamily="18" charset="0"/>
              </a:rPr>
              <a:t>К</a:t>
            </a:r>
            <a:r>
              <a:rPr lang="ru-RU" sz="2000" dirty="0" smtClean="0">
                <a:latin typeface="Bookman Old Style" pitchFamily="18" charset="0"/>
              </a:rPr>
              <a:t>омета вона </a:t>
            </a:r>
            <a:r>
              <a:rPr lang="ru-RU" sz="2000" dirty="0" err="1" smtClean="0">
                <a:latin typeface="Bookman Old Style" pitchFamily="18" charset="0"/>
              </a:rPr>
              <a:t>має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вигляд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величезного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сніжка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із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i="1" dirty="0" smtClean="0">
                <a:latin typeface="Bookman Old Style" pitchFamily="18" charset="0"/>
              </a:rPr>
              <a:t>замерзлого </a:t>
            </a:r>
            <a:r>
              <a:rPr lang="ru-RU" sz="2000" i="1" dirty="0" err="1" smtClean="0">
                <a:latin typeface="Bookman Old Style" pitchFamily="18" charset="0"/>
              </a:rPr>
              <a:t>льоду</a:t>
            </a:r>
            <a:r>
              <a:rPr lang="ru-RU" sz="2000" i="1" dirty="0" smtClean="0">
                <a:latin typeface="Bookman Old Style" pitchFamily="18" charset="0"/>
              </a:rPr>
              <a:t>, </a:t>
            </a:r>
            <a:r>
              <a:rPr lang="ru-RU" sz="2000" i="1" dirty="0" err="1" smtClean="0">
                <a:latin typeface="Bookman Old Style" pitchFamily="18" charset="0"/>
              </a:rPr>
              <a:t>космічного</a:t>
            </a:r>
            <a:r>
              <a:rPr lang="ru-RU" sz="2000" i="1" dirty="0" smtClean="0">
                <a:latin typeface="Bookman Old Style" pitchFamily="18" charset="0"/>
              </a:rPr>
              <a:t> пилу і </a:t>
            </a:r>
            <a:r>
              <a:rPr lang="ru-RU" sz="2000" i="1" dirty="0" err="1" smtClean="0">
                <a:latin typeface="Bookman Old Style" pitchFamily="18" charset="0"/>
              </a:rPr>
              <a:t>шматочків</a:t>
            </a:r>
            <a:r>
              <a:rPr lang="ru-RU" sz="2000" i="1" dirty="0" smtClean="0">
                <a:latin typeface="Bookman Old Style" pitchFamily="18" charset="0"/>
              </a:rPr>
              <a:t> </a:t>
            </a:r>
            <a:r>
              <a:rPr lang="ru-RU" sz="2000" i="1" dirty="0" err="1" smtClean="0">
                <a:latin typeface="Bookman Old Style" pitchFamily="18" charset="0"/>
              </a:rPr>
              <a:t>різних</a:t>
            </a:r>
            <a:r>
              <a:rPr lang="ru-RU" sz="2000" i="1" dirty="0" smtClean="0">
                <a:latin typeface="Bookman Old Style" pitchFamily="18" charset="0"/>
              </a:rPr>
              <a:t> </a:t>
            </a:r>
            <a:r>
              <a:rPr lang="ru-RU" sz="2000" i="1" dirty="0" err="1" smtClean="0">
                <a:latin typeface="Bookman Old Style" pitchFamily="18" charset="0"/>
              </a:rPr>
              <a:t>гірських</a:t>
            </a:r>
            <a:r>
              <a:rPr lang="ru-RU" sz="2000" i="1" dirty="0" smtClean="0">
                <a:latin typeface="Bookman Old Style" pitchFamily="18" charset="0"/>
              </a:rPr>
              <a:t> </a:t>
            </a:r>
            <a:r>
              <a:rPr lang="ru-RU" sz="2000" i="1" dirty="0" err="1" smtClean="0">
                <a:latin typeface="Bookman Old Style" pitchFamily="18" charset="0"/>
              </a:rPr>
              <a:t>порід</a:t>
            </a:r>
            <a:r>
              <a:rPr lang="ru-RU" sz="2000" dirty="0" smtClean="0">
                <a:latin typeface="Bookman Old Style" pitchFamily="18" charset="0"/>
              </a:rPr>
              <a:t> (</a:t>
            </a:r>
            <a:r>
              <a:rPr lang="ru-RU" sz="2000" dirty="0" err="1" smtClean="0">
                <a:latin typeface="Bookman Old Style" pitchFamily="18" charset="0"/>
              </a:rPr>
              <a:t>наприклад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заліза</a:t>
            </a:r>
            <a:r>
              <a:rPr lang="ru-RU" sz="2000" dirty="0" smtClean="0">
                <a:latin typeface="Bookman Old Style" pitchFamily="18" charset="0"/>
              </a:rPr>
              <a:t>). </a:t>
            </a:r>
          </a:p>
          <a:p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dirty="0" err="1" smtClean="0">
                <a:latin typeface="Bookman Old Style" pitchFamily="18" charset="0"/>
              </a:rPr>
              <a:t>Лід</a:t>
            </a:r>
            <a:r>
              <a:rPr lang="ru-RU" sz="2000" dirty="0" smtClean="0">
                <a:latin typeface="Bookman Old Style" pitchFamily="18" charset="0"/>
              </a:rPr>
              <a:t> з </a:t>
            </a:r>
            <a:r>
              <a:rPr lang="ru-RU" sz="2000" dirty="0" err="1" smtClean="0">
                <a:latin typeface="Bookman Old Style" pitchFamily="18" charset="0"/>
              </a:rPr>
              <a:t>якого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складаються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комети</a:t>
            </a:r>
            <a:r>
              <a:rPr lang="ru-RU" sz="2000" dirty="0" smtClean="0">
                <a:latin typeface="Bookman Old Style" pitchFamily="18" charset="0"/>
              </a:rPr>
              <a:t> — </a:t>
            </a:r>
            <a:r>
              <a:rPr lang="ru-RU" sz="2000" dirty="0" err="1" smtClean="0">
                <a:latin typeface="Bookman Old Style" pitchFamily="18" charset="0"/>
              </a:rPr>
              <a:t>це</a:t>
            </a:r>
            <a:r>
              <a:rPr lang="ru-RU" sz="2000" dirty="0" smtClean="0">
                <a:latin typeface="Bookman Old Style" pitchFamily="18" charset="0"/>
              </a:rPr>
              <a:t> замерзла </a:t>
            </a:r>
            <a:r>
              <a:rPr lang="ru-RU" sz="2000" dirty="0" err="1" smtClean="0">
                <a:latin typeface="Bookman Old Style" pitchFamily="18" charset="0"/>
              </a:rPr>
              <a:t>суміш</a:t>
            </a:r>
            <a:r>
              <a:rPr lang="ru-RU" sz="2000" dirty="0" smtClean="0">
                <a:latin typeface="Bookman Old Style" pitchFamily="18" charset="0"/>
              </a:rPr>
              <a:t> з </a:t>
            </a:r>
            <a:r>
              <a:rPr lang="ru-RU" sz="2000" dirty="0" err="1" smtClean="0">
                <a:latin typeface="Bookman Old Style" pitchFamily="18" charset="0"/>
              </a:rPr>
              <a:t>різних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газів</a:t>
            </a:r>
            <a:r>
              <a:rPr lang="ru-RU" sz="2000" dirty="0" smtClean="0">
                <a:latin typeface="Bookman Old Style" pitchFamily="18" charset="0"/>
              </a:rPr>
              <a:t> і </a:t>
            </a:r>
            <a:r>
              <a:rPr lang="ru-RU" sz="2000" dirty="0" err="1" smtClean="0">
                <a:latin typeface="Bookman Old Style" pitchFamily="18" charset="0"/>
              </a:rPr>
              <a:t>деякої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кількості</a:t>
            </a:r>
            <a:r>
              <a:rPr lang="ru-RU" sz="2000" dirty="0" smtClean="0">
                <a:latin typeface="Bookman Old Style" pitchFamily="18" charset="0"/>
              </a:rPr>
              <a:t> води. </a:t>
            </a:r>
            <a:r>
              <a:rPr lang="ru-RU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Цей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сніжок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- ядро </a:t>
            </a:r>
            <a:r>
              <a:rPr lang="ru-RU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комети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(1)</a:t>
            </a:r>
            <a:r>
              <a:rPr lang="ru-RU" sz="2000" dirty="0" smtClean="0">
                <a:latin typeface="Bookman Old Style" pitchFamily="18" charset="0"/>
              </a:rPr>
              <a:t>. </a:t>
            </a:r>
          </a:p>
          <a:p>
            <a:endParaRPr lang="ru-RU" sz="2000" b="1" i="1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1556792"/>
            <a:ext cx="35283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>П</a:t>
            </a:r>
            <a:r>
              <a:rPr lang="ru-RU" dirty="0" smtClean="0">
                <a:latin typeface="Bookman Old Style" pitchFamily="18" charset="0"/>
              </a:rPr>
              <a:t>о </a:t>
            </a:r>
            <a:r>
              <a:rPr lang="ru-RU" dirty="0" err="1" smtClean="0">
                <a:latin typeface="Bookman Old Style" pitchFamily="18" charset="0"/>
              </a:rPr>
              <a:t>мірі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наближення</a:t>
            </a:r>
            <a:r>
              <a:rPr lang="ru-RU" dirty="0" smtClean="0">
                <a:latin typeface="Bookman Old Style" pitchFamily="18" charset="0"/>
              </a:rPr>
              <a:t> до </a:t>
            </a:r>
            <a:r>
              <a:rPr lang="ru-RU" dirty="0" err="1" smtClean="0">
                <a:latin typeface="Bookman Old Style" pitchFamily="18" charset="0"/>
              </a:rPr>
              <a:t>Сонця</a:t>
            </a:r>
            <a:r>
              <a:rPr lang="ru-RU" dirty="0" smtClean="0">
                <a:latin typeface="Bookman Old Style" pitchFamily="18" charset="0"/>
              </a:rPr>
              <a:t> газ </a:t>
            </a:r>
            <a:r>
              <a:rPr lang="ru-RU" dirty="0" err="1" smtClean="0">
                <a:latin typeface="Bookman Old Style" pitchFamily="18" charset="0"/>
              </a:rPr>
              <a:t>починає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випаровуватися</a:t>
            </a:r>
            <a:r>
              <a:rPr lang="ru-RU" dirty="0" smtClean="0">
                <a:latin typeface="Bookman Old Style" pitchFamily="18" charset="0"/>
              </a:rPr>
              <a:t>, і у </a:t>
            </a:r>
            <a:r>
              <a:rPr lang="ru-RU" dirty="0" err="1" smtClean="0">
                <a:latin typeface="Bookman Old Style" pitchFamily="18" charset="0"/>
              </a:rPr>
              <a:t>комети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з'являється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газова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ковдра</a:t>
            </a:r>
            <a:r>
              <a:rPr lang="ru-RU" dirty="0" smtClean="0">
                <a:latin typeface="Bookman Old Style" pitchFamily="18" charset="0"/>
              </a:rPr>
              <a:t>.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Астрономи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називають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його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кома(2)</a:t>
            </a:r>
            <a:r>
              <a:rPr lang="ru-RU" dirty="0" smtClean="0">
                <a:latin typeface="Bookman Old Style" pitchFamily="18" charset="0"/>
              </a:rPr>
              <a:t>.</a:t>
            </a:r>
          </a:p>
          <a:p>
            <a:endParaRPr lang="uk-UA" dirty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І </a:t>
            </a:r>
            <a:r>
              <a:rPr lang="ru-RU" dirty="0" err="1" smtClean="0">
                <a:latin typeface="Bookman Old Style" pitchFamily="18" charset="0"/>
              </a:rPr>
              <a:t>тільки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підлетівши</a:t>
            </a:r>
            <a:r>
              <a:rPr lang="ru-RU" dirty="0" smtClean="0">
                <a:latin typeface="Bookman Old Style" pitchFamily="18" charset="0"/>
              </a:rPr>
              <a:t> до </a:t>
            </a:r>
            <a:r>
              <a:rPr lang="ru-RU" dirty="0" err="1" smtClean="0">
                <a:latin typeface="Bookman Old Style" pitchFamily="18" charset="0"/>
              </a:rPr>
              <a:t>Сонця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ще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ближче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у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комети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з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’</a:t>
            </a:r>
            <a:r>
              <a:rPr lang="uk-UA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являється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її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чудовий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хвіст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(3)</a:t>
            </a:r>
            <a:r>
              <a:rPr lang="ru-RU" dirty="0" smtClean="0">
                <a:latin typeface="Bookman Old Style" pitchFamily="18" charset="0"/>
              </a:rPr>
              <a:t>.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endParaRPr lang="uk-UA" i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 dir="u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9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9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1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1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1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1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Admin\Рабочий стол\школа\comet_wallpaper_by_jaidynm-d4uomx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9" y="1533449"/>
            <a:ext cx="7560840" cy="3477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367" y="33265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Внутрішня будова комети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609329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Monotype Corsiva" pitchFamily="66" charset="0"/>
              </a:rPr>
              <a:t>Теоретичний розділ</a:t>
            </a:r>
            <a:endParaRPr lang="ru-RU" sz="2800" dirty="0"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2" y="2717275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Bookman Old Style" pitchFamily="18" charset="0"/>
              </a:rPr>
              <a:t>2. </a:t>
            </a:r>
            <a:r>
              <a:rPr lang="uk-UA" dirty="0" smtClean="0">
                <a:latin typeface="Bookman Old Style" pitchFamily="18" charset="0"/>
              </a:rPr>
              <a:t>Кома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1029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Bookman Old Style" pitchFamily="18" charset="0"/>
              </a:rPr>
              <a:t>3. </a:t>
            </a:r>
            <a:r>
              <a:rPr lang="uk-UA" dirty="0" smtClean="0">
                <a:latin typeface="Bookman Old Style" pitchFamily="18" charset="0"/>
              </a:rPr>
              <a:t>Хвіст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3" y="3959874"/>
            <a:ext cx="105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Bookman Old Style" pitchFamily="18" charset="0"/>
              </a:rPr>
              <a:t>1. </a:t>
            </a:r>
            <a:r>
              <a:rPr lang="uk-UA" dirty="0" smtClean="0">
                <a:latin typeface="Bookman Old Style" pitchFamily="18" charset="0"/>
              </a:rPr>
              <a:t>Ядро</a:t>
            </a:r>
            <a:endParaRPr lang="ru-RU" dirty="0">
              <a:latin typeface="Bookman Old Style" pitchFamily="18" charset="0"/>
            </a:endParaRPr>
          </a:p>
        </p:txBody>
      </p: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>
            <a:off x="3563887" y="3086607"/>
            <a:ext cx="476127" cy="2473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563887" y="3607745"/>
            <a:ext cx="376191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5582647" y="2862170"/>
            <a:ext cx="487423" cy="348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3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prism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367" y="33265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Чому комети світяться?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609329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Monotype Corsiva" pitchFamily="66" charset="0"/>
              </a:rPr>
              <a:t>Теоретичний розділ</a:t>
            </a:r>
            <a:endParaRPr lang="ru-RU" sz="2800" dirty="0"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atin typeface="Monotype Corsiva" pitchFamily="66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22" y="1340768"/>
            <a:ext cx="4267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626366" y="1412776"/>
            <a:ext cx="3369569" cy="4319237"/>
          </a:xfrm>
        </p:spPr>
        <p:txBody>
          <a:bodyPr>
            <a:normAutofit lnSpcReduction="10000"/>
          </a:bodyPr>
          <a:lstStyle/>
          <a:p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Вона</a:t>
            </a:r>
            <a:r>
              <a:rPr lang="ru-RU" sz="2000" dirty="0">
                <a:latin typeface="Bookman Old Style" pitchFamily="18" charset="0"/>
              </a:rPr>
              <a:t>, як і </a:t>
            </a:r>
            <a:r>
              <a:rPr lang="ru-RU" sz="2000" dirty="0" err="1">
                <a:latin typeface="Bookman Old Style" pitchFamily="18" charset="0"/>
              </a:rPr>
              <a:t>решта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небесних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тіл</a:t>
            </a:r>
            <a:r>
              <a:rPr lang="ru-RU" sz="2000" dirty="0">
                <a:latin typeface="Bookman Old Style" pitchFamily="18" charset="0"/>
              </a:rPr>
              <a:t>, </a:t>
            </a:r>
            <a:r>
              <a:rPr lang="ru-RU" sz="2000" dirty="0" err="1">
                <a:latin typeface="Bookman Old Style" pitchFamily="18" charset="0"/>
              </a:rPr>
              <a:t>що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входять</a:t>
            </a:r>
            <a:r>
              <a:rPr lang="ru-RU" sz="2000" dirty="0">
                <a:latin typeface="Bookman Old Style" pitchFamily="18" charset="0"/>
              </a:rPr>
              <a:t> до </a:t>
            </a:r>
            <a:r>
              <a:rPr lang="ru-RU" sz="2000" dirty="0" err="1">
                <a:latin typeface="Bookman Old Style" pitchFamily="18" charset="0"/>
              </a:rPr>
              <a:t>Сонячної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сис</a:t>
            </a:r>
            <a:r>
              <a:rPr lang="ru-RU" sz="2000" dirty="0">
                <a:latin typeface="Bookman Old Style" pitchFamily="18" charset="0"/>
              </a:rPr>
              <a:t>-ми, </a:t>
            </a:r>
            <a:r>
              <a:rPr lang="ru-RU" sz="20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тільки</a:t>
            </a: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відображає</a:t>
            </a: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світло</a:t>
            </a:r>
            <a:r>
              <a:rPr lang="ru-RU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. </a:t>
            </a:r>
            <a:r>
              <a:rPr lang="ru-RU" sz="2000" dirty="0">
                <a:latin typeface="Bookman Old Style" pitchFamily="18" charset="0"/>
              </a:rPr>
              <a:t>Але </a:t>
            </a:r>
            <a:r>
              <a:rPr lang="ru-RU" sz="2000" dirty="0" err="1">
                <a:latin typeface="Bookman Old Style" pitchFamily="18" charset="0"/>
              </a:rPr>
              <a:t>оскільки</a:t>
            </a:r>
            <a:r>
              <a:rPr lang="ru-RU" sz="2000" dirty="0">
                <a:latin typeface="Bookman Old Style" pitchFamily="18" charset="0"/>
              </a:rPr>
              <a:t> вона </a:t>
            </a:r>
            <a:r>
              <a:rPr lang="ru-RU" sz="2000" dirty="0" err="1">
                <a:latin typeface="Bookman Old Style" pitchFamily="18" charset="0"/>
              </a:rPr>
              <a:t>складається</a:t>
            </a:r>
            <a:r>
              <a:rPr lang="ru-RU" sz="2000" dirty="0">
                <a:latin typeface="Bookman Old Style" pitchFamily="18" charset="0"/>
              </a:rPr>
              <a:t> в основному з </a:t>
            </a:r>
            <a:r>
              <a:rPr lang="ru-RU" sz="2000" dirty="0" err="1">
                <a:latin typeface="Bookman Old Style" pitchFamily="18" charset="0"/>
              </a:rPr>
              <a:t>льоду</a:t>
            </a:r>
            <a:r>
              <a:rPr lang="ru-RU" sz="2000" dirty="0">
                <a:latin typeface="Bookman Old Style" pitchFamily="18" charset="0"/>
              </a:rPr>
              <a:t>, </a:t>
            </a:r>
            <a:r>
              <a:rPr lang="ru-RU" sz="2000" dirty="0" err="1">
                <a:latin typeface="Bookman Old Style" pitchFamily="18" charset="0"/>
              </a:rPr>
              <a:t>від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якого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світло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відбивається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майже</a:t>
            </a:r>
            <a:r>
              <a:rPr lang="ru-RU" sz="2000" dirty="0">
                <a:latin typeface="Bookman Old Style" pitchFamily="18" charset="0"/>
              </a:rPr>
              <a:t> так само добре як </a:t>
            </a:r>
            <a:r>
              <a:rPr lang="ru-RU" sz="2000" dirty="0" err="1">
                <a:latin typeface="Bookman Old Style" pitchFamily="18" charset="0"/>
              </a:rPr>
              <a:t>від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дзеркала</a:t>
            </a:r>
            <a:r>
              <a:rPr lang="ru-RU" sz="2000" dirty="0">
                <a:latin typeface="Bookman Old Style" pitchFamily="18" charset="0"/>
              </a:rPr>
              <a:t>, то з </a:t>
            </a:r>
            <a:r>
              <a:rPr lang="ru-RU" sz="2000" dirty="0" err="1">
                <a:latin typeface="Bookman Old Style" pitchFamily="18" charset="0"/>
              </a:rPr>
              <a:t>Землі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здається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ніби</a:t>
            </a:r>
            <a:r>
              <a:rPr lang="ru-RU" sz="2000" dirty="0">
                <a:latin typeface="Bookman Old Style" pitchFamily="18" charset="0"/>
              </a:rPr>
              <a:t> комета </a:t>
            </a:r>
            <a:r>
              <a:rPr lang="ru-RU" sz="2000" dirty="0" err="1">
                <a:latin typeface="Bookman Old Style" pitchFamily="18" charset="0"/>
              </a:rPr>
              <a:t>світиться</a:t>
            </a:r>
            <a:r>
              <a:rPr lang="ru-RU" sz="2000" dirty="0">
                <a:latin typeface="Bookman Old Style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59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 dir="d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0"/>
            <a:ext cx="3960440" cy="4005064"/>
          </a:xfrm>
        </p:spPr>
        <p:txBody>
          <a:bodyPr>
            <a:norm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r>
              <a:rPr lang="ru-RU" sz="2000" dirty="0" smtClean="0">
                <a:latin typeface="Bookman Old Style" pitchFamily="18" charset="0"/>
              </a:rPr>
              <a:t>Чим </a:t>
            </a:r>
            <a:r>
              <a:rPr lang="ru-RU" sz="2000" dirty="0" err="1">
                <a:latin typeface="Bookman Old Style" pitchFamily="18" charset="0"/>
              </a:rPr>
              <a:t>ближче</a:t>
            </a:r>
            <a:r>
              <a:rPr lang="ru-RU" sz="2000" dirty="0">
                <a:latin typeface="Bookman Old Style" pitchFamily="18" charset="0"/>
              </a:rPr>
              <a:t> </a:t>
            </a:r>
            <a:r>
              <a:rPr lang="ru-RU" sz="2000" dirty="0" smtClean="0">
                <a:latin typeface="Bookman Old Style" pitchFamily="18" charset="0"/>
              </a:rPr>
              <a:t>комета </a:t>
            </a:r>
            <a:r>
              <a:rPr lang="ru-RU" sz="2000" dirty="0" err="1">
                <a:latin typeface="Bookman Old Style" pitchFamily="18" charset="0"/>
              </a:rPr>
              <a:t>наближається</a:t>
            </a:r>
            <a:r>
              <a:rPr lang="ru-RU" sz="2000" dirty="0">
                <a:latin typeface="Bookman Old Style" pitchFamily="18" charset="0"/>
              </a:rPr>
              <a:t> до </a:t>
            </a:r>
            <a:r>
              <a:rPr lang="ru-RU" sz="2000" dirty="0" err="1">
                <a:latin typeface="Bookman Old Style" pitchFamily="18" charset="0"/>
              </a:rPr>
              <a:t>Сонця</a:t>
            </a:r>
            <a:r>
              <a:rPr lang="ru-RU" sz="2000" dirty="0">
                <a:latin typeface="Bookman Old Style" pitchFamily="18" charset="0"/>
              </a:rPr>
              <a:t>, </a:t>
            </a:r>
            <a:r>
              <a:rPr lang="ru-RU" sz="2000" dirty="0" err="1">
                <a:latin typeface="Bookman Old Style" pitchFamily="18" charset="0"/>
              </a:rPr>
              <a:t>тим</a:t>
            </a:r>
            <a:r>
              <a:rPr lang="ru-RU" sz="2000" dirty="0">
                <a:latin typeface="Bookman Old Style" pitchFamily="18" charset="0"/>
              </a:rPr>
              <a:t> </a:t>
            </a:r>
            <a:r>
              <a:rPr lang="ru-RU" sz="2000" dirty="0" err="1">
                <a:latin typeface="Bookman Old Style" pitchFamily="18" charset="0"/>
              </a:rPr>
              <a:t>більше</a:t>
            </a:r>
            <a:r>
              <a:rPr lang="ru-RU" sz="2000" dirty="0">
                <a:latin typeface="Bookman Old Style" pitchFamily="18" charset="0"/>
              </a:rPr>
              <a:t> </a:t>
            </a:r>
            <a:r>
              <a:rPr lang="en-US" sz="2000" dirty="0">
                <a:latin typeface="Bookman Old Style" pitchFamily="18" charset="0"/>
              </a:rPr>
              <a:t>C</a:t>
            </a:r>
            <a:r>
              <a:rPr lang="ru-RU" sz="2000" dirty="0" err="1">
                <a:latin typeface="Bookman Old Style" pitchFamily="18" charset="0"/>
              </a:rPr>
              <a:t>олнце</a:t>
            </a:r>
            <a:r>
              <a:rPr lang="ru-RU" sz="2000" dirty="0">
                <a:latin typeface="Bookman Old Style" pitchFamily="18" charset="0"/>
              </a:rPr>
              <a:t> </a:t>
            </a:r>
            <a:r>
              <a:rPr lang="ru-RU" sz="2000" dirty="0" err="1">
                <a:latin typeface="Bookman Old Style" pitchFamily="18" charset="0"/>
              </a:rPr>
              <a:t>її</a:t>
            </a:r>
            <a:r>
              <a:rPr lang="ru-RU" sz="2000" dirty="0">
                <a:latin typeface="Bookman Old Style" pitchFamily="18" charset="0"/>
              </a:rPr>
              <a:t> </a:t>
            </a:r>
            <a:r>
              <a:rPr lang="ru-RU" sz="2000" dirty="0" err="1">
                <a:latin typeface="Bookman Old Style" pitchFamily="18" charset="0"/>
              </a:rPr>
              <a:t>нагріває.Поступово</a:t>
            </a:r>
            <a:r>
              <a:rPr lang="ru-RU" sz="2000" dirty="0">
                <a:latin typeface="Bookman Old Style" pitchFamily="18" charset="0"/>
              </a:rPr>
              <a:t> </a:t>
            </a:r>
            <a:r>
              <a:rPr lang="ru-RU" sz="2000" dirty="0" err="1">
                <a:latin typeface="Bookman Old Style" pitchFamily="18" charset="0"/>
              </a:rPr>
              <a:t>лід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починає</a:t>
            </a:r>
            <a:r>
              <a:rPr lang="ru-RU" sz="2000" dirty="0">
                <a:latin typeface="Bookman Old Style" pitchFamily="18" charset="0"/>
              </a:rPr>
              <a:t> </a:t>
            </a:r>
            <a:r>
              <a:rPr lang="ru-RU" sz="2000" dirty="0" err="1">
                <a:latin typeface="Bookman Old Style" pitchFamily="18" charset="0"/>
              </a:rPr>
              <a:t>підтавати</a:t>
            </a:r>
            <a:r>
              <a:rPr lang="ru-RU" sz="2000" dirty="0">
                <a:latin typeface="Bookman Old Style" pitchFamily="18" charset="0"/>
              </a:rPr>
              <a:t> і разом з </a:t>
            </a:r>
            <a:r>
              <a:rPr lang="ru-RU" sz="2000" dirty="0" err="1">
                <a:latin typeface="Bookman Old Style" pitchFamily="18" charset="0"/>
              </a:rPr>
              <a:t>пилом</a:t>
            </a:r>
            <a:r>
              <a:rPr lang="ru-RU" sz="2000" dirty="0">
                <a:latin typeface="Bookman Old Style" pitchFamily="18" charset="0"/>
              </a:rPr>
              <a:t> і </a:t>
            </a:r>
            <a:r>
              <a:rPr lang="ru-RU" sz="2000" dirty="0" err="1">
                <a:latin typeface="Bookman Old Style" pitchFamily="18" charset="0"/>
              </a:rPr>
              <a:t>брудом</a:t>
            </a:r>
            <a:r>
              <a:rPr lang="ru-RU" sz="2000" dirty="0">
                <a:latin typeface="Bookman Old Style" pitchFamily="18" charset="0"/>
              </a:rPr>
              <a:t> </a:t>
            </a:r>
            <a:r>
              <a:rPr lang="ru-RU" sz="2000" dirty="0" err="1">
                <a:latin typeface="Bookman Old Style" pitchFamily="18" charset="0"/>
              </a:rPr>
              <a:t>відлітати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від</a:t>
            </a:r>
            <a:r>
              <a:rPr lang="ru-RU" sz="2000" dirty="0">
                <a:latin typeface="Bookman Old Style" pitchFamily="18" charset="0"/>
              </a:rPr>
              <a:t> </a:t>
            </a:r>
            <a:r>
              <a:rPr lang="ru-RU" sz="2000" dirty="0" err="1">
                <a:latin typeface="Bookman Old Style" pitchFamily="18" charset="0"/>
              </a:rPr>
              <a:t>комети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— </a:t>
            </a:r>
            <a:r>
              <a:rPr lang="ru-RU" sz="2000" dirty="0" err="1" smtClean="0">
                <a:latin typeface="Bookman Old Style" pitchFamily="18" charset="0"/>
              </a:rPr>
              <a:t>випаровуватися</a:t>
            </a:r>
            <a:r>
              <a:rPr lang="ru-RU" sz="2000" dirty="0">
                <a:latin typeface="Bookman Old Style" pitchFamily="18" charset="0"/>
              </a:rPr>
              <a:t>. </a:t>
            </a:r>
            <a:r>
              <a:rPr lang="ru-RU" sz="2000" i="1" dirty="0">
                <a:latin typeface="Bookman Old Style" pitchFamily="18" charset="0"/>
              </a:rPr>
              <a:t>Так і </a:t>
            </a:r>
            <a:r>
              <a:rPr lang="ru-RU" sz="2000" i="1" dirty="0" err="1">
                <a:latin typeface="Bookman Old Style" pitchFamily="18" charset="0"/>
              </a:rPr>
              <a:t>утворюється</a:t>
            </a:r>
            <a:r>
              <a:rPr lang="ru-RU" sz="2000" i="1" dirty="0">
                <a:latin typeface="Bookman Old Style" pitchFamily="18" charset="0"/>
              </a:rPr>
              <a:t> у </a:t>
            </a:r>
            <a:r>
              <a:rPr lang="ru-RU" sz="2000" i="1" dirty="0" err="1">
                <a:latin typeface="Bookman Old Style" pitchFamily="18" charset="0"/>
              </a:rPr>
              <a:t>комети</a:t>
            </a:r>
            <a:r>
              <a:rPr lang="ru-RU" sz="2000" i="1" dirty="0">
                <a:latin typeface="Bookman Old Style" pitchFamily="18" charset="0"/>
              </a:rPr>
              <a:t> </a:t>
            </a:r>
            <a:r>
              <a:rPr lang="ru-RU" sz="2000" i="1" dirty="0" err="1">
                <a:latin typeface="Bookman Old Style" pitchFamily="18" charset="0"/>
              </a:rPr>
              <a:t>хвіст</a:t>
            </a:r>
            <a:r>
              <a:rPr lang="ru-RU" sz="2000" i="1" dirty="0">
                <a:latin typeface="Bookman Old Style" pitchFamily="18" charset="0"/>
              </a:rPr>
              <a:t>.</a:t>
            </a:r>
          </a:p>
          <a:p>
            <a:endParaRPr lang="ru-RU" sz="20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4725144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5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Як у комети утворюється хвіст?</a:t>
            </a:r>
            <a:endParaRPr lang="ru-RU" sz="5400" i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1124744"/>
            <a:ext cx="2736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err="1" smtClean="0">
                <a:latin typeface="Bookman Old Style" pitchFamily="18" charset="0"/>
              </a:rPr>
              <a:t>Хвіст</a:t>
            </a:r>
            <a:r>
              <a:rPr lang="ru-RU" sz="2000" i="1" u="sng" dirty="0" smtClean="0">
                <a:latin typeface="Bookman Old Style" pitchFamily="18" charset="0"/>
              </a:rPr>
              <a:t> </a:t>
            </a:r>
            <a:r>
              <a:rPr lang="ru-RU" sz="2000" i="1" u="sng" dirty="0" err="1" smtClean="0">
                <a:latin typeface="Bookman Old Style" pitchFamily="18" charset="0"/>
              </a:rPr>
              <a:t>комети</a:t>
            </a:r>
            <a:r>
              <a:rPr lang="ru-RU" sz="2000" i="1" u="sng" dirty="0" smtClean="0">
                <a:latin typeface="Bookman Old Style" pitchFamily="18" charset="0"/>
              </a:rPr>
              <a:t> </a:t>
            </a:r>
            <a:r>
              <a:rPr lang="ru-RU" sz="2000" i="1" u="sng" dirty="0" err="1" smtClean="0">
                <a:latin typeface="Bookman Old Style" pitchFamily="18" charset="0"/>
              </a:rPr>
              <a:t>завжди</a:t>
            </a:r>
            <a:r>
              <a:rPr lang="ru-RU" sz="2000" i="1" u="sng" dirty="0" smtClean="0">
                <a:latin typeface="Bookman Old Style" pitchFamily="18" charset="0"/>
              </a:rPr>
              <a:t> </a:t>
            </a:r>
            <a:r>
              <a:rPr lang="ru-RU" sz="2000" i="1" u="sng" dirty="0" err="1" smtClean="0">
                <a:latin typeface="Bookman Old Style" pitchFamily="18" charset="0"/>
              </a:rPr>
              <a:t>спрямований</a:t>
            </a:r>
            <a:r>
              <a:rPr lang="ru-RU" sz="2000" i="1" u="sng" dirty="0" smtClean="0">
                <a:latin typeface="Bookman Old Style" pitchFamily="18" charset="0"/>
              </a:rPr>
              <a:t> «</a:t>
            </a:r>
            <a:r>
              <a:rPr lang="ru-RU" sz="2000" i="1" u="sng" dirty="0" err="1" smtClean="0">
                <a:latin typeface="Bookman Old Style" pitchFamily="18" charset="0"/>
              </a:rPr>
              <a:t>від</a:t>
            </a:r>
            <a:r>
              <a:rPr lang="ru-RU" sz="2000" i="1" u="sng" dirty="0" smtClean="0">
                <a:latin typeface="Bookman Old Style" pitchFamily="18" charset="0"/>
              </a:rPr>
              <a:t> </a:t>
            </a:r>
            <a:r>
              <a:rPr lang="ru-RU" sz="2000" i="1" u="sng" dirty="0" err="1" smtClean="0">
                <a:latin typeface="Bookman Old Style" pitchFamily="18" charset="0"/>
              </a:rPr>
              <a:t>Сонця</a:t>
            </a:r>
            <a:r>
              <a:rPr lang="ru-RU" sz="2000" i="1" u="sng" dirty="0" smtClean="0">
                <a:latin typeface="Bookman Old Style" pitchFamily="18" charset="0"/>
              </a:rPr>
              <a:t>» </a:t>
            </a:r>
            <a:r>
              <a:rPr lang="ru-RU" sz="2000" u="sng" dirty="0" smtClean="0">
                <a:latin typeface="Bookman Old Style" pitchFamily="18" charset="0"/>
              </a:rPr>
              <a:t>і тому, коли комета </a:t>
            </a:r>
            <a:r>
              <a:rPr lang="ru-RU" sz="2000" u="sng" dirty="0" err="1" smtClean="0">
                <a:latin typeface="Bookman Old Style" pitchFamily="18" charset="0"/>
              </a:rPr>
              <a:t>віддаляється</a:t>
            </a:r>
            <a:r>
              <a:rPr lang="ru-RU" sz="2000" u="sng" dirty="0">
                <a:latin typeface="Bookman Old Style" pitchFamily="18" charset="0"/>
              </a:rPr>
              <a:t>,</a:t>
            </a:r>
            <a:r>
              <a:rPr lang="ru-RU" sz="2000" u="sng" dirty="0" smtClean="0">
                <a:latin typeface="Bookman Old Style" pitchFamily="18" charset="0"/>
              </a:rPr>
              <a:t> </a:t>
            </a:r>
            <a:r>
              <a:rPr lang="ru-RU" sz="2000" u="sng" dirty="0" err="1" smtClean="0">
                <a:latin typeface="Bookman Old Style" pitchFamily="18" charset="0"/>
              </a:rPr>
              <a:t>виходить</a:t>
            </a:r>
            <a:r>
              <a:rPr lang="ru-RU" sz="2000" u="sng" dirty="0" smtClean="0">
                <a:latin typeface="Bookman Old Style" pitchFamily="18" charset="0"/>
              </a:rPr>
              <a:t>, </a:t>
            </a:r>
            <a:r>
              <a:rPr lang="ru-RU" sz="2000" u="sng" dirty="0" err="1" smtClean="0">
                <a:latin typeface="Bookman Old Style" pitchFamily="18" charset="0"/>
              </a:rPr>
              <a:t>що</a:t>
            </a:r>
            <a:r>
              <a:rPr lang="ru-RU" sz="2000" u="sng" dirty="0" smtClean="0">
                <a:latin typeface="Bookman Old Style" pitchFamily="18" charset="0"/>
              </a:rPr>
              <a:t> вона </a:t>
            </a:r>
            <a:r>
              <a:rPr lang="ru-RU" sz="2000" u="sng" dirty="0" err="1" smtClean="0">
                <a:latin typeface="Bookman Old Style" pitchFamily="18" charset="0"/>
              </a:rPr>
              <a:t>летить</a:t>
            </a:r>
            <a:r>
              <a:rPr lang="ru-RU" sz="2000" u="sng" dirty="0" smtClean="0">
                <a:latin typeface="Bookman Old Style" pitchFamily="18" charset="0"/>
              </a:rPr>
              <a:t> хвостом вперед.</a:t>
            </a:r>
            <a:endParaRPr lang="ru-RU" sz="2000" u="sng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3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3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066856" cy="41148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Найвідоміша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—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це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комета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Галлея,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що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прилітає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до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Сонця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кожні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76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років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.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Bookman Old Style" pitchFamily="18" charset="0"/>
              </a:rPr>
              <a:t>Ця</a:t>
            </a:r>
            <a:r>
              <a:rPr lang="ru-RU" dirty="0">
                <a:latin typeface="Bookman Old Style" pitchFamily="18" charset="0"/>
              </a:rPr>
              <a:t> комета </a:t>
            </a:r>
            <a:r>
              <a:rPr lang="ru-RU" dirty="0" err="1">
                <a:latin typeface="Bookman Old Style" pitchFamily="18" charset="0"/>
              </a:rPr>
              <a:t>цікава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тим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err="1">
                <a:latin typeface="Bookman Old Style" pitchFamily="18" charset="0"/>
              </a:rPr>
              <a:t>що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її</a:t>
            </a:r>
            <a:r>
              <a:rPr lang="ru-RU" dirty="0">
                <a:latin typeface="Bookman Old Style" pitchFamily="18" charset="0"/>
              </a:rPr>
              <a:t> ядро </a:t>
            </a:r>
            <a:r>
              <a:rPr lang="ru-RU" dirty="0" err="1">
                <a:latin typeface="Bookman Old Style" pitchFamily="18" charset="0"/>
              </a:rPr>
              <a:t>дуже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темне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— </a:t>
            </a:r>
            <a:r>
              <a:rPr lang="ru-RU" dirty="0" err="1">
                <a:latin typeface="Bookman Old Style" pitchFamily="18" charset="0"/>
              </a:rPr>
              <a:t>темніше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ніж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кам'яне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вугілля</a:t>
            </a:r>
            <a:r>
              <a:rPr lang="ru-RU" dirty="0">
                <a:latin typeface="Bookman Old Style" pitchFamily="18" charset="0"/>
              </a:rPr>
              <a:t>. 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Комета Галлея є одним з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найтемніших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об'єктів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в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Сонячній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Системі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.</a:t>
            </a:r>
          </a:p>
          <a:p>
            <a:pPr marL="0" indent="0">
              <a:buNone/>
            </a:pP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Наступного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разу комета Галлея буде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пролітати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поблизу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Землі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в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2061.</a:t>
            </a:r>
          </a:p>
          <a:p>
            <a:pPr marL="0" indent="0">
              <a:buNone/>
            </a:pPr>
            <a:r>
              <a:rPr lang="uk-UA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Історичні відомості:</a:t>
            </a:r>
            <a:endParaRPr lang="ru-RU" i="1" u="sng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Bookman Old Style" pitchFamily="18" charset="0"/>
              </a:rPr>
              <a:t>Появу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цієї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комети</a:t>
            </a:r>
            <a:r>
              <a:rPr lang="ru-RU" dirty="0">
                <a:latin typeface="Bookman Old Style" pitchFamily="18" charset="0"/>
              </a:rPr>
              <a:t> в 1758 </a:t>
            </a:r>
            <a:r>
              <a:rPr lang="ru-RU" dirty="0" err="1">
                <a:latin typeface="Bookman Old Style" pitchFamily="18" charset="0"/>
              </a:rPr>
              <a:t>році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передбачив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Едмонд</a:t>
            </a:r>
            <a:r>
              <a:rPr lang="ru-RU" dirty="0">
                <a:latin typeface="Bookman Old Style" pitchFamily="18" charset="0"/>
              </a:rPr>
              <a:t> Галлей за 53 роки до </a:t>
            </a:r>
            <a:r>
              <a:rPr lang="ru-RU" dirty="0" smtClean="0">
                <a:latin typeface="Bookman Old Style" pitchFamily="18" charset="0"/>
              </a:rPr>
              <a:t>того, </a:t>
            </a:r>
            <a:r>
              <a:rPr lang="ru-RU" dirty="0">
                <a:latin typeface="Bookman Old Style" pitchFamily="18" charset="0"/>
              </a:rPr>
              <a:t>як </a:t>
            </a:r>
            <a:r>
              <a:rPr lang="ru-RU" dirty="0" err="1">
                <a:latin typeface="Bookman Old Style" pitchFamily="18" charset="0"/>
              </a:rPr>
              <a:t>ця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подія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насправді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сталася</a:t>
            </a:r>
            <a:r>
              <a:rPr lang="ru-RU" dirty="0" smtClean="0">
                <a:latin typeface="Bookman Old Style" pitchFamily="18" charset="0"/>
              </a:rPr>
              <a:t>. </a:t>
            </a:r>
            <a:r>
              <a:rPr lang="ru-RU" dirty="0">
                <a:latin typeface="Bookman Old Style" pitchFamily="18" charset="0"/>
              </a:rPr>
              <a:t>І коли комета </a:t>
            </a:r>
            <a:r>
              <a:rPr lang="ru-RU" dirty="0" err="1">
                <a:latin typeface="Bookman Old Style" pitchFamily="18" charset="0"/>
              </a:rPr>
              <a:t>насправді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з'явилася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>
                <a:latin typeface="Bookman Old Style" pitchFamily="18" charset="0"/>
              </a:rPr>
              <a:t>люди назвали </a:t>
            </a:r>
            <a:r>
              <a:rPr lang="ru-RU" dirty="0" err="1">
                <a:latin typeface="Bookman Old Style" pitchFamily="18" charset="0"/>
              </a:rPr>
              <a:t>її</a:t>
            </a:r>
            <a:r>
              <a:rPr lang="ru-RU" dirty="0">
                <a:latin typeface="Bookman Old Style" pitchFamily="18" charset="0"/>
              </a:rPr>
              <a:t> на честь Галлея. До Галлея люди й не </a:t>
            </a:r>
            <a:r>
              <a:rPr lang="ru-RU" dirty="0" err="1" smtClean="0">
                <a:latin typeface="Bookman Old Style" pitchFamily="18" charset="0"/>
              </a:rPr>
              <a:t>підозрювали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err="1">
                <a:latin typeface="Bookman Old Style" pitchFamily="18" charset="0"/>
              </a:rPr>
              <a:t>що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з'являється</a:t>
            </a:r>
            <a:r>
              <a:rPr lang="ru-RU" dirty="0">
                <a:latin typeface="Bookman Old Style" pitchFamily="18" charset="0"/>
              </a:rPr>
              <a:t> на </a:t>
            </a:r>
            <a:r>
              <a:rPr lang="ru-RU" dirty="0" err="1">
                <a:latin typeface="Bookman Old Style" pitchFamily="18" charset="0"/>
              </a:rPr>
              <a:t>небі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кожні</a:t>
            </a:r>
            <a:r>
              <a:rPr lang="ru-RU" dirty="0">
                <a:latin typeface="Bookman Old Style" pitchFamily="18" charset="0"/>
              </a:rPr>
              <a:t> 76 </a:t>
            </a:r>
            <a:r>
              <a:rPr lang="ru-RU" dirty="0" err="1">
                <a:latin typeface="Bookman Old Style" pitchFamily="18" charset="0"/>
              </a:rPr>
              <a:t>років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небесне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тіло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— </a:t>
            </a:r>
            <a:r>
              <a:rPr lang="ru-RU" dirty="0">
                <a:latin typeface="Bookman Old Style" pitchFamily="18" charset="0"/>
              </a:rPr>
              <a:t>не </a:t>
            </a:r>
            <a:r>
              <a:rPr lang="ru-RU" dirty="0" err="1">
                <a:latin typeface="Bookman Old Style" pitchFamily="18" charset="0"/>
              </a:rPr>
              <a:t>різні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комети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>
                <a:latin typeface="Bookman Old Style" pitchFamily="18" charset="0"/>
              </a:rPr>
              <a:t>а одна й та ж.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6367" y="33265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Найвідоміша комета 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9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 dir="u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158" b="2439"/>
          <a:stretch/>
        </p:blipFill>
        <p:spPr>
          <a:xfrm>
            <a:off x="-1353314" y="0"/>
            <a:ext cx="10551561" cy="6858000"/>
          </a:xfrm>
        </p:spPr>
      </p:pic>
      <p:sp>
        <p:nvSpPr>
          <p:cNvPr id="4" name="TextBox 3"/>
          <p:cNvSpPr txBox="1"/>
          <p:nvPr/>
        </p:nvSpPr>
        <p:spPr>
          <a:xfrm>
            <a:off x="626367" y="33265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Найвідоміша комета 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4559" y="1628800"/>
            <a:ext cx="2360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Фото 1910 р.</a:t>
            </a:r>
            <a:endParaRPr lang="ru-RU" sz="2000" b="1" i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6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prism dir="d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5877272"/>
            <a:ext cx="6338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Monotype Corsiva" pitchFamily="66" charset="0"/>
              </a:rPr>
              <a:t>Цікавий факт</a:t>
            </a:r>
            <a:endParaRPr lang="ru-RU" sz="4800" dirty="0"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atin typeface="Monotype Corsiva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09600" y="332655"/>
            <a:ext cx="8066856" cy="593427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29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Комету Галлея вважають передвісницею багатьох нещасть!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Ось </a:t>
            </a:r>
            <a:r>
              <a:rPr lang="ru-RU" sz="23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хроніка</a:t>
            </a:r>
            <a:r>
              <a:rPr lang="ru-RU" sz="2300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3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подій</a:t>
            </a:r>
            <a:r>
              <a:rPr lang="ru-RU" sz="2300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23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які</a:t>
            </a:r>
            <a:r>
              <a:rPr lang="ru-RU" sz="2300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3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сталися</a:t>
            </a:r>
            <a:r>
              <a:rPr lang="ru-RU" sz="2300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3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під</a:t>
            </a:r>
            <a:r>
              <a:rPr lang="ru-RU" sz="2300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час </a:t>
            </a:r>
            <a:r>
              <a:rPr lang="ru-RU" sz="23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наближення</a:t>
            </a:r>
            <a:r>
              <a:rPr lang="ru-RU" sz="2300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3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комети</a:t>
            </a:r>
            <a:r>
              <a:rPr lang="ru-RU" sz="2300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Галлея:</a:t>
            </a:r>
          </a:p>
          <a:p>
            <a:pPr marL="0" indent="0">
              <a:buNone/>
            </a:pPr>
            <a:r>
              <a:rPr lang="ru-RU" sz="2300" dirty="0" smtClean="0">
                <a:latin typeface="Bookman Old Style" pitchFamily="18" charset="0"/>
              </a:rPr>
              <a:t>164 </a:t>
            </a:r>
            <a:r>
              <a:rPr lang="ru-RU" sz="2300" dirty="0">
                <a:latin typeface="Bookman Old Style" pitchFamily="18" charset="0"/>
              </a:rPr>
              <a:t>р. до </a:t>
            </a:r>
            <a:r>
              <a:rPr lang="ru-RU" sz="2300" dirty="0" err="1">
                <a:latin typeface="Bookman Old Style" pitchFamily="18" charset="0"/>
              </a:rPr>
              <a:t>н.е</a:t>
            </a:r>
            <a:r>
              <a:rPr lang="ru-RU" sz="2300" dirty="0">
                <a:latin typeface="Bookman Old Style" pitchFamily="18" charset="0"/>
              </a:rPr>
              <a:t>. – </a:t>
            </a:r>
            <a:r>
              <a:rPr lang="ru-RU" sz="2300" dirty="0" err="1">
                <a:latin typeface="Bookman Old Style" pitchFamily="18" charset="0"/>
              </a:rPr>
              <a:t>епідемія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чуми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прокотилася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 smtClean="0">
                <a:latin typeface="Bookman Old Style" pitchFamily="18" charset="0"/>
              </a:rPr>
              <a:t>Європою</a:t>
            </a:r>
            <a:r>
              <a:rPr lang="ru-RU" sz="2300" dirty="0" smtClean="0">
                <a:latin typeface="Bookman Old Style" pitchFamily="18" charset="0"/>
              </a:rPr>
              <a:t>.</a:t>
            </a:r>
          </a:p>
          <a:p>
            <a:pPr marL="0" indent="0">
              <a:buNone/>
            </a:pPr>
            <a:r>
              <a:rPr lang="ru-RU" sz="2300" dirty="0" smtClean="0">
                <a:latin typeface="Bookman Old Style" pitchFamily="18" charset="0"/>
              </a:rPr>
              <a:t>1966 </a:t>
            </a:r>
            <a:r>
              <a:rPr lang="ru-RU" sz="2300" dirty="0" err="1">
                <a:latin typeface="Bookman Old Style" pitchFamily="18" charset="0"/>
              </a:rPr>
              <a:t>н.е</a:t>
            </a:r>
            <a:r>
              <a:rPr lang="ru-RU" sz="2300" dirty="0">
                <a:latin typeface="Bookman Old Style" pitchFamily="18" charset="0"/>
              </a:rPr>
              <a:t>. – </a:t>
            </a:r>
            <a:r>
              <a:rPr lang="ru-RU" sz="2300" dirty="0" err="1">
                <a:latin typeface="Bookman Old Style" pitchFamily="18" charset="0"/>
              </a:rPr>
              <a:t>почалася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війна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між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Юдеєю</a:t>
            </a:r>
            <a:r>
              <a:rPr lang="ru-RU" sz="2300" dirty="0">
                <a:latin typeface="Bookman Old Style" pitchFamily="18" charset="0"/>
              </a:rPr>
              <a:t> і Римом, вона </a:t>
            </a:r>
            <a:r>
              <a:rPr lang="ru-RU" sz="2300" dirty="0" err="1">
                <a:latin typeface="Bookman Old Style" pitchFamily="18" charset="0"/>
              </a:rPr>
              <a:t>закінчилася</a:t>
            </a:r>
            <a:r>
              <a:rPr lang="ru-RU" sz="2300" dirty="0">
                <a:latin typeface="Bookman Old Style" pitchFamily="18" charset="0"/>
              </a:rPr>
              <a:t> через </a:t>
            </a:r>
            <a:r>
              <a:rPr lang="ru-RU" sz="2300" dirty="0" err="1">
                <a:latin typeface="Bookman Old Style" pitchFamily="18" charset="0"/>
              </a:rPr>
              <a:t>чотири</a:t>
            </a:r>
            <a:r>
              <a:rPr lang="ru-RU" sz="2300" dirty="0">
                <a:latin typeface="Bookman Old Style" pitchFamily="18" charset="0"/>
              </a:rPr>
              <a:t> роки </a:t>
            </a:r>
            <a:r>
              <a:rPr lang="ru-RU" sz="2300" dirty="0" err="1">
                <a:latin typeface="Bookman Old Style" pitchFamily="18" charset="0"/>
              </a:rPr>
              <a:t>повним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зруйнуванням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Єрусалиму</a:t>
            </a:r>
            <a:r>
              <a:rPr lang="ru-RU" sz="2300" dirty="0">
                <a:latin typeface="Bookman Old Style" pitchFamily="18" charset="0"/>
              </a:rPr>
              <a:t> і забрала </a:t>
            </a:r>
            <a:r>
              <a:rPr lang="ru-RU" sz="2300" dirty="0" err="1">
                <a:latin typeface="Bookman Old Style" pitchFamily="18" charset="0"/>
              </a:rPr>
              <a:t>близько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мільйона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життів</a:t>
            </a:r>
            <a:r>
              <a:rPr lang="ru-RU" sz="2300" dirty="0">
                <a:latin typeface="Bookman Old Style" pitchFamily="18" charset="0"/>
              </a:rPr>
              <a:t>.</a:t>
            </a:r>
          </a:p>
          <a:p>
            <a:pPr marL="0" indent="0">
              <a:buNone/>
            </a:pPr>
            <a:r>
              <a:rPr lang="ru-RU" sz="2300" dirty="0" smtClean="0">
                <a:latin typeface="Bookman Old Style" pitchFamily="18" charset="0"/>
              </a:rPr>
              <a:t>684 </a:t>
            </a:r>
            <a:r>
              <a:rPr lang="ru-RU" sz="2300" dirty="0">
                <a:latin typeface="Bookman Old Style" pitchFamily="18" charset="0"/>
              </a:rPr>
              <a:t>р. – три </a:t>
            </a:r>
            <a:r>
              <a:rPr lang="ru-RU" sz="2300" dirty="0" err="1">
                <a:latin typeface="Bookman Old Style" pitchFamily="18" charset="0"/>
              </a:rPr>
              <a:t>місяці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йшли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дощі</a:t>
            </a:r>
            <a:r>
              <a:rPr lang="ru-RU" sz="2300" dirty="0">
                <a:latin typeface="Bookman Old Style" pitchFamily="18" charset="0"/>
              </a:rPr>
              <a:t> на </a:t>
            </a:r>
            <a:r>
              <a:rPr lang="ru-RU" sz="2300" dirty="0" err="1">
                <a:latin typeface="Bookman Old Style" pitchFamily="18" charset="0"/>
              </a:rPr>
              <a:t>континенті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Євразія</a:t>
            </a:r>
            <a:r>
              <a:rPr lang="ru-RU" sz="2300" dirty="0">
                <a:latin typeface="Bookman Old Style" pitchFamily="18" charset="0"/>
              </a:rPr>
              <a:t>. </a:t>
            </a:r>
            <a:r>
              <a:rPr lang="ru-RU" sz="2300" dirty="0" err="1">
                <a:latin typeface="Bookman Old Style" pitchFamily="18" charset="0"/>
              </a:rPr>
              <a:t>Врожай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був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знищений</a:t>
            </a:r>
            <a:r>
              <a:rPr lang="ru-RU" sz="2300" dirty="0">
                <a:latin typeface="Bookman Old Style" pitchFamily="18" charset="0"/>
              </a:rPr>
              <a:t>, </a:t>
            </a:r>
            <a:r>
              <a:rPr lang="ru-RU" sz="2300" dirty="0" err="1">
                <a:latin typeface="Bookman Old Style" pitchFamily="18" charset="0"/>
              </a:rPr>
              <a:t>що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викликало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загибель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мільйонів</a:t>
            </a:r>
            <a:r>
              <a:rPr lang="ru-RU" sz="2300" dirty="0">
                <a:latin typeface="Bookman Old Style" pitchFamily="18" charset="0"/>
              </a:rPr>
              <a:t> людей.</a:t>
            </a:r>
          </a:p>
          <a:p>
            <a:pPr marL="0" indent="0">
              <a:buNone/>
            </a:pPr>
            <a:r>
              <a:rPr lang="ru-RU" sz="2300" dirty="0">
                <a:latin typeface="Bookman Old Style" pitchFamily="18" charset="0"/>
              </a:rPr>
              <a:t>989 р. – </a:t>
            </a:r>
            <a:r>
              <a:rPr lang="ru-RU" sz="2300" dirty="0" err="1">
                <a:latin typeface="Bookman Old Style" pitchFamily="18" charset="0"/>
              </a:rPr>
              <a:t>жорстокий</a:t>
            </a:r>
            <a:r>
              <a:rPr lang="ru-RU" sz="2300" dirty="0">
                <a:latin typeface="Bookman Old Style" pitchFamily="18" charset="0"/>
              </a:rPr>
              <a:t> голод в </a:t>
            </a:r>
            <a:r>
              <a:rPr lang="ru-RU" sz="2300" dirty="0" err="1">
                <a:latin typeface="Bookman Old Style" pitchFamily="18" charset="0"/>
              </a:rPr>
              <a:t>Англії</a:t>
            </a:r>
            <a:r>
              <a:rPr lang="ru-RU" sz="2300" dirty="0">
                <a:latin typeface="Bookman Old Style" pitchFamily="18" charset="0"/>
              </a:rPr>
              <a:t>.</a:t>
            </a:r>
          </a:p>
          <a:p>
            <a:pPr marL="0" indent="0">
              <a:buNone/>
            </a:pPr>
            <a:r>
              <a:rPr lang="ru-RU" sz="2300" dirty="0" smtClean="0">
                <a:latin typeface="Bookman Old Style" pitchFamily="18" charset="0"/>
              </a:rPr>
              <a:t>1222 </a:t>
            </a:r>
            <a:r>
              <a:rPr lang="ru-RU" sz="2300" dirty="0">
                <a:latin typeface="Bookman Old Style" pitchFamily="18" charset="0"/>
              </a:rPr>
              <a:t>р. - </a:t>
            </a:r>
            <a:r>
              <a:rPr lang="ru-RU" sz="2300" dirty="0" err="1">
                <a:latin typeface="Bookman Old Style" pitchFamily="18" charset="0"/>
              </a:rPr>
              <a:t>нашестя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Чингісхана</a:t>
            </a:r>
            <a:r>
              <a:rPr lang="ru-RU" sz="2300" dirty="0">
                <a:latin typeface="Bookman Old Style" pitchFamily="18" charset="0"/>
              </a:rPr>
              <a:t> на Русь. </a:t>
            </a:r>
            <a:r>
              <a:rPr lang="ru-RU" sz="2300" dirty="0" err="1">
                <a:latin typeface="Bookman Old Style" pitchFamily="18" charset="0"/>
              </a:rPr>
              <a:t>Повідомлення</a:t>
            </a:r>
            <a:r>
              <a:rPr lang="ru-RU" sz="2300" dirty="0">
                <a:latin typeface="Bookman Old Style" pitchFamily="18" charset="0"/>
              </a:rPr>
              <a:t> про </a:t>
            </a:r>
            <a:r>
              <a:rPr lang="ru-RU" sz="2300" dirty="0" err="1">
                <a:latin typeface="Bookman Old Style" pitchFamily="18" charset="0"/>
              </a:rPr>
              <a:t>кривавий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дощ</a:t>
            </a:r>
            <a:r>
              <a:rPr lang="ru-RU" sz="2300" dirty="0">
                <a:latin typeface="Bookman Old Style" pitchFamily="18" charset="0"/>
              </a:rPr>
              <a:t> в </a:t>
            </a:r>
            <a:r>
              <a:rPr lang="ru-RU" sz="2300" dirty="0" err="1">
                <a:latin typeface="Bookman Old Style" pitchFamily="18" charset="0"/>
              </a:rPr>
              <a:t>Римі</a:t>
            </a:r>
            <a:r>
              <a:rPr lang="ru-RU" sz="2300" dirty="0">
                <a:latin typeface="Bookman Old Style" pitchFamily="18" charset="0"/>
              </a:rPr>
              <a:t>. На </a:t>
            </a:r>
            <a:r>
              <a:rPr lang="ru-RU" sz="2300" dirty="0" err="1">
                <a:latin typeface="Bookman Old Style" pitchFamily="18" charset="0"/>
              </a:rPr>
              <a:t>наступний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рік</a:t>
            </a:r>
            <a:r>
              <a:rPr lang="ru-RU" sz="2300" dirty="0">
                <a:latin typeface="Bookman Old Style" pitchFamily="18" charset="0"/>
              </a:rPr>
              <a:t> помер король </a:t>
            </a:r>
            <a:r>
              <a:rPr lang="ru-RU" sz="2300" dirty="0" err="1">
                <a:latin typeface="Bookman Old Style" pitchFamily="18" charset="0"/>
              </a:rPr>
              <a:t>Франції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Філіп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en-US" sz="2300" dirty="0">
                <a:latin typeface="Bookman Old Style" pitchFamily="18" charset="0"/>
              </a:rPr>
              <a:t>II.</a:t>
            </a:r>
          </a:p>
          <a:p>
            <a:pPr marL="0" indent="0">
              <a:buNone/>
            </a:pPr>
            <a:r>
              <a:rPr lang="en-US" sz="2300" dirty="0">
                <a:latin typeface="Bookman Old Style" pitchFamily="18" charset="0"/>
              </a:rPr>
              <a:t>1456 </a:t>
            </a:r>
            <a:r>
              <a:rPr lang="ru-RU" sz="2300" dirty="0">
                <a:latin typeface="Bookman Old Style" pitchFamily="18" charset="0"/>
              </a:rPr>
              <a:t>р. – турки </a:t>
            </a:r>
            <a:r>
              <a:rPr lang="ru-RU" sz="2300" dirty="0" err="1">
                <a:latin typeface="Bookman Old Style" pitchFamily="18" charset="0"/>
              </a:rPr>
              <a:t>підкорили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Афіни</a:t>
            </a:r>
            <a:r>
              <a:rPr lang="ru-RU" sz="2300" dirty="0">
                <a:latin typeface="Bookman Old Style" pitchFamily="18" charset="0"/>
              </a:rPr>
              <a:t>. У </a:t>
            </a:r>
            <a:r>
              <a:rPr lang="ru-RU" sz="2300" dirty="0" err="1">
                <a:latin typeface="Bookman Old Style" pitchFamily="18" charset="0"/>
              </a:rPr>
              <a:t>результаті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землетрусу</a:t>
            </a:r>
            <a:r>
              <a:rPr lang="ru-RU" sz="2300" dirty="0">
                <a:latin typeface="Bookman Old Style" pitchFamily="18" charset="0"/>
              </a:rPr>
              <a:t> в </a:t>
            </a:r>
            <a:r>
              <a:rPr lang="ru-RU" sz="2300" dirty="0" err="1">
                <a:latin typeface="Bookman Old Style" pitchFamily="18" charset="0"/>
              </a:rPr>
              <a:t>Неаполі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загинули</a:t>
            </a:r>
            <a:r>
              <a:rPr lang="ru-RU" sz="2300" dirty="0">
                <a:latin typeface="Bookman Old Style" pitchFamily="18" charset="0"/>
              </a:rPr>
              <a:t> 35 тис. </a:t>
            </a:r>
            <a:r>
              <a:rPr lang="ru-RU" sz="2300" dirty="0" err="1">
                <a:latin typeface="Bookman Old Style" pitchFamily="18" charset="0"/>
              </a:rPr>
              <a:t>чоловік</a:t>
            </a:r>
            <a:r>
              <a:rPr lang="ru-RU" sz="2300" dirty="0">
                <a:latin typeface="Bookman Old Style" pitchFamily="18" charset="0"/>
              </a:rPr>
              <a:t>.</a:t>
            </a:r>
          </a:p>
          <a:p>
            <a:pPr marL="0" indent="0">
              <a:buNone/>
            </a:pPr>
            <a:r>
              <a:rPr lang="ru-RU" sz="2300" dirty="0">
                <a:latin typeface="Bookman Old Style" pitchFamily="18" charset="0"/>
              </a:rPr>
              <a:t>1682 р. – </a:t>
            </a:r>
            <a:r>
              <a:rPr lang="ru-RU" sz="2300" dirty="0" err="1">
                <a:latin typeface="Bookman Old Style" pitchFamily="18" charset="0"/>
              </a:rPr>
              <a:t>землетрус</a:t>
            </a:r>
            <a:r>
              <a:rPr lang="ru-RU" sz="2300" dirty="0">
                <a:latin typeface="Bookman Old Style" pitchFamily="18" charset="0"/>
              </a:rPr>
              <a:t> в </a:t>
            </a:r>
            <a:r>
              <a:rPr lang="ru-RU" sz="2300" dirty="0" err="1">
                <a:latin typeface="Bookman Old Style" pitchFamily="18" charset="0"/>
              </a:rPr>
              <a:t>Англії</a:t>
            </a:r>
            <a:r>
              <a:rPr lang="ru-RU" sz="2300" dirty="0">
                <a:latin typeface="Bookman Old Style" pitchFamily="18" charset="0"/>
              </a:rPr>
              <a:t>.</a:t>
            </a:r>
          </a:p>
          <a:p>
            <a:pPr marL="0" indent="0">
              <a:buNone/>
            </a:pPr>
            <a:r>
              <a:rPr lang="ru-RU" sz="2300" dirty="0">
                <a:latin typeface="Bookman Old Style" pitchFamily="18" charset="0"/>
              </a:rPr>
              <a:t>1759 р. </a:t>
            </a:r>
            <a:r>
              <a:rPr lang="ru-RU" sz="2300" dirty="0" smtClean="0">
                <a:latin typeface="Bookman Old Style" pitchFamily="18" charset="0"/>
              </a:rPr>
              <a:t>– </a:t>
            </a:r>
            <a:r>
              <a:rPr lang="ru-RU" sz="2300" dirty="0" err="1">
                <a:latin typeface="Bookman Old Style" pitchFamily="18" charset="0"/>
              </a:rPr>
              <a:t>з</a:t>
            </a:r>
            <a:r>
              <a:rPr lang="ru-RU" sz="2300" dirty="0" err="1" smtClean="0">
                <a:latin typeface="Bookman Old Style" pitchFamily="18" charset="0"/>
              </a:rPr>
              <a:t>емлетруси</a:t>
            </a:r>
            <a:r>
              <a:rPr lang="ru-RU" sz="2300" dirty="0" smtClean="0">
                <a:latin typeface="Bookman Old Style" pitchFamily="18" charset="0"/>
              </a:rPr>
              <a:t> </a:t>
            </a:r>
            <a:r>
              <a:rPr lang="ru-RU" sz="2300" dirty="0">
                <a:latin typeface="Bookman Old Style" pitchFamily="18" charset="0"/>
              </a:rPr>
              <a:t>і </a:t>
            </a:r>
            <a:r>
              <a:rPr lang="ru-RU" sz="2300" dirty="0" err="1">
                <a:latin typeface="Bookman Old Style" pitchFamily="18" charset="0"/>
              </a:rPr>
              <a:t>бурі</a:t>
            </a:r>
            <a:r>
              <a:rPr lang="ru-RU" sz="2300" dirty="0">
                <a:latin typeface="Bookman Old Style" pitchFamily="18" charset="0"/>
              </a:rPr>
              <a:t> по </a:t>
            </a:r>
            <a:r>
              <a:rPr lang="ru-RU" sz="2300" dirty="0" err="1">
                <a:latin typeface="Bookman Old Style" pitchFamily="18" charset="0"/>
              </a:rPr>
              <a:t>всьому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світу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супроводжувалися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виверженням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вулканів</a:t>
            </a:r>
            <a:r>
              <a:rPr lang="ru-RU" sz="2300" dirty="0">
                <a:latin typeface="Bookman Old Style" pitchFamily="18" charset="0"/>
              </a:rPr>
              <a:t>, </a:t>
            </a:r>
            <a:r>
              <a:rPr lang="ru-RU" sz="2300" dirty="0" err="1">
                <a:latin typeface="Bookman Old Style" pitchFamily="18" charset="0"/>
              </a:rPr>
              <a:t>включаючи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Везувій</a:t>
            </a:r>
            <a:r>
              <a:rPr lang="ru-RU" sz="2300" dirty="0">
                <a:latin typeface="Bookman Old Style" pitchFamily="18" charset="0"/>
              </a:rPr>
              <a:t> (</a:t>
            </a:r>
            <a:r>
              <a:rPr lang="ru-RU" sz="2300" dirty="0" err="1">
                <a:latin typeface="Bookman Old Style" pitchFamily="18" charset="0"/>
              </a:rPr>
              <a:t>Італія</a:t>
            </a:r>
            <a:r>
              <a:rPr lang="ru-RU" sz="2300" dirty="0">
                <a:latin typeface="Bookman Old Style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300" dirty="0">
                <a:latin typeface="Bookman Old Style" pitchFamily="18" charset="0"/>
              </a:rPr>
              <a:t>1835 р. –"</a:t>
            </a:r>
            <a:r>
              <a:rPr lang="ru-RU" sz="2300" dirty="0" err="1">
                <a:latin typeface="Bookman Old Style" pitchFamily="18" charset="0"/>
              </a:rPr>
              <a:t>чорна</a:t>
            </a:r>
            <a:r>
              <a:rPr lang="ru-RU" sz="2300" dirty="0">
                <a:latin typeface="Bookman Old Style" pitchFamily="18" charset="0"/>
              </a:rPr>
              <a:t> смерть" (чума) забрала </a:t>
            </a:r>
            <a:r>
              <a:rPr lang="ru-RU" sz="2300" dirty="0" err="1">
                <a:latin typeface="Bookman Old Style" pitchFamily="18" charset="0"/>
              </a:rPr>
              <a:t>мільйони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життів</a:t>
            </a:r>
            <a:r>
              <a:rPr lang="ru-RU" sz="2300" dirty="0">
                <a:latin typeface="Bookman Old Style" pitchFamily="18" charset="0"/>
              </a:rPr>
              <a:t> у </a:t>
            </a:r>
            <a:r>
              <a:rPr lang="ru-RU" sz="2300" dirty="0" err="1">
                <a:latin typeface="Bookman Old Style" pitchFamily="18" charset="0"/>
              </a:rPr>
              <a:t>Єгипті</a:t>
            </a:r>
            <a:r>
              <a:rPr lang="ru-RU" sz="2300" dirty="0">
                <a:latin typeface="Bookman Old Style" pitchFamily="18" charset="0"/>
              </a:rPr>
              <a:t>. </a:t>
            </a:r>
            <a:r>
              <a:rPr lang="ru-RU" sz="2300" dirty="0" err="1">
                <a:latin typeface="Bookman Old Style" pitchFamily="18" charset="0"/>
              </a:rPr>
              <a:t>Потужна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приливна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хвиля</a:t>
            </a:r>
            <a:r>
              <a:rPr lang="ru-RU" sz="2300" dirty="0">
                <a:latin typeface="Bookman Old Style" pitchFamily="18" charset="0"/>
              </a:rPr>
              <a:t> в </a:t>
            </a:r>
            <a:r>
              <a:rPr lang="ru-RU" sz="2300" dirty="0" err="1">
                <a:latin typeface="Bookman Old Style" pitchFamily="18" charset="0"/>
              </a:rPr>
              <a:t>Японії</a:t>
            </a:r>
            <a:r>
              <a:rPr lang="ru-RU" sz="2300" dirty="0">
                <a:latin typeface="Bookman Old Style" pitchFamily="18" charset="0"/>
              </a:rPr>
              <a:t>, </a:t>
            </a:r>
            <a:r>
              <a:rPr lang="ru-RU" sz="2300" dirty="0" err="1">
                <a:latin typeface="Bookman Old Style" pitchFamily="18" charset="0"/>
              </a:rPr>
              <a:t>руйнівний</a:t>
            </a:r>
            <a:r>
              <a:rPr lang="ru-RU" sz="2300" dirty="0">
                <a:latin typeface="Bookman Old Style" pitchFamily="18" charset="0"/>
              </a:rPr>
              <a:t> ураган у </a:t>
            </a:r>
            <a:r>
              <a:rPr lang="ru-RU" sz="2300" dirty="0" err="1">
                <a:latin typeface="Bookman Old Style" pitchFamily="18" charset="0"/>
              </a:rPr>
              <a:t>Флориді</a:t>
            </a:r>
            <a:r>
              <a:rPr lang="ru-RU" sz="2300" dirty="0">
                <a:latin typeface="Bookman Old Style" pitchFamily="18" charset="0"/>
              </a:rPr>
              <a:t> і </a:t>
            </a:r>
            <a:r>
              <a:rPr lang="ru-RU" sz="2300" dirty="0" err="1">
                <a:latin typeface="Bookman Old Style" pitchFamily="18" charset="0"/>
              </a:rPr>
              <a:t>виверження</a:t>
            </a:r>
            <a:r>
              <a:rPr lang="ru-RU" sz="2300" dirty="0">
                <a:latin typeface="Bookman Old Style" pitchFamily="18" charset="0"/>
              </a:rPr>
              <a:t> вулкана в </a:t>
            </a:r>
            <a:r>
              <a:rPr lang="ru-RU" sz="2300" dirty="0" err="1">
                <a:latin typeface="Bookman Old Style" pitchFamily="18" charset="0"/>
              </a:rPr>
              <a:t>Нікарагуа</a:t>
            </a:r>
            <a:r>
              <a:rPr lang="ru-RU" sz="2300" dirty="0">
                <a:latin typeface="Bookman Old Style" pitchFamily="18" charset="0"/>
              </a:rPr>
              <a:t>.</a:t>
            </a:r>
          </a:p>
          <a:p>
            <a:pPr marL="0" indent="0">
              <a:buNone/>
            </a:pPr>
            <a:r>
              <a:rPr lang="ru-RU" sz="2300" dirty="0">
                <a:latin typeface="Bookman Old Style" pitchFamily="18" charset="0"/>
              </a:rPr>
              <a:t>1910 р. – </a:t>
            </a:r>
            <a:r>
              <a:rPr lang="ru-RU" sz="2300" dirty="0" smtClean="0">
                <a:latin typeface="Bookman Old Style" pitchFamily="18" charset="0"/>
              </a:rPr>
              <a:t> </a:t>
            </a:r>
            <a:r>
              <a:rPr lang="ru-RU" sz="2300" dirty="0" err="1" smtClean="0">
                <a:latin typeface="Bookman Old Style" pitchFamily="18" charset="0"/>
              </a:rPr>
              <a:t>Хвиля</a:t>
            </a:r>
            <a:r>
              <a:rPr lang="ru-RU" sz="2300" dirty="0" smtClean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самогубств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прокотилася</a:t>
            </a:r>
            <a:r>
              <a:rPr lang="ru-RU" sz="2300" dirty="0">
                <a:latin typeface="Bookman Old Style" pitchFamily="18" charset="0"/>
              </a:rPr>
              <a:t> по </a:t>
            </a:r>
            <a:r>
              <a:rPr lang="ru-RU" sz="2300" dirty="0" err="1">
                <a:latin typeface="Bookman Old Style" pitchFamily="18" charset="0"/>
              </a:rPr>
              <a:t>Європі</a:t>
            </a:r>
            <a:r>
              <a:rPr lang="ru-RU" sz="2300" dirty="0">
                <a:latin typeface="Bookman Old Style" pitchFamily="18" charset="0"/>
              </a:rPr>
              <a:t> та </a:t>
            </a:r>
            <a:r>
              <a:rPr lang="ru-RU" sz="2300" dirty="0" err="1">
                <a:latin typeface="Bookman Old Style" pitchFamily="18" charset="0"/>
              </a:rPr>
              <a:t>Америці</a:t>
            </a:r>
            <a:r>
              <a:rPr lang="ru-RU" sz="2300" dirty="0">
                <a:latin typeface="Bookman Old Style" pitchFamily="18" charset="0"/>
              </a:rPr>
              <a:t>. </a:t>
            </a:r>
            <a:r>
              <a:rPr lang="ru-RU" sz="2300" dirty="0" err="1" smtClean="0">
                <a:latin typeface="Bookman Old Style" pitchFamily="18" charset="0"/>
              </a:rPr>
              <a:t>Повеніспустошили</a:t>
            </a:r>
            <a:r>
              <a:rPr lang="ru-RU" sz="2300" dirty="0" smtClean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багато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районів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Європи</a:t>
            </a:r>
            <a:r>
              <a:rPr lang="ru-RU" sz="2300" dirty="0">
                <a:latin typeface="Bookman Old Style" pitchFamily="18" charset="0"/>
              </a:rPr>
              <a:t> і Китаю. У </a:t>
            </a:r>
            <a:r>
              <a:rPr lang="ru-RU" sz="2300" dirty="0" err="1">
                <a:latin typeface="Bookman Old Style" pitchFamily="18" charset="0"/>
              </a:rPr>
              <a:t>Китаї</a:t>
            </a:r>
            <a:r>
              <a:rPr lang="ru-RU" sz="2300" dirty="0">
                <a:latin typeface="Bookman Old Style" pitchFamily="18" charset="0"/>
              </a:rPr>
              <a:t> та </a:t>
            </a:r>
            <a:r>
              <a:rPr lang="ru-RU" sz="2300" dirty="0" err="1">
                <a:latin typeface="Bookman Old Style" pitchFamily="18" charset="0"/>
              </a:rPr>
              <a:t>Індії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мільйони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загиблих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від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епідемії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бубонної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чуми</a:t>
            </a:r>
            <a:r>
              <a:rPr lang="ru-RU" sz="2300" dirty="0">
                <a:latin typeface="Bookman Old Style" pitchFamily="18" charset="0"/>
              </a:rPr>
              <a:t>.</a:t>
            </a:r>
          </a:p>
          <a:p>
            <a:pPr marL="0" indent="0">
              <a:buNone/>
            </a:pPr>
            <a:r>
              <a:rPr lang="ru-RU" sz="2300" dirty="0">
                <a:latin typeface="Bookman Old Style" pitchFamily="18" charset="0"/>
              </a:rPr>
              <a:t>1986 р. – </a:t>
            </a:r>
            <a:r>
              <a:rPr lang="ru-RU" sz="2300" dirty="0" err="1">
                <a:latin typeface="Bookman Old Style" pitchFamily="18" charset="0"/>
              </a:rPr>
              <a:t>вибух</a:t>
            </a:r>
            <a:r>
              <a:rPr lang="ru-RU" sz="2300" dirty="0">
                <a:latin typeface="Bookman Old Style" pitchFamily="18" charset="0"/>
              </a:rPr>
              <a:t> </a:t>
            </a:r>
            <a:r>
              <a:rPr lang="ru-RU" sz="2300" dirty="0" err="1">
                <a:latin typeface="Bookman Old Style" pitchFamily="18" charset="0"/>
              </a:rPr>
              <a:t>Чорнобильського</a:t>
            </a:r>
            <a:r>
              <a:rPr lang="ru-RU" sz="2300" dirty="0">
                <a:latin typeface="Bookman Old Style" pitchFamily="18" charset="0"/>
              </a:rPr>
              <a:t> реактора. </a:t>
            </a:r>
          </a:p>
          <a:p>
            <a:pPr marL="0" indent="0">
              <a:buNone/>
            </a:pP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0">
        <p14:prism dir="d"/>
      </p:transition>
    </mc:Choice>
    <mc:Fallback xmlns="">
      <p:transition spd="slow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9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"/>
                            </p:stCondLst>
                            <p:childTnLst>
                              <p:par>
                                <p:cTn id="4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00"/>
                            </p:stCondLst>
                            <p:childTnLst>
                              <p:par>
                                <p:cTn id="6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900"/>
                            </p:stCondLst>
                            <p:childTnLst>
                              <p:par>
                                <p:cTn id="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400"/>
                            </p:stCondLst>
                            <p:childTnLst>
                              <p:par>
                                <p:cTn id="8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400"/>
                            </p:stCondLst>
                            <p:childTnLst>
                              <p:par>
                                <p:cTn id="9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900"/>
                            </p:stCondLst>
                            <p:childTnLst>
                              <p:par>
                                <p:cTn id="10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155</TotalTime>
  <Words>708</Words>
  <Application>Microsoft Office PowerPoint</Application>
  <PresentationFormat>Экран (4:3)</PresentationFormat>
  <Paragraphs>65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Горизонт</vt:lpstr>
      <vt:lpstr>Комети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Комети</dc:title>
  <dc:creator>User</dc:creator>
  <cp:lastModifiedBy>User</cp:lastModifiedBy>
  <cp:revision>18</cp:revision>
  <dcterms:created xsi:type="dcterms:W3CDTF">2013-12-25T08:56:02Z</dcterms:created>
  <dcterms:modified xsi:type="dcterms:W3CDTF">2013-12-25T11:32:12Z</dcterms:modified>
</cp:coreProperties>
</file>