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 id="2147484200" r:id="rId2"/>
    <p:sldMasterId id="2147484224" r:id="rId3"/>
  </p:sldMasterIdLst>
  <p:notesMasterIdLst>
    <p:notesMasterId r:id="rId19"/>
  </p:notesMasterIdLst>
  <p:sldIdLst>
    <p:sldId id="256" r:id="rId4"/>
    <p:sldId id="272" r:id="rId5"/>
    <p:sldId id="274" r:id="rId6"/>
    <p:sldId id="275" r:id="rId7"/>
    <p:sldId id="265" r:id="rId8"/>
    <p:sldId id="285" r:id="rId9"/>
    <p:sldId id="276" r:id="rId10"/>
    <p:sldId id="264" r:id="rId11"/>
    <p:sldId id="277" r:id="rId12"/>
    <p:sldId id="278" r:id="rId13"/>
    <p:sldId id="279" r:id="rId14"/>
    <p:sldId id="280" r:id="rId15"/>
    <p:sldId id="281" r:id="rId16"/>
    <p:sldId id="283" r:id="rId17"/>
    <p:sldId id="28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DEFF"/>
    <a:srgbClr val="29C7FF"/>
    <a:srgbClr val="6600CC"/>
    <a:srgbClr val="9933FF"/>
    <a:srgbClr val="99FF66"/>
    <a:srgbClr val="CC00CC"/>
    <a:srgbClr val="FF3399"/>
    <a:srgbClr val="FFFF99"/>
    <a:srgbClr val="FF00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2" autoAdjust="0"/>
    <p:restoredTop sz="94660"/>
  </p:normalViewPr>
  <p:slideViewPr>
    <p:cSldViewPr>
      <p:cViewPr>
        <p:scale>
          <a:sx n="88" d="100"/>
          <a:sy n="88" d="100"/>
        </p:scale>
        <p:origin x="-1572" y="-5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7CA0EF-EA89-443E-9F23-BCF245EBD2AA}" type="datetimeFigureOut">
              <a:rPr lang="ru-RU" smtClean="0"/>
              <a:pPr/>
              <a:t>06.10.2014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FDB6D-BCB9-468C-AB82-F0C32DBD79B4}" type="slidenum">
              <a:rPr lang="ru-RU" smtClean="0"/>
              <a:pPr/>
              <a:t>‹#›</a:t>
            </a:fld>
            <a:endParaRPr lang="ru-RU"/>
          </a:p>
        </p:txBody>
      </p:sp>
    </p:spTree>
    <p:extLst>
      <p:ext uri="{BB962C8B-B14F-4D97-AF65-F5344CB8AC3E}">
        <p14:creationId xmlns:p14="http://schemas.microsoft.com/office/powerpoint/2010/main" val="387856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ransition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ransition advClick="0"/>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ransition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8" name="Slide Number Placeholder 7"/>
          <p:cNvSpPr>
            <a:spLocks noGrp="1"/>
          </p:cNvSpPr>
          <p:nvPr>
            <p:ph type="sldNum" sz="quarter" idx="11"/>
          </p:nvPr>
        </p:nvSpPr>
        <p:spPr/>
        <p:txBody>
          <a:bodyPr/>
          <a:lstStyle/>
          <a:p>
            <a:fld id="{725C68B6-61C2-468F-89AB-4B9F7531AA68}"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06.10.2014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06.10.2014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ransition advClick="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106E36-FD25-4E2D-B0AA-010F637433A0}" type="datetimeFigureOut">
              <a:rPr lang="ru-RU" smtClean="0"/>
              <a:pPr/>
              <a:t>06.10.2014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ransition advClick="0"/>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B106E36-FD25-4E2D-B0AA-010F637433A0}" type="datetimeFigureOut">
              <a:rPr lang="ru-RU" smtClean="0"/>
              <a:pPr/>
              <a:t>06.10.2014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25C68B6-61C2-468F-89AB-4B9F7531AA68}"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ransition advClick="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7030A0"/>
            </a:gs>
            <a:gs pos="8000">
              <a:schemeClr val="bg2">
                <a:tint val="98000"/>
                <a:shade val="90000"/>
                <a:satMod val="160000"/>
                <a:lumMod val="100000"/>
              </a:schemeClr>
            </a:gs>
            <a:gs pos="63000">
              <a:schemeClr val="bg2">
                <a:tint val="95000"/>
                <a:shade val="100000"/>
                <a:satMod val="130000"/>
                <a:lumMod val="130000"/>
              </a:schemeClr>
            </a:gs>
            <a:gs pos="83000">
              <a:schemeClr val="bg2">
                <a:tint val="97000"/>
                <a:shade val="100000"/>
                <a:hueMod val="100000"/>
                <a:satMod val="140000"/>
                <a:lumMod val="8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285992"/>
            <a:ext cx="7342832" cy="2214578"/>
          </a:xfrm>
          <a:ln>
            <a:noFill/>
          </a:ln>
        </p:spPr>
        <p:txBody>
          <a:bodyPr>
            <a:normAutofit/>
          </a:bodyPr>
          <a:lstStyle/>
          <a:p>
            <a:pPr marL="182880" indent="0" algn="ctr">
              <a:buNone/>
            </a:pPr>
            <a:r>
              <a:rPr lang="ru-RU" sz="6600" b="0" dirty="0" smtClean="0">
                <a:solidFill>
                  <a:schemeClr val="bg2">
                    <a:lumMod val="50000"/>
                  </a:schemeClr>
                </a:solidFill>
                <a:effectLst/>
                <a:latin typeface="Segoe Print" pitchFamily="2" charset="0"/>
                <a:cs typeface="CordiaUPC" pitchFamily="34" charset="-34"/>
              </a:rPr>
              <a:t>диалектик</a:t>
            </a:r>
            <a:r>
              <a:rPr lang="en-US" sz="6600" b="0">
                <a:solidFill>
                  <a:schemeClr val="bg2">
                    <a:lumMod val="50000"/>
                  </a:schemeClr>
                </a:solidFill>
                <a:effectLst/>
                <a:latin typeface="Segoe Print" pitchFamily="2" charset="0"/>
                <a:cs typeface="CordiaUPC" pitchFamily="34" charset="-34"/>
              </a:rPr>
              <a:t>a</a:t>
            </a:r>
            <a:endParaRPr lang="ru-RU" sz="6600" b="0" dirty="0">
              <a:solidFill>
                <a:schemeClr val="bg2">
                  <a:lumMod val="50000"/>
                </a:schemeClr>
              </a:solidFill>
              <a:effectLst/>
              <a:latin typeface="Segoe Print" pitchFamily="2" charset="0"/>
              <a:cs typeface="CordiaUPC" pitchFamily="34" charset="-34"/>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6000" b="-26000"/>
          </a:stretch>
        </a:blipFill>
        <a:effectLst/>
      </p:bgPr>
    </p:bg>
    <p:spTree>
      <p:nvGrpSpPr>
        <p:cNvPr id="1" name=""/>
        <p:cNvGrpSpPr/>
        <p:nvPr/>
      </p:nvGrpSpPr>
      <p:grpSpPr>
        <a:xfrm>
          <a:off x="0" y="0"/>
          <a:ext cx="0" cy="0"/>
          <a:chOff x="0" y="0"/>
          <a:chExt cx="0" cy="0"/>
        </a:xfrm>
      </p:grpSpPr>
      <p:sp>
        <p:nvSpPr>
          <p:cNvPr id="4" name="Содержимое 3"/>
          <p:cNvSpPr>
            <a:spLocks noGrp="1"/>
          </p:cNvSpPr>
          <p:nvPr>
            <p:ph idx="1"/>
          </p:nvPr>
        </p:nvSpPr>
        <p:spPr>
          <a:xfrm>
            <a:off x="0" y="3643314"/>
            <a:ext cx="6286512" cy="3000372"/>
          </a:xfrm>
        </p:spPr>
        <p:txBody>
          <a:bodyPr>
            <a:normAutofit/>
          </a:bodyPr>
          <a:lstStyle/>
          <a:p>
            <a:pPr>
              <a:buNone/>
            </a:pPr>
            <a:r>
              <a:rPr lang="ru-RU" sz="1800" dirty="0" smtClean="0">
                <a:solidFill>
                  <a:srgbClr val="FF3399"/>
                </a:solidFill>
                <a:latin typeface="Segoe Print" pitchFamily="2" charset="0"/>
              </a:rPr>
              <a:t>    Абстрактное – это вырванное из общей связи, общей логики развития предмета, воспроизведение какой-то одной его сторон и противопоставляющее одну сторону другим. Высшая форма конкретного – научная теория, типичное проявление абстрактного – «житейские» суждения. Познание происходит как движение от конкретного в действительности и конкретному в познании</a:t>
            </a:r>
            <a:endParaRPr lang="ru-RU" sz="1800" dirty="0">
              <a:solidFill>
                <a:srgbClr val="FF3399"/>
              </a:solidFill>
              <a:latin typeface="Segoe Print" pitchFamily="2" charset="0"/>
            </a:endParaRPr>
          </a:p>
        </p:txBody>
      </p:sp>
      <p:sp>
        <p:nvSpPr>
          <p:cNvPr id="6" name="Содержимое 3"/>
          <p:cNvSpPr txBox="1">
            <a:spLocks/>
          </p:cNvSpPr>
          <p:nvPr/>
        </p:nvSpPr>
        <p:spPr>
          <a:xfrm>
            <a:off x="0" y="928670"/>
            <a:ext cx="6072198" cy="2714644"/>
          </a:xfrm>
          <a:prstGeom prst="rect">
            <a:avLst/>
          </a:prstGeom>
        </p:spPr>
        <p:txBody>
          <a:bodyPr vert="horz" lIns="91440" tIns="45720" rIns="91440" bIns="45720" rtlCol="0">
            <a:normAutofit/>
          </a:bodyPr>
          <a:lstStyle/>
          <a:p>
            <a:pPr marL="342900" indent="-342900">
              <a:spcBef>
                <a:spcPct val="20000"/>
              </a:spcBef>
            </a:pPr>
            <a:r>
              <a:rPr kumimoji="0" lang="ru-RU" sz="1800" b="0" i="0" u="none" strike="noStrike" kern="1200" cap="none" spc="0" normalizeH="0" baseline="0" noProof="0" dirty="0" smtClean="0">
                <a:ln>
                  <a:noFill/>
                </a:ln>
                <a:solidFill>
                  <a:srgbClr val="29C7FF"/>
                </a:solidFill>
                <a:effectLst/>
                <a:uLnTx/>
                <a:uFillTx/>
                <a:latin typeface="Segoe Print" pitchFamily="2" charset="0"/>
                <a:ea typeface="+mn-ea"/>
                <a:cs typeface="+mn-cs"/>
              </a:rPr>
              <a:t>    Абстрактное и конкретное как этапы познавательного процесса имеют другой смысл. Конкретное - это отражение объективной действительности в системе понятий, это теоретическое воспроизведение единства проявлений, свойств, связей предмета. </a:t>
            </a:r>
            <a:endParaRPr lang="ru-RU" dirty="0" smtClean="0">
              <a:solidFill>
                <a:srgbClr val="29C7FF"/>
              </a:solidFill>
              <a:latin typeface="Segoe Print"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800" b="0" i="0" u="none" strike="noStrike" kern="1200" cap="none" spc="0" normalizeH="0" baseline="0" noProof="0" dirty="0">
              <a:ln>
                <a:noFill/>
              </a:ln>
              <a:solidFill>
                <a:srgbClr val="FFFF00"/>
              </a:solidFill>
              <a:effectLst/>
              <a:uLnTx/>
              <a:uFillTx/>
              <a:latin typeface="Segoe Print" pitchFamily="2" charset="0"/>
              <a:ea typeface="+mn-ea"/>
              <a:cs typeface="+mn-cs"/>
            </a:endParaRPr>
          </a:p>
        </p:txBody>
      </p:sp>
    </p:spTree>
    <p:extLst>
      <p:ext uri="{BB962C8B-B14F-4D97-AF65-F5344CB8AC3E}">
        <p14:creationId xmlns:p14="http://schemas.microsoft.com/office/powerpoint/2010/main" val="968234227"/>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
                                        <p:tgtEl>
                                          <p:spTgt spid="6">
                                            <p:txEl>
                                              <p:pRg st="0" end="0"/>
                                            </p:txEl>
                                          </p:spTgt>
                                        </p:tgtEl>
                                      </p:cBhvr>
                                    </p:animEffect>
                                    <p:anim calcmode="lin" valueType="num">
                                      <p:cBhvr>
                                        <p:cTn id="8" dur="4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6">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43"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
                                        <p:tgtEl>
                                          <p:spTgt spid="4">
                                            <p:txEl>
                                              <p:pRg st="0" end="0"/>
                                            </p:txEl>
                                          </p:spTgt>
                                        </p:tgtEl>
                                      </p:cBhvr>
                                    </p:animEffect>
                                    <p:anim calcmode="lin" valueType="num">
                                      <p:cBhvr>
                                        <p:cTn id="15"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166"/>
            <a:ext cx="8229600" cy="1600200"/>
          </a:xfrm>
        </p:spPr>
        <p:txBody>
          <a:bodyPr/>
          <a:lstStyle/>
          <a:p>
            <a:r>
              <a:rPr lang="ru-RU" sz="4000" dirty="0" smtClean="0">
                <a:solidFill>
                  <a:schemeClr val="bg1"/>
                </a:solidFill>
                <a:latin typeface="Segoe Print" pitchFamily="2" charset="0"/>
              </a:rPr>
              <a:t>Принцип единства логического и исторического</a:t>
            </a:r>
            <a:endParaRPr lang="ru-RU" sz="4000" dirty="0">
              <a:solidFill>
                <a:schemeClr val="bg1"/>
              </a:solidFill>
              <a:latin typeface="Segoe Print" pitchFamily="2" charset="0"/>
            </a:endParaRPr>
          </a:p>
        </p:txBody>
      </p:sp>
      <p:sp>
        <p:nvSpPr>
          <p:cNvPr id="3" name="Содержимое 2"/>
          <p:cNvSpPr>
            <a:spLocks noGrp="1"/>
          </p:cNvSpPr>
          <p:nvPr>
            <p:ph idx="1"/>
          </p:nvPr>
        </p:nvSpPr>
        <p:spPr>
          <a:xfrm>
            <a:off x="500034" y="4071942"/>
            <a:ext cx="8229600" cy="2500329"/>
          </a:xfrm>
        </p:spPr>
        <p:txBody>
          <a:bodyPr/>
          <a:lstStyle/>
          <a:p>
            <a:pPr algn="ctr">
              <a:buNone/>
            </a:pPr>
            <a:r>
              <a:rPr lang="ru-RU" dirty="0" smtClean="0">
                <a:solidFill>
                  <a:schemeClr val="bg1"/>
                </a:solidFill>
                <a:latin typeface="Segoe Print" pitchFamily="2" charset="0"/>
              </a:rPr>
              <a:t>    </a:t>
            </a:r>
            <a:r>
              <a:rPr lang="ru-RU" sz="2800" dirty="0" smtClean="0">
                <a:solidFill>
                  <a:schemeClr val="bg1"/>
                </a:solidFill>
                <a:latin typeface="Segoe Print" pitchFamily="2" charset="0"/>
              </a:rPr>
              <a:t>Принцип единства логического и исторического помогает понять, как конкретное в действительности трансформируется в конкретное в познании.</a:t>
            </a:r>
            <a:endParaRPr lang="ru-RU" sz="2800" dirty="0">
              <a:solidFill>
                <a:schemeClr val="bg1"/>
              </a:solidFill>
              <a:latin typeface="Segoe Print"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bright="-16000" contrast="54000"/>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29600" cy="957282"/>
          </a:xfrm>
        </p:spPr>
        <p:txBody>
          <a:bodyPr/>
          <a:lstStyle/>
          <a:p>
            <a:r>
              <a:rPr lang="ru-RU" sz="4000" dirty="0" smtClean="0">
                <a:solidFill>
                  <a:srgbClr val="FFFF99"/>
                </a:solidFill>
                <a:latin typeface="Segoe Print" pitchFamily="2" charset="0"/>
              </a:rPr>
              <a:t>Логическое и историческое</a:t>
            </a:r>
            <a:endParaRPr lang="ru-RU" sz="4000" dirty="0">
              <a:solidFill>
                <a:srgbClr val="FFFF99"/>
              </a:solidFill>
              <a:latin typeface="Segoe Print" pitchFamily="2" charset="0"/>
            </a:endParaRPr>
          </a:p>
        </p:txBody>
      </p:sp>
      <p:sp>
        <p:nvSpPr>
          <p:cNvPr id="3" name="Содержимое 2"/>
          <p:cNvSpPr>
            <a:spLocks noGrp="1"/>
          </p:cNvSpPr>
          <p:nvPr>
            <p:ph idx="1"/>
          </p:nvPr>
        </p:nvSpPr>
        <p:spPr>
          <a:xfrm>
            <a:off x="571472" y="2428868"/>
            <a:ext cx="8001056" cy="4000528"/>
          </a:xfrm>
        </p:spPr>
        <p:txBody>
          <a:bodyPr/>
          <a:lstStyle/>
          <a:p>
            <a:pPr>
              <a:buFont typeface="Wingdings" pitchFamily="2" charset="2"/>
              <a:buChar char="v"/>
            </a:pPr>
            <a:r>
              <a:rPr lang="ru-RU" dirty="0" smtClean="0">
                <a:solidFill>
                  <a:schemeClr val="bg1"/>
                </a:solidFill>
                <a:latin typeface="Segoe Print" pitchFamily="2" charset="0"/>
              </a:rPr>
              <a:t>    Логическое – это теоретическое воспроизведение закономерностей реального развития. </a:t>
            </a:r>
          </a:p>
          <a:p>
            <a:pPr>
              <a:buFont typeface="Wingdings" pitchFamily="2" charset="2"/>
              <a:buChar char="v"/>
            </a:pPr>
            <a:r>
              <a:rPr lang="ru-RU" dirty="0" smtClean="0">
                <a:solidFill>
                  <a:schemeClr val="bg1"/>
                </a:solidFill>
                <a:latin typeface="Segoe Print" pitchFamily="2" charset="0"/>
              </a:rPr>
              <a:t>Историческое – процесс развертывания действительности во времени во всем многообразии ее конкретных форм.</a:t>
            </a:r>
          </a:p>
          <a:p>
            <a:pPr>
              <a:buNone/>
            </a:pP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4648200" y="642918"/>
            <a:ext cx="4038600" cy="5286412"/>
          </a:xfrm>
        </p:spPr>
        <p:txBody>
          <a:bodyPr>
            <a:normAutofit fontScale="70000" lnSpcReduction="20000"/>
          </a:bodyPr>
          <a:lstStyle/>
          <a:p>
            <a:pPr algn="ctr">
              <a:buNone/>
            </a:pPr>
            <a:r>
              <a:rPr lang="ru-RU" dirty="0" smtClean="0">
                <a:solidFill>
                  <a:schemeClr val="tx1"/>
                </a:solidFill>
                <a:latin typeface="Segoe Print" pitchFamily="2" charset="0"/>
              </a:rPr>
              <a:t>Развитая, «классическая» форма объекта – это достижение полной его структуры, доступности, «прозрачности» его внутренних связей. Предмет как бы сам «показывает» себя, открывает нам то общее, «логическое», что является законом его развития. Для своих прошлых состояний высшая стадия предмета становится своеобразной «целью». Для исследователя предмет как своеобразная осуществляемость возможностей, заложенных в нем, как достижение «цели» становится инструментом изучения стадий его развития, поиском момента его возникновения.</a:t>
            </a:r>
            <a:endParaRPr lang="ru-RU" dirty="0">
              <a:solidFill>
                <a:schemeClr val="tx1"/>
              </a:solidFill>
              <a:latin typeface="Segoe Print" pitchFamily="2" charset="0"/>
            </a:endParaRPr>
          </a:p>
        </p:txBody>
      </p:sp>
      <p:sp>
        <p:nvSpPr>
          <p:cNvPr id="5" name="Содержимое 4"/>
          <p:cNvSpPr>
            <a:spLocks noGrp="1"/>
          </p:cNvSpPr>
          <p:nvPr>
            <p:ph sz="quarter" idx="13"/>
          </p:nvPr>
        </p:nvSpPr>
        <p:spPr>
          <a:xfrm>
            <a:off x="365760" y="642918"/>
            <a:ext cx="4041648" cy="5786478"/>
          </a:xfrm>
        </p:spPr>
        <p:txBody>
          <a:bodyPr>
            <a:normAutofit fontScale="70000" lnSpcReduction="20000"/>
          </a:bodyPr>
          <a:lstStyle/>
          <a:p>
            <a:pPr algn="ctr"/>
            <a:r>
              <a:rPr lang="ru-RU" dirty="0" smtClean="0">
                <a:solidFill>
                  <a:schemeClr val="bg1"/>
                </a:solidFill>
                <a:latin typeface="Segoe Print" pitchFamily="2" charset="0"/>
              </a:rPr>
              <a:t> </a:t>
            </a:r>
            <a:r>
              <a:rPr lang="ru-RU" dirty="0" smtClean="0">
                <a:solidFill>
                  <a:schemeClr val="tx1"/>
                </a:solidFill>
                <a:latin typeface="Segoe Print" pitchFamily="2" charset="0"/>
              </a:rPr>
              <a:t>Помимо тривиального смысла этого принципа нет прямого совпадения предмета и его реальной истории; </a:t>
            </a:r>
            <a:r>
              <a:rPr lang="ru-RU" u="sng" dirty="0" smtClean="0">
                <a:solidFill>
                  <a:schemeClr val="tx1"/>
                </a:solidFill>
                <a:latin typeface="Segoe Print" pitchFamily="2" charset="0"/>
              </a:rPr>
              <a:t>теория</a:t>
            </a:r>
            <a:r>
              <a:rPr lang="ru-RU" dirty="0" smtClean="0">
                <a:solidFill>
                  <a:schemeClr val="tx1"/>
                </a:solidFill>
                <a:latin typeface="Segoe Print" pitchFamily="2" charset="0"/>
              </a:rPr>
              <a:t> – это история, очищенная от случайностей, в нем заключены идеи, связанные с пониманием возможности познания прошлого, характером предвосхищения будущих событий, способом существования общего в нашей жизни. Научный анализ избирает путь, противоположный объективному развитию предмета: развитая форма исследуемого объекта позволяет судить об истоках возникновения этого объекта, «анатомия человека – ключ к анатомии обезьяны». </a:t>
            </a:r>
            <a:endParaRPr lang="ru-RU" dirty="0"/>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1000"/>
                                        <p:tgtEl>
                                          <p:spTgt spid="5">
                                            <p:txEl>
                                              <p:pRg st="0" end="0"/>
                                            </p:txEl>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285860"/>
            <a:ext cx="8229600" cy="4840303"/>
          </a:xfrm>
        </p:spPr>
        <p:txBody>
          <a:bodyPr>
            <a:normAutofit lnSpcReduction="10000"/>
          </a:bodyPr>
          <a:lstStyle/>
          <a:p>
            <a:pPr algn="ctr">
              <a:buNone/>
            </a:pPr>
            <a:r>
              <a:rPr lang="ru-RU" dirty="0" smtClean="0">
                <a:solidFill>
                  <a:schemeClr val="tx1">
                    <a:lumMod val="95000"/>
                    <a:lumOff val="5000"/>
                  </a:schemeClr>
                </a:solidFill>
              </a:rPr>
              <a:t>    </a:t>
            </a:r>
            <a:r>
              <a:rPr lang="ru-RU" dirty="0" smtClean="0">
                <a:solidFill>
                  <a:schemeClr val="tx1">
                    <a:lumMod val="95000"/>
                    <a:lumOff val="5000"/>
                  </a:schemeClr>
                </a:solidFill>
                <a:latin typeface="Segoe Print" pitchFamily="2" charset="0"/>
              </a:rPr>
              <a:t>Другой нетривиальный вывод из принципа единства логического и исторического – обращенность диалектики в прошлое, но не в будущее. «Сова Минервы вылетает в полночь» - человек не может уловить пути, направления трансформаций предмета в будущем, поскольку закономерности, «логика» его еще не сформировалась, она еще тонет в бесчисленных внешних связях-возможностях. Судить можно только о прошлом, когда мы уже имеем путеводительную нить в виде результата процесса, достигшего своего предельного смыслового развития.</a:t>
            </a:r>
            <a:endParaRPr lang="ru-RU" dirty="0">
              <a:solidFill>
                <a:schemeClr val="tx1">
                  <a:lumMod val="95000"/>
                  <a:lumOff val="5000"/>
                </a:schemeClr>
              </a:solidFill>
              <a:latin typeface="Segoe Print"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142984"/>
            <a:ext cx="8443914" cy="5026029"/>
          </a:xfrm>
        </p:spPr>
        <p:txBody>
          <a:bodyPr>
            <a:normAutofit/>
          </a:bodyPr>
          <a:lstStyle/>
          <a:p>
            <a:pPr algn="ctr">
              <a:buNone/>
            </a:pPr>
            <a:r>
              <a:rPr lang="ru-RU" dirty="0" smtClean="0">
                <a:solidFill>
                  <a:schemeClr val="tx1"/>
                </a:solidFill>
                <a:latin typeface="Segoe Print" pitchFamily="2" charset="0"/>
              </a:rPr>
              <a:t>   Логическое помогает нам «опознать» прошлое, в результате чего логика развития предмета и его реальная история совпадают. Этот принцип неотделим от принципа тождества бытия и мышления в его гегелевской интерпретации: общее («логическое») начинает жить своей самостоятельной жизнью в ткани истории, на определенной стадии оно начинает рефлектировать над собой и возвращается к своим истокам с помощью рефлектирующего мышления.</a:t>
            </a:r>
            <a:endParaRPr lang="ru-RU" dirty="0">
              <a:solidFill>
                <a:schemeClr val="tx1"/>
              </a:solidFill>
              <a:latin typeface="Segoe Print"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42000">
              <a:schemeClr val="bg1">
                <a:tint val="80000"/>
                <a:satMod val="250000"/>
              </a:schemeClr>
            </a:gs>
            <a:gs pos="76000">
              <a:schemeClr val="bg1">
                <a:lumMod val="85000"/>
              </a:schemeClr>
            </a:gs>
            <a:gs pos="93760">
              <a:schemeClr val="bg1">
                <a:lumMod val="75000"/>
              </a:schemeClr>
            </a:gs>
            <a:gs pos="100000">
              <a:schemeClr val="bg1">
                <a:lumMod val="6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500034" y="0"/>
            <a:ext cx="8229600" cy="1600200"/>
          </a:xfrm>
        </p:spPr>
        <p:txBody>
          <a:bodyPr/>
          <a:lstStyle/>
          <a:p>
            <a:r>
              <a:rPr lang="ru-RU" sz="4800" dirty="0" smtClean="0">
                <a:solidFill>
                  <a:srgbClr val="5E8BCE"/>
                </a:solidFill>
                <a:effectLst>
                  <a:outerShdw blurRad="38100" dist="38100" dir="2700000" algn="tl">
                    <a:srgbClr val="000000">
                      <a:alpha val="43137"/>
                    </a:srgbClr>
                  </a:outerShdw>
                </a:effectLst>
                <a:latin typeface="Segoe Print" pitchFamily="2" charset="0"/>
              </a:rPr>
              <a:t>Термин «Диалектика»</a:t>
            </a:r>
            <a:endParaRPr lang="ru-RU" sz="4800" dirty="0">
              <a:solidFill>
                <a:srgbClr val="5E8BCE"/>
              </a:solidFill>
              <a:effectLst>
                <a:outerShdw blurRad="38100" dist="38100" dir="2700000" algn="tl">
                  <a:srgbClr val="000000">
                    <a:alpha val="43137"/>
                  </a:srgbClr>
                </a:outerShdw>
              </a:effectLst>
              <a:latin typeface="Segoe Print" pitchFamily="2" charset="0"/>
            </a:endParaRPr>
          </a:p>
        </p:txBody>
      </p:sp>
      <p:pic>
        <p:nvPicPr>
          <p:cNvPr id="11" name="Содержимое 10" descr="debate.jpg"/>
          <p:cNvPicPr>
            <a:picLocks noGrp="1" noChangeAspect="1"/>
          </p:cNvPicPr>
          <p:nvPr>
            <p:ph sz="half" idx="2"/>
          </p:nvPr>
        </p:nvPicPr>
        <p:blipFill>
          <a:blip r:embed="rId2" cstate="print"/>
          <a:stretch>
            <a:fillRect/>
          </a:stretch>
        </p:blipFill>
        <p:spPr>
          <a:xfrm>
            <a:off x="4357686" y="2143116"/>
            <a:ext cx="4241278" cy="2968894"/>
          </a:xfrm>
        </p:spPr>
      </p:pic>
      <p:sp>
        <p:nvSpPr>
          <p:cNvPr id="10" name="Содержимое 9"/>
          <p:cNvSpPr>
            <a:spLocks noGrp="1"/>
          </p:cNvSpPr>
          <p:nvPr>
            <p:ph sz="quarter" idx="13"/>
          </p:nvPr>
        </p:nvSpPr>
        <p:spPr>
          <a:xfrm>
            <a:off x="500034" y="1643050"/>
            <a:ext cx="3929090" cy="4214842"/>
          </a:xfrm>
        </p:spPr>
        <p:txBody>
          <a:bodyPr>
            <a:normAutofit/>
          </a:bodyPr>
          <a:lstStyle/>
          <a:p>
            <a:pPr>
              <a:buNone/>
            </a:pPr>
            <a:r>
              <a:rPr lang="ru-RU" sz="1400" b="1" dirty="0" smtClean="0"/>
              <a:t>     </a:t>
            </a:r>
          </a:p>
          <a:p>
            <a:pPr>
              <a:buNone/>
            </a:pPr>
            <a:endParaRPr lang="ru-RU" sz="1400" b="1" dirty="0" smtClean="0"/>
          </a:p>
          <a:p>
            <a:pPr>
              <a:buNone/>
            </a:pPr>
            <a:r>
              <a:rPr lang="ru-RU" sz="1400" b="1" dirty="0" smtClean="0"/>
              <a:t>	</a:t>
            </a:r>
            <a:r>
              <a:rPr lang="ru-RU" sz="1800" b="1" dirty="0" smtClean="0">
                <a:solidFill>
                  <a:schemeClr val="tx2">
                    <a:lumMod val="60000"/>
                    <a:lumOff val="40000"/>
                  </a:schemeClr>
                </a:solidFill>
                <a:latin typeface="Segoe Print" pitchFamily="2" charset="0"/>
              </a:rPr>
              <a:t>Диалектика</a:t>
            </a:r>
            <a:r>
              <a:rPr lang="ru-RU" sz="1800" dirty="0" smtClean="0">
                <a:solidFill>
                  <a:schemeClr val="tx2">
                    <a:lumMod val="60000"/>
                    <a:lumOff val="40000"/>
                  </a:schemeClr>
                </a:solidFill>
                <a:latin typeface="Segoe Print" pitchFamily="2" charset="0"/>
              </a:rPr>
              <a:t> (греч. </a:t>
            </a:r>
            <a:r>
              <a:rPr lang="ru-RU" sz="1800" dirty="0" err="1" smtClean="0">
                <a:solidFill>
                  <a:schemeClr val="tx2">
                    <a:lumMod val="60000"/>
                    <a:lumOff val="40000"/>
                  </a:schemeClr>
                </a:solidFill>
                <a:latin typeface="Segoe Print" pitchFamily="2" charset="0"/>
              </a:rPr>
              <a:t>διαλεκτική </a:t>
            </a:r>
            <a:r>
              <a:rPr lang="ru-RU" sz="1800" dirty="0" smtClean="0">
                <a:solidFill>
                  <a:schemeClr val="tx2">
                    <a:lumMod val="60000"/>
                    <a:lumOff val="40000"/>
                  </a:schemeClr>
                </a:solidFill>
                <a:latin typeface="Segoe Print" pitchFamily="2" charset="0"/>
              </a:rPr>
              <a:t>— искусство спорить, вести рассуждение) — метод аргументации в философии, а также форма и способ рефлексивного теоретического мышления, имеющего своим предметом противоречия мыслимого содержания этого мышления. </a:t>
            </a:r>
            <a:endParaRPr lang="ru-RU" sz="1800" dirty="0">
              <a:solidFill>
                <a:schemeClr val="tx2">
                  <a:lumMod val="60000"/>
                  <a:lumOff val="40000"/>
                </a:schemeClr>
              </a:solidFill>
              <a:latin typeface="Segoe Print" pitchFamily="2" charset="0"/>
            </a:endParaRPr>
          </a:p>
        </p:txBody>
      </p:sp>
    </p:spTree>
    <p:extLst>
      <p:ext uri="{BB962C8B-B14F-4D97-AF65-F5344CB8AC3E}">
        <p14:creationId xmlns:p14="http://schemas.microsoft.com/office/powerpoint/2010/main" val="221871856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 presetClass="entr" presetSubtype="16" fill="hold" grpId="0"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1000"/>
                                        <p:tgtEl>
                                          <p:spTgt spid="10">
                                            <p:txEl>
                                              <p:pRg st="0" end="0"/>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box(in)">
                                      <p:cBhvr>
                                        <p:cTn id="15" dur="1000"/>
                                        <p:tgtEl>
                                          <p:spTgt spid="10">
                                            <p:txEl>
                                              <p:pRg st="2" end="2"/>
                                            </p:txEl>
                                          </p:spTgt>
                                        </p:tgtEl>
                                      </p:cBhvr>
                                    </p:animEffect>
                                  </p:childTnLst>
                                </p:cTn>
                              </p:par>
                              <p:par>
                                <p:cTn id="16" presetID="17"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2" name="Содержимое 11" descr="5f9d896f7e01.jpg"/>
          <p:cNvPicPr>
            <a:picLocks noGrp="1" noChangeAspect="1"/>
          </p:cNvPicPr>
          <p:nvPr>
            <p:ph sz="quarter" idx="14"/>
          </p:nvPr>
        </p:nvPicPr>
        <p:blipFill>
          <a:blip r:embed="rId2" cstate="print"/>
          <a:srcRect l="4134" r="3543" b="1770"/>
          <a:stretch>
            <a:fillRect/>
          </a:stretch>
        </p:blipFill>
        <p:spPr>
          <a:xfrm>
            <a:off x="-17135" y="-82"/>
            <a:ext cx="9193516" cy="6876960"/>
          </a:xfrm>
        </p:spPr>
      </p:pic>
      <p:sp>
        <p:nvSpPr>
          <p:cNvPr id="7" name="Заголовок 6"/>
          <p:cNvSpPr>
            <a:spLocks noGrp="1"/>
          </p:cNvSpPr>
          <p:nvPr>
            <p:ph type="title"/>
          </p:nvPr>
        </p:nvSpPr>
        <p:spPr>
          <a:xfrm>
            <a:off x="571472" y="428604"/>
            <a:ext cx="8298461" cy="1143000"/>
          </a:xfrm>
        </p:spPr>
        <p:txBody>
          <a:bodyPr/>
          <a:lstStyle/>
          <a:p>
            <a:pPr algn="ctr">
              <a:buNone/>
            </a:pPr>
            <a:r>
              <a:rPr lang="ru-RU" dirty="0" smtClean="0">
                <a:solidFill>
                  <a:schemeClr val="accent6">
                    <a:lumMod val="40000"/>
                    <a:lumOff val="60000"/>
                  </a:schemeClr>
                </a:solidFill>
                <a:latin typeface="Segoe Print" pitchFamily="2" charset="0"/>
              </a:rPr>
              <a:t>Принципы диалектики</a:t>
            </a:r>
            <a:endParaRPr lang="ru-RU" dirty="0">
              <a:solidFill>
                <a:schemeClr val="accent6">
                  <a:lumMod val="40000"/>
                  <a:lumOff val="60000"/>
                </a:schemeClr>
              </a:solidFill>
              <a:latin typeface="Segoe Print" pitchFamily="2" charset="0"/>
            </a:endParaRPr>
          </a:p>
        </p:txBody>
      </p:sp>
      <p:sp>
        <p:nvSpPr>
          <p:cNvPr id="8" name="Содержимое 7"/>
          <p:cNvSpPr>
            <a:spLocks noGrp="1"/>
          </p:cNvSpPr>
          <p:nvPr>
            <p:ph sz="quarter" idx="13"/>
          </p:nvPr>
        </p:nvSpPr>
        <p:spPr>
          <a:xfrm>
            <a:off x="214282" y="1357298"/>
            <a:ext cx="8715436" cy="4929222"/>
          </a:xfrm>
        </p:spPr>
        <p:txBody>
          <a:bodyPr>
            <a:normAutofit/>
          </a:bodyPr>
          <a:lstStyle/>
          <a:p>
            <a:pPr algn="ctr">
              <a:buNone/>
            </a:pPr>
            <a:r>
              <a:rPr lang="ru-RU" dirty="0" smtClean="0">
                <a:solidFill>
                  <a:srgbClr val="FFFF99"/>
                </a:solidFill>
              </a:rPr>
              <a:t>   </a:t>
            </a:r>
            <a:r>
              <a:rPr lang="ru-RU" dirty="0" smtClean="0">
                <a:solidFill>
                  <a:srgbClr val="FFFF99"/>
                </a:solidFill>
                <a:latin typeface="Segoe Print" pitchFamily="2" charset="0"/>
              </a:rPr>
              <a:t>Принцип – это сложная, концентрированная форма знания, аккумулировавшая в себе основную направленность исследования, его «дух». К таким принципам обычно относят принцип развития, принцип всеобщей связи, принцип тождества (единства) диалектики, логики и теории познания, принцип восхождения от абстрактного к конкретному, принцип единства исторического и логического.</a:t>
            </a:r>
            <a:endParaRPr lang="ru-RU" dirty="0">
              <a:solidFill>
                <a:srgbClr val="FFFF99"/>
              </a:solidFill>
              <a:latin typeface="Segoe Print" pitchFamily="2" charset="0"/>
            </a:endParaRPr>
          </a:p>
        </p:txBody>
      </p:sp>
    </p:spTree>
    <p:extLst>
      <p:ext uri="{BB962C8B-B14F-4D97-AF65-F5344CB8AC3E}">
        <p14:creationId xmlns:p14="http://schemas.microsoft.com/office/powerpoint/2010/main" val="4063918171"/>
      </p:ext>
    </p:extLst>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checkerboard(across)">
                                      <p:cBhvr>
                                        <p:cTn id="1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20000">
              <a:schemeClr val="tx1"/>
            </a:gs>
            <a:gs pos="94167">
              <a:schemeClr val="bg2">
                <a:tint val="95000"/>
                <a:shade val="100000"/>
                <a:satMod val="130000"/>
                <a:lumMod val="130000"/>
              </a:schemeClr>
            </a:gs>
            <a:gs pos="89000">
              <a:schemeClr val="tx1">
                <a:lumMod val="65000"/>
              </a:schemeClr>
            </a:gs>
          </a:gsLst>
          <a:path path="circle">
            <a:fillToRect l="20000" t="10000" r="20000" b="60000"/>
          </a:path>
        </a:gradFill>
        <a:effectLst/>
      </p:bgPr>
    </p:bg>
    <p:spTree>
      <p:nvGrpSpPr>
        <p:cNvPr id="1" name=""/>
        <p:cNvGrpSpPr/>
        <p:nvPr/>
      </p:nvGrpSpPr>
      <p:grpSpPr>
        <a:xfrm>
          <a:off x="0" y="0"/>
          <a:ext cx="0" cy="0"/>
          <a:chOff x="0" y="0"/>
          <a:chExt cx="0" cy="0"/>
        </a:xfrm>
      </p:grpSpPr>
      <p:pic>
        <p:nvPicPr>
          <p:cNvPr id="6146" name="Picture 2" descr="C:\Documents and Settings\Франич\Рабочий стол\ar122729892029861.jpg"/>
          <p:cNvPicPr>
            <a:picLocks noChangeAspect="1" noChangeArrowheads="1"/>
          </p:cNvPicPr>
          <p:nvPr/>
        </p:nvPicPr>
        <p:blipFill>
          <a:blip r:embed="rId2" cstate="print"/>
          <a:stretch>
            <a:fillRect/>
          </a:stretch>
        </p:blipFill>
        <p:spPr bwMode="auto">
          <a:xfrm>
            <a:off x="0" y="0"/>
            <a:ext cx="9144000"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pic>
      <p:sp>
        <p:nvSpPr>
          <p:cNvPr id="11" name="Заголовок 10"/>
          <p:cNvSpPr>
            <a:spLocks noGrp="1"/>
          </p:cNvSpPr>
          <p:nvPr>
            <p:ph type="title"/>
          </p:nvPr>
        </p:nvSpPr>
        <p:spPr>
          <a:xfrm>
            <a:off x="0" y="0"/>
            <a:ext cx="8229600" cy="1643050"/>
          </a:xfrm>
        </p:spPr>
        <p:txBody>
          <a:bodyPr/>
          <a:lstStyle/>
          <a:p>
            <a:r>
              <a:rPr lang="ru-RU" b="0" dirty="0" smtClean="0">
                <a:solidFill>
                  <a:schemeClr val="accent5">
                    <a:lumMod val="50000"/>
                  </a:schemeClr>
                </a:solidFill>
                <a:latin typeface="Segoe Print" pitchFamily="2" charset="0"/>
              </a:rPr>
              <a:t>Принцип развития</a:t>
            </a:r>
            <a:endParaRPr lang="ru-RU" dirty="0">
              <a:solidFill>
                <a:schemeClr val="accent5">
                  <a:lumMod val="50000"/>
                </a:schemeClr>
              </a:solidFill>
              <a:latin typeface="Segoe Print" pitchFamily="2" charset="0"/>
            </a:endParaRPr>
          </a:p>
        </p:txBody>
      </p:sp>
      <p:sp>
        <p:nvSpPr>
          <p:cNvPr id="12" name="Содержимое 11"/>
          <p:cNvSpPr>
            <a:spLocks noGrp="1"/>
          </p:cNvSpPr>
          <p:nvPr>
            <p:ph idx="1"/>
          </p:nvPr>
        </p:nvSpPr>
        <p:spPr>
          <a:xfrm>
            <a:off x="0" y="4714884"/>
            <a:ext cx="8929718" cy="2143116"/>
          </a:xfrm>
          <a:effectLst>
            <a:innerShdw blurRad="63500" dist="2527300" dir="8100000">
              <a:prstClr val="black">
                <a:alpha val="0"/>
              </a:prstClr>
            </a:innerShdw>
          </a:effectLst>
        </p:spPr>
        <p:txBody>
          <a:bodyPr>
            <a:normAutofit fontScale="55000" lnSpcReduction="20000"/>
          </a:bodyPr>
          <a:lstStyle/>
          <a:p>
            <a:pPr algn="ctr"/>
            <a:r>
              <a:rPr lang="ru-RU" sz="3000" dirty="0" smtClean="0">
                <a:solidFill>
                  <a:schemeClr val="accent5">
                    <a:lumMod val="50000"/>
                  </a:schemeClr>
                </a:solidFill>
                <a:latin typeface="Segoe Print" pitchFamily="2" charset="0"/>
              </a:rPr>
              <a:t>Принцип развития является прямым следствием признания движения основным свойством (атрибутом) материи. Вместе с тем принцип развития выделяет в многочисленных видах движения его ведущую форму – развитие. Движение может быть круговым), регрессивным и прогрессивным (необратимые формы движения). Развитие аккумулирует в себе особенности всех трех видов движения, оно предполагает необратимость (невозможность полного возврата к исходной точке), преемственность (связь нового и старого), направленность, цикличность.</a:t>
            </a:r>
            <a:endParaRPr lang="ru-RU" sz="3000" dirty="0">
              <a:solidFill>
                <a:schemeClr val="accent5">
                  <a:lumMod val="50000"/>
                </a:schemeClr>
              </a:solidFill>
              <a:latin typeface="Segoe Print" pitchFamily="2" charset="0"/>
            </a:endParaRPr>
          </a:p>
        </p:txBody>
      </p:sp>
      <p:sp>
        <p:nvSpPr>
          <p:cNvPr id="13" name="Содержимое 11"/>
          <p:cNvSpPr txBox="1">
            <a:spLocks/>
          </p:cNvSpPr>
          <p:nvPr/>
        </p:nvSpPr>
        <p:spPr>
          <a:xfrm>
            <a:off x="428596" y="1571612"/>
            <a:ext cx="4043362" cy="4709160"/>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ru-RU"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41398740"/>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 calcmode="lin" valueType="num">
                                      <p:cBhvr additive="base">
                                        <p:cTn id="14"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7000"/>
            <a:extLst>
              <a:ext uri="{BEBA8EAE-BF5A-486C-A8C5-ECC9F3942E4B}">
                <a14:imgProps xmlns:a14="http://schemas.microsoft.com/office/drawing/2010/main">
                  <a14:imgLayer r:embed="rId3">
                    <a14:imgEffect>
                      <a14:saturation sat="4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 name="Содержимое 6"/>
          <p:cNvSpPr>
            <a:spLocks noGrp="1"/>
          </p:cNvSpPr>
          <p:nvPr>
            <p:ph sz="quarter" idx="2"/>
          </p:nvPr>
        </p:nvSpPr>
        <p:spPr>
          <a:xfrm>
            <a:off x="642910" y="357166"/>
            <a:ext cx="7786742" cy="1428760"/>
          </a:xfrm>
        </p:spPr>
        <p:txBody>
          <a:bodyPr>
            <a:normAutofit/>
          </a:bodyPr>
          <a:lstStyle/>
          <a:p>
            <a:pPr algn="ctr"/>
            <a:r>
              <a:rPr lang="ru-RU" sz="4000" b="1" dirty="0" smtClean="0">
                <a:solidFill>
                  <a:schemeClr val="bg1">
                    <a:lumMod val="95000"/>
                    <a:lumOff val="5000"/>
                  </a:schemeClr>
                </a:solidFill>
                <a:latin typeface="Segoe Print" pitchFamily="2" charset="0"/>
              </a:rPr>
              <a:t>Принцип всеобщей связи</a:t>
            </a:r>
            <a:endParaRPr lang="ru-RU" sz="4000" b="1" dirty="0">
              <a:solidFill>
                <a:schemeClr val="bg1">
                  <a:lumMod val="95000"/>
                  <a:lumOff val="5000"/>
                </a:schemeClr>
              </a:solidFill>
              <a:latin typeface="Segoe Print" pitchFamily="2" charset="0"/>
            </a:endParaRPr>
          </a:p>
        </p:txBody>
      </p:sp>
      <p:sp>
        <p:nvSpPr>
          <p:cNvPr id="8" name="Содержимое 6"/>
          <p:cNvSpPr>
            <a:spLocks noGrp="1"/>
          </p:cNvSpPr>
          <p:nvPr>
            <p:ph sz="quarter" idx="2"/>
          </p:nvPr>
        </p:nvSpPr>
        <p:spPr>
          <a:xfrm>
            <a:off x="571472" y="1857364"/>
            <a:ext cx="7858180" cy="3929090"/>
          </a:xfrm>
        </p:spPr>
        <p:txBody>
          <a:bodyPr>
            <a:normAutofit/>
          </a:bodyPr>
          <a:lstStyle/>
          <a:p>
            <a:pPr algn="ctr"/>
            <a:r>
              <a:rPr lang="ru-RU" dirty="0" smtClean="0">
                <a:solidFill>
                  <a:schemeClr val="bg1">
                    <a:lumMod val="95000"/>
                    <a:lumOff val="5000"/>
                  </a:schemeClr>
                </a:solidFill>
                <a:latin typeface="Segoe Print" pitchFamily="2" charset="0"/>
              </a:rPr>
              <a:t>Принцип всеобщей связи неотделим от принципа развития, как бы раскрывает условие реализации первого принципа. Возникновение, изменение, развитие невозможно в изолированном состоянии, оно предполагает связь внутреннего и внешнего. Наконец, само развертывание противоречия как основное содержание принципа развития есть особая форма связи противоположностей.</a:t>
            </a:r>
            <a:endParaRPr lang="ru-RU" dirty="0">
              <a:solidFill>
                <a:schemeClr val="bg1">
                  <a:lumMod val="95000"/>
                  <a:lumOff val="5000"/>
                </a:schemeClr>
              </a:solidFill>
              <a:latin typeface="Segoe Print" pitchFamily="2" charset="0"/>
            </a:endParaRPr>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81DE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a:bodyPr>
          <a:lstStyle/>
          <a:p>
            <a:r>
              <a:rPr lang="ru-RU" dirty="0" smtClean="0">
                <a:solidFill>
                  <a:srgbClr val="7030A0"/>
                </a:solidFill>
                <a:latin typeface="Segoe Print" pitchFamily="2" charset="0"/>
              </a:rPr>
              <a:t>Связи могут быть:</a:t>
            </a:r>
            <a:endParaRPr lang="ru-RU" dirty="0">
              <a:solidFill>
                <a:srgbClr val="7030A0"/>
              </a:solidFill>
              <a:latin typeface="Segoe Print" pitchFamily="2" charset="0"/>
            </a:endParaRPr>
          </a:p>
        </p:txBody>
      </p:sp>
      <p:sp>
        <p:nvSpPr>
          <p:cNvPr id="5" name="Содержимое 4"/>
          <p:cNvSpPr>
            <a:spLocks noGrp="1"/>
          </p:cNvSpPr>
          <p:nvPr>
            <p:ph sz="quarter" idx="2"/>
          </p:nvPr>
        </p:nvSpPr>
        <p:spPr>
          <a:xfrm>
            <a:off x="928662" y="1785926"/>
            <a:ext cx="6000792" cy="3714776"/>
          </a:xfrm>
        </p:spPr>
        <p:txBody>
          <a:bodyPr>
            <a:normAutofit/>
          </a:bodyPr>
          <a:lstStyle/>
          <a:p>
            <a:pPr lvl="0">
              <a:buFont typeface="Wingdings" pitchFamily="2" charset="2"/>
              <a:buChar char="v"/>
            </a:pPr>
            <a:r>
              <a:rPr lang="ru-RU" dirty="0" smtClean="0">
                <a:solidFill>
                  <a:srgbClr val="6600CC"/>
                </a:solidFill>
                <a:latin typeface="Segoe Print" pitchFamily="2" charset="0"/>
              </a:rPr>
              <a:t>внешние и внутренние;</a:t>
            </a:r>
          </a:p>
          <a:p>
            <a:pPr lvl="0">
              <a:buFont typeface="Wingdings" pitchFamily="2" charset="2"/>
              <a:buChar char="v"/>
            </a:pPr>
            <a:r>
              <a:rPr lang="ru-RU" dirty="0" smtClean="0">
                <a:solidFill>
                  <a:srgbClr val="6600CC"/>
                </a:solidFill>
                <a:latin typeface="Segoe Print" pitchFamily="2" charset="0"/>
              </a:rPr>
              <a:t>непосредственные и опосредованные;</a:t>
            </a:r>
          </a:p>
          <a:p>
            <a:pPr lvl="0">
              <a:buFont typeface="Wingdings" pitchFamily="2" charset="2"/>
              <a:buChar char="v"/>
            </a:pPr>
            <a:r>
              <a:rPr lang="ru-RU" dirty="0" smtClean="0">
                <a:solidFill>
                  <a:srgbClr val="6600CC"/>
                </a:solidFill>
                <a:latin typeface="Segoe Print" pitchFamily="2" charset="0"/>
              </a:rPr>
              <a:t>генетические и функциональные;</a:t>
            </a:r>
          </a:p>
          <a:p>
            <a:pPr lvl="0">
              <a:buFont typeface="Wingdings" pitchFamily="2" charset="2"/>
              <a:buChar char="v"/>
            </a:pPr>
            <a:r>
              <a:rPr lang="ru-RU" dirty="0" smtClean="0">
                <a:solidFill>
                  <a:srgbClr val="6600CC"/>
                </a:solidFill>
                <a:latin typeface="Segoe Print" pitchFamily="2" charset="0"/>
              </a:rPr>
              <a:t>пространственные и временные;</a:t>
            </a:r>
          </a:p>
          <a:p>
            <a:pPr lvl="0">
              <a:buFont typeface="Wingdings" pitchFamily="2" charset="2"/>
              <a:buChar char="v"/>
            </a:pPr>
            <a:r>
              <a:rPr lang="ru-RU" dirty="0" smtClean="0">
                <a:solidFill>
                  <a:srgbClr val="6600CC"/>
                </a:solidFill>
                <a:latin typeface="Segoe Print" pitchFamily="2" charset="0"/>
              </a:rPr>
              <a:t>случайные и закономерные.</a:t>
            </a:r>
          </a:p>
          <a:p>
            <a:endParaRPr lang="ru-RU" dirty="0">
              <a:solidFill>
                <a:srgbClr val="6600CC"/>
              </a:solidFill>
              <a:latin typeface="Segoe Print" pitchFamily="2"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10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10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20000">
              <a:schemeClr val="tx1"/>
            </a:gs>
            <a:gs pos="94167">
              <a:schemeClr val="bg2">
                <a:tint val="95000"/>
                <a:shade val="100000"/>
                <a:satMod val="130000"/>
                <a:lumMod val="130000"/>
              </a:schemeClr>
            </a:gs>
            <a:gs pos="89000">
              <a:schemeClr val="tx1">
                <a:lumMod val="65000"/>
              </a:schemeClr>
            </a:gs>
          </a:gsLst>
          <a:path path="circle">
            <a:fillToRect l="20000" t="10000" r="20000" b="60000"/>
          </a:path>
        </a:gradFill>
        <a:effectLst/>
      </p:bgPr>
    </p:bg>
    <p:spTree>
      <p:nvGrpSpPr>
        <p:cNvPr id="1" name=""/>
        <p:cNvGrpSpPr/>
        <p:nvPr/>
      </p:nvGrpSpPr>
      <p:grpSpPr>
        <a:xfrm>
          <a:off x="0" y="0"/>
          <a:ext cx="0" cy="0"/>
          <a:chOff x="0" y="0"/>
          <a:chExt cx="0" cy="0"/>
        </a:xfrm>
      </p:grpSpPr>
      <p:sp>
        <p:nvSpPr>
          <p:cNvPr id="7" name="Содержимое 6"/>
          <p:cNvSpPr>
            <a:spLocks noGrp="1"/>
          </p:cNvSpPr>
          <p:nvPr>
            <p:ph sz="quarter" idx="2"/>
          </p:nvPr>
        </p:nvSpPr>
        <p:spPr>
          <a:xfrm>
            <a:off x="214282" y="1500174"/>
            <a:ext cx="8572560" cy="4786346"/>
          </a:xfrm>
        </p:spPr>
        <p:txBody>
          <a:bodyPr>
            <a:noAutofit/>
          </a:bodyPr>
          <a:lstStyle/>
          <a:p>
            <a:pPr algn="ctr"/>
            <a:r>
              <a:rPr lang="ru-RU" sz="1800" dirty="0" smtClean="0">
                <a:solidFill>
                  <a:schemeClr val="bg1">
                    <a:lumMod val="95000"/>
                    <a:lumOff val="5000"/>
                  </a:schemeClr>
                </a:solidFill>
                <a:latin typeface="Segoe Print" pitchFamily="2" charset="0"/>
              </a:rPr>
              <a:t>Принцип тождества диалектики, логики и теории познания выражает единство законов развития, тотальность процесса развития, захватывающего природу, и человеческое мышление, и общество. </a:t>
            </a:r>
          </a:p>
          <a:p>
            <a:pPr algn="ctr"/>
            <a:r>
              <a:rPr lang="ru-RU" sz="1800" dirty="0" smtClean="0">
                <a:solidFill>
                  <a:schemeClr val="bg1">
                    <a:lumMod val="95000"/>
                    <a:lumOff val="5000"/>
                  </a:schemeClr>
                </a:solidFill>
                <a:latin typeface="Segoe Print" pitchFamily="2" charset="0"/>
              </a:rPr>
              <a:t>Его другая формулировка – единство диалектики объективной, диалектики природы и диалектики субъективной, диалектики мышления. В такой формулировке различие разных форм диалектики признается, но не раскрывается. Когда же появляются названия трех различных теоретических дисциплин – диалектики, логики и теории познания, то становится очевидным и «принципиальным» существование развития в различных формах. Один из предлагаемых ответов заключается в следующем: диалектика изучает проявление развития в природе, это диалектика объективного; логика изучает особенности развития в человеческом мышлении.</a:t>
            </a:r>
            <a:endParaRPr lang="ru-RU" sz="1800" dirty="0">
              <a:solidFill>
                <a:schemeClr val="bg1">
                  <a:lumMod val="95000"/>
                  <a:lumOff val="5000"/>
                </a:schemeClr>
              </a:solidFill>
              <a:latin typeface="Segoe Print" pitchFamily="2" charset="0"/>
            </a:endParaRPr>
          </a:p>
        </p:txBody>
      </p:sp>
      <p:sp>
        <p:nvSpPr>
          <p:cNvPr id="8" name="Содержимое 6"/>
          <p:cNvSpPr>
            <a:spLocks noGrp="1"/>
          </p:cNvSpPr>
          <p:nvPr>
            <p:ph sz="quarter" idx="2"/>
          </p:nvPr>
        </p:nvSpPr>
        <p:spPr>
          <a:xfrm>
            <a:off x="500034" y="357166"/>
            <a:ext cx="8429684" cy="1428760"/>
          </a:xfrm>
        </p:spPr>
        <p:txBody>
          <a:bodyPr>
            <a:normAutofit/>
          </a:bodyPr>
          <a:lstStyle/>
          <a:p>
            <a:pPr algn="ctr"/>
            <a:r>
              <a:rPr lang="ru-RU" sz="4400" b="1" dirty="0" smtClean="0">
                <a:solidFill>
                  <a:schemeClr val="bg1">
                    <a:lumMod val="95000"/>
                    <a:lumOff val="5000"/>
                  </a:schemeClr>
                </a:solidFill>
                <a:latin typeface="Segoe Print" pitchFamily="2" charset="0"/>
              </a:rPr>
              <a:t>Принцип тождества</a:t>
            </a:r>
            <a:endParaRPr lang="ru-RU" sz="4400" b="1" dirty="0">
              <a:solidFill>
                <a:schemeClr val="bg1">
                  <a:lumMod val="95000"/>
                  <a:lumOff val="5000"/>
                </a:schemeClr>
              </a:solidFill>
              <a:latin typeface="Segoe Print" pitchFamily="2" charset="0"/>
            </a:endParaRPr>
          </a:p>
        </p:txBody>
      </p:sp>
    </p:spTree>
    <p:extLst>
      <p:ext uri="{BB962C8B-B14F-4D97-AF65-F5344CB8AC3E}">
        <p14:creationId xmlns:p14="http://schemas.microsoft.com/office/powerpoint/2010/main" val="235564351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0" end="0"/>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2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xEl>
                                              <p:pRg st="0" end="0"/>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30"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effectLst>
            <a:innerShdw blurRad="114300" dir="8040000">
              <a:srgbClr val="660066">
                <a:alpha val="36000"/>
              </a:srgbClr>
            </a:innerShdw>
          </a:effectLst>
        </p:spPr>
        <p:txBody>
          <a:bodyPr>
            <a:normAutofit fontScale="90000"/>
          </a:bodyPr>
          <a:lstStyle/>
          <a:p>
            <a:r>
              <a:rPr lang="ru-RU" b="0" dirty="0" smtClean="0">
                <a:solidFill>
                  <a:schemeClr val="bg1"/>
                </a:solidFill>
                <a:latin typeface="Segoe Print" pitchFamily="2" charset="0"/>
              </a:rPr>
              <a:t>Принцип восхождения от абстрактного к конкретному</a:t>
            </a:r>
            <a:endParaRPr lang="ru-RU" b="0" dirty="0">
              <a:solidFill>
                <a:schemeClr val="bg1"/>
              </a:solidFill>
              <a:latin typeface="Segoe Print" pitchFamily="2" charset="0"/>
            </a:endParaRPr>
          </a:p>
        </p:txBody>
      </p:sp>
      <p:sp>
        <p:nvSpPr>
          <p:cNvPr id="9" name="Содержимое 8"/>
          <p:cNvSpPr>
            <a:spLocks noGrp="1"/>
          </p:cNvSpPr>
          <p:nvPr>
            <p:ph sz="quarter" idx="2"/>
          </p:nvPr>
        </p:nvSpPr>
        <p:spPr>
          <a:xfrm>
            <a:off x="357158" y="1857364"/>
            <a:ext cx="8501122" cy="4572032"/>
          </a:xfrm>
        </p:spPr>
        <p:txBody>
          <a:bodyPr>
            <a:normAutofit/>
          </a:bodyPr>
          <a:lstStyle/>
          <a:p>
            <a:pPr algn="ctr"/>
            <a:r>
              <a:rPr lang="ru-RU" sz="3400" dirty="0" smtClean="0">
                <a:solidFill>
                  <a:schemeClr val="bg1"/>
                </a:solidFill>
                <a:latin typeface="Segoe Print" pitchFamily="2" charset="0"/>
              </a:rPr>
              <a:t>Принцип восхождения от абстрактного к конкретному аккумулируют в себе познавательную возможность законов и категорий диалектики, он организует процесс познания. «Абстрактное» и «конкретное» имеют несколько значений. </a:t>
            </a:r>
            <a:endParaRPr lang="ru-RU" dirty="0">
              <a:solidFill>
                <a:schemeClr val="bg1"/>
              </a:solidFil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p:cTn id="13"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66FF"/>
            </a:gs>
            <a:gs pos="25000">
              <a:srgbClr val="99FF66"/>
            </a:gs>
            <a:gs pos="50000">
              <a:schemeClr val="bg1"/>
            </a:gs>
            <a:gs pos="75000">
              <a:srgbClr val="66FF66"/>
            </a:gs>
            <a:gs pos="100000">
              <a:srgbClr val="CC00CC"/>
            </a:gs>
          </a:gsLst>
          <a:lin ang="5400000" scaled="0"/>
        </a:gradFill>
        <a:effectLst/>
      </p:bgPr>
    </p:bg>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214282" y="500042"/>
            <a:ext cx="8929718" cy="1071546"/>
          </a:xfrm>
        </p:spPr>
        <p:txBody>
          <a:bodyPr/>
          <a:lstStyle/>
          <a:p>
            <a:r>
              <a:rPr lang="ru-RU" sz="4400" b="1" dirty="0" smtClean="0">
                <a:solidFill>
                  <a:schemeClr val="accent6">
                    <a:lumMod val="50000"/>
                  </a:schemeClr>
                </a:solidFill>
                <a:latin typeface="Segoe Print" pitchFamily="2" charset="0"/>
              </a:rPr>
              <a:t>Абстрактное и конкретное</a:t>
            </a:r>
            <a:endParaRPr lang="ru-RU" sz="4400" b="1" dirty="0">
              <a:solidFill>
                <a:schemeClr val="accent6">
                  <a:lumMod val="50000"/>
                </a:schemeClr>
              </a:solidFill>
              <a:latin typeface="Segoe Print" pitchFamily="2" charset="0"/>
            </a:endParaRPr>
          </a:p>
        </p:txBody>
      </p:sp>
      <p:sp>
        <p:nvSpPr>
          <p:cNvPr id="7" name="Содержимое 6"/>
          <p:cNvSpPr>
            <a:spLocks noGrp="1"/>
          </p:cNvSpPr>
          <p:nvPr>
            <p:ph sz="quarter" idx="13"/>
          </p:nvPr>
        </p:nvSpPr>
        <p:spPr>
          <a:xfrm>
            <a:off x="428596" y="1857364"/>
            <a:ext cx="8429684" cy="4214842"/>
          </a:xfrm>
        </p:spPr>
        <p:txBody>
          <a:bodyPr>
            <a:normAutofit fontScale="85000" lnSpcReduction="20000"/>
          </a:bodyPr>
          <a:lstStyle/>
          <a:p>
            <a:pPr marL="457200" indent="-457200" algn="ctr">
              <a:buFont typeface="Wingdings" pitchFamily="2" charset="2"/>
              <a:buChar char="v"/>
            </a:pPr>
            <a:r>
              <a:rPr lang="ru-RU" dirty="0" smtClean="0">
                <a:solidFill>
                  <a:schemeClr val="tx1"/>
                </a:solidFill>
                <a:latin typeface="Segoe Print" pitchFamily="2" charset="0"/>
              </a:rPr>
              <a:t>В повседневности абстрактное понимают как синоним </a:t>
            </a:r>
            <a:r>
              <a:rPr lang="ru-RU" dirty="0" err="1" smtClean="0">
                <a:solidFill>
                  <a:schemeClr val="tx1"/>
                </a:solidFill>
                <a:latin typeface="Segoe Print" pitchFamily="2" charset="0"/>
              </a:rPr>
              <a:t>понятийности</a:t>
            </a:r>
            <a:r>
              <a:rPr lang="ru-RU" dirty="0" smtClean="0">
                <a:solidFill>
                  <a:schemeClr val="tx1"/>
                </a:solidFill>
                <a:latin typeface="Segoe Print" pitchFamily="2" charset="0"/>
              </a:rPr>
              <a:t>, в отличие от чувственности, образности, которая, соответственно, и есть конкретное. Абстрактное – это отвлечение от ряда несущественных свойств и выделение основных. В этом смысле познание всегда абстрактно, поскольку оно обобщает, отвлекается от индивидуального, оперируя понятиями.</a:t>
            </a:r>
          </a:p>
          <a:p>
            <a:pPr marL="457200" indent="-457200" algn="ctr">
              <a:buFont typeface="Wingdings" pitchFamily="2" charset="2"/>
              <a:buChar char="v"/>
            </a:pPr>
            <a:endParaRPr lang="ru-RU" dirty="0" smtClean="0">
              <a:solidFill>
                <a:schemeClr val="tx1"/>
              </a:solidFill>
              <a:latin typeface="Segoe Print" pitchFamily="2" charset="0"/>
            </a:endParaRPr>
          </a:p>
          <a:p>
            <a:pPr marL="457200" indent="-457200" algn="ctr">
              <a:buFont typeface="Wingdings" pitchFamily="2" charset="2"/>
              <a:buChar char="v"/>
            </a:pPr>
            <a:endParaRPr lang="ru-RU" dirty="0" smtClean="0">
              <a:solidFill>
                <a:schemeClr val="tx1"/>
              </a:solidFill>
              <a:latin typeface="Segoe Print" pitchFamily="2" charset="0"/>
            </a:endParaRPr>
          </a:p>
          <a:p>
            <a:pPr marL="457200" indent="-457200" algn="ctr">
              <a:buNone/>
            </a:pPr>
            <a:endParaRPr lang="ru-RU" dirty="0" smtClean="0">
              <a:solidFill>
                <a:schemeClr val="tx1"/>
              </a:solidFill>
              <a:latin typeface="Segoe Print" pitchFamily="2" charset="0"/>
            </a:endParaRPr>
          </a:p>
          <a:p>
            <a:pPr algn="ctr">
              <a:buFont typeface="Wingdings" pitchFamily="2" charset="2"/>
              <a:buChar char="v"/>
            </a:pPr>
            <a:r>
              <a:rPr lang="ru-RU" dirty="0" smtClean="0">
                <a:solidFill>
                  <a:schemeClr val="tx1"/>
                </a:solidFill>
                <a:latin typeface="Segoe Print" pitchFamily="2" charset="0"/>
              </a:rPr>
              <a:t>Конкретное, соотносимое так понимаемым абстрактным, есть сама объективная действительность, где существенное и несущественное не разделены.</a:t>
            </a:r>
            <a:r>
              <a:rPr lang="ru-RU" dirty="0" smtClean="0">
                <a:solidFill>
                  <a:schemeClr val="tx1"/>
                </a:solidFill>
              </a:rPr>
              <a:t>.</a:t>
            </a:r>
            <a:endParaRPr lang="ru-RU" dirty="0">
              <a:solidFill>
                <a:schemeClr val="tx1"/>
              </a:solidFill>
              <a:latin typeface="Segoe Print" pitchFamily="2" charset="0"/>
            </a:endParaRPr>
          </a:p>
        </p:txBody>
      </p:sp>
    </p:spTree>
    <p:extLst>
      <p:ext uri="{BB962C8B-B14F-4D97-AF65-F5344CB8AC3E}">
        <p14:creationId xmlns:p14="http://schemas.microsoft.com/office/powerpoint/2010/main" val="2282956455"/>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checkerboard(across)">
                                      <p:cBhvr>
                                        <p:cTn id="10" dur="1000"/>
                                        <p:tgtEl>
                                          <p:spTgt spid="7">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checkerboard(across)">
                                      <p:cBhvr>
                                        <p:cTn id="13"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1049</TotalTime>
  <Words>900</Words>
  <Application>Microsoft Office PowerPoint</Application>
  <PresentationFormat>Экран (4:3)</PresentationFormat>
  <Paragraphs>39</Paragraphs>
  <Slides>15</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15</vt:i4>
      </vt:variant>
    </vt:vector>
  </HeadingPairs>
  <TitlesOfParts>
    <vt:vector size="18" baseType="lpstr">
      <vt:lpstr>Апекс</vt:lpstr>
      <vt:lpstr>Воздушный поток</vt:lpstr>
      <vt:lpstr>Исполнительная</vt:lpstr>
      <vt:lpstr>диалектикa</vt:lpstr>
      <vt:lpstr>Термин «Диалектика»</vt:lpstr>
      <vt:lpstr>Принципы диалектики</vt:lpstr>
      <vt:lpstr>Принцип развития</vt:lpstr>
      <vt:lpstr>Презентация PowerPoint</vt:lpstr>
      <vt:lpstr>Связи могут быть:</vt:lpstr>
      <vt:lpstr>Презентация PowerPoint</vt:lpstr>
      <vt:lpstr>Принцип восхождения от абстрактного к конкретному</vt:lpstr>
      <vt:lpstr>Абстрактное и конкретное</vt:lpstr>
      <vt:lpstr>Презентация PowerPoint</vt:lpstr>
      <vt:lpstr>Принцип единства логического и исторического</vt:lpstr>
      <vt:lpstr>Логическое и историческое</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Алексей</dc:creator>
  <cp:lastModifiedBy>Admin</cp:lastModifiedBy>
  <cp:revision>137</cp:revision>
  <dcterms:created xsi:type="dcterms:W3CDTF">2010-11-12T05:41:42Z</dcterms:created>
  <dcterms:modified xsi:type="dcterms:W3CDTF">2014-10-06T16:50:41Z</dcterms:modified>
</cp:coreProperties>
</file>