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91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76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0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3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26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6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66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57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8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4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3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CA77-2155-47B5-A385-1B214C5C65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A8398-5518-4215-A90C-F847A16F4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hyperlink" Target="http://uk.wikipedia.org/wiki/%D0%9A%D1%80%D0%B8%D0%BC%D1%81%D1%8C%D0%BA%D1%96_%D0%B3%D0%BE%D1%80%D0%B8" TargetMode="External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e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42.jpg"/><Relationship Id="rId3" Type="http://schemas.openxmlformats.org/officeDocument/2006/relationships/image" Target="../media/image8.jpg"/><Relationship Id="rId7" Type="http://schemas.openxmlformats.org/officeDocument/2006/relationships/image" Target="../media/image9.jpg"/><Relationship Id="rId12" Type="http://schemas.openxmlformats.org/officeDocument/2006/relationships/image" Target="../media/image4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0.jpg"/><Relationship Id="rId5" Type="http://schemas.openxmlformats.org/officeDocument/2006/relationships/image" Target="../media/image36.jpg"/><Relationship Id="rId15" Type="http://schemas.openxmlformats.org/officeDocument/2006/relationships/image" Target="../media/image44.jpg"/><Relationship Id="rId10" Type="http://schemas.openxmlformats.org/officeDocument/2006/relationships/image" Target="../media/image39.jpg"/><Relationship Id="rId4" Type="http://schemas.openxmlformats.org/officeDocument/2006/relationships/image" Target="../media/image35.jpg"/><Relationship Id="rId9" Type="http://schemas.openxmlformats.org/officeDocument/2006/relationships/image" Target="../media/image38.jpg"/><Relationship Id="rId1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Рослинний світ природних зон України </a:t>
            </a:r>
            <a:endParaRPr lang="uk-UA" sz="6000" b="1" cap="all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татьяна\AppData\Local\Microsoft\Windows\Temporary Internet Files\Content.IE5\33JEOJQV\MM900318055[3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880">
            <a:off x="5532589" y="3252540"/>
            <a:ext cx="1369564" cy="7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>
                <a:solidFill>
                  <a:srgbClr val="002060"/>
                </a:solidFill>
              </a:rPr>
              <a:t>Природні </a:t>
            </a:r>
            <a:r>
              <a:rPr lang="uk-UA" sz="5400" dirty="0" smtClean="0">
                <a:solidFill>
                  <a:srgbClr val="002060"/>
                </a:solidFill>
              </a:rPr>
              <a:t>зони України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rgbClr val="0070C0"/>
                </a:solidFill>
              </a:rPr>
              <a:t>Природна зона</a:t>
            </a:r>
            <a:r>
              <a:rPr lang="uk-UA" dirty="0">
                <a:solidFill>
                  <a:srgbClr val="0070C0"/>
                </a:solidFill>
              </a:rPr>
              <a:t> - ділянка земної поверхні, яка відрізняється від інших своєрідністю природного комплексу, що досить чітко виявляється у зовнішньому вигляді. </a:t>
            </a:r>
            <a:r>
              <a:rPr lang="ru-RU" dirty="0">
                <a:solidFill>
                  <a:srgbClr val="0070C0"/>
                </a:solidFill>
              </a:rPr>
              <a:t>У </a:t>
            </a:r>
            <a:r>
              <a:rPr lang="ru-RU" dirty="0" err="1">
                <a:solidFill>
                  <a:srgbClr val="0070C0"/>
                </a:solidFill>
              </a:rPr>
              <a:t>природній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зоні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однакова</a:t>
            </a:r>
            <a:r>
              <a:rPr lang="ru-RU" dirty="0">
                <a:solidFill>
                  <a:srgbClr val="0070C0"/>
                </a:solidFill>
              </a:rPr>
              <a:t> погода </a:t>
            </a:r>
            <a:r>
              <a:rPr lang="ru-RU" dirty="0" err="1">
                <a:solidFill>
                  <a:srgbClr val="0070C0"/>
                </a:solidFill>
              </a:rPr>
              <a:t>впродовж</a:t>
            </a:r>
            <a:r>
              <a:rPr lang="ru-RU" dirty="0">
                <a:solidFill>
                  <a:srgbClr val="0070C0"/>
                </a:solidFill>
              </a:rPr>
              <a:t> року, </a:t>
            </a:r>
            <a:r>
              <a:rPr lang="ru-RU" dirty="0" err="1">
                <a:solidFill>
                  <a:srgbClr val="0070C0"/>
                </a:solidFill>
              </a:rPr>
              <a:t>подібні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ґрунти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рослини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тварини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>
                <a:solidFill>
                  <a:srgbClr val="0070C0"/>
                </a:solidFill>
              </a:rPr>
              <a:t>Територія </a:t>
            </a:r>
            <a:r>
              <a:rPr lang="uk-UA" dirty="0">
                <a:solidFill>
                  <a:srgbClr val="0070C0"/>
                </a:solidFill>
              </a:rPr>
              <a:t>України лежить у зонах мішаних лісів, лісостепів і степів. Українські Карпати і </a:t>
            </a:r>
            <a:r>
              <a:rPr lang="uk-UA" dirty="0" smtClean="0">
                <a:solidFill>
                  <a:srgbClr val="0070C0"/>
                </a:solidFill>
              </a:rPr>
              <a:t>вважають </a:t>
            </a:r>
            <a:r>
              <a:rPr lang="uk-UA" dirty="0">
                <a:solidFill>
                  <a:srgbClr val="0070C0"/>
                </a:solidFill>
              </a:rPr>
              <a:t>окремими природними (фізико-географічними) країнами</a:t>
            </a:r>
            <a:r>
              <a:rPr lang="uk-UA" dirty="0"/>
              <a:t>.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659826" cy="510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763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Мішані ліси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Зона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мішаних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лісів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займає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північну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частину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uk-UA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північній частині зони мішаних лісів переважає хвойне дерево сосна звичайна і листяне — дуб звичайний. Південніше, крім дуба, разом із сосною ростуть граб, береза, липа, осика, клен, вільха. Підлісок утворюють кущі ожини, шипшини, барбарису, ліщини, малини. На заболочених місцях поширені брусниця і чорниця.</a:t>
            </a:r>
          </a:p>
          <a:p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Ранньою весною в лісі першими зацвітають </a:t>
            </a:r>
            <a:r>
              <a:rPr lang="uk-UA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підсніжники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проліски, ряст, анемона. Пізніше — конвалія, фіалки, купина, сон-трава. Влітку між деревами залишаються лише </a:t>
            </a:r>
            <a:r>
              <a:rPr lang="uk-UA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вологолюбиві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тіневитривалі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рослини — папороті, мохи, копитняк. Інші трав'янисті рослини ростуть на галявинах і узліссях. Серед них: звіробій, деревій, валеріана, ромашка, іван-чай. У мішаних лісах багато грибів.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620688"/>
            <a:ext cx="435129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6936432" cy="5202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40481"/>
            <a:ext cx="5792663" cy="591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2171"/>
            <a:ext cx="8419381" cy="515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74" y="1251098"/>
            <a:ext cx="6004562" cy="399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1" y="1904965"/>
            <a:ext cx="5561015" cy="360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98" y="1129023"/>
            <a:ext cx="4239914" cy="423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6" y="937496"/>
            <a:ext cx="8141928" cy="508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74" y="1377256"/>
            <a:ext cx="5286838" cy="412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5" y="1211119"/>
            <a:ext cx="6626259" cy="481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74" y="1673444"/>
            <a:ext cx="5193927" cy="389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1579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Лісостеп</a:t>
            </a:r>
            <a:endParaRPr lang="uk-UA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dirty="0" err="1">
                <a:solidFill>
                  <a:srgbClr val="FFFF00"/>
                </a:solidFill>
              </a:rPr>
              <a:t>Лісостеп</a:t>
            </a:r>
            <a:r>
              <a:rPr lang="ru-RU" dirty="0">
                <a:solidFill>
                  <a:srgbClr val="FFFF00"/>
                </a:solidFill>
              </a:rPr>
              <a:t> -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перехідна</a:t>
            </a:r>
            <a:r>
              <a:rPr lang="ru-RU" dirty="0">
                <a:solidFill>
                  <a:srgbClr val="FFFF00"/>
                </a:solidFill>
              </a:rPr>
              <a:t> зона </a:t>
            </a:r>
            <a:r>
              <a:rPr lang="ru-RU" dirty="0" err="1">
                <a:solidFill>
                  <a:srgbClr val="FFFF00"/>
                </a:solidFill>
              </a:rPr>
              <a:t>між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мішаними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широколистими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лісами</a:t>
            </a:r>
            <a:r>
              <a:rPr lang="ru-RU" dirty="0">
                <a:solidFill>
                  <a:srgbClr val="FFFF00"/>
                </a:solidFill>
              </a:rPr>
              <a:t> та степом. 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Значна </a:t>
            </a:r>
            <a:r>
              <a:rPr lang="uk-UA" dirty="0">
                <a:solidFill>
                  <a:srgbClr val="FFFF00"/>
                </a:solidFill>
              </a:rPr>
              <a:t>частина території природної зони перебуває тепер під сільськогосподарськими угіддями. Природна рослинність — це залишки луків і степів, дубових та дубово-грабових, дубово-кленових (на Лівобережжі) лісів. Первісних степів збереглось </a:t>
            </a:r>
            <a:r>
              <a:rPr lang="uk-UA" dirty="0" smtClean="0">
                <a:solidFill>
                  <a:srgbClr val="FFFF00"/>
                </a:solidFill>
              </a:rPr>
              <a:t>мало .З дерев найпоширенішим </a:t>
            </a:r>
            <a:r>
              <a:rPr lang="uk-UA" dirty="0">
                <a:solidFill>
                  <a:srgbClr val="FFFF00"/>
                </a:solidFill>
              </a:rPr>
              <a:t>є дуб. Поширені також граб, бук, сосна, вільха, </a:t>
            </a:r>
            <a:r>
              <a:rPr lang="uk-UA" dirty="0" smtClean="0">
                <a:solidFill>
                  <a:srgbClr val="FFFF00"/>
                </a:solidFill>
              </a:rPr>
              <a:t>береза, липа, ліщина, бруслина. </a:t>
            </a:r>
            <a:r>
              <a:rPr lang="uk-UA" dirty="0">
                <a:solidFill>
                  <a:srgbClr val="FFFF00"/>
                </a:solidFill>
              </a:rPr>
              <a:t>Значні площі зайняті багатоярусними </a:t>
            </a:r>
            <a:r>
              <a:rPr lang="uk-UA" dirty="0" smtClean="0">
                <a:solidFill>
                  <a:srgbClr val="FFFF00"/>
                </a:solidFill>
              </a:rPr>
              <a:t>дібровами.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6" y="764704"/>
            <a:ext cx="7277794" cy="513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71" y="1124744"/>
            <a:ext cx="3747903" cy="502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0131" cy="6150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6" y="617617"/>
            <a:ext cx="7373453" cy="553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4" y="404664"/>
            <a:ext cx="8382000" cy="62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87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C000"/>
                </a:solidFill>
              </a:rPr>
              <a:t>Степ</a:t>
            </a:r>
            <a:endParaRPr lang="uk-UA" sz="7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</a:rPr>
              <a:t>Степова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природна</a:t>
            </a:r>
            <a:r>
              <a:rPr lang="ru-RU" sz="2000" dirty="0" smtClean="0">
                <a:solidFill>
                  <a:srgbClr val="FFFF00"/>
                </a:solidFill>
              </a:rPr>
              <a:t> зона</a:t>
            </a:r>
            <a:r>
              <a:rPr lang="ru-RU" sz="2000" dirty="0">
                <a:solidFill>
                  <a:srgbClr val="FFFF00"/>
                </a:solidFill>
              </a:rPr>
              <a:t>-</a:t>
            </a:r>
            <a:r>
              <a:rPr lang="ru-RU" sz="2000" dirty="0" err="1" smtClean="0">
                <a:solidFill>
                  <a:srgbClr val="FFFF00"/>
                </a:solidFill>
              </a:rPr>
              <a:t>розташована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на </a:t>
            </a:r>
            <a:r>
              <a:rPr lang="ru-RU" sz="2000" dirty="0" err="1">
                <a:solidFill>
                  <a:srgbClr val="FFFF00"/>
                </a:solidFill>
              </a:rPr>
              <a:t>південь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від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dirty="0" err="1" smtClean="0">
                <a:solidFill>
                  <a:srgbClr val="FFFF00"/>
                </a:solidFill>
              </a:rPr>
              <a:t>лісестопевої</a:t>
            </a:r>
            <a:r>
              <a:rPr lang="ru-RU" sz="2000" dirty="0">
                <a:solidFill>
                  <a:srgbClr val="FFFF00"/>
                </a:solidFill>
              </a:rPr>
              <a:t> й </a:t>
            </a:r>
            <a:r>
              <a:rPr lang="ru-RU" sz="2000" dirty="0" err="1">
                <a:solidFill>
                  <a:srgbClr val="FFFF00"/>
                </a:solidFill>
              </a:rPr>
              <a:t>простягається</a:t>
            </a:r>
            <a:r>
              <a:rPr lang="ru-RU" sz="2000" dirty="0">
                <a:solidFill>
                  <a:srgbClr val="FFFF00"/>
                </a:solidFill>
              </a:rPr>
              <a:t> на </a:t>
            </a:r>
            <a:r>
              <a:rPr lang="ru-RU" sz="2000" dirty="0" err="1">
                <a:solidFill>
                  <a:srgbClr val="FFFF00"/>
                </a:solidFill>
              </a:rPr>
              <a:t>південь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до Азово-</a:t>
            </a:r>
            <a:r>
              <a:rPr lang="ru-RU" sz="2000" dirty="0" err="1" smtClean="0">
                <a:solidFill>
                  <a:srgbClr val="FFFF00"/>
                </a:solidFill>
              </a:rPr>
              <a:t>Чорноморського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узбережжя</a:t>
            </a:r>
            <a:r>
              <a:rPr lang="ru-RU" sz="2000" dirty="0">
                <a:solidFill>
                  <a:srgbClr val="FFFF00"/>
                </a:solidFill>
              </a:rPr>
              <a:t> та </a:t>
            </a:r>
            <a:r>
              <a:rPr lang="ru-RU" sz="2000" dirty="0" err="1" smtClean="0">
                <a:solidFill>
                  <a:srgbClr val="FFFF00"/>
                </a:solidFill>
              </a:rPr>
              <a:t>Кримських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гір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000" dirty="0">
                <a:solidFill>
                  <a:srgbClr val="FFFF00"/>
                </a:solidFill>
                <a:hlinkClick r:id="rId3" tooltip="Кримські гори"/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Дерева</a:t>
            </a:r>
            <a:r>
              <a:rPr lang="uk-UA" sz="2000" dirty="0">
                <a:solidFill>
                  <a:srgbClr val="FFFF00"/>
                </a:solidFill>
              </a:rPr>
              <a:t> і кущі зустрічаються на берегах водойм і в </a:t>
            </a:r>
            <a:r>
              <a:rPr lang="uk-UA" sz="2000" dirty="0" smtClean="0">
                <a:solidFill>
                  <a:srgbClr val="FFFF00"/>
                </a:solidFill>
              </a:rPr>
              <a:t>балках. У </a:t>
            </a:r>
            <a:r>
              <a:rPr lang="uk-UA" sz="2000" dirty="0">
                <a:solidFill>
                  <a:srgbClr val="FFFF00"/>
                </a:solidFill>
              </a:rPr>
              <a:t>степах іноді можна зустріти зарості </a:t>
            </a:r>
            <a:r>
              <a:rPr lang="uk-UA" sz="2000" dirty="0" smtClean="0">
                <a:solidFill>
                  <a:srgbClr val="FFFF00"/>
                </a:solidFill>
              </a:rPr>
              <a:t>тернику,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шипшини,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мигдалю,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степової вишні. Природні ліси </a:t>
            </a:r>
            <a:r>
              <a:rPr lang="uk-UA" sz="2000" dirty="0">
                <a:solidFill>
                  <a:srgbClr val="FFFF00"/>
                </a:solidFill>
              </a:rPr>
              <a:t> в степах займають невелику площу. </a:t>
            </a:r>
            <a:r>
              <a:rPr lang="uk-UA" sz="2000" dirty="0" err="1">
                <a:solidFill>
                  <a:srgbClr val="FFFF00"/>
                </a:solidFill>
              </a:rPr>
              <a:t>У </a:t>
            </a:r>
            <a:r>
              <a:rPr lang="uk-UA" sz="2000" dirty="0" err="1" smtClean="0">
                <a:solidFill>
                  <a:srgbClr val="FFFF00"/>
                </a:solidFill>
              </a:rPr>
              <a:t>балках</a:t>
            </a:r>
            <a:r>
              <a:rPr lang="uk-UA" sz="2000" dirty="0" err="1">
                <a:solidFill>
                  <a:srgbClr val="FFFF00"/>
                </a:solidFill>
              </a:rPr>
              <a:t> </a:t>
            </a:r>
            <a:r>
              <a:rPr lang="uk-UA" sz="2000" dirty="0">
                <a:solidFill>
                  <a:srgbClr val="FFFF00"/>
                </a:solidFill>
              </a:rPr>
              <a:t>та ярах трапляються </a:t>
            </a:r>
            <a:r>
              <a:rPr lang="uk-UA" sz="2000" dirty="0" smtClean="0">
                <a:solidFill>
                  <a:srgbClr val="FFFF00"/>
                </a:solidFill>
              </a:rPr>
              <a:t>байрачні ліси, </a:t>
            </a:r>
            <a:r>
              <a:rPr lang="uk-UA" sz="2000" dirty="0">
                <a:solidFill>
                  <a:srgbClr val="FFFF00"/>
                </a:solidFill>
              </a:rPr>
              <a:t>у заплавах річок </a:t>
            </a:r>
            <a:r>
              <a:rPr lang="uk-UA" sz="2000" dirty="0" smtClean="0">
                <a:solidFill>
                  <a:srgbClr val="FFFF00"/>
                </a:solidFill>
              </a:rPr>
              <a:t>заплавні. Для </a:t>
            </a:r>
            <a:r>
              <a:rPr lang="uk-UA" sz="2000" dirty="0">
                <a:solidFill>
                  <a:srgbClr val="FFFF00"/>
                </a:solidFill>
              </a:rPr>
              <a:t>степової зони </a:t>
            </a:r>
            <a:r>
              <a:rPr lang="uk-UA" sz="2000" dirty="0" err="1">
                <a:solidFill>
                  <a:srgbClr val="FFFF00"/>
                </a:solidFill>
              </a:rPr>
              <a:t>характерна </a:t>
            </a:r>
            <a:r>
              <a:rPr lang="uk-UA" sz="2000" dirty="0" err="1" smtClean="0">
                <a:solidFill>
                  <a:srgbClr val="FFFF00"/>
                </a:solidFill>
              </a:rPr>
              <a:t>ттрав’</a:t>
            </a:r>
            <a:r>
              <a:rPr lang="uk-UA" sz="2000" dirty="0" smtClean="0">
                <a:solidFill>
                  <a:srgbClr val="FFFF00"/>
                </a:solidFill>
              </a:rPr>
              <a:t>яна</a:t>
            </a:r>
            <a:r>
              <a:rPr lang="uk-UA" sz="2000" dirty="0">
                <a:solidFill>
                  <a:srgbClr val="FFFF00"/>
                </a:solidFill>
              </a:rPr>
              <a:t> степова рослинність. </a:t>
            </a:r>
            <a:endParaRPr lang="uk-UA" sz="2000" dirty="0" smtClean="0">
              <a:solidFill>
                <a:srgbClr val="FFFF00"/>
              </a:solidFill>
            </a:endParaRPr>
          </a:p>
          <a:p>
            <a:r>
              <a:rPr lang="uk-UA" sz="2000" dirty="0" smtClean="0">
                <a:solidFill>
                  <a:srgbClr val="FFFF00"/>
                </a:solidFill>
              </a:rPr>
              <a:t>Весною</a:t>
            </a:r>
            <a:r>
              <a:rPr lang="uk-UA" sz="2000" dirty="0">
                <a:solidFill>
                  <a:srgbClr val="FFFF00"/>
                </a:solidFill>
              </a:rPr>
              <a:t>, коли в ґрунті ще достатньо вологи, з'являються </a:t>
            </a:r>
            <a:r>
              <a:rPr lang="uk-UA" sz="2000" dirty="0" smtClean="0">
                <a:solidFill>
                  <a:srgbClr val="FFFF00"/>
                </a:solidFill>
              </a:rPr>
              <a:t>ефемерні рослини:півники,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гіацинти,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крокуси,</a:t>
            </a:r>
            <a:r>
              <a:rPr lang="uk-UA" sz="2000" dirty="0" err="1">
                <a:solidFill>
                  <a:srgbClr val="FFFF00"/>
                </a:solidFill>
              </a:rPr>
              <a:t> </a:t>
            </a:r>
            <a:r>
              <a:rPr lang="uk-UA" sz="2000" dirty="0" err="1" smtClean="0">
                <a:solidFill>
                  <a:srgbClr val="FFFF00"/>
                </a:solidFill>
              </a:rPr>
              <a:t>гирицві</a:t>
            </a:r>
            <a:r>
              <a:rPr lang="uk-UA" sz="2000" dirty="0" smtClean="0">
                <a:solidFill>
                  <a:srgbClr val="FFFF00"/>
                </a:solidFill>
              </a:rPr>
              <a:t>т,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тюльпани,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півонії,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маки... </a:t>
            </a:r>
            <a:r>
              <a:rPr lang="uk-UA" sz="2000" dirty="0">
                <a:solidFill>
                  <a:srgbClr val="FFFF00"/>
                </a:solidFill>
              </a:rPr>
              <a:t>Улітку в степу з'являються </a:t>
            </a:r>
            <a:r>
              <a:rPr lang="uk-UA" sz="2000" dirty="0" smtClean="0">
                <a:solidFill>
                  <a:srgbClr val="FFFF00"/>
                </a:solidFill>
              </a:rPr>
              <a:t>полин,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типчак,</a:t>
            </a:r>
            <a:r>
              <a:rPr lang="uk-UA" sz="2000" dirty="0">
                <a:solidFill>
                  <a:srgbClr val="FFFF00"/>
                </a:solidFill>
              </a:rPr>
              <a:t> </a:t>
            </a:r>
            <a:r>
              <a:rPr lang="uk-UA" sz="2000" dirty="0" smtClean="0">
                <a:solidFill>
                  <a:srgbClr val="FFFF00"/>
                </a:solidFill>
              </a:rPr>
              <a:t>ковил</a:t>
            </a:r>
            <a:r>
              <a:rPr lang="uk-UA" sz="2000" dirty="0">
                <a:solidFill>
                  <a:srgbClr val="FFFF00"/>
                </a:solidFill>
              </a:rPr>
              <a:t>а</a:t>
            </a:r>
            <a:r>
              <a:rPr lang="uk-UA" sz="2000" dirty="0" smtClean="0">
                <a:solidFill>
                  <a:srgbClr val="FFFF00"/>
                </a:solidFill>
              </a:rPr>
              <a:t>. </a:t>
            </a:r>
            <a:r>
              <a:rPr lang="uk-UA" sz="2000" dirty="0">
                <a:solidFill>
                  <a:srgbClr val="FFFF00"/>
                </a:solidFill>
              </a:rPr>
              <a:t>Одні рослини мають довге коріння, яким з глибини дістають воду, в інших — жорсткі або вузькі опушені листки, через які випаровується мало води. У середині літа від спеки починають висихати всі рослини. Вітер підхоплює їх і котить клубками по степу </a:t>
            </a:r>
            <a:r>
              <a:rPr lang="uk-UA" sz="2000" dirty="0" smtClean="0">
                <a:solidFill>
                  <a:srgbClr val="FFFF00"/>
                </a:solidFill>
              </a:rPr>
              <a:t>(рослини-перекотиполе), </a:t>
            </a:r>
            <a:r>
              <a:rPr lang="uk-UA" sz="2000" dirty="0">
                <a:solidFill>
                  <a:srgbClr val="FFFF00"/>
                </a:solidFill>
              </a:rPr>
              <a:t>витрушуючи дозріле насіння.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095678" cy="519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7379"/>
            <a:ext cx="6434642" cy="643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30" y="394805"/>
            <a:ext cx="4776830" cy="620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332"/>
            <a:ext cx="5685357" cy="660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39" y="977214"/>
            <a:ext cx="5959549" cy="494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504518" cy="4976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2" y="1000125"/>
            <a:ext cx="6994128" cy="5245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64" y="1714711"/>
            <a:ext cx="5095123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96" y="1260081"/>
            <a:ext cx="6870898" cy="438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5" y="1293876"/>
            <a:ext cx="6800075" cy="44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69" y="261673"/>
            <a:ext cx="4684291" cy="624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96" y="1496388"/>
            <a:ext cx="6459078" cy="429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03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4900" b="1" dirty="0" err="1" smtClean="0">
                <a:solidFill>
                  <a:srgbClr val="00B050"/>
                </a:solidFill>
              </a:rPr>
              <a:t>Корпатські</a:t>
            </a:r>
            <a:r>
              <a:rPr lang="uk-UA" sz="4900" b="1" dirty="0" smtClean="0">
                <a:solidFill>
                  <a:srgbClr val="00B050"/>
                </a:solidFill>
              </a:rPr>
              <a:t> гори</a:t>
            </a:r>
            <a:br>
              <a:rPr lang="uk-UA" sz="4900" b="1" dirty="0" smtClean="0">
                <a:solidFill>
                  <a:srgbClr val="00B050"/>
                </a:solidFill>
              </a:rPr>
            </a:br>
            <a:r>
              <a:rPr lang="uk-UA" sz="4900" b="1" dirty="0" smtClean="0">
                <a:solidFill>
                  <a:srgbClr val="00B050"/>
                </a:solidFill>
              </a:rPr>
              <a:t>(Українські Карпати)</a:t>
            </a:r>
            <a:r>
              <a:rPr lang="uk-UA" sz="4900" dirty="0"/>
              <a:t/>
            </a:r>
            <a:br>
              <a:rPr lang="uk-UA" sz="4900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Карпатські гори — це місце в Україні, де випадає найбільше опадів: дощів — навесні і влітку, снігу —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взимку. 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Біля 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підніжжя, на схилах гір, росте листяний ліс. Його утворюють дуб, граб, липа, клен, бук. Вище — холодніше, тому з'являються хвойні дерева — ялиця і ялина європейська, яку називають смерекою. З листяних переважає бук. Ліс стає мішаним. Підлісок листяного і мішаного лісів утворюють кущі малини, ліщини, ожини, шипшини. На узліссях і галявинах ростуть трав'янисті рослини, більшість з них лікарські. Під деревами багато грибів: білих, підберезників, підосичників, маслюків, опеньків.</a:t>
            </a:r>
          </a:p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Чим вище підніматися в гори, тим листяних дерев дедалі менше. Ліс стає хвойним. Крім смереки і ялиці, у ньому росте модрина. Хвойні дерева холодостійкіші, ніж листяні. Хвойний ліс темний, вологий. Ґрунт між деревами вкритий мохами. На галявинах ростуть низенькі кущики брусниці й чорниці.</a:t>
            </a:r>
          </a:p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На вершинах Карпат хвойні ліси змінюються чагарниками із сосни гірської і ялівцю. За ними розкинулися гірські луки — полонини. Вони вкриті </a:t>
            </a:r>
            <a:r>
              <a:rPr lang="uk-UA" dirty="0" err="1">
                <a:solidFill>
                  <a:schemeClr val="bg1">
                    <a:lumMod val="95000"/>
                  </a:schemeClr>
                </a:solidFill>
              </a:rPr>
              <a:t>різнобарвно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1">
                    <a:lumMod val="95000"/>
                  </a:schemeClr>
                </a:solidFill>
              </a:rPr>
              <a:t>квітуючими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трав'янистими рослинами.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04789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1" y="759632"/>
            <a:ext cx="4016077" cy="533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87" y="604548"/>
            <a:ext cx="6930694" cy="563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7" y="397143"/>
            <a:ext cx="6224711" cy="635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6" y="885748"/>
            <a:ext cx="702945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09" y="1200462"/>
            <a:ext cx="5007049" cy="4906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5" y="638507"/>
            <a:ext cx="7781245" cy="5835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19062"/>
            <a:ext cx="4762500" cy="661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1" y="332421"/>
            <a:ext cx="8236024" cy="617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421"/>
            <a:ext cx="8382000" cy="62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4" y="191779"/>
            <a:ext cx="4609608" cy="647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57" y="429656"/>
            <a:ext cx="6653361" cy="607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241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347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Рослинний світ природних зон України </vt:lpstr>
      <vt:lpstr>Природні зони України</vt:lpstr>
      <vt:lpstr>Мішані ліси</vt:lpstr>
      <vt:lpstr>Лісостеп</vt:lpstr>
      <vt:lpstr>Степ</vt:lpstr>
      <vt:lpstr>  Корпатські гори (Українські Карпати)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Рослинний світ природних зон України</dc:title>
  <dc:creator>татьяна</dc:creator>
  <cp:lastModifiedBy>Tanya</cp:lastModifiedBy>
  <cp:revision>21</cp:revision>
  <dcterms:created xsi:type="dcterms:W3CDTF">2014-05-09T07:10:31Z</dcterms:created>
  <dcterms:modified xsi:type="dcterms:W3CDTF">2015-02-09T15:27:11Z</dcterms:modified>
</cp:coreProperties>
</file>