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20" r:id="rId5"/>
    <p:sldMasterId id="2147483732" r:id="rId6"/>
    <p:sldMasterId id="2147483744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8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174637A5-13D5-4E5B-B446-932EBDC6ECDC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98AB65-0D66-4E83-A252-0EA6BF801103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2000" dirty="0" smtClean="0"/>
              <a:t>Гальванопластика і гальваностегія</a:t>
            </a:r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6600" dirty="0" smtClean="0"/>
              <a:t>Електроліз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000548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82822"/>
            <a:ext cx="3816424" cy="406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769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>
                <a:solidFill>
                  <a:schemeClr val="bg2">
                    <a:lumMod val="50000"/>
                  </a:schemeClr>
                </a:solidFill>
              </a:rPr>
              <a:t>Гальваностегія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</a:rPr>
              <a:t> - </a:t>
            </a:r>
            <a:r>
              <a:rPr lang="ru-RU" b="1" i="1" dirty="0" err="1">
                <a:solidFill>
                  <a:schemeClr val="bg2">
                    <a:lumMod val="50000"/>
                  </a:schemeClr>
                </a:solidFill>
              </a:rPr>
              <a:t>це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bg2">
                    <a:lumMod val="50000"/>
                  </a:schemeClr>
                </a:solidFill>
              </a:rPr>
              <a:t>електроосадження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</a:rPr>
              <a:t> на </a:t>
            </a:r>
            <a:r>
              <a:rPr lang="ru-RU" b="1" i="1" dirty="0" err="1">
                <a:solidFill>
                  <a:schemeClr val="bg2">
                    <a:lumMod val="50000"/>
                  </a:schemeClr>
                </a:solidFill>
              </a:rPr>
              <a:t>поверхню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bg2">
                    <a:lumMod val="50000"/>
                  </a:schemeClr>
                </a:solidFill>
              </a:rPr>
              <a:t>металу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bg2">
                    <a:lumMod val="50000"/>
                  </a:schemeClr>
                </a:solidFill>
              </a:rPr>
              <a:t>іншого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bg2">
                    <a:lumMod val="50000"/>
                  </a:schemeClr>
                </a:solidFill>
              </a:rPr>
              <a:t>металу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i="1" dirty="0" err="1">
                <a:solidFill>
                  <a:schemeClr val="bg2">
                    <a:lumMod val="50000"/>
                  </a:schemeClr>
                </a:solidFill>
              </a:rPr>
              <a:t>який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bg2">
                    <a:lumMod val="50000"/>
                  </a:schemeClr>
                </a:solidFill>
              </a:rPr>
              <a:t>міцно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bg2">
                    <a:lumMod val="50000"/>
                  </a:schemeClr>
                </a:solidFill>
              </a:rPr>
              <a:t>зв'язується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ru-RU" b="1" i="1" dirty="0" err="1">
                <a:solidFill>
                  <a:schemeClr val="bg2">
                    <a:lumMod val="50000"/>
                  </a:schemeClr>
                </a:solidFill>
              </a:rPr>
              <a:t>зчіплюється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</a:rPr>
              <a:t>) з </a:t>
            </a:r>
            <a:r>
              <a:rPr lang="ru-RU" b="1" i="1" dirty="0" err="1">
                <a:solidFill>
                  <a:schemeClr val="bg2">
                    <a:lumMod val="50000"/>
                  </a:schemeClr>
                </a:solidFill>
              </a:rPr>
              <a:t>покриваючим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bg2">
                    <a:lumMod val="50000"/>
                  </a:schemeClr>
                </a:solidFill>
              </a:rPr>
              <a:t>металом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</a:rPr>
              <a:t> (предметом), </a:t>
            </a:r>
            <a:r>
              <a:rPr lang="ru-RU" b="1" i="1" dirty="0" err="1">
                <a:solidFill>
                  <a:schemeClr val="bg2">
                    <a:lumMod val="50000"/>
                  </a:schemeClr>
                </a:solidFill>
              </a:rPr>
              <a:t>що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</a:rPr>
              <a:t> служить катодом </a:t>
            </a:r>
            <a:r>
              <a:rPr lang="ru-RU" b="1" i="1" dirty="0" err="1">
                <a:solidFill>
                  <a:schemeClr val="bg2">
                    <a:lumMod val="50000"/>
                  </a:schemeClr>
                </a:solidFill>
              </a:rPr>
              <a:t>електролізера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ru-RU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1133355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Перед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покриттям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вироби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необхідно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ретельно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очистити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іншому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випадку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метал буде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осідати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нерівномірно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і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зв'язок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металу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поверхнею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виробу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буде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нестійким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Способом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гальваностегіі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можна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покрити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деталь тонким шаром золота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або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срібла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хрому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або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нікелю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За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допомогою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електролізу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можна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наносити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найтонші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металеві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покриття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різні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металеві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поверхні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При такому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способі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нанесення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покриттів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деталь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використовують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як катод,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який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міститься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у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розчину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солі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того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металу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покриття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якого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необхідно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отримати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якості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анода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використовується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пластинка з того ж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металу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1815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1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242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4245"/>
            <a:ext cx="8928992" cy="663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964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588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6108"/>
            <a:ext cx="8928992" cy="667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124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164"/>
            <a:ext cx="9144000" cy="670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608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79208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Гальванопластика</a:t>
            </a:r>
            <a:r>
              <a:rPr lang="ru-RU" dirty="0">
                <a:solidFill>
                  <a:srgbClr val="FFFF00"/>
                </a:solidFill>
              </a:rPr>
              <a:t> - </a:t>
            </a:r>
            <a:r>
              <a:rPr lang="ru-RU" dirty="0" err="1">
                <a:solidFill>
                  <a:srgbClr val="FFFF00"/>
                </a:solidFill>
              </a:rPr>
              <a:t>одержання</a:t>
            </a:r>
            <a:r>
              <a:rPr lang="ru-RU" dirty="0">
                <a:solidFill>
                  <a:srgbClr val="FFFF00"/>
                </a:solidFill>
              </a:rPr>
              <a:t> шляхом </a:t>
            </a:r>
            <a:r>
              <a:rPr lang="ru-RU" dirty="0" err="1">
                <a:solidFill>
                  <a:srgbClr val="FFFF00"/>
                </a:solidFill>
              </a:rPr>
              <a:t>електролізу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точних</a:t>
            </a:r>
            <a:r>
              <a:rPr lang="ru-RU" dirty="0">
                <a:solidFill>
                  <a:srgbClr val="FFFF00"/>
                </a:solidFill>
              </a:rPr>
              <a:t>, легко </a:t>
            </a:r>
            <a:r>
              <a:rPr lang="ru-RU" dirty="0" err="1">
                <a:solidFill>
                  <a:srgbClr val="FFFF00"/>
                </a:solidFill>
              </a:rPr>
              <a:t>відокремлюваних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металевих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копій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щодо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значної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товщини</a:t>
            </a:r>
            <a:r>
              <a:rPr lang="ru-RU" dirty="0">
                <a:solidFill>
                  <a:srgbClr val="FFFF00"/>
                </a:solidFill>
              </a:rPr>
              <a:t> з </a:t>
            </a:r>
            <a:r>
              <a:rPr lang="ru-RU" dirty="0" err="1">
                <a:solidFill>
                  <a:srgbClr val="FFFF00"/>
                </a:solidFill>
              </a:rPr>
              <a:t>різних</a:t>
            </a:r>
            <a:r>
              <a:rPr lang="ru-RU" dirty="0">
                <a:solidFill>
                  <a:srgbClr val="FFFF00"/>
                </a:solidFill>
              </a:rPr>
              <a:t> як </a:t>
            </a:r>
            <a:r>
              <a:rPr lang="ru-RU" dirty="0" err="1">
                <a:solidFill>
                  <a:srgbClr val="FFFF00"/>
                </a:solidFill>
              </a:rPr>
              <a:t>неметалічних</a:t>
            </a:r>
            <a:r>
              <a:rPr lang="ru-RU" dirty="0">
                <a:solidFill>
                  <a:srgbClr val="FFFF00"/>
                </a:solidFill>
              </a:rPr>
              <a:t>, так і </a:t>
            </a:r>
            <a:r>
              <a:rPr lang="ru-RU" dirty="0" err="1">
                <a:solidFill>
                  <a:srgbClr val="FFFF00"/>
                </a:solidFill>
              </a:rPr>
              <a:t>металевих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предметів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err="1">
                <a:solidFill>
                  <a:srgbClr val="FFFF00"/>
                </a:solidFill>
              </a:rPr>
              <a:t>які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називаються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матрицями</a:t>
            </a:r>
            <a:r>
              <a:rPr lang="ru-RU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8136904" cy="471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004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56667"/>
            <a:ext cx="381000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56668"/>
            <a:ext cx="3856347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054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293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937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68088"/>
            <a:ext cx="3960439" cy="317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660" y="404664"/>
            <a:ext cx="369419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503" y="415273"/>
            <a:ext cx="4572000" cy="2308324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</a:rPr>
              <a:t>Електроліз</a:t>
            </a:r>
            <a:r>
              <a:rPr lang="ru-RU" dirty="0" smtClean="0">
                <a:solidFill>
                  <a:srgbClr val="FFFF00"/>
                </a:solidFill>
              </a:rPr>
              <a:t> – </a:t>
            </a:r>
            <a:r>
              <a:rPr lang="ru-RU" dirty="0" err="1" smtClean="0">
                <a:solidFill>
                  <a:srgbClr val="FFFF00"/>
                </a:solidFill>
              </a:rPr>
              <a:t>розклад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речовин</a:t>
            </a:r>
            <a:r>
              <a:rPr lang="ru-RU" dirty="0" smtClean="0">
                <a:solidFill>
                  <a:srgbClr val="FFFF00"/>
                </a:solidFill>
              </a:rPr>
              <a:t> (</a:t>
            </a:r>
            <a:r>
              <a:rPr lang="ru-RU" dirty="0" err="1" smtClean="0">
                <a:solidFill>
                  <a:srgbClr val="FFFF00"/>
                </a:solidFill>
              </a:rPr>
              <a:t>наприклад</a:t>
            </a:r>
            <a:r>
              <a:rPr lang="ru-RU" dirty="0" smtClean="0">
                <a:solidFill>
                  <a:srgbClr val="FFFF00"/>
                </a:solidFill>
              </a:rPr>
              <a:t>, води, </a:t>
            </a:r>
            <a:r>
              <a:rPr lang="ru-RU" dirty="0" err="1" smtClean="0">
                <a:solidFill>
                  <a:srgbClr val="FFFF00"/>
                </a:solidFill>
              </a:rPr>
              <a:t>розчинів</a:t>
            </a:r>
            <a:r>
              <a:rPr lang="ru-RU" dirty="0" smtClean="0">
                <a:solidFill>
                  <a:srgbClr val="FFFF00"/>
                </a:solidFill>
              </a:rPr>
              <a:t> кислот, </a:t>
            </a:r>
            <a:r>
              <a:rPr lang="ru-RU" dirty="0" err="1" smtClean="0">
                <a:solidFill>
                  <a:srgbClr val="FFFF00"/>
                </a:solidFill>
              </a:rPr>
              <a:t>лугів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розчинених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або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розплавлених</a:t>
            </a:r>
            <a:r>
              <a:rPr lang="ru-RU" dirty="0" smtClean="0">
                <a:solidFill>
                  <a:srgbClr val="FFFF00"/>
                </a:solidFill>
              </a:rPr>
              <a:t> солей </a:t>
            </a:r>
            <a:r>
              <a:rPr lang="ru-RU" dirty="0" err="1" smtClean="0">
                <a:solidFill>
                  <a:srgbClr val="FFFF00"/>
                </a:solidFill>
              </a:rPr>
              <a:t>тощо</a:t>
            </a:r>
            <a:r>
              <a:rPr lang="ru-RU" dirty="0" smtClean="0">
                <a:solidFill>
                  <a:srgbClr val="FFFF00"/>
                </a:solidFill>
              </a:rPr>
              <a:t>) </a:t>
            </a:r>
            <a:r>
              <a:rPr lang="ru-RU" dirty="0" err="1" smtClean="0">
                <a:solidFill>
                  <a:srgbClr val="FFFF00"/>
                </a:solidFill>
              </a:rPr>
              <a:t>постійним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електричним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струмом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</a:p>
          <a:p>
            <a:r>
              <a:rPr lang="ru-RU" dirty="0" err="1" smtClean="0">
                <a:solidFill>
                  <a:srgbClr val="FFFF00"/>
                </a:solidFill>
              </a:rPr>
              <a:t>Електроліз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полягає</a:t>
            </a:r>
            <a:r>
              <a:rPr lang="ru-RU" dirty="0" smtClean="0">
                <a:solidFill>
                  <a:srgbClr val="FFFF00"/>
                </a:solidFill>
              </a:rPr>
              <a:t> в </a:t>
            </a:r>
            <a:r>
              <a:rPr lang="ru-RU" dirty="0" err="1" smtClean="0">
                <a:solidFill>
                  <a:srgbClr val="FFFF00"/>
                </a:solidFill>
              </a:rPr>
              <a:t>електрохімічних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процесах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окиснення</a:t>
            </a:r>
            <a:r>
              <a:rPr lang="ru-RU" dirty="0" smtClean="0">
                <a:solidFill>
                  <a:srgbClr val="FFFF00"/>
                </a:solidFill>
              </a:rPr>
              <a:t> та </a:t>
            </a:r>
            <a:r>
              <a:rPr lang="ru-RU" dirty="0" err="1" smtClean="0">
                <a:solidFill>
                  <a:srgbClr val="FFFF00"/>
                </a:solidFill>
              </a:rPr>
              <a:t>відновлення</a:t>
            </a:r>
            <a:r>
              <a:rPr lang="ru-RU" dirty="0" smtClean="0">
                <a:solidFill>
                  <a:srgbClr val="FFFF00"/>
                </a:solidFill>
              </a:rPr>
              <a:t> на </a:t>
            </a:r>
            <a:r>
              <a:rPr lang="ru-RU" dirty="0" err="1" smtClean="0">
                <a:solidFill>
                  <a:srgbClr val="FFFF00"/>
                </a:solidFill>
              </a:rPr>
              <a:t>електродах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55976" y="3622729"/>
            <a:ext cx="4572000" cy="2862322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При </a:t>
            </a:r>
            <a:r>
              <a:rPr lang="ru-RU" dirty="0" err="1">
                <a:solidFill>
                  <a:srgbClr val="FFFF00"/>
                </a:solidFill>
              </a:rPr>
              <a:t>електролізі</a:t>
            </a:r>
            <a:r>
              <a:rPr lang="ru-RU" dirty="0">
                <a:solidFill>
                  <a:srgbClr val="FFFF00"/>
                </a:solidFill>
              </a:rPr>
              <a:t> позитивно </a:t>
            </a:r>
            <a:r>
              <a:rPr lang="ru-RU" dirty="0" err="1">
                <a:solidFill>
                  <a:srgbClr val="FFFF00"/>
                </a:solidFill>
              </a:rPr>
              <a:t>заряджені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йони</a:t>
            </a:r>
            <a:r>
              <a:rPr lang="ru-RU" dirty="0">
                <a:solidFill>
                  <a:srgbClr val="FFFF00"/>
                </a:solidFill>
              </a:rPr>
              <a:t> (</a:t>
            </a:r>
            <a:r>
              <a:rPr lang="ru-RU" dirty="0" err="1">
                <a:solidFill>
                  <a:srgbClr val="FFFF00"/>
                </a:solidFill>
              </a:rPr>
              <a:t>катіони</a:t>
            </a:r>
            <a:r>
              <a:rPr lang="ru-RU" dirty="0">
                <a:solidFill>
                  <a:srgbClr val="FFFF00"/>
                </a:solidFill>
              </a:rPr>
              <a:t>) </a:t>
            </a:r>
            <a:r>
              <a:rPr lang="ru-RU" dirty="0" err="1">
                <a:solidFill>
                  <a:srgbClr val="FFFF00"/>
                </a:solidFill>
              </a:rPr>
              <a:t>рухаються</a:t>
            </a:r>
            <a:r>
              <a:rPr lang="ru-RU" dirty="0">
                <a:solidFill>
                  <a:srgbClr val="FFFF00"/>
                </a:solidFill>
              </a:rPr>
              <a:t> до катода, на </a:t>
            </a:r>
            <a:r>
              <a:rPr lang="ru-RU" dirty="0" err="1">
                <a:solidFill>
                  <a:srgbClr val="FFFF00"/>
                </a:solidFill>
              </a:rPr>
              <a:t>якому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електрохімічно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відновлюються</a:t>
            </a:r>
            <a:r>
              <a:rPr lang="ru-RU" dirty="0">
                <a:solidFill>
                  <a:srgbClr val="FFFF00"/>
                </a:solidFill>
              </a:rPr>
              <a:t>. Негативно </a:t>
            </a:r>
            <a:r>
              <a:rPr lang="ru-RU" dirty="0" err="1">
                <a:solidFill>
                  <a:srgbClr val="FFFF00"/>
                </a:solidFill>
              </a:rPr>
              <a:t>заряджені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йони</a:t>
            </a:r>
            <a:r>
              <a:rPr lang="ru-RU" dirty="0">
                <a:solidFill>
                  <a:srgbClr val="FFFF00"/>
                </a:solidFill>
              </a:rPr>
              <a:t> (</a:t>
            </a:r>
            <a:r>
              <a:rPr lang="ru-RU" dirty="0" err="1">
                <a:solidFill>
                  <a:srgbClr val="FFFF00"/>
                </a:solidFill>
              </a:rPr>
              <a:t>аніони</a:t>
            </a:r>
            <a:r>
              <a:rPr lang="ru-RU" dirty="0">
                <a:solidFill>
                  <a:srgbClr val="FFFF00"/>
                </a:solidFill>
              </a:rPr>
              <a:t>) </a:t>
            </a:r>
            <a:r>
              <a:rPr lang="ru-RU" dirty="0" err="1">
                <a:solidFill>
                  <a:srgbClr val="FFFF00"/>
                </a:solidFill>
              </a:rPr>
              <a:t>рухаються</a:t>
            </a:r>
            <a:r>
              <a:rPr lang="ru-RU" dirty="0">
                <a:solidFill>
                  <a:srgbClr val="FFFF00"/>
                </a:solidFill>
              </a:rPr>
              <a:t> до анода, де </a:t>
            </a:r>
            <a:r>
              <a:rPr lang="ru-RU" dirty="0" err="1">
                <a:solidFill>
                  <a:srgbClr val="FFFF00"/>
                </a:solidFill>
              </a:rPr>
              <a:t>електрохімічно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окиснюються</a:t>
            </a:r>
            <a:r>
              <a:rPr lang="ru-RU" dirty="0">
                <a:solidFill>
                  <a:srgbClr val="FFFF00"/>
                </a:solidFill>
              </a:rPr>
              <a:t>. В </a:t>
            </a:r>
            <a:r>
              <a:rPr lang="ru-RU" dirty="0" err="1">
                <a:solidFill>
                  <a:srgbClr val="FFFF00"/>
                </a:solidFill>
              </a:rPr>
              <a:t>результаті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електролізу</a:t>
            </a:r>
            <a:r>
              <a:rPr lang="ru-RU" dirty="0">
                <a:solidFill>
                  <a:srgbClr val="FFFF00"/>
                </a:solidFill>
              </a:rPr>
              <a:t> на </a:t>
            </a:r>
            <a:r>
              <a:rPr lang="ru-RU" dirty="0" err="1">
                <a:solidFill>
                  <a:srgbClr val="FFFF00"/>
                </a:solidFill>
              </a:rPr>
              <a:t>електродах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виділяються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речовини</a:t>
            </a:r>
            <a:r>
              <a:rPr lang="ru-RU" dirty="0">
                <a:solidFill>
                  <a:srgbClr val="FFFF00"/>
                </a:solidFill>
              </a:rPr>
              <a:t> в </a:t>
            </a:r>
            <a:r>
              <a:rPr lang="ru-RU" dirty="0" err="1">
                <a:solidFill>
                  <a:srgbClr val="FFFF00"/>
                </a:solidFill>
              </a:rPr>
              <a:t>кількостях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err="1">
                <a:solidFill>
                  <a:srgbClr val="FFFF00"/>
                </a:solidFill>
              </a:rPr>
              <a:t>пропорційних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кількості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пропущеного</a:t>
            </a:r>
            <a:r>
              <a:rPr lang="ru-RU" dirty="0">
                <a:solidFill>
                  <a:srgbClr val="FFFF00"/>
                </a:solidFill>
              </a:rPr>
              <a:t> струму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31762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79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115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9"/>
            <a:ext cx="9144000" cy="685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506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8"/>
            <a:ext cx="412845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85662"/>
            <a:ext cx="417646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84374" y="404664"/>
            <a:ext cx="4452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Застосування електролізу в інших галузях: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6091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Електрохімічна</a:t>
            </a:r>
            <a:r>
              <a:rPr lang="ru-RU" dirty="0"/>
              <a:t> </a:t>
            </a:r>
            <a:r>
              <a:rPr lang="ru-RU" dirty="0" err="1"/>
              <a:t>обробка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металевого</a:t>
            </a:r>
            <a:r>
              <a:rPr lang="ru-RU" dirty="0"/>
              <a:t> </a:t>
            </a:r>
            <a:r>
              <a:rPr lang="ru-RU" dirty="0" err="1"/>
              <a:t>виробу</a:t>
            </a:r>
            <a:r>
              <a:rPr lang="ru-RU" dirty="0"/>
              <a:t> (</a:t>
            </a:r>
            <a:r>
              <a:rPr lang="ru-RU" dirty="0" err="1"/>
              <a:t>поліровка</a:t>
            </a:r>
            <a:r>
              <a:rPr lang="ru-RU" dirty="0"/>
              <a:t>);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6196" y="4291406"/>
            <a:ext cx="42682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Електрохімічне</a:t>
            </a:r>
            <a:r>
              <a:rPr lang="ru-RU" dirty="0"/>
              <a:t> </a:t>
            </a:r>
            <a:r>
              <a:rPr lang="ru-RU" dirty="0" err="1"/>
              <a:t>фарбування</a:t>
            </a:r>
            <a:r>
              <a:rPr lang="ru-RU" dirty="0"/>
              <a:t> </a:t>
            </a:r>
            <a:r>
              <a:rPr lang="ru-RU" dirty="0" err="1"/>
              <a:t>металів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міді</a:t>
            </a:r>
            <a:r>
              <a:rPr lang="ru-RU" dirty="0"/>
              <a:t>, </a:t>
            </a:r>
            <a:r>
              <a:rPr lang="ru-RU" dirty="0" err="1"/>
              <a:t>латуні</a:t>
            </a:r>
            <a:r>
              <a:rPr lang="ru-RU" dirty="0"/>
              <a:t>, цинку, хрому та </a:t>
            </a:r>
            <a:r>
              <a:rPr lang="ru-RU" dirty="0" err="1"/>
              <a:t>ін</a:t>
            </a:r>
            <a:r>
              <a:rPr lang="ru-RU" dirty="0"/>
              <a:t>);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52429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Очищення</a:t>
            </a:r>
            <a:r>
              <a:rPr lang="ru-RU" dirty="0"/>
              <a:t> води - </a:t>
            </a:r>
            <a:r>
              <a:rPr lang="ru-RU" dirty="0" err="1"/>
              <a:t>видалення</a:t>
            </a:r>
            <a:r>
              <a:rPr lang="ru-RU" dirty="0"/>
              <a:t> з </a:t>
            </a:r>
            <a:r>
              <a:rPr lang="ru-RU" dirty="0" err="1"/>
              <a:t>неї</a:t>
            </a:r>
            <a:r>
              <a:rPr lang="ru-RU" dirty="0"/>
              <a:t> </a:t>
            </a:r>
            <a:r>
              <a:rPr lang="ru-RU" dirty="0" err="1"/>
              <a:t>розчинних</a:t>
            </a:r>
            <a:r>
              <a:rPr lang="ru-RU" dirty="0"/>
              <a:t> </a:t>
            </a:r>
            <a:r>
              <a:rPr lang="ru-RU" dirty="0" err="1"/>
              <a:t>домішок</a:t>
            </a:r>
            <a:r>
              <a:rPr lang="ru-RU" dirty="0"/>
              <a:t>. 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виходить</a:t>
            </a:r>
            <a:r>
              <a:rPr lang="ru-RU" dirty="0"/>
              <a:t> так звана </a:t>
            </a:r>
            <a:r>
              <a:rPr lang="ru-RU" dirty="0" err="1"/>
              <a:t>м'яка</a:t>
            </a:r>
            <a:r>
              <a:rPr lang="ru-RU" dirty="0"/>
              <a:t> вода</a:t>
            </a:r>
          </a:p>
        </p:txBody>
      </p:sp>
    </p:spTree>
    <p:extLst>
      <p:ext uri="{BB962C8B-B14F-4D97-AF65-F5344CB8AC3E}">
        <p14:creationId xmlns:p14="http://schemas.microsoft.com/office/powerpoint/2010/main" val="2591233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8" y="15112"/>
            <a:ext cx="9123851" cy="68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190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22" y="620688"/>
            <a:ext cx="4320480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720" y="332656"/>
            <a:ext cx="4213299" cy="33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4221088"/>
            <a:ext cx="4067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Відкриття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електролізу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стало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можливим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тільки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лише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після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створення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Вольтом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батареї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гальванічних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елементів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(1799).</a:t>
            </a:r>
          </a:p>
        </p:txBody>
      </p:sp>
    </p:spTree>
    <p:extLst>
      <p:ext uri="{BB962C8B-B14F-4D97-AF65-F5344CB8AC3E}">
        <p14:creationId xmlns:p14="http://schemas.microsoft.com/office/powerpoint/2010/main" val="1805158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7" y="1268760"/>
            <a:ext cx="4007443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107060" cy="438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49153"/>
            <a:ext cx="4889480" cy="769441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ru-RU" sz="4400" b="1" dirty="0"/>
              <a:t>Майкл Фарадей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16016" y="5222371"/>
            <a:ext cx="3958135" cy="1015663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1791-1867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1487016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404664"/>
            <a:ext cx="67489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err="1"/>
              <a:t>Закони</a:t>
            </a:r>
            <a:r>
              <a:rPr lang="ru-RU" sz="6000" b="1" dirty="0"/>
              <a:t> Фарадея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06496" y="1444735"/>
            <a:ext cx="4104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/>
              <a:t>m</a:t>
            </a:r>
            <a:r>
              <a:rPr lang="en-US" sz="9600" b="1" dirty="0" smtClean="0"/>
              <a:t>=</a:t>
            </a:r>
            <a:r>
              <a:rPr lang="en-US" sz="9600" b="1" dirty="0" err="1" smtClean="0"/>
              <a:t>kq</a:t>
            </a:r>
            <a:endParaRPr lang="ru-RU" sz="9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140968"/>
            <a:ext cx="3456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де </a:t>
            </a:r>
            <a:r>
              <a:rPr lang="ru-RU" sz="2400" b="1" dirty="0"/>
              <a:t>k</a:t>
            </a:r>
            <a:r>
              <a:rPr lang="ru-RU" sz="2400" dirty="0"/>
              <a:t> – </a:t>
            </a:r>
            <a:r>
              <a:rPr lang="ru-RU" sz="2400" dirty="0" err="1"/>
              <a:t>електрохімічний</a:t>
            </a:r>
            <a:r>
              <a:rPr lang="ru-RU" sz="2400" dirty="0"/>
              <a:t> </a:t>
            </a:r>
            <a:r>
              <a:rPr lang="ru-RU" sz="2400" dirty="0" err="1"/>
              <a:t>еквівалент</a:t>
            </a:r>
            <a:r>
              <a:rPr lang="ru-RU" sz="2400" dirty="0"/>
              <a:t> </a:t>
            </a:r>
            <a:r>
              <a:rPr lang="ru-RU" sz="2400" dirty="0" err="1"/>
              <a:t>речовини</a:t>
            </a:r>
            <a:r>
              <a:rPr lang="ru-RU" sz="2400" dirty="0"/>
              <a:t>, </a:t>
            </a:r>
            <a:r>
              <a:rPr lang="ru-RU" sz="2400" b="1" dirty="0"/>
              <a:t>m</a:t>
            </a:r>
            <a:r>
              <a:rPr lang="ru-RU" sz="2400" dirty="0"/>
              <a:t> - </a:t>
            </a:r>
            <a:r>
              <a:rPr lang="ru-RU" sz="2400" dirty="0" err="1"/>
              <a:t>маса</a:t>
            </a:r>
            <a:r>
              <a:rPr lang="ru-RU" sz="2400" dirty="0"/>
              <a:t> </a:t>
            </a:r>
            <a:r>
              <a:rPr lang="ru-RU" sz="2400" dirty="0" err="1"/>
              <a:t>речовини</a:t>
            </a:r>
            <a:r>
              <a:rPr lang="ru-RU" sz="2400" dirty="0"/>
              <a:t>, </a:t>
            </a:r>
            <a:r>
              <a:rPr lang="ru-RU" sz="2400" b="1" dirty="0"/>
              <a:t>q</a:t>
            </a:r>
            <a:r>
              <a:rPr lang="ru-RU" sz="2400" dirty="0"/>
              <a:t> - заряд 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23059" y="312589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>
                <a:latin typeface="Century Schoolbook" pitchFamily="18" charset="0"/>
              </a:rPr>
              <a:t>Перший закон</a:t>
            </a:r>
            <a:r>
              <a:rPr lang="ru-RU" sz="2400" dirty="0">
                <a:latin typeface="Century Schoolbook" pitchFamily="18" charset="0"/>
              </a:rPr>
              <a:t>: </a:t>
            </a:r>
            <a:r>
              <a:rPr lang="ru-RU" sz="2400" dirty="0" err="1">
                <a:latin typeface="Century Schoolbook" pitchFamily="18" charset="0"/>
              </a:rPr>
              <a:t>маса</a:t>
            </a:r>
            <a:r>
              <a:rPr lang="ru-RU" sz="2400" dirty="0">
                <a:latin typeface="Century Schoolbook" pitchFamily="18" charset="0"/>
              </a:rPr>
              <a:t> m </a:t>
            </a:r>
            <a:r>
              <a:rPr lang="ru-RU" sz="2400" dirty="0" err="1">
                <a:latin typeface="Century Schoolbook" pitchFamily="18" charset="0"/>
              </a:rPr>
              <a:t>речовини</a:t>
            </a:r>
            <a:r>
              <a:rPr lang="ru-RU" sz="2400" dirty="0">
                <a:latin typeface="Century Schoolbook" pitchFamily="18" charset="0"/>
              </a:rPr>
              <a:t>, яка </a:t>
            </a:r>
            <a:r>
              <a:rPr lang="ru-RU" sz="2400" dirty="0" err="1">
                <a:latin typeface="Century Schoolbook" pitchFamily="18" charset="0"/>
              </a:rPr>
              <a:t>виділилась</a:t>
            </a:r>
            <a:r>
              <a:rPr lang="ru-RU" sz="2400" dirty="0">
                <a:latin typeface="Century Schoolbook" pitchFamily="18" charset="0"/>
              </a:rPr>
              <a:t> на </a:t>
            </a:r>
            <a:r>
              <a:rPr lang="ru-RU" sz="2400" dirty="0" err="1">
                <a:latin typeface="Century Schoolbook" pitchFamily="18" charset="0"/>
              </a:rPr>
              <a:t>електроді</a:t>
            </a:r>
            <a:r>
              <a:rPr lang="ru-RU" sz="2400" dirty="0">
                <a:latin typeface="Century Schoolbook" pitchFamily="18" charset="0"/>
              </a:rPr>
              <a:t> </a:t>
            </a:r>
            <a:r>
              <a:rPr lang="ru-RU" sz="2400" dirty="0" err="1">
                <a:latin typeface="Century Schoolbook" pitchFamily="18" charset="0"/>
              </a:rPr>
              <a:t>під</a:t>
            </a:r>
            <a:r>
              <a:rPr lang="ru-RU" sz="2400" dirty="0">
                <a:latin typeface="Century Schoolbook" pitchFamily="18" charset="0"/>
              </a:rPr>
              <a:t> час </a:t>
            </a:r>
            <a:r>
              <a:rPr lang="ru-RU" sz="2400" dirty="0" err="1">
                <a:latin typeface="Century Schoolbook" pitchFamily="18" charset="0"/>
              </a:rPr>
              <a:t>проходження</a:t>
            </a:r>
            <a:r>
              <a:rPr lang="ru-RU" sz="2400" dirty="0">
                <a:latin typeface="Century Schoolbook" pitchFamily="18" charset="0"/>
              </a:rPr>
              <a:t> </a:t>
            </a:r>
            <a:r>
              <a:rPr lang="ru-RU" sz="2400" dirty="0" err="1">
                <a:latin typeface="Century Schoolbook" pitchFamily="18" charset="0"/>
              </a:rPr>
              <a:t>електричного</a:t>
            </a:r>
            <a:r>
              <a:rPr lang="ru-RU" sz="2400" dirty="0">
                <a:latin typeface="Century Schoolbook" pitchFamily="18" charset="0"/>
              </a:rPr>
              <a:t> струму, прямо-</a:t>
            </a:r>
            <a:r>
              <a:rPr lang="ru-RU" sz="2400" dirty="0" err="1">
                <a:latin typeface="Century Schoolbook" pitchFamily="18" charset="0"/>
              </a:rPr>
              <a:t>пропорційна</a:t>
            </a:r>
            <a:r>
              <a:rPr lang="ru-RU" sz="2400" dirty="0">
                <a:latin typeface="Century Schoolbook" pitchFamily="18" charset="0"/>
              </a:rPr>
              <a:t> </a:t>
            </a:r>
            <a:r>
              <a:rPr lang="ru-RU" sz="2400" dirty="0" err="1">
                <a:latin typeface="Century Schoolbook" pitchFamily="18" charset="0"/>
              </a:rPr>
              <a:t>значенню</a:t>
            </a:r>
            <a:r>
              <a:rPr lang="ru-RU" sz="2400" dirty="0">
                <a:latin typeface="Century Schoolbook" pitchFamily="18" charset="0"/>
              </a:rPr>
              <a:t> q </a:t>
            </a:r>
            <a:r>
              <a:rPr lang="ru-RU" sz="2400" dirty="0" err="1">
                <a:latin typeface="Century Schoolbook" pitchFamily="18" charset="0"/>
              </a:rPr>
              <a:t>електричного</a:t>
            </a:r>
            <a:r>
              <a:rPr lang="ru-RU" sz="2400" dirty="0">
                <a:latin typeface="Century Schoolbook" pitchFamily="18" charset="0"/>
              </a:rPr>
              <a:t> заряду, </a:t>
            </a:r>
            <a:r>
              <a:rPr lang="ru-RU" sz="2400" dirty="0" err="1">
                <a:latin typeface="Century Schoolbook" pitchFamily="18" charset="0"/>
              </a:rPr>
              <a:t>пропущеного</a:t>
            </a:r>
            <a:r>
              <a:rPr lang="ru-RU" sz="2400" dirty="0">
                <a:latin typeface="Century Schoolbook" pitchFamily="18" charset="0"/>
              </a:rPr>
              <a:t> через </a:t>
            </a:r>
            <a:r>
              <a:rPr lang="ru-RU" sz="2400" dirty="0" err="1">
                <a:latin typeface="Century Schoolbook" pitchFamily="18" charset="0"/>
              </a:rPr>
              <a:t>електроліт</a:t>
            </a:r>
            <a:r>
              <a:rPr lang="ru-RU" sz="2400" dirty="0">
                <a:latin typeface="Century Schoolbook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619232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2483768" y="544370"/>
                <a:ext cx="3676840" cy="2400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0" b="1" i="1" smtClean="0">
                          <a:latin typeface="Cambria Math"/>
                        </a:rPr>
                        <m:t>𝒌</m:t>
                      </m:r>
                      <m:r>
                        <a:rPr lang="en-US" sz="80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80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latin typeface="Cambria Math"/>
                            </a:rPr>
                            <m:t>𝑨</m:t>
                          </m:r>
                        </m:num>
                        <m:den>
                          <m:r>
                            <a:rPr lang="en-US" sz="8000" b="1" i="1" smtClean="0">
                              <a:latin typeface="Cambria Math"/>
                            </a:rPr>
                            <m:t>𝒗𝑭</m:t>
                          </m:r>
                        </m:den>
                      </m:f>
                    </m:oMath>
                  </m:oMathPara>
                </a14:m>
                <a:endParaRPr lang="ru-RU" sz="8000" b="1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544370"/>
                <a:ext cx="3676840" cy="240065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Прямоугольник 2"/>
          <p:cNvSpPr/>
          <p:nvPr/>
        </p:nvSpPr>
        <p:spPr>
          <a:xfrm>
            <a:off x="392290" y="2918183"/>
            <a:ext cx="34563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Д</a:t>
            </a:r>
            <a:r>
              <a:rPr lang="ru-RU" sz="2800" dirty="0" smtClean="0"/>
              <a:t>е </a:t>
            </a:r>
            <a:r>
              <a:rPr lang="en-US" sz="2800" b="1" dirty="0"/>
              <a:t>A</a:t>
            </a:r>
            <a:r>
              <a:rPr lang="en-US" sz="2800" dirty="0"/>
              <a:t> - </a:t>
            </a:r>
            <a:r>
              <a:rPr lang="ru-RU" sz="2800" dirty="0" err="1"/>
              <a:t>атомна</a:t>
            </a:r>
            <a:r>
              <a:rPr lang="ru-RU" sz="2800" dirty="0"/>
              <a:t> </a:t>
            </a:r>
            <a:r>
              <a:rPr lang="ru-RU" sz="2800" dirty="0" err="1"/>
              <a:t>маса</a:t>
            </a:r>
            <a:r>
              <a:rPr lang="ru-RU" sz="2800" dirty="0"/>
              <a:t> </a:t>
            </a:r>
            <a:r>
              <a:rPr lang="ru-RU" sz="2800" dirty="0" err="1"/>
              <a:t>речовини</a:t>
            </a:r>
            <a:r>
              <a:rPr lang="ru-RU" sz="2800" dirty="0"/>
              <a:t>,  - заряд </a:t>
            </a:r>
            <a:r>
              <a:rPr lang="ru-RU" sz="2800" dirty="0" err="1"/>
              <a:t>її</a:t>
            </a:r>
            <a:r>
              <a:rPr lang="ru-RU" sz="2800" dirty="0"/>
              <a:t> </a:t>
            </a:r>
            <a:r>
              <a:rPr lang="ru-RU" sz="2800" dirty="0" err="1"/>
              <a:t>йона</a:t>
            </a:r>
            <a:r>
              <a:rPr lang="ru-RU" sz="2800" dirty="0"/>
              <a:t>, </a:t>
            </a:r>
            <a:r>
              <a:rPr lang="en-US" sz="2800" b="1" dirty="0"/>
              <a:t>F</a:t>
            </a:r>
            <a:r>
              <a:rPr lang="en-US" sz="2800" dirty="0"/>
              <a:t> - </a:t>
            </a:r>
            <a:r>
              <a:rPr lang="ru-RU" sz="2800" dirty="0"/>
              <a:t>число Фарадея. </a:t>
            </a:r>
            <a:r>
              <a:rPr lang="ru-RU" sz="2800" dirty="0" err="1"/>
              <a:t>Частка</a:t>
            </a:r>
            <a:r>
              <a:rPr lang="ru-RU" sz="2800" dirty="0"/>
              <a:t> </a:t>
            </a:r>
            <a:r>
              <a:rPr lang="en-US" sz="2800" b="1" dirty="0"/>
              <a:t>A/</a:t>
            </a:r>
            <a:r>
              <a:rPr lang="el-GR" sz="2800" b="1" dirty="0"/>
              <a:t>ν </a:t>
            </a:r>
            <a:r>
              <a:rPr lang="ru-RU" sz="2800" dirty="0" err="1"/>
              <a:t>називається</a:t>
            </a:r>
            <a:r>
              <a:rPr lang="ru-RU" sz="2800" dirty="0"/>
              <a:t> </a:t>
            </a:r>
            <a:r>
              <a:rPr lang="ru-RU" sz="2800" dirty="0" err="1"/>
              <a:t>хімічним</a:t>
            </a:r>
            <a:r>
              <a:rPr lang="ru-RU" sz="2800" dirty="0"/>
              <a:t> </a:t>
            </a:r>
            <a:r>
              <a:rPr lang="ru-RU" sz="2800" dirty="0" err="1"/>
              <a:t>еквівалентом</a:t>
            </a:r>
            <a:r>
              <a:rPr lang="ru-RU" sz="2800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3391878"/>
            <a:ext cx="34918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/>
              <a:t>Другий</a:t>
            </a:r>
            <a:r>
              <a:rPr lang="ru-RU" sz="2800" b="1" dirty="0"/>
              <a:t> закон: </a:t>
            </a:r>
            <a:r>
              <a:rPr lang="ru-RU" sz="2800" dirty="0" err="1"/>
              <a:t>електрохімічні</a:t>
            </a:r>
            <a:r>
              <a:rPr lang="ru-RU" sz="2800" dirty="0"/>
              <a:t> </a:t>
            </a:r>
            <a:r>
              <a:rPr lang="ru-RU" sz="2800" dirty="0" err="1"/>
              <a:t>еквіваленти</a:t>
            </a:r>
            <a:r>
              <a:rPr lang="ru-RU" sz="2800" dirty="0"/>
              <a:t> </a:t>
            </a:r>
            <a:r>
              <a:rPr lang="ru-RU" sz="2800" dirty="0" err="1"/>
              <a:t>елементів</a:t>
            </a:r>
            <a:r>
              <a:rPr lang="ru-RU" sz="2800" dirty="0"/>
              <a:t> прямо-</a:t>
            </a:r>
            <a:r>
              <a:rPr lang="ru-RU" sz="2800" dirty="0" err="1"/>
              <a:t>пропорційні</a:t>
            </a:r>
            <a:r>
              <a:rPr lang="ru-RU" sz="2800" dirty="0"/>
              <a:t> </a:t>
            </a:r>
            <a:r>
              <a:rPr lang="ru-RU" sz="2800" dirty="0" err="1"/>
              <a:t>їх</a:t>
            </a:r>
            <a:r>
              <a:rPr lang="ru-RU" sz="2800" dirty="0"/>
              <a:t> </a:t>
            </a:r>
            <a:r>
              <a:rPr lang="ru-RU" sz="2800" dirty="0" err="1"/>
              <a:t>хімічним</a:t>
            </a:r>
            <a:r>
              <a:rPr lang="ru-RU" sz="2800" dirty="0"/>
              <a:t> </a:t>
            </a:r>
            <a:r>
              <a:rPr lang="ru-RU" sz="2800" dirty="0" err="1"/>
              <a:t>еквівалентам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3452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7590"/>
            <a:ext cx="4320480" cy="572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724585"/>
            <a:ext cx="3635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Вперше</a:t>
            </a:r>
            <a:r>
              <a:rPr lang="ru-RU" sz="2400" dirty="0"/>
              <a:t> </a:t>
            </a:r>
            <a:r>
              <a:rPr lang="ru-RU" sz="2400" dirty="0" err="1"/>
              <a:t>паралельне</a:t>
            </a:r>
            <a:r>
              <a:rPr lang="ru-RU" sz="2400" dirty="0"/>
              <a:t> </a:t>
            </a:r>
            <a:r>
              <a:rPr lang="ru-RU" sz="2400" dirty="0" err="1"/>
              <a:t>з'єднання</a:t>
            </a:r>
            <a:r>
              <a:rPr lang="ru-RU" sz="2400" dirty="0"/>
              <a:t> </a:t>
            </a:r>
            <a:r>
              <a:rPr lang="ru-RU" sz="2400" dirty="0" err="1"/>
              <a:t>приймачів</a:t>
            </a:r>
            <a:r>
              <a:rPr lang="ru-RU" sz="2400" dirty="0"/>
              <a:t> </a:t>
            </a:r>
            <a:r>
              <a:rPr lang="ru-RU" sz="2400" dirty="0" err="1"/>
              <a:t>електричного</a:t>
            </a:r>
            <a:r>
              <a:rPr lang="ru-RU" sz="2400" dirty="0"/>
              <a:t> струму </a:t>
            </a:r>
            <a:r>
              <a:rPr lang="ru-RU" sz="2400" dirty="0" err="1"/>
              <a:t>запропонував</a:t>
            </a:r>
            <a:r>
              <a:rPr lang="ru-RU" sz="2400" dirty="0"/>
              <a:t> </a:t>
            </a:r>
            <a:r>
              <a:rPr lang="ru-RU" sz="2400" dirty="0" err="1"/>
              <a:t>російський</a:t>
            </a:r>
            <a:r>
              <a:rPr lang="ru-RU" sz="2400" dirty="0"/>
              <a:t> </a:t>
            </a:r>
            <a:r>
              <a:rPr lang="ru-RU" sz="2400" dirty="0" err="1"/>
              <a:t>фізик</a:t>
            </a:r>
            <a:r>
              <a:rPr lang="ru-RU" sz="2400" dirty="0"/>
              <a:t> </a:t>
            </a:r>
            <a:r>
              <a:rPr lang="ru-RU" sz="2400" b="1" dirty="0"/>
              <a:t>В. В. Петров </a:t>
            </a:r>
            <a:r>
              <a:rPr lang="ru-RU" sz="2400" dirty="0" err="1"/>
              <a:t>під</a:t>
            </a:r>
            <a:r>
              <a:rPr lang="ru-RU" sz="2400" dirty="0"/>
              <a:t> час </a:t>
            </a:r>
            <a:r>
              <a:rPr lang="ru-RU" sz="2400" dirty="0" err="1"/>
              <a:t>дослідів</a:t>
            </a:r>
            <a:r>
              <a:rPr lang="ru-RU" sz="2400" dirty="0"/>
              <a:t> з </a:t>
            </a:r>
            <a:r>
              <a:rPr lang="ru-RU" sz="2400" dirty="0" err="1"/>
              <a:t>електролізу</a:t>
            </a:r>
            <a:r>
              <a:rPr lang="ru-RU" sz="2400" dirty="0"/>
              <a:t>. Учений проводив </a:t>
            </a:r>
            <a:r>
              <a:rPr lang="ru-RU" sz="2400" dirty="0" err="1"/>
              <a:t>одночасне</a:t>
            </a:r>
            <a:r>
              <a:rPr lang="ru-RU" sz="2400" dirty="0"/>
              <a:t> </a:t>
            </a:r>
            <a:r>
              <a:rPr lang="ru-RU" sz="2400" dirty="0" err="1"/>
              <a:t>розкладання</a:t>
            </a:r>
            <a:r>
              <a:rPr lang="ru-RU" sz="2400" dirty="0"/>
              <a:t> води в </a:t>
            </a:r>
            <a:r>
              <a:rPr lang="ru-RU" sz="2400" dirty="0" err="1"/>
              <a:t>декількох</a:t>
            </a:r>
            <a:r>
              <a:rPr lang="ru-RU" sz="2400" dirty="0"/>
              <a:t> </a:t>
            </a:r>
            <a:r>
              <a:rPr lang="ru-RU" sz="2400" dirty="0" err="1"/>
              <a:t>скляних</a:t>
            </a:r>
            <a:r>
              <a:rPr lang="ru-RU" sz="2400" dirty="0"/>
              <a:t> трубках, </a:t>
            </a:r>
            <a:r>
              <a:rPr lang="ru-RU" sz="2400" dirty="0" err="1"/>
              <a:t>приєднаних</a:t>
            </a:r>
            <a:r>
              <a:rPr lang="ru-RU" sz="2400" dirty="0"/>
              <a:t> до одного </a:t>
            </a:r>
            <a:r>
              <a:rPr lang="ru-RU" sz="2400" dirty="0" err="1"/>
              <a:t>джерела</a:t>
            </a:r>
            <a:r>
              <a:rPr lang="ru-RU" sz="2400" dirty="0"/>
              <a:t> струму.</a:t>
            </a:r>
          </a:p>
        </p:txBody>
      </p:sp>
    </p:spTree>
    <p:extLst>
      <p:ext uri="{BB962C8B-B14F-4D97-AF65-F5344CB8AC3E}">
        <p14:creationId xmlns:p14="http://schemas.microsoft.com/office/powerpoint/2010/main" val="1513281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55" y="3224031"/>
            <a:ext cx="4464496" cy="340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00" y="332656"/>
            <a:ext cx="3978182" cy="264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8803" y="-5758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 err="1"/>
              <a:t>Електрохімічні</a:t>
            </a:r>
            <a:r>
              <a:rPr lang="ru-RU" sz="2400" i="1" dirty="0"/>
              <a:t> </a:t>
            </a:r>
            <a:r>
              <a:rPr lang="ru-RU" sz="2400" i="1" dirty="0" err="1"/>
              <a:t>процеси</a:t>
            </a:r>
            <a:r>
              <a:rPr lang="ru-RU" sz="2400" i="1" dirty="0"/>
              <a:t> широко </a:t>
            </a:r>
            <a:r>
              <a:rPr lang="ru-RU" sz="2400" i="1" dirty="0" err="1"/>
              <a:t>застосовуються</a:t>
            </a:r>
            <a:r>
              <a:rPr lang="ru-RU" sz="2400" i="1" dirty="0"/>
              <a:t> в </a:t>
            </a:r>
            <a:r>
              <a:rPr lang="ru-RU" sz="2400" i="1" dirty="0" err="1"/>
              <a:t>різних</a:t>
            </a:r>
            <a:r>
              <a:rPr lang="ru-RU" sz="2400" i="1" dirty="0"/>
              <a:t> </a:t>
            </a:r>
            <a:r>
              <a:rPr lang="ru-RU" sz="2400" i="1" dirty="0" err="1"/>
              <a:t>галузях</a:t>
            </a:r>
            <a:r>
              <a:rPr lang="ru-RU" sz="2400" i="1" dirty="0"/>
              <a:t> </a:t>
            </a:r>
            <a:r>
              <a:rPr lang="ru-RU" sz="2400" i="1" dirty="0" err="1"/>
              <a:t>сучасної</a:t>
            </a:r>
            <a:r>
              <a:rPr lang="ru-RU" sz="2400" i="1" dirty="0"/>
              <a:t> </a:t>
            </a:r>
            <a:r>
              <a:rPr lang="ru-RU" sz="2400" i="1" dirty="0" err="1"/>
              <a:t>техніки</a:t>
            </a:r>
            <a:r>
              <a:rPr lang="ru-RU" sz="2400" i="1" dirty="0"/>
              <a:t>, в </a:t>
            </a:r>
            <a:r>
              <a:rPr lang="ru-RU" sz="2400" i="1" dirty="0" err="1"/>
              <a:t>аналітичній</a:t>
            </a:r>
            <a:r>
              <a:rPr lang="ru-RU" sz="2400" i="1" dirty="0"/>
              <a:t> </a:t>
            </a:r>
            <a:r>
              <a:rPr lang="ru-RU" sz="2400" i="1" dirty="0" err="1"/>
              <a:t>хімії</a:t>
            </a:r>
            <a:r>
              <a:rPr lang="ru-RU" sz="2400" i="1" dirty="0"/>
              <a:t>, </a:t>
            </a:r>
            <a:r>
              <a:rPr lang="ru-RU" sz="2400" i="1" dirty="0" err="1"/>
              <a:t>біохімії</a:t>
            </a:r>
            <a:r>
              <a:rPr lang="ru-RU" sz="2400" i="1" dirty="0"/>
              <a:t> і т. д.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61926" y="3072348"/>
            <a:ext cx="4355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/>
              <a:t>У </a:t>
            </a:r>
            <a:r>
              <a:rPr lang="ru-RU" sz="2400" i="1" dirty="0" err="1"/>
              <a:t>кольоровій</a:t>
            </a:r>
            <a:r>
              <a:rPr lang="ru-RU" sz="2400" i="1" dirty="0"/>
              <a:t> </a:t>
            </a:r>
            <a:r>
              <a:rPr lang="ru-RU" sz="2400" i="1" dirty="0" err="1"/>
              <a:t>металургії</a:t>
            </a:r>
            <a:r>
              <a:rPr lang="ru-RU" sz="2400" i="1" dirty="0"/>
              <a:t> </a:t>
            </a:r>
            <a:r>
              <a:rPr lang="ru-RU" sz="2400" i="1" dirty="0" err="1"/>
              <a:t>електроліз</a:t>
            </a:r>
            <a:r>
              <a:rPr lang="ru-RU" sz="2400" i="1" dirty="0"/>
              <a:t> </a:t>
            </a:r>
            <a:r>
              <a:rPr lang="ru-RU" sz="2400" i="1" dirty="0" err="1"/>
              <a:t>використовується</a:t>
            </a:r>
            <a:r>
              <a:rPr lang="ru-RU" sz="2400" i="1" dirty="0"/>
              <a:t> для </a:t>
            </a:r>
            <a:r>
              <a:rPr lang="ru-RU" sz="2400" i="1" dirty="0" err="1"/>
              <a:t>добування</a:t>
            </a:r>
            <a:r>
              <a:rPr lang="ru-RU" sz="2400" i="1" dirty="0"/>
              <a:t> </a:t>
            </a:r>
            <a:r>
              <a:rPr lang="ru-RU" sz="2400" i="1" dirty="0" err="1"/>
              <a:t>металів</a:t>
            </a:r>
            <a:r>
              <a:rPr lang="ru-RU" sz="2400" i="1" dirty="0"/>
              <a:t> з руд та </a:t>
            </a:r>
            <a:r>
              <a:rPr lang="ru-RU" sz="2400" i="1" dirty="0" err="1"/>
              <a:t>їх</a:t>
            </a:r>
            <a:r>
              <a:rPr lang="ru-RU" sz="2400" i="1" dirty="0"/>
              <a:t> </a:t>
            </a:r>
            <a:r>
              <a:rPr lang="ru-RU" sz="2400" i="1" dirty="0" err="1"/>
              <a:t>очищення</a:t>
            </a:r>
            <a:r>
              <a:rPr lang="ru-RU" sz="2400" i="1" dirty="0"/>
              <a:t>. </a:t>
            </a:r>
            <a:r>
              <a:rPr lang="ru-RU" sz="2400" i="1" dirty="0" err="1"/>
              <a:t>Електролізом</a:t>
            </a:r>
            <a:r>
              <a:rPr lang="ru-RU" sz="2400" i="1" dirty="0"/>
              <a:t> з </a:t>
            </a:r>
            <a:r>
              <a:rPr lang="ru-RU" sz="2400" i="1" dirty="0" err="1"/>
              <a:t>розплавлених</a:t>
            </a:r>
            <a:r>
              <a:rPr lang="ru-RU" sz="2400" i="1" dirty="0"/>
              <a:t> </a:t>
            </a:r>
            <a:r>
              <a:rPr lang="ru-RU" sz="2400" i="1" dirty="0" err="1"/>
              <a:t>середовищ</a:t>
            </a:r>
            <a:r>
              <a:rPr lang="ru-RU" sz="2400" i="1" dirty="0"/>
              <a:t> </a:t>
            </a:r>
            <a:r>
              <a:rPr lang="ru-RU" sz="2400" i="1" dirty="0" err="1"/>
              <a:t>отримують</a:t>
            </a:r>
            <a:r>
              <a:rPr lang="ru-RU" sz="2400" i="1" dirty="0"/>
              <a:t> </a:t>
            </a:r>
            <a:r>
              <a:rPr lang="ru-RU" sz="2400" i="1" dirty="0" err="1"/>
              <a:t>алюміній</a:t>
            </a:r>
            <a:r>
              <a:rPr lang="ru-RU" sz="2400" i="1" dirty="0"/>
              <a:t>, </a:t>
            </a:r>
            <a:r>
              <a:rPr lang="ru-RU" sz="2400" i="1" dirty="0" err="1"/>
              <a:t>магній</a:t>
            </a:r>
            <a:r>
              <a:rPr lang="ru-RU" sz="2400" i="1" dirty="0"/>
              <a:t>, титан, </a:t>
            </a:r>
            <a:r>
              <a:rPr lang="ru-RU" sz="2400" i="1" dirty="0" err="1"/>
              <a:t>цирконій</a:t>
            </a:r>
            <a:r>
              <a:rPr lang="ru-RU" sz="2400" i="1" dirty="0"/>
              <a:t>, уран, </a:t>
            </a:r>
            <a:r>
              <a:rPr lang="ru-RU" sz="2400" i="1" dirty="0" err="1" smtClean="0"/>
              <a:t>берилій</a:t>
            </a:r>
            <a:r>
              <a:rPr lang="ru-RU" sz="2400" i="1" dirty="0" smtClean="0"/>
              <a:t>.</a:t>
            </a:r>
            <a:endParaRPr lang="ru-RU" sz="24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9959" y="1512079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 err="1"/>
              <a:t>Електроліз</a:t>
            </a:r>
            <a:r>
              <a:rPr lang="ru-RU" sz="2400" i="1" dirty="0"/>
              <a:t> в </a:t>
            </a:r>
            <a:r>
              <a:rPr lang="ru-RU" sz="2400" i="1" dirty="0" err="1"/>
              <a:t>гідрометалургії</a:t>
            </a:r>
            <a:r>
              <a:rPr lang="ru-RU" sz="2400" i="1" dirty="0"/>
              <a:t> є </a:t>
            </a:r>
            <a:r>
              <a:rPr lang="ru-RU" sz="2400" i="1" dirty="0" err="1"/>
              <a:t>однією</a:t>
            </a:r>
            <a:r>
              <a:rPr lang="ru-RU" sz="2400" i="1" dirty="0"/>
              <a:t> з </a:t>
            </a:r>
            <a:r>
              <a:rPr lang="ru-RU" sz="2400" i="1" dirty="0" err="1"/>
              <a:t>стадій</a:t>
            </a:r>
            <a:r>
              <a:rPr lang="ru-RU" sz="2400" i="1" dirty="0"/>
              <a:t> </a:t>
            </a:r>
            <a:r>
              <a:rPr lang="ru-RU" sz="2400" i="1" dirty="0" err="1"/>
              <a:t>переробки</a:t>
            </a:r>
            <a:r>
              <a:rPr lang="ru-RU" sz="2400" i="1" dirty="0"/>
              <a:t> </a:t>
            </a:r>
            <a:r>
              <a:rPr lang="ru-RU" sz="2400" i="1" dirty="0" err="1"/>
              <a:t>металовмісткої</a:t>
            </a:r>
            <a:r>
              <a:rPr lang="ru-RU" sz="2400" i="1" dirty="0"/>
              <a:t> </a:t>
            </a:r>
            <a:r>
              <a:rPr lang="ru-RU" sz="2400" i="1" dirty="0" err="1"/>
              <a:t>сировини</a:t>
            </a:r>
            <a:r>
              <a:rPr lang="ru-RU" sz="2400" i="1" dirty="0"/>
              <a:t>, </a:t>
            </a:r>
            <a:r>
              <a:rPr lang="ru-RU" sz="2400" i="1" dirty="0" err="1"/>
              <a:t>що</a:t>
            </a:r>
            <a:r>
              <a:rPr lang="ru-RU" sz="2400" i="1" dirty="0"/>
              <a:t> </a:t>
            </a:r>
            <a:r>
              <a:rPr lang="ru-RU" sz="2400" i="1" dirty="0" err="1"/>
              <a:t>забезпечує</a:t>
            </a:r>
            <a:r>
              <a:rPr lang="ru-RU" sz="2400" i="1" dirty="0"/>
              <a:t> </a:t>
            </a:r>
            <a:r>
              <a:rPr lang="ru-RU" sz="2400" i="1" dirty="0" err="1"/>
              <a:t>отримання</a:t>
            </a:r>
            <a:r>
              <a:rPr lang="ru-RU" sz="2400" i="1" dirty="0"/>
              <a:t> </a:t>
            </a:r>
            <a:r>
              <a:rPr lang="ru-RU" sz="2400" i="1" dirty="0" err="1"/>
              <a:t>товарних</a:t>
            </a:r>
            <a:r>
              <a:rPr lang="ru-RU" sz="2400" i="1" dirty="0"/>
              <a:t> </a:t>
            </a:r>
            <a:r>
              <a:rPr lang="ru-RU" sz="2400" i="1" dirty="0" err="1"/>
              <a:t>металів</a:t>
            </a:r>
            <a:r>
              <a:rPr lang="ru-RU" sz="2400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84137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8960"/>
            <a:ext cx="4533131" cy="368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19782" cy="33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85929" y="188640"/>
            <a:ext cx="4572000" cy="286232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r>
              <a:rPr lang="ru-RU" sz="2000" dirty="0" err="1">
                <a:solidFill>
                  <a:srgbClr val="FFFF00"/>
                </a:solidFill>
              </a:rPr>
              <a:t>Гальванотехніка</a:t>
            </a:r>
            <a:r>
              <a:rPr lang="ru-RU" sz="2000" dirty="0">
                <a:solidFill>
                  <a:srgbClr val="FFFF00"/>
                </a:solidFill>
              </a:rPr>
              <a:t> - область </a:t>
            </a:r>
            <a:r>
              <a:rPr lang="ru-RU" sz="2000" dirty="0" err="1">
                <a:solidFill>
                  <a:srgbClr val="FFFF00"/>
                </a:solidFill>
              </a:rPr>
              <a:t>прикладної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електрохімії</a:t>
            </a:r>
            <a:r>
              <a:rPr lang="ru-RU" sz="2000" dirty="0">
                <a:solidFill>
                  <a:srgbClr val="FFFF00"/>
                </a:solidFill>
              </a:rPr>
              <a:t>, </a:t>
            </a:r>
            <a:r>
              <a:rPr lang="ru-RU" sz="2000" dirty="0" err="1">
                <a:solidFill>
                  <a:srgbClr val="FFFF00"/>
                </a:solidFill>
              </a:rPr>
              <a:t>що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займається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процесами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нанесення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металевих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покриттів</a:t>
            </a:r>
            <a:r>
              <a:rPr lang="ru-RU" sz="2000" dirty="0">
                <a:solidFill>
                  <a:srgbClr val="FFFF00"/>
                </a:solidFill>
              </a:rPr>
              <a:t> на </a:t>
            </a:r>
            <a:r>
              <a:rPr lang="ru-RU" sz="2000" dirty="0" err="1">
                <a:solidFill>
                  <a:srgbClr val="FFFF00"/>
                </a:solidFill>
              </a:rPr>
              <a:t>поверхню</a:t>
            </a:r>
            <a:r>
              <a:rPr lang="ru-RU" sz="2000" dirty="0">
                <a:solidFill>
                  <a:srgbClr val="FFFF00"/>
                </a:solidFill>
              </a:rPr>
              <a:t> як </a:t>
            </a:r>
            <a:r>
              <a:rPr lang="ru-RU" sz="2000" dirty="0" err="1">
                <a:solidFill>
                  <a:srgbClr val="FFFF00"/>
                </a:solidFill>
              </a:rPr>
              <a:t>металевих</a:t>
            </a:r>
            <a:r>
              <a:rPr lang="ru-RU" sz="2000" dirty="0">
                <a:solidFill>
                  <a:srgbClr val="FFFF00"/>
                </a:solidFill>
              </a:rPr>
              <a:t>, так і </a:t>
            </a:r>
            <a:r>
              <a:rPr lang="ru-RU" sz="2000" dirty="0" err="1">
                <a:solidFill>
                  <a:srgbClr val="FFFF00"/>
                </a:solidFill>
              </a:rPr>
              <a:t>неметалевих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виробів</a:t>
            </a:r>
            <a:r>
              <a:rPr lang="ru-RU" sz="2000" dirty="0">
                <a:solidFill>
                  <a:srgbClr val="FFFF00"/>
                </a:solidFill>
              </a:rPr>
              <a:t> при </a:t>
            </a:r>
            <a:r>
              <a:rPr lang="ru-RU" sz="2000" dirty="0" err="1">
                <a:solidFill>
                  <a:srgbClr val="FFFF00"/>
                </a:solidFill>
              </a:rPr>
              <a:t>проходженні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постійного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електричного</a:t>
            </a:r>
            <a:r>
              <a:rPr lang="ru-RU" sz="2000" dirty="0">
                <a:solidFill>
                  <a:srgbClr val="FFFF00"/>
                </a:solidFill>
              </a:rPr>
              <a:t> струму через </a:t>
            </a:r>
            <a:r>
              <a:rPr lang="ru-RU" sz="2000" dirty="0" err="1">
                <a:solidFill>
                  <a:srgbClr val="FFFF00"/>
                </a:solidFill>
              </a:rPr>
              <a:t>розчини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їх</a:t>
            </a:r>
            <a:r>
              <a:rPr lang="ru-RU" sz="2000" dirty="0">
                <a:solidFill>
                  <a:srgbClr val="FFFF00"/>
                </a:solidFill>
              </a:rPr>
              <a:t> солей.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3901210"/>
            <a:ext cx="3456384" cy="2246769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Гальванотехніка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ділиться</a:t>
            </a:r>
            <a:r>
              <a:rPr lang="ru-RU" sz="2800" dirty="0">
                <a:solidFill>
                  <a:srgbClr val="FFFF00"/>
                </a:solidFill>
              </a:rPr>
              <a:t> на </a:t>
            </a:r>
            <a:r>
              <a:rPr lang="ru-RU" sz="2800" dirty="0" err="1">
                <a:solidFill>
                  <a:srgbClr val="FFFF00"/>
                </a:solidFill>
              </a:rPr>
              <a:t>гальваностегію</a:t>
            </a:r>
            <a:r>
              <a:rPr lang="ru-RU" sz="2800" dirty="0">
                <a:solidFill>
                  <a:srgbClr val="FFFF00"/>
                </a:solidFill>
              </a:rPr>
              <a:t> і гальванопластику.</a:t>
            </a:r>
          </a:p>
        </p:txBody>
      </p:sp>
    </p:spTree>
    <p:extLst>
      <p:ext uri="{BB962C8B-B14F-4D97-AF65-F5344CB8AC3E}">
        <p14:creationId xmlns:p14="http://schemas.microsoft.com/office/powerpoint/2010/main" val="32643400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Перспектива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5">
    <a:dk1>
      <a:srgbClr val="00B050"/>
    </a:dk1>
    <a:lt1>
      <a:srgbClr val="92D050"/>
    </a:lt1>
    <a:dk2>
      <a:srgbClr val="184C0C"/>
    </a:dk2>
    <a:lt2>
      <a:srgbClr val="129033"/>
    </a:lt2>
    <a:accent1>
      <a:srgbClr val="00B050"/>
    </a:accent1>
    <a:accent2>
      <a:srgbClr val="63E181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10.xml><?xml version="1.0" encoding="utf-8"?>
<a:themeOverride xmlns:a="http://schemas.openxmlformats.org/drawingml/2006/main">
  <a:clrScheme name="Другая 5">
    <a:dk1>
      <a:srgbClr val="00B050"/>
    </a:dk1>
    <a:lt1>
      <a:srgbClr val="92D050"/>
    </a:lt1>
    <a:dk2>
      <a:srgbClr val="184C0C"/>
    </a:dk2>
    <a:lt2>
      <a:srgbClr val="129033"/>
    </a:lt2>
    <a:accent1>
      <a:srgbClr val="00B050"/>
    </a:accent1>
    <a:accent2>
      <a:srgbClr val="63E181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2.xml><?xml version="1.0" encoding="utf-8"?>
<a:themeOverride xmlns:a="http://schemas.openxmlformats.org/drawingml/2006/main">
  <a:clrScheme name="Другая 4">
    <a:dk1>
      <a:srgbClr val="7810A7"/>
    </a:dk1>
    <a:lt1>
      <a:srgbClr val="C86EF0"/>
    </a:lt1>
    <a:dk2>
      <a:srgbClr val="2C2C2C"/>
    </a:dk2>
    <a:lt2>
      <a:srgbClr val="A116E0"/>
    </a:lt2>
    <a:accent1>
      <a:srgbClr val="7810A7"/>
    </a:accent1>
    <a:accent2>
      <a:srgbClr val="FFFF00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3.xml><?xml version="1.0" encoding="utf-8"?>
<a:themeOverride xmlns:a="http://schemas.openxmlformats.org/drawingml/2006/main">
  <a:clrScheme name="Другая 5">
    <a:dk1>
      <a:srgbClr val="00B050"/>
    </a:dk1>
    <a:lt1>
      <a:srgbClr val="92D050"/>
    </a:lt1>
    <a:dk2>
      <a:srgbClr val="184C0C"/>
    </a:dk2>
    <a:lt2>
      <a:srgbClr val="129033"/>
    </a:lt2>
    <a:accent1>
      <a:srgbClr val="00B050"/>
    </a:accent1>
    <a:accent2>
      <a:srgbClr val="63E181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4.xml><?xml version="1.0" encoding="utf-8"?>
<a:themeOverride xmlns:a="http://schemas.openxmlformats.org/drawingml/2006/main">
  <a:clrScheme name="Другая 1">
    <a:dk1>
      <a:srgbClr val="5EFFFA"/>
    </a:dk1>
    <a:lt1>
      <a:sysClr val="window" lastClr="FFFFFF"/>
    </a:lt1>
    <a:dk2>
      <a:srgbClr val="2C2C2C"/>
    </a:dk2>
    <a:lt2>
      <a:srgbClr val="00A19D"/>
    </a:lt2>
    <a:accent1>
      <a:srgbClr val="44FFFA"/>
    </a:accent1>
    <a:accent2>
      <a:srgbClr val="44FFFA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5.xml><?xml version="1.0" encoding="utf-8"?>
<a:themeOverride xmlns:a="http://schemas.openxmlformats.org/drawingml/2006/main">
  <a:clrScheme name="Составная">
    <a:dk1>
      <a:sysClr val="windowText" lastClr="000000"/>
    </a:dk1>
    <a:lt1>
      <a:sysClr val="window" lastClr="FFFFFF"/>
    </a:lt1>
    <a:dk2>
      <a:srgbClr val="5B6973"/>
    </a:dk2>
    <a:lt2>
      <a:srgbClr val="E7ECED"/>
    </a:lt2>
    <a:accent1>
      <a:srgbClr val="98C723"/>
    </a:accent1>
    <a:accent2>
      <a:srgbClr val="59B0B9"/>
    </a:accent2>
    <a:accent3>
      <a:srgbClr val="DEAE00"/>
    </a:accent3>
    <a:accent4>
      <a:srgbClr val="B77BB4"/>
    </a:accent4>
    <a:accent5>
      <a:srgbClr val="E0773C"/>
    </a:accent5>
    <a:accent6>
      <a:srgbClr val="A98D63"/>
    </a:accent6>
    <a:hlink>
      <a:srgbClr val="26CBEC"/>
    </a:hlink>
    <a:folHlink>
      <a:srgbClr val="598C8C"/>
    </a:folHlink>
  </a:clrScheme>
</a:themeOverride>
</file>

<file path=ppt/theme/themeOverride6.xml><?xml version="1.0" encoding="utf-8"?>
<a:themeOverride xmlns:a="http://schemas.openxmlformats.org/drawingml/2006/main">
  <a:clrScheme name="Другая 6">
    <a:dk1>
      <a:srgbClr val="CC0099"/>
    </a:dk1>
    <a:lt1>
      <a:srgbClr val="FF3399"/>
    </a:lt1>
    <a:dk2>
      <a:srgbClr val="510B44"/>
    </a:dk2>
    <a:lt2>
      <a:srgbClr val="E33D90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7.xml><?xml version="1.0" encoding="utf-8"?>
<a:themeOverride xmlns:a="http://schemas.openxmlformats.org/drawingml/2006/main">
  <a:clrScheme name="Другая 5">
    <a:dk1>
      <a:srgbClr val="00B050"/>
    </a:dk1>
    <a:lt1>
      <a:srgbClr val="92D050"/>
    </a:lt1>
    <a:dk2>
      <a:srgbClr val="184C0C"/>
    </a:dk2>
    <a:lt2>
      <a:srgbClr val="129033"/>
    </a:lt2>
    <a:accent1>
      <a:srgbClr val="00B050"/>
    </a:accent1>
    <a:accent2>
      <a:srgbClr val="63E181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8.xml><?xml version="1.0" encoding="utf-8"?>
<a:themeOverride xmlns:a="http://schemas.openxmlformats.org/drawingml/2006/main">
  <a:clrScheme name="Другая 6">
    <a:dk1>
      <a:srgbClr val="CC0099"/>
    </a:dk1>
    <a:lt1>
      <a:srgbClr val="FF3399"/>
    </a:lt1>
    <a:dk2>
      <a:srgbClr val="510B44"/>
    </a:dk2>
    <a:lt2>
      <a:srgbClr val="E33D90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9.xml><?xml version="1.0" encoding="utf-8"?>
<a:themeOverride xmlns:a="http://schemas.openxmlformats.org/drawingml/2006/main">
  <a:clrScheme name="Другая 1">
    <a:dk1>
      <a:srgbClr val="5EFFFA"/>
    </a:dk1>
    <a:lt1>
      <a:sysClr val="window" lastClr="FFFFFF"/>
    </a:lt1>
    <a:dk2>
      <a:srgbClr val="2C2C2C"/>
    </a:dk2>
    <a:lt2>
      <a:srgbClr val="00A19D"/>
    </a:lt2>
    <a:accent1>
      <a:srgbClr val="44FFFA"/>
    </a:accent1>
    <a:accent2>
      <a:srgbClr val="44FFFA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127</TotalTime>
  <Words>520</Words>
  <Application>Microsoft Office PowerPoint</Application>
  <PresentationFormat>Экран (4:3)</PresentationFormat>
  <Paragraphs>28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Аптека</vt:lpstr>
      <vt:lpstr>Воздушный поток</vt:lpstr>
      <vt:lpstr>Исполнительная</vt:lpstr>
      <vt:lpstr>NewsPrint</vt:lpstr>
      <vt:lpstr>Базовая</vt:lpstr>
      <vt:lpstr>1_Аптека</vt:lpstr>
      <vt:lpstr>Перспектива</vt:lpstr>
      <vt:lpstr>Електроліз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Електроліз</dc:title>
  <dc:creator>Vlad</dc:creator>
  <cp:lastModifiedBy>Vlad</cp:lastModifiedBy>
  <cp:revision>11</cp:revision>
  <dcterms:created xsi:type="dcterms:W3CDTF">2013-11-30T13:57:33Z</dcterms:created>
  <dcterms:modified xsi:type="dcterms:W3CDTF">2013-12-03T14:27:29Z</dcterms:modified>
</cp:coreProperties>
</file>