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74" r:id="rId4"/>
    <p:sldId id="273" r:id="rId5"/>
    <p:sldId id="259" r:id="rId6"/>
    <p:sldId id="269" r:id="rId7"/>
    <p:sldId id="260" r:id="rId8"/>
    <p:sldId id="263" r:id="rId9"/>
    <p:sldId id="276" r:id="rId10"/>
    <p:sldId id="277" r:id="rId11"/>
    <p:sldId id="261" r:id="rId12"/>
    <p:sldId id="279" r:id="rId13"/>
    <p:sldId id="271" r:id="rId14"/>
    <p:sldId id="257" r:id="rId15"/>
    <p:sldId id="268" r:id="rId16"/>
    <p:sldId id="267" r:id="rId17"/>
  </p:sldIdLst>
  <p:sldSz cx="12192000" cy="6858000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61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5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8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472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761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427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2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76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41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32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2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4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40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16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62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17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4530311-70EE-43DE-9C47-96496EF8BB84}" type="datetimeFigureOut">
              <a:rPr lang="ru-RU" smtClean="0"/>
              <a:t>09.12.2014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E277BE5-CC7D-4FE4-A2E3-58F1F6DA0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246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ryusov.lit-info.ru/bryusov/stihi/1898-1908/stih-58.htm" TargetMode="Externa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2" y="-470795"/>
            <a:ext cx="5731183" cy="8209919"/>
          </a:xfrm>
          <a:prstGeom prst="rect">
            <a:avLst/>
          </a:prstGeom>
          <a:ln>
            <a:noFill/>
          </a:ln>
          <a:effectLst>
            <a:softEdge rad="889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6698" y="217716"/>
            <a:ext cx="5677990" cy="2159726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uk-UA" sz="3600" b="1" cap="none" dirty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Валерій Якович </a:t>
            </a:r>
            <a:r>
              <a:rPr lang="en-US" sz="3600" b="1" cap="none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  <a:r>
              <a:rPr lang="uk-UA" sz="3600" b="1" cap="none" dirty="0" smtClean="0">
                <a:ln w="127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Брюсов </a:t>
            </a:r>
            <a:endParaRPr lang="ru-RU" sz="3600" b="1" cap="none" dirty="0">
              <a:ln w="127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101600">
                  <a:schemeClr val="accent6">
                    <a:lumMod val="75000"/>
                    <a:alpha val="6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686698" y="3766801"/>
            <a:ext cx="5286103" cy="2530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400" b="1" cap="none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ПІДГОТУВАЛА УЧЕНИЦЯ </a:t>
            </a:r>
          </a:p>
          <a:p>
            <a:r>
              <a:rPr lang="uk-UA" sz="2400" b="1" cap="none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2 КУРСУ </a:t>
            </a:r>
          </a:p>
          <a:p>
            <a:r>
              <a:rPr lang="uk-UA" sz="2400" b="1" cap="none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ЛІНГВІСТИЧНОГО КЛАСУ  НІЖИНСЬКОГО ЛІЦЕЮ </a:t>
            </a:r>
          </a:p>
          <a:p>
            <a:r>
              <a:rPr lang="uk-UA" sz="2400" b="1" cap="none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</a:rPr>
              <a:t>ПРИ НДУ ІМ. М.ГОГОЛЯ ПРОКОПЕНКО ВІКТОРІЯ</a:t>
            </a:r>
          </a:p>
        </p:txBody>
      </p:sp>
    </p:spTree>
    <p:extLst>
      <p:ext uri="{BB962C8B-B14F-4D97-AF65-F5344CB8AC3E}">
        <p14:creationId xmlns:p14="http://schemas.microsoft.com/office/powerpoint/2010/main" val="76106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6" y="-549261"/>
            <a:ext cx="5029968" cy="7064561"/>
          </a:xfrm>
          <a:prstGeom prst="ellipse">
            <a:avLst/>
          </a:prstGeom>
          <a:ln>
            <a:noFill/>
          </a:ln>
          <a:effectLst>
            <a:softEdge rad="5588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t="3264" r="9205" b="6036"/>
          <a:stretch/>
        </p:blipFill>
        <p:spPr>
          <a:xfrm rot="209488">
            <a:off x="9333131" y="-30941"/>
            <a:ext cx="2988403" cy="43136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4"/>
          <a:stretch/>
        </p:blipFill>
        <p:spPr>
          <a:xfrm rot="21350771">
            <a:off x="6649250" y="947915"/>
            <a:ext cx="3098644" cy="4962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129">
            <a:off x="4019839" y="2498435"/>
            <a:ext cx="3003489" cy="43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7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8" t="8119" r="8100" b="5985"/>
          <a:stretch/>
        </p:blipFill>
        <p:spPr>
          <a:xfrm>
            <a:off x="8551649" y="115503"/>
            <a:ext cx="3495972" cy="5510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6" b="4502"/>
          <a:stretch/>
        </p:blipFill>
        <p:spPr>
          <a:xfrm rot="21380771">
            <a:off x="5891133" y="2106001"/>
            <a:ext cx="3455214" cy="4824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t="5714" r="12385" b="5865"/>
          <a:stretch/>
        </p:blipFill>
        <p:spPr>
          <a:xfrm rot="219045">
            <a:off x="4020027" y="-51772"/>
            <a:ext cx="3037623" cy="4719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4" r="15053" b="6758"/>
          <a:stretch/>
        </p:blipFill>
        <p:spPr>
          <a:xfrm rot="21136914">
            <a:off x="-93281" y="44402"/>
            <a:ext cx="3127658" cy="484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>
          <a:xfrm>
            <a:off x="1740440" y="2178375"/>
            <a:ext cx="2963664" cy="467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23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9" r="6708"/>
          <a:stretch/>
        </p:blipFill>
        <p:spPr>
          <a:xfrm>
            <a:off x="0" y="0"/>
            <a:ext cx="12286595" cy="7488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-309108"/>
            <a:ext cx="5520756" cy="399153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466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14" y="204950"/>
            <a:ext cx="2477158" cy="330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0" y="694307"/>
            <a:ext cx="8823705" cy="5876587"/>
          </a:xfrm>
          <a:prstGeom prst="rect">
            <a:avLst/>
          </a:prstGeom>
          <a:ln>
            <a:noFill/>
          </a:ln>
          <a:effectLst>
            <a:softEdge rad="3937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08">
            <a:off x="5797362" y="105040"/>
            <a:ext cx="2666821" cy="345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4" r="9080"/>
          <a:stretch/>
        </p:blipFill>
        <p:spPr>
          <a:xfrm rot="21115482">
            <a:off x="7668090" y="2467168"/>
            <a:ext cx="2431150" cy="3268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3" r="4896"/>
          <a:stretch/>
        </p:blipFill>
        <p:spPr>
          <a:xfrm rot="344894">
            <a:off x="9759412" y="3823083"/>
            <a:ext cx="2350736" cy="2949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4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t="2082" r="3285" b="2285"/>
          <a:stretch/>
        </p:blipFill>
        <p:spPr>
          <a:xfrm>
            <a:off x="1626437" y="165538"/>
            <a:ext cx="6771315" cy="674764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879">
            <a:off x="7078669" y="236483"/>
            <a:ext cx="3791654" cy="4996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539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9046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8349" y="404261"/>
            <a:ext cx="5358880" cy="1494322"/>
          </a:xfrm>
        </p:spPr>
        <p:txBody>
          <a:bodyPr/>
          <a:lstStyle/>
          <a:p>
            <a:r>
              <a:rPr lang="uk-UA" sz="7200" b="1" dirty="0" smtClean="0">
                <a:ln w="3175" cmpd="sng">
                  <a:solidFill>
                    <a:schemeClr val="accent6">
                      <a:lumMod val="50000"/>
                    </a:schemeClr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ДЖЕРЕЛА</a:t>
            </a:r>
            <a:r>
              <a:rPr lang="uk-UA" dirty="0" smtClean="0"/>
              <a:t> 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91245" y="2229509"/>
            <a:ext cx="654013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https://ru.wikipedia.org/wiki/</a:t>
            </a:r>
            <a:r>
              <a:rPr lang="uk-UA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Брюсов,_</a:t>
            </a:r>
            <a:r>
              <a:rPr lang="uk-UA" sz="2000" b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Валерий_Яковлевич</a:t>
            </a:r>
            <a:r>
              <a:rPr lang="uk-UA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#.</a:t>
            </a: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C2.ABUrbi_et_Orbi.C2.BB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u="sng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http://bryusov.lit-info.ru/bryusov/stihi/1898-1908.htm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u="sng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http://www.mn.ru/moscow/20130611/348315495.html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b="1" u="sng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http://mesherskiy.ru/?item=aad241de-bce3-4bc8-81db-fa62ed4ddc69&amp;termin=b7051f3e-246e-409f-a8a5-06a4ac59578d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uk-UA" u="sng" dirty="0" smtClean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904632"/>
          </a:xfrm>
        </p:spPr>
      </p:pic>
      <p:sp>
        <p:nvSpPr>
          <p:cNvPr id="6" name="Прямоугольник 5"/>
          <p:cNvSpPr/>
          <p:nvPr/>
        </p:nvSpPr>
        <p:spPr>
          <a:xfrm rot="221149">
            <a:off x="3730196" y="2468219"/>
            <a:ext cx="53506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</a:rPr>
              <a:t>ДЯКУЮ ЗА УВАГУ</a:t>
            </a:r>
            <a:endParaRPr lang="ru-RU" sz="5400" b="1" i="1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528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CC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07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18206" y="6167962"/>
            <a:ext cx="423939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Валерій</a:t>
            </a:r>
            <a:r>
              <a:rPr lang="ru-RU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 Брюсов. Портрет </a:t>
            </a:r>
            <a:r>
              <a:rPr lang="ru-RU" dirty="0" err="1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роботи</a:t>
            </a:r>
            <a:r>
              <a:rPr lang="ru-RU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 С. В. </a:t>
            </a:r>
            <a:r>
              <a:rPr lang="ru-RU" dirty="0" err="1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Малютіна</a:t>
            </a:r>
            <a:r>
              <a:rPr lang="ru-RU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. 1913</a:t>
            </a:r>
            <a:endParaRPr lang="ru-RU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06" y="116687"/>
            <a:ext cx="4239390" cy="5928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14" y="204196"/>
            <a:ext cx="4190290" cy="6205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28191" y="6194596"/>
            <a:ext cx="425371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Валерій</a:t>
            </a:r>
            <a:r>
              <a:rPr lang="ru-RU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Брюсов.</a:t>
            </a:r>
          </a:p>
          <a:p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Портрет </a:t>
            </a:r>
            <a:r>
              <a:rPr lang="ru-RU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роботи</a:t>
            </a:r>
            <a:r>
              <a:rPr lang="ru-RU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ru-RU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Михайла</a:t>
            </a:r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Врубеля</a:t>
            </a:r>
            <a:endParaRPr lang="ru-RU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23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143">
            <a:off x="696273" y="329502"/>
            <a:ext cx="3638879" cy="4864810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61" y="5523816"/>
            <a:ext cx="11334434" cy="1809091"/>
          </a:xfrm>
        </p:spPr>
        <p:txBody>
          <a:bodyPr>
            <a:normAutofit fontScale="90000"/>
          </a:bodyPr>
          <a:lstStyle/>
          <a:p>
            <a:r>
              <a:rPr lang="en-US" sz="2800" i="1" cap="none" dirty="0">
                <a:ln w="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«</a:t>
            </a:r>
            <a:r>
              <a:rPr lang="ru-RU" sz="2800" i="1" cap="none" dirty="0">
                <a:ln w="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От сказок, от всякой „чертовщины“, меня усердно оберегали. Зато об идеях Дарвина и принципах материализма я узнал раньше, чем научился умножать</a:t>
            </a:r>
            <a:r>
              <a:rPr lang="en-US" sz="2800" i="1" cap="none" dirty="0">
                <a:ln w="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»</a:t>
            </a:r>
            <a:r>
              <a:rPr lang="uk-UA" sz="2800" i="1" cap="none" dirty="0">
                <a:ln w="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en-US" dirty="0">
                <a:ln w="3175" cmpd="sng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dirty="0">
                <a:ln w="3175" cmpd="sng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dirty="0">
              <a:ln w="3175" cmpd="sng"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0" b="4667"/>
          <a:stretch/>
        </p:blipFill>
        <p:spPr>
          <a:xfrm>
            <a:off x="4497624" y="-156180"/>
            <a:ext cx="8264024" cy="5595545"/>
          </a:xfrm>
          <a:prstGeom prst="rect">
            <a:avLst/>
          </a:prstGeom>
          <a:ln>
            <a:noFill/>
          </a:ln>
          <a:effectLst>
            <a:softEdge rad="825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562374" y="4770363"/>
            <a:ext cx="358463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000" dirty="0" smtClean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Будинок  Валерія Брюсова</a:t>
            </a:r>
            <a:endParaRPr lang="ru-RU" sz="2000" dirty="0">
              <a:ln w="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5" y="12671"/>
            <a:ext cx="12161505" cy="68855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r="13086" b="19545"/>
          <a:stretch/>
        </p:blipFill>
        <p:spPr>
          <a:xfrm rot="21430304">
            <a:off x="7321742" y="2713945"/>
            <a:ext cx="5072246" cy="36061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" t="13861" r="-204" b="265"/>
          <a:stretch/>
        </p:blipFill>
        <p:spPr>
          <a:xfrm rot="200394">
            <a:off x="1807863" y="3030005"/>
            <a:ext cx="5760441" cy="3805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99523" y="6434587"/>
            <a:ext cx="315572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>
                <a:ln w="0"/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Московського університету</a:t>
            </a:r>
            <a:r>
              <a:rPr lang="uk-UA" sz="2000" dirty="0" smtClean="0">
                <a:solidFill>
                  <a:srgbClr val="9B00D3"/>
                </a:solidFill>
                <a:latin typeface="Calibri" panose="020F0502020204030204" pitchFamily="34" charset="0"/>
              </a:rPr>
              <a:t>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90720" y="6519446"/>
            <a:ext cx="350128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600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класична</a:t>
            </a:r>
            <a:r>
              <a:rPr lang="ru-RU" sz="160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1600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гімназія</a:t>
            </a:r>
            <a:r>
              <a:rPr lang="ru-RU" sz="160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Ф. </a:t>
            </a:r>
            <a:r>
              <a:rPr lang="ru-RU" sz="1600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Креймана</a:t>
            </a:r>
            <a:endParaRPr lang="ru-RU" sz="16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3506" r="2403" b="4046"/>
          <a:stretch/>
        </p:blipFill>
        <p:spPr>
          <a:xfrm rot="21310397">
            <a:off x="104856" y="41108"/>
            <a:ext cx="5385229" cy="34735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2724" y="3387774"/>
            <a:ext cx="365677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1600" b="1" dirty="0">
                <a:ln/>
                <a:solidFill>
                  <a:schemeClr val="accent6">
                    <a:lumMod val="75000"/>
                  </a:schemeClr>
                </a:solidFill>
              </a:rPr>
              <a:t>приватна  </a:t>
            </a:r>
            <a:r>
              <a:rPr lang="ru-RU" sz="1600" b="1" dirty="0" err="1">
                <a:ln/>
                <a:solidFill>
                  <a:schemeClr val="accent6">
                    <a:lumMod val="75000"/>
                  </a:schemeClr>
                </a:solidFill>
              </a:rPr>
              <a:t>гімназія</a:t>
            </a:r>
            <a:r>
              <a:rPr lang="ru-RU" sz="1600" b="1" dirty="0">
                <a:ln/>
                <a:solidFill>
                  <a:schemeClr val="accent6">
                    <a:lumMod val="75000"/>
                  </a:schemeClr>
                </a:solidFill>
              </a:rPr>
              <a:t>  Л. </a:t>
            </a:r>
            <a:r>
              <a:rPr lang="ru-RU" sz="1600" b="1" dirty="0" err="1">
                <a:ln/>
                <a:solidFill>
                  <a:schemeClr val="accent6">
                    <a:lumMod val="75000"/>
                  </a:schemeClr>
                </a:solidFill>
              </a:rPr>
              <a:t>Поліванова</a:t>
            </a:r>
            <a:endParaRPr lang="ru-RU" sz="1600" b="1" dirty="0">
              <a:ln/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96254">
            <a:off x="6137188" y="574852"/>
            <a:ext cx="4169822" cy="117375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8800" dirty="0" smtClean="0">
                <a:ln w="0"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ОСВІТА</a:t>
            </a:r>
            <a:r>
              <a:rPr lang="uk-UA" sz="6000" dirty="0" smtClean="0">
                <a:ln>
                  <a:solidFill>
                    <a:schemeClr val="bg1"/>
                  </a:solidFill>
                </a:ln>
                <a:effectLst>
                  <a:glow rad="101600">
                    <a:schemeClr val="accent6">
                      <a:lumMod val="75000"/>
                      <a:alpha val="60000"/>
                    </a:schemeClr>
                  </a:glow>
                </a:effectLst>
              </a:rPr>
              <a:t> </a:t>
            </a:r>
            <a:endParaRPr lang="ru-RU" sz="6000" dirty="0">
              <a:ln>
                <a:solidFill>
                  <a:schemeClr val="bg1"/>
                </a:solidFill>
              </a:ln>
              <a:effectLst>
                <a:glow rad="101600">
                  <a:schemeClr val="accent6">
                    <a:lumMod val="7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85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b="4095"/>
          <a:stretch/>
        </p:blipFill>
        <p:spPr>
          <a:xfrm>
            <a:off x="288884" y="1268401"/>
            <a:ext cx="5659403" cy="392710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Прямоугольник 4"/>
          <p:cNvSpPr/>
          <p:nvPr/>
        </p:nvSpPr>
        <p:spPr>
          <a:xfrm>
            <a:off x="880774" y="5324631"/>
            <a:ext cx="447562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err="1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Валерій</a:t>
            </a:r>
            <a:r>
              <a:rPr lang="ru-RU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Якович жив у </a:t>
            </a:r>
            <a:r>
              <a:rPr lang="ru-RU" dirty="0" err="1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цьому</a:t>
            </a:r>
            <a:r>
              <a:rPr lang="ru-RU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dirty="0" err="1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будинку</a:t>
            </a:r>
            <a:r>
              <a:rPr lang="ru-RU" dirty="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(Москва, Пр. Миру, 30) в 1910-1924.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394" y="40250"/>
            <a:ext cx="102894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Будинок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В.Я. Брюсова</a:t>
            </a:r>
          </a:p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Музей </a:t>
            </a:r>
            <a:r>
              <a:rPr lang="ru-RU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літератури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Срібного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століття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3345" r="9455" b="5653"/>
          <a:stretch/>
        </p:blipFill>
        <p:spPr>
          <a:xfrm>
            <a:off x="6237171" y="1268401"/>
            <a:ext cx="5757382" cy="3907857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2" name="Прямоугольник 11"/>
          <p:cNvSpPr/>
          <p:nvPr/>
        </p:nvSpPr>
        <p:spPr>
          <a:xfrm>
            <a:off x="7553383" y="5324631"/>
            <a:ext cx="31249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Бібліотека В</a:t>
            </a:r>
            <a:r>
              <a:rPr lang="uk-UA" sz="24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. Брюсова</a:t>
            </a:r>
            <a:endParaRPr lang="ru-RU" sz="240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5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Иоанна Матвеевна Брюс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3" y="1323797"/>
            <a:ext cx="5886068" cy="407119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3394" y="40250"/>
            <a:ext cx="102894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Будинок</a:t>
            </a:r>
            <a:r>
              <a:rPr lang="ru-RU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В.Я. Брюсова</a:t>
            </a:r>
          </a:p>
          <a:p>
            <a:pPr algn="ctr"/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Музей </a:t>
            </a:r>
            <a:r>
              <a:rPr lang="ru-RU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літератури</a:t>
            </a:r>
            <a:r>
              <a:rPr lang="ru-RU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Срібного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століття</a:t>
            </a:r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54" y="1323797"/>
            <a:ext cx="5793628" cy="4071198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/>
          <p:cNvSpPr/>
          <p:nvPr/>
        </p:nvSpPr>
        <p:spPr>
          <a:xfrm>
            <a:off x="7738072" y="5539769"/>
            <a:ext cx="276659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/>
            <a:r>
              <a:rPr lang="ru-RU" sz="2000" dirty="0" err="1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Кабінет</a:t>
            </a:r>
            <a:r>
              <a:rPr lang="ru-RU" sz="2000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2000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В.Я. Брюсова</a:t>
            </a:r>
            <a:endParaRPr lang="ru-RU" sz="2000" i="0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4" t="47706"/>
          <a:stretch/>
        </p:blipFill>
        <p:spPr>
          <a:xfrm>
            <a:off x="4273304" y="3625707"/>
            <a:ext cx="2096134" cy="2114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20981" y="5523503"/>
            <a:ext cx="560711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Дружина В. </a:t>
            </a:r>
            <a:r>
              <a:rPr lang="ru-RU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Брюсова - </a:t>
            </a:r>
            <a:r>
              <a:rPr lang="ru-RU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Іоанна</a:t>
            </a:r>
            <a:r>
              <a:rPr lang="ru-RU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Матвіївна</a:t>
            </a:r>
            <a:r>
              <a:rPr lang="ru-RU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Брюсова в </a:t>
            </a:r>
            <a:r>
              <a:rPr lang="ru-RU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меморіальному</a:t>
            </a:r>
            <a:r>
              <a:rPr lang="ru-RU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кабінеті</a:t>
            </a:r>
            <a:r>
              <a:rPr lang="ru-RU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поета</a:t>
            </a:r>
            <a:r>
              <a:rPr lang="ru-RU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endParaRPr lang="ru-RU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67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5"/>
            <a:ext cx="12192000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4238" r="7086" b="3070"/>
          <a:stretch/>
        </p:blipFill>
        <p:spPr>
          <a:xfrm>
            <a:off x="4981302" y="907906"/>
            <a:ext cx="7127489" cy="50410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82680" y="1689035"/>
            <a:ext cx="3450785" cy="2959966"/>
          </a:xfrm>
        </p:spPr>
        <p:txBody>
          <a:bodyPr>
            <a:noAutofit/>
          </a:bodyPr>
          <a:lstStyle/>
          <a:p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Тень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несозданных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созданий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Колыхается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во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сне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Словно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лопасти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латаний</a:t>
            </a:r>
            <a:b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На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эмалевой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стене.</a:t>
            </a:r>
            <a:b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Фиолетовые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руки</a:t>
            </a:r>
            <a:b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На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эмалевой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стене</a:t>
            </a:r>
            <a:b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Полусонно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чертят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звуки</a:t>
            </a:r>
            <a:b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В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звонкозвучной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uk-UA" sz="2000" i="1" cap="none" dirty="0" err="1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тишине</a:t>
            </a:r>
            <a:r>
              <a:rPr lang="uk-UA" sz="20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…</a:t>
            </a:r>
            <a:endParaRPr lang="ru-RU" sz="2000" cap="none" dirty="0">
              <a:ln w="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92775" y="1768834"/>
            <a:ext cx="29792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«</a:t>
            </a:r>
            <a:r>
              <a:rPr lang="ru-RU" sz="2000" i="1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Печатая свою книгу в наши дни, я не жду ей правильной оценки ни от критики, ни от публики. Не современникам и даже не человечеству завещаю я эту книгу, а вечности и искусству</a:t>
            </a:r>
            <a:r>
              <a:rPr lang="en-US" sz="2000" i="1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».</a:t>
            </a:r>
            <a:r>
              <a:rPr lang="uk-UA" sz="2000" i="1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en-US" sz="2000" i="1" dirty="0">
              <a:ln w="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67" y="393324"/>
            <a:ext cx="4383287" cy="622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52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6"/>
          <a:stretch/>
        </p:blipFill>
        <p:spPr>
          <a:xfrm>
            <a:off x="0" y="0"/>
            <a:ext cx="1598024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5"/>
          <a:stretch/>
        </p:blipFill>
        <p:spPr>
          <a:xfrm>
            <a:off x="10189029" y="0"/>
            <a:ext cx="212603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1" y="0"/>
            <a:ext cx="1030171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9741" y="6352820"/>
            <a:ext cx="18884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Автограф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поета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44" y="4638711"/>
            <a:ext cx="4945354" cy="1898775"/>
          </a:xfrm>
          <a:prstGeom prst="rect">
            <a:avLst/>
          </a:prstGeom>
          <a:ln>
            <a:noFill/>
          </a:ln>
          <a:effectLst>
            <a:softEdge rad="571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3" t="4154" r="6571" b="1258"/>
          <a:stretch/>
        </p:blipFill>
        <p:spPr>
          <a:xfrm>
            <a:off x="8966553" y="37896"/>
            <a:ext cx="3335546" cy="463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3116" y="574765"/>
            <a:ext cx="3081947" cy="3387634"/>
          </a:xfrm>
        </p:spPr>
        <p:txBody>
          <a:bodyPr>
            <a:noAutofit/>
          </a:bodyPr>
          <a:lstStyle/>
          <a:p>
            <a:r>
              <a:rPr lang="en-US" sz="24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sz="24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Юность моя — юность гения. Я жил и поступал так, что оправдать моё поведение могут только великие деяния</a:t>
            </a:r>
            <a:r>
              <a:rPr lang="en-US" sz="24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r>
              <a:rPr lang="uk-UA" sz="2400" i="1" cap="none" dirty="0">
                <a:ln w="0"/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ru-RU" sz="2400" i="1" cap="none" dirty="0">
              <a:ln w="0"/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1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6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4902" r="177" b="127"/>
          <a:stretch/>
        </p:blipFill>
        <p:spPr>
          <a:xfrm flipH="1">
            <a:off x="5505471" y="-447992"/>
            <a:ext cx="5703655" cy="753218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0" y="62145"/>
            <a:ext cx="5120990" cy="67958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453" y="301842"/>
            <a:ext cx="5397624" cy="6618304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i="1" cap="none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               Каменщик</a:t>
            </a:r>
            <a:r>
              <a:rPr lang="ru-RU" sz="1600" b="1" i="1" cap="none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1600" b="1" i="1" cap="none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</a:rPr>
              <a:t/>
            </a:r>
            <a:br>
              <a:rPr lang="uk-UA" sz="1600" b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3"/>
                </a:solidFill>
                <a:effectLst/>
              </a:rPr>
              <a:t> </a:t>
            </a: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- Каменщик, каменщик в фартуке белом,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Что ты там строишь? кому?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- Эй, не мешай нам, мы заняты делом,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Строим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мы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строим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тюрьму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- Каменщик, каменщик с верной лопатой,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Кто же в ней будет рыдать?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- Верно, не ты и не твой брат, богатый.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Незачем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вам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воровать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-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Каменщик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каменщик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долгие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ночи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Кто ж проведет в ней без сна?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- Может быть, сын мой, такой же рабочий.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Тем наша доля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полна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.</a:t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-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Каменщик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каменщик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вспомнит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, пожалуй,</a:t>
            </a:r>
            <a:b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Тех он, кто нес кирпичи!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- Эй, берегись! под лесами не балуй...</a:t>
            </a:r>
            <a:br>
              <a:rPr lang="ru-RU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Знаем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всё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сами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, </a:t>
            </a:r>
            <a:r>
              <a:rPr lang="uk-UA" sz="1600" b="1" i="1" cap="none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молчи</a:t>
            </a:r>
            <a:r>
              <a:rPr lang="uk-UA" sz="1600" b="1" i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!</a:t>
            </a:r>
            <a:r>
              <a:rPr lang="uk-UA" sz="1600" b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uk-UA" sz="1600" b="1" cap="none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cap="none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uk-UA" sz="1600" b="1" cap="none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uk-UA" sz="1600" b="1" cap="none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                                                    </a:t>
            </a:r>
            <a:r>
              <a:rPr lang="uk-UA" sz="1600" b="1" i="1" cap="none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16 </a:t>
            </a:r>
            <a:r>
              <a:rPr lang="uk-UA" sz="1600" b="1" i="1" cap="none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июля</a:t>
            </a:r>
            <a:r>
              <a:rPr lang="uk-UA" sz="1600" b="1" i="1" cap="none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1901</a:t>
            </a:r>
            <a:endParaRPr lang="ru-RU" sz="1600" b="1" i="1" cap="none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221">
            <a:off x="10028643" y="3920799"/>
            <a:ext cx="2004266" cy="2843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63499365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Источник: </a:t>
            </a:r>
            <a:r>
              <a:rPr kumimoji="0" lang="ru-RU" altLang="ru-RU" sz="1000" b="0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http://bryusov.lit-info.ru/bryusov/stihi/1898-1908/stih-58.htm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63484125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Источник: </a:t>
            </a:r>
            <a:r>
              <a:rPr kumimoji="0" lang="ru-RU" altLang="ru-RU" sz="1000" b="0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http://bryusov.lit-info.ru/bryusov/stihi/1898-1908/stih-58.htm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a7762e0a37d1b41880c17c5c30cf75aed03b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854</TotalTime>
  <Words>225</Words>
  <Application>Microsoft Office PowerPoint</Application>
  <PresentationFormat>Широкоэкранный</PresentationFormat>
  <Paragraphs>40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Microsoft YaHei UI</vt:lpstr>
      <vt:lpstr>Arial</vt:lpstr>
      <vt:lpstr>Calibri</vt:lpstr>
      <vt:lpstr>Cambria</vt:lpstr>
      <vt:lpstr>Century Gothic</vt:lpstr>
      <vt:lpstr>Wingdings</vt:lpstr>
      <vt:lpstr>Сетка</vt:lpstr>
      <vt:lpstr>Валерій Якович    Брюсов </vt:lpstr>
      <vt:lpstr>Презентация PowerPoint</vt:lpstr>
      <vt:lpstr>«От сказок, от всякой „чертовщины“, меня усердно оберегали. Зато об идеях Дарвина и принципах материализма я узнал раньше, чем научился умножать». </vt:lpstr>
      <vt:lpstr>Презентация PowerPoint</vt:lpstr>
      <vt:lpstr>Презентация PowerPoint</vt:lpstr>
      <vt:lpstr>Презентация PowerPoint</vt:lpstr>
      <vt:lpstr>Тень несозданных созданий Колыхается во сне Словно лопасти латаний На эмалевой стене.  Фиолетовые руки На эмалевой стене Полусонно чертят звуки В звонкозвучной тишине…</vt:lpstr>
      <vt:lpstr>«Юность моя — юность гения. Я жил и поступал так, что оправдать моё поведение могут только великие деяния» </vt:lpstr>
      <vt:lpstr>                Каменщик   - Каменщик, каменщик в фартуке белом, Что ты там строишь? кому?  - Эй, не мешай нам, мы заняты делом, Строим мы, строим тюрьму.   - Каменщик, каменщик с верной лопатой, Кто же в ней будет рыдать?  - Верно, не ты и не твой брат, богатый. Незачем вам воровать.   - Каменщик, каменщик, долгие ночи Кто ж проведет в ней без сна?  - Может быть, сын мой, такой же рабочий. Тем наша доля полна.   - Каменщик, каменщик, вспомнит, пожалуй, Тех он, кто нес кирпичи!  - Эй, берегись! под лесами не балуй... Знаем всё сами, молчи!                                                       16 июля 1901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ДЖЕРЕЛА 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87</cp:revision>
  <dcterms:created xsi:type="dcterms:W3CDTF">2014-11-30T18:16:28Z</dcterms:created>
  <dcterms:modified xsi:type="dcterms:W3CDTF">2014-12-09T14:41:12Z</dcterms:modified>
</cp:coreProperties>
</file>