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3"/>
  </p:notesMasterIdLst>
  <p:sldIdLst>
    <p:sldId id="275" r:id="rId2"/>
    <p:sldId id="276" r:id="rId3"/>
    <p:sldId id="277" r:id="rId4"/>
    <p:sldId id="260" r:id="rId5"/>
    <p:sldId id="257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334064-A1CC-4D79-B75A-3D8F0D88F5CC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054D7-8AD0-4CAF-B43A-992AE6BCE2F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Спасибі за перегляд . Готувала учениця</a:t>
            </a:r>
            <a:r>
              <a:rPr lang="uk-UA" baseline="0" dirty="0" smtClean="0"/>
              <a:t> 11 класу Ананьєва Поліна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054D7-8AD0-4CAF-B43A-992AE6BCE2FE}" type="slidenum">
              <a:rPr lang="ru-RU" smtClean="0"/>
              <a:t>21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DDA546-7F96-4679-B13C-FE87590E2A87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B0A08C-E091-4995-AC51-FA5C355A67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DDA546-7F96-4679-B13C-FE87590E2A87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B0A08C-E091-4995-AC51-FA5C355A67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DDA546-7F96-4679-B13C-FE87590E2A87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B0A08C-E091-4995-AC51-FA5C355A67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DDA546-7F96-4679-B13C-FE87590E2A87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B0A08C-E091-4995-AC51-FA5C355A670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DDA546-7F96-4679-B13C-FE87590E2A87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B0A08C-E091-4995-AC51-FA5C355A670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DDA546-7F96-4679-B13C-FE87590E2A87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B0A08C-E091-4995-AC51-FA5C355A670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DDA546-7F96-4679-B13C-FE87590E2A87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B0A08C-E091-4995-AC51-FA5C355A670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DDA546-7F96-4679-B13C-FE87590E2A87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B0A08C-E091-4995-AC51-FA5C355A670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DDA546-7F96-4679-B13C-FE87590E2A87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B0A08C-E091-4995-AC51-FA5C355A67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7DDA546-7F96-4679-B13C-FE87590E2A87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B0A08C-E091-4995-AC51-FA5C355A670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DDA546-7F96-4679-B13C-FE87590E2A87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B0A08C-E091-4995-AC51-FA5C355A670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7DDA546-7F96-4679-B13C-FE87590E2A87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AB0A08C-E091-4995-AC51-FA5C355A670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445224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Підготувала учениця 11 класу</a:t>
            </a:r>
          </a:p>
          <a:p>
            <a:pPr algn="ctr">
              <a:buNone/>
            </a:pPr>
            <a:r>
              <a:rPr lang="uk-UA" dirty="0" smtClean="0"/>
              <a:t>Ананьєва Поліна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Рішення</a:t>
            </a:r>
            <a:r>
              <a:rPr lang="ru-RU" dirty="0" smtClean="0"/>
              <a:t> </a:t>
            </a:r>
            <a:r>
              <a:rPr lang="ru-RU" dirty="0" err="1" smtClean="0"/>
              <a:t>комбінаторних</a:t>
            </a:r>
            <a:r>
              <a:rPr lang="ru-RU" dirty="0" smtClean="0"/>
              <a:t> задач</a:t>
            </a:r>
            <a:endParaRPr lang="ru-RU" dirty="0"/>
          </a:p>
        </p:txBody>
      </p:sp>
      <p:pic>
        <p:nvPicPr>
          <p:cNvPr id="22530" name="Picture 2" descr="http://2.bp.blogspot.com/-wPooECXP1p0/Ucb3ivM6bwI/AAAAAAAADCw/SdkleEllu8g/s640/x_9b55e4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268760"/>
            <a:ext cx="5328592" cy="399644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/>
              <a:t>Скільки</a:t>
            </a:r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прапорів</a:t>
            </a:r>
            <a:r>
              <a:rPr lang="ru-RU" dirty="0" smtClean="0"/>
              <a:t> </a:t>
            </a:r>
            <a:r>
              <a:rPr lang="ru-RU" dirty="0" err="1" smtClean="0"/>
              <a:t>складених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горизонтальних</a:t>
            </a:r>
            <a:r>
              <a:rPr lang="ru-RU" dirty="0" smtClean="0"/>
              <a:t> </a:t>
            </a:r>
            <a:r>
              <a:rPr lang="ru-RU" dirty="0" err="1" smtClean="0"/>
              <a:t>смуг</a:t>
            </a:r>
            <a:r>
              <a:rPr lang="ru-RU" dirty="0" smtClean="0"/>
              <a:t> </a:t>
            </a:r>
            <a:r>
              <a:rPr lang="ru-RU" dirty="0" err="1" smtClean="0"/>
              <a:t>однакової</a:t>
            </a:r>
            <a:r>
              <a:rPr lang="ru-RU" dirty="0" smtClean="0"/>
              <a:t> </a:t>
            </a:r>
            <a:r>
              <a:rPr lang="ru-RU" dirty="0" err="1" smtClean="0"/>
              <a:t>ширини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кольорів-білого</a:t>
            </a:r>
            <a:r>
              <a:rPr lang="ru-RU" dirty="0" smtClean="0"/>
              <a:t>, зеленого, </a:t>
            </a:r>
            <a:r>
              <a:rPr lang="ru-RU" dirty="0" err="1" smtClean="0"/>
              <a:t>червоного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синього</a:t>
            </a:r>
            <a:r>
              <a:rPr lang="ru-RU" dirty="0" smtClean="0"/>
              <a:t>?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 4</a:t>
            </a: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956376" y="332656"/>
            <a:ext cx="1008112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2771800" y="260648"/>
            <a:ext cx="5040560" cy="864096"/>
            <a:chOff x="2267744" y="188640"/>
            <a:chExt cx="5040560" cy="864096"/>
          </a:xfrm>
        </p:grpSpPr>
        <p:sp>
          <p:nvSpPr>
            <p:cNvPr id="6" name="Стрелка вправо 5"/>
            <p:cNvSpPr/>
            <p:nvPr/>
          </p:nvSpPr>
          <p:spPr>
            <a:xfrm>
              <a:off x="2339752" y="188640"/>
              <a:ext cx="4968552" cy="86409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267744" y="332656"/>
              <a:ext cx="49856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dirty="0" smtClean="0">
                  <a:solidFill>
                    <a:schemeClr val="bg1"/>
                  </a:solidFill>
                </a:rPr>
                <a:t>Для перегляду відповіді натисніть </a:t>
              </a:r>
              <a:r>
                <a:rPr lang="uk-UA" dirty="0" err="1" smtClean="0">
                  <a:solidFill>
                    <a:schemeClr val="bg1"/>
                  </a:solidFill>
                </a:rPr>
                <a:t>“Плей”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Таким чином, 4 • 3 • 2 = 24 прапора.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err="1" smtClean="0"/>
              <a:t>рішення</a:t>
            </a:r>
            <a:r>
              <a:rPr lang="ru-RU" i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Управляющая кнопка: документ 4">
            <a:hlinkClick r:id="" action="ppaction://hlinkshowjump?jump=nextslide" highlightClick="1"/>
          </p:cNvPr>
          <p:cNvSpPr/>
          <p:nvPr/>
        </p:nvSpPr>
        <p:spPr>
          <a:xfrm>
            <a:off x="6948264" y="6237312"/>
            <a:ext cx="2195736" cy="692696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НАСТУПНА ЗАДАЧА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/>
              <a:t>Скільки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тризначних</a:t>
            </a:r>
            <a:r>
              <a:rPr lang="ru-RU" dirty="0" smtClean="0"/>
              <a:t> чисел (без </a:t>
            </a:r>
            <a:r>
              <a:rPr lang="ru-RU" dirty="0" err="1" smtClean="0"/>
              <a:t>повторення</a:t>
            </a:r>
            <a:r>
              <a:rPr lang="ru-RU" dirty="0" smtClean="0"/>
              <a:t> цифр)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скласти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непарних</a:t>
            </a:r>
            <a:r>
              <a:rPr lang="ru-RU" dirty="0" smtClean="0"/>
              <a:t> чисел,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кратними</a:t>
            </a:r>
            <a:r>
              <a:rPr lang="ru-RU" dirty="0" smtClean="0"/>
              <a:t> 5.? Перш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вирішувати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, давайте </a:t>
            </a:r>
            <a:r>
              <a:rPr lang="ru-RU" dirty="0" err="1" smtClean="0"/>
              <a:t>повторимо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цифри</a:t>
            </a:r>
            <a:r>
              <a:rPr lang="ru-RU" dirty="0" smtClean="0"/>
              <a:t> </a:t>
            </a:r>
            <a:r>
              <a:rPr lang="ru-RU" dirty="0" err="1" smtClean="0"/>
              <a:t>непарні</a:t>
            </a:r>
            <a:r>
              <a:rPr lang="ru-RU" dirty="0" smtClean="0"/>
              <a:t>? </a:t>
            </a:r>
            <a:r>
              <a:rPr lang="ru-RU" dirty="0" err="1" smtClean="0"/>
              <a:t>Які</a:t>
            </a:r>
            <a:r>
              <a:rPr lang="ru-RU" dirty="0" smtClean="0"/>
              <a:t> числа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кратними</a:t>
            </a:r>
            <a:r>
              <a:rPr lang="ru-RU" dirty="0" smtClean="0"/>
              <a:t> 5.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 5</a:t>
            </a: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135888" y="332656"/>
            <a:ext cx="1008112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2843808" y="332656"/>
            <a:ext cx="5040560" cy="864096"/>
            <a:chOff x="2267744" y="188640"/>
            <a:chExt cx="5040560" cy="864096"/>
          </a:xfrm>
        </p:grpSpPr>
        <p:sp>
          <p:nvSpPr>
            <p:cNvPr id="6" name="Стрелка вправо 5"/>
            <p:cNvSpPr/>
            <p:nvPr/>
          </p:nvSpPr>
          <p:spPr>
            <a:xfrm>
              <a:off x="2339752" y="188640"/>
              <a:ext cx="4968552" cy="86409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267744" y="332656"/>
              <a:ext cx="49856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dirty="0" smtClean="0">
                  <a:solidFill>
                    <a:schemeClr val="bg1"/>
                  </a:solidFill>
                </a:rPr>
                <a:t>Для перегляду відповіді натисніть </a:t>
              </a:r>
              <a:r>
                <a:rPr lang="uk-UA" dirty="0" err="1" smtClean="0">
                  <a:solidFill>
                    <a:schemeClr val="bg1"/>
                  </a:solidFill>
                </a:rPr>
                <a:t>“Плей”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/>
              <a:t>Непарні</a:t>
            </a:r>
            <a:r>
              <a:rPr lang="ru-RU" dirty="0" smtClean="0"/>
              <a:t> </a:t>
            </a:r>
            <a:r>
              <a:rPr lang="ru-RU" dirty="0" err="1" smtClean="0"/>
              <a:t>цифри</a:t>
            </a:r>
            <a:r>
              <a:rPr lang="ru-RU" dirty="0" smtClean="0"/>
              <a:t>: 1, 3, 5, 7, 9.? У </a:t>
            </a:r>
            <a:r>
              <a:rPr lang="ru-RU" dirty="0" err="1" smtClean="0"/>
              <a:t>даному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число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кратним</a:t>
            </a:r>
            <a:r>
              <a:rPr lang="ru-RU" dirty="0" smtClean="0"/>
              <a:t> 5, </a:t>
            </a:r>
            <a:r>
              <a:rPr lang="ru-RU" dirty="0" err="1" smtClean="0"/>
              <a:t>воно</a:t>
            </a:r>
            <a:r>
              <a:rPr lang="ru-RU" dirty="0" smtClean="0"/>
              <a:t> повинно </a:t>
            </a:r>
            <a:r>
              <a:rPr lang="ru-RU" dirty="0" err="1" smtClean="0"/>
              <a:t>закінчуватися</a:t>
            </a:r>
            <a:r>
              <a:rPr lang="ru-RU" dirty="0" smtClean="0"/>
              <a:t> на 5.</a:t>
            </a:r>
          </a:p>
          <a:p>
            <a:pPr>
              <a:buNone/>
            </a:pPr>
            <a:r>
              <a:rPr lang="ru-RU" dirty="0" smtClean="0"/>
              <a:t>Таким чином, 4 • 3 • 1 = 12 чисел.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err="1" smtClean="0"/>
              <a:t>рішення</a:t>
            </a:r>
            <a:r>
              <a:rPr lang="ru-RU" i="1" dirty="0" smtClean="0"/>
              <a:t>::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Управляющая кнопка: документ 3">
            <a:hlinkClick r:id="" action="ppaction://hlinkshowjump?jump=nextslide" highlightClick="1"/>
          </p:cNvPr>
          <p:cNvSpPr/>
          <p:nvPr/>
        </p:nvSpPr>
        <p:spPr>
          <a:xfrm>
            <a:off x="6948264" y="6165304"/>
            <a:ext cx="2195736" cy="692696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НАСТУПНА ЗАДАЧА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 </a:t>
            </a:r>
            <a:r>
              <a:rPr lang="ru-RU" dirty="0" err="1" smtClean="0"/>
              <a:t>шкільній</a:t>
            </a:r>
            <a:r>
              <a:rPr lang="ru-RU" dirty="0" smtClean="0"/>
              <a:t> </a:t>
            </a:r>
            <a:r>
              <a:rPr lang="ru-RU" dirty="0" err="1" smtClean="0"/>
              <a:t>їдальні</a:t>
            </a:r>
            <a:r>
              <a:rPr lang="ru-RU" dirty="0" smtClean="0"/>
              <a:t> </a:t>
            </a:r>
            <a:r>
              <a:rPr lang="ru-RU" dirty="0" err="1" smtClean="0"/>
              <a:t>пропонують</a:t>
            </a:r>
            <a:r>
              <a:rPr lang="ru-RU" dirty="0" smtClean="0"/>
              <a:t> 2 перших страви: борщ, </a:t>
            </a:r>
            <a:r>
              <a:rPr lang="ru-RU" dirty="0" err="1" smtClean="0"/>
              <a:t>локшина</a:t>
            </a:r>
            <a:r>
              <a:rPr lang="ru-RU" dirty="0" smtClean="0"/>
              <a:t> - </a:t>
            </a:r>
            <a:r>
              <a:rPr lang="ru-RU" dirty="0" err="1" smtClean="0"/>
              <a:t>і</a:t>
            </a:r>
            <a:r>
              <a:rPr lang="ru-RU" dirty="0" smtClean="0"/>
              <a:t> 4 других страви: </a:t>
            </a:r>
            <a:r>
              <a:rPr lang="ru-RU" dirty="0" err="1" smtClean="0"/>
              <a:t>пельмені</a:t>
            </a:r>
            <a:r>
              <a:rPr lang="ru-RU" dirty="0" smtClean="0"/>
              <a:t>, </a:t>
            </a:r>
            <a:r>
              <a:rPr lang="ru-RU" dirty="0" err="1" smtClean="0"/>
              <a:t>котлети</a:t>
            </a:r>
            <a:r>
              <a:rPr lang="ru-RU" dirty="0" smtClean="0"/>
              <a:t>, гуляш, </a:t>
            </a:r>
            <a:r>
              <a:rPr lang="ru-RU" dirty="0" err="1" smtClean="0"/>
              <a:t>риба</a:t>
            </a:r>
            <a:r>
              <a:rPr lang="ru-RU" dirty="0" smtClean="0"/>
              <a:t>. </a:t>
            </a:r>
            <a:r>
              <a:rPr lang="ru-RU" dirty="0" err="1" smtClean="0"/>
              <a:t>Скільки</a:t>
            </a:r>
            <a:r>
              <a:rPr lang="ru-RU" dirty="0" smtClean="0"/>
              <a:t> </a:t>
            </a:r>
            <a:r>
              <a:rPr lang="ru-RU" dirty="0" err="1" smtClean="0"/>
              <a:t>обідів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страв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замовити</a:t>
            </a:r>
            <a:r>
              <a:rPr lang="ru-RU" dirty="0" smtClean="0"/>
              <a:t> </a:t>
            </a:r>
            <a:r>
              <a:rPr lang="ru-RU" dirty="0" err="1" smtClean="0"/>
              <a:t>відвідувач</a:t>
            </a:r>
            <a:r>
              <a:rPr lang="ru-RU" dirty="0" smtClean="0"/>
              <a:t>.? </a:t>
            </a:r>
            <a:r>
              <a:rPr lang="ru-RU" dirty="0" err="1" smtClean="0"/>
              <a:t>Перерахуйте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 6</a:t>
            </a: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956376" y="332656"/>
            <a:ext cx="1008112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2771800" y="332656"/>
            <a:ext cx="5040560" cy="864096"/>
            <a:chOff x="2267744" y="188640"/>
            <a:chExt cx="5040560" cy="864096"/>
          </a:xfrm>
        </p:grpSpPr>
        <p:sp>
          <p:nvSpPr>
            <p:cNvPr id="6" name="Стрелка вправо 5"/>
            <p:cNvSpPr/>
            <p:nvPr/>
          </p:nvSpPr>
          <p:spPr>
            <a:xfrm>
              <a:off x="2339752" y="188640"/>
              <a:ext cx="4968552" cy="86409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267744" y="332656"/>
              <a:ext cx="49856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dirty="0" smtClean="0">
                  <a:solidFill>
                    <a:schemeClr val="bg1"/>
                  </a:solidFill>
                </a:rPr>
                <a:t>Для перегляду відповіді натисніть </a:t>
              </a:r>
              <a:r>
                <a:rPr lang="uk-UA" dirty="0" err="1" smtClean="0">
                  <a:solidFill>
                    <a:schemeClr val="bg1"/>
                  </a:solidFill>
                </a:rPr>
                <a:t>“Плей”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89248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 </a:t>
            </a:r>
            <a:r>
              <a:rPr lang="ru-RU" dirty="0" err="1" smtClean="0"/>
              <a:t>страва</a:t>
            </a:r>
            <a:r>
              <a:rPr lang="ru-RU" dirty="0" smtClean="0"/>
              <a:t>: Б Л 2 </a:t>
            </a:r>
            <a:r>
              <a:rPr lang="ru-RU" dirty="0" err="1" smtClean="0"/>
              <a:t>можливі</a:t>
            </a:r>
            <a:r>
              <a:rPr lang="ru-RU" dirty="0" smtClean="0"/>
              <a:t> 2 страви: П К Г Р П К Г Р</a:t>
            </a:r>
          </a:p>
          <a:p>
            <a:pPr>
              <a:buNone/>
            </a:pPr>
            <a:r>
              <a:rPr lang="ru-RU" dirty="0" smtClean="0"/>
              <a:t> по 4. Таким чином, 2 • 4 = 8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обідів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Борщ, </a:t>
            </a:r>
            <a:r>
              <a:rPr lang="ru-RU" dirty="0" err="1" smtClean="0"/>
              <a:t>пельмені</a:t>
            </a:r>
            <a:r>
              <a:rPr lang="ru-RU" dirty="0" smtClean="0"/>
              <a:t>; Локшина, </a:t>
            </a:r>
            <a:r>
              <a:rPr lang="ru-RU" dirty="0" err="1" smtClean="0"/>
              <a:t>пельмені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 Борщ, </a:t>
            </a:r>
            <a:r>
              <a:rPr lang="ru-RU" dirty="0" err="1" smtClean="0"/>
              <a:t>котлети</a:t>
            </a:r>
            <a:r>
              <a:rPr lang="ru-RU" dirty="0" smtClean="0"/>
              <a:t>; Локшина, </a:t>
            </a:r>
            <a:r>
              <a:rPr lang="ru-RU" dirty="0" err="1" smtClean="0"/>
              <a:t>котлети</a:t>
            </a:r>
            <a:r>
              <a:rPr lang="ru-RU" dirty="0" smtClean="0"/>
              <a:t> ;</a:t>
            </a:r>
          </a:p>
          <a:p>
            <a:pPr>
              <a:buNone/>
            </a:pPr>
            <a:r>
              <a:rPr lang="ru-RU" dirty="0" smtClean="0"/>
              <a:t> Борщ, гуляш; Локшина, гуляш;</a:t>
            </a:r>
          </a:p>
          <a:p>
            <a:pPr>
              <a:buNone/>
            </a:pPr>
            <a:r>
              <a:rPr lang="ru-RU" dirty="0" smtClean="0"/>
              <a:t> Борщ, </a:t>
            </a:r>
            <a:r>
              <a:rPr lang="ru-RU" dirty="0" err="1" smtClean="0"/>
              <a:t>риба</a:t>
            </a:r>
            <a:r>
              <a:rPr lang="ru-RU" dirty="0" smtClean="0"/>
              <a:t>; Локшина, </a:t>
            </a:r>
            <a:r>
              <a:rPr lang="ru-RU" dirty="0" err="1" smtClean="0"/>
              <a:t>риба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err="1" smtClean="0"/>
              <a:t>рішення</a:t>
            </a:r>
            <a:r>
              <a:rPr lang="ru-RU" i="1" dirty="0" smtClean="0"/>
              <a:t>:</a:t>
            </a:r>
            <a:endParaRPr lang="ru-RU" dirty="0"/>
          </a:p>
        </p:txBody>
      </p:sp>
      <p:sp>
        <p:nvSpPr>
          <p:cNvPr id="4" name="Управляющая кнопка: документ 3">
            <a:hlinkClick r:id="" action="ppaction://hlinkshowjump?jump=nextslide" highlightClick="1"/>
          </p:cNvPr>
          <p:cNvSpPr/>
          <p:nvPr/>
        </p:nvSpPr>
        <p:spPr>
          <a:xfrm>
            <a:off x="6948264" y="6165304"/>
            <a:ext cx="2195736" cy="692696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НАСТУПНА ЗАДАЧА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/>
              <a:t>Учні</a:t>
            </a:r>
            <a:r>
              <a:rPr lang="ru-RU" dirty="0" smtClean="0"/>
              <a:t> 6 </a:t>
            </a:r>
            <a:r>
              <a:rPr lang="ru-RU" dirty="0" err="1" smtClean="0"/>
              <a:t>класу</a:t>
            </a:r>
            <a:r>
              <a:rPr lang="ru-RU" dirty="0" smtClean="0"/>
              <a:t> </a:t>
            </a:r>
            <a:r>
              <a:rPr lang="ru-RU" dirty="0" err="1" smtClean="0"/>
              <a:t>вирішили</a:t>
            </a:r>
            <a:r>
              <a:rPr lang="ru-RU" dirty="0" smtClean="0"/>
              <a:t> </a:t>
            </a:r>
            <a:r>
              <a:rPr lang="ru-RU" dirty="0" err="1" smtClean="0"/>
              <a:t>обмінятися</a:t>
            </a:r>
            <a:r>
              <a:rPr lang="ru-RU" dirty="0" smtClean="0"/>
              <a:t> </a:t>
            </a:r>
            <a:r>
              <a:rPr lang="ru-RU" dirty="0" err="1" smtClean="0"/>
              <a:t>фотографіями</a:t>
            </a:r>
            <a:r>
              <a:rPr lang="ru-RU" dirty="0" smtClean="0"/>
              <a:t>. </a:t>
            </a:r>
            <a:r>
              <a:rPr lang="ru-RU" dirty="0" err="1" smtClean="0"/>
              <a:t>Скільки</a:t>
            </a:r>
            <a:r>
              <a:rPr lang="ru-RU" dirty="0" smtClean="0"/>
              <a:t> </a:t>
            </a:r>
            <a:r>
              <a:rPr lang="ru-RU" dirty="0" err="1" smtClean="0"/>
              <a:t>фотографій</a:t>
            </a:r>
            <a:r>
              <a:rPr lang="ru-RU" dirty="0" smtClean="0"/>
              <a:t> для </a:t>
            </a:r>
            <a:r>
              <a:rPr lang="ru-RU" dirty="0" err="1" smtClean="0"/>
              <a:t>цього</a:t>
            </a:r>
            <a:r>
              <a:rPr lang="ru-RU" dirty="0" smtClean="0"/>
              <a:t> буде </a:t>
            </a:r>
            <a:r>
              <a:rPr lang="ru-RU" dirty="0" err="1" smtClean="0"/>
              <a:t>потрібно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в </a:t>
            </a:r>
            <a:r>
              <a:rPr lang="ru-RU" dirty="0" err="1" smtClean="0"/>
              <a:t>класі</a:t>
            </a:r>
            <a:r>
              <a:rPr lang="ru-RU" dirty="0" smtClean="0"/>
              <a:t> 11 </a:t>
            </a:r>
            <a:r>
              <a:rPr lang="ru-RU" dirty="0" err="1" smtClean="0"/>
              <a:t>учнів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 7</a:t>
            </a: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956376" y="332656"/>
            <a:ext cx="1008112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2771800" y="260648"/>
            <a:ext cx="5040560" cy="864096"/>
            <a:chOff x="2267744" y="188640"/>
            <a:chExt cx="5040560" cy="864096"/>
          </a:xfrm>
        </p:grpSpPr>
        <p:sp>
          <p:nvSpPr>
            <p:cNvPr id="6" name="Стрелка вправо 5"/>
            <p:cNvSpPr/>
            <p:nvPr/>
          </p:nvSpPr>
          <p:spPr>
            <a:xfrm>
              <a:off x="2339752" y="188640"/>
              <a:ext cx="4968552" cy="86409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267744" y="332656"/>
              <a:ext cx="49856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dirty="0" smtClean="0">
                  <a:solidFill>
                    <a:schemeClr val="bg1"/>
                  </a:solidFill>
                </a:rPr>
                <a:t>Для перегляду відповіді натисніть </a:t>
              </a:r>
              <a:r>
                <a:rPr lang="uk-UA" dirty="0" err="1" smtClean="0">
                  <a:solidFill>
                    <a:schemeClr val="bg1"/>
                  </a:solidFill>
                </a:rPr>
                <a:t>“Плей”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11 </a:t>
            </a:r>
            <a:r>
              <a:rPr lang="ru-RU" dirty="0" err="1" smtClean="0"/>
              <a:t>чоловік</a:t>
            </a:r>
            <a:r>
              <a:rPr lang="ru-RU" dirty="0" smtClean="0"/>
              <a:t> по 10 </a:t>
            </a:r>
            <a:r>
              <a:rPr lang="ru-RU" dirty="0" err="1" smtClean="0"/>
              <a:t>фотографій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11 • 10 = 110 (</a:t>
            </a:r>
            <a:r>
              <a:rPr lang="ru-RU" dirty="0" err="1" smtClean="0"/>
              <a:t>фотографій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err="1" smtClean="0"/>
              <a:t>рішення</a:t>
            </a:r>
            <a:r>
              <a:rPr lang="ru-RU" i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Управляющая кнопка: документ 3">
            <a:hlinkClick r:id="" action="ppaction://hlinkshowjump?jump=nextslide" highlightClick="1"/>
          </p:cNvPr>
          <p:cNvSpPr/>
          <p:nvPr/>
        </p:nvSpPr>
        <p:spPr>
          <a:xfrm>
            <a:off x="6948264" y="6165304"/>
            <a:ext cx="2195736" cy="692696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НАСТУПНА ЗАДАЧА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 села </a:t>
            </a:r>
            <a:r>
              <a:rPr lang="ru-RU" dirty="0" err="1" smtClean="0"/>
              <a:t>Тернівка</a:t>
            </a:r>
            <a:r>
              <a:rPr lang="ru-RU" dirty="0" smtClean="0"/>
              <a:t> в село Родничок </a:t>
            </a:r>
            <a:r>
              <a:rPr lang="ru-RU" dirty="0" err="1" smtClean="0"/>
              <a:t>ведуть</a:t>
            </a:r>
            <a:r>
              <a:rPr lang="ru-RU" dirty="0" smtClean="0"/>
              <a:t> три дороги, а </a:t>
            </a:r>
            <a:r>
              <a:rPr lang="ru-RU" dirty="0" err="1" smtClean="0"/>
              <a:t>з</a:t>
            </a:r>
            <a:r>
              <a:rPr lang="ru-RU" dirty="0" smtClean="0"/>
              <a:t> села Родничок в </a:t>
            </a:r>
            <a:r>
              <a:rPr lang="ru-RU" dirty="0" err="1" smtClean="0"/>
              <a:t>місто</a:t>
            </a:r>
            <a:r>
              <a:rPr lang="ru-RU" dirty="0" smtClean="0"/>
              <a:t> Балашов - </a:t>
            </a:r>
            <a:r>
              <a:rPr lang="ru-RU" dirty="0" err="1" smtClean="0"/>
              <a:t>чотири</a:t>
            </a:r>
            <a:r>
              <a:rPr lang="ru-RU" dirty="0" smtClean="0"/>
              <a:t> дороги. </a:t>
            </a:r>
            <a:r>
              <a:rPr lang="ru-RU" dirty="0" err="1" smtClean="0"/>
              <a:t>Скількома</a:t>
            </a:r>
            <a:r>
              <a:rPr lang="ru-RU" dirty="0" smtClean="0"/>
              <a:t> способами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потрапити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села </a:t>
            </a:r>
            <a:r>
              <a:rPr lang="ru-RU" dirty="0" err="1" smtClean="0"/>
              <a:t>Тернівка</a:t>
            </a:r>
            <a:r>
              <a:rPr lang="ru-RU" dirty="0" smtClean="0"/>
              <a:t> в </a:t>
            </a:r>
            <a:r>
              <a:rPr lang="ru-RU" dirty="0" err="1" smtClean="0"/>
              <a:t>місто</a:t>
            </a:r>
            <a:r>
              <a:rPr lang="ru-RU" dirty="0" smtClean="0"/>
              <a:t> Балашов через село Родничок?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 8</a:t>
            </a: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956376" y="404664"/>
            <a:ext cx="1008112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2843808" y="404664"/>
            <a:ext cx="5040560" cy="864096"/>
            <a:chOff x="2267744" y="188640"/>
            <a:chExt cx="5040560" cy="864096"/>
          </a:xfrm>
        </p:grpSpPr>
        <p:sp>
          <p:nvSpPr>
            <p:cNvPr id="6" name="Стрелка вправо 5"/>
            <p:cNvSpPr/>
            <p:nvPr/>
          </p:nvSpPr>
          <p:spPr>
            <a:xfrm>
              <a:off x="2339752" y="188640"/>
              <a:ext cx="4968552" cy="86409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267744" y="332656"/>
              <a:ext cx="49856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dirty="0" smtClean="0">
                  <a:solidFill>
                    <a:schemeClr val="bg1"/>
                  </a:solidFill>
                </a:rPr>
                <a:t>Для перегляду відповіді натисніть </a:t>
              </a:r>
              <a:r>
                <a:rPr lang="uk-UA" dirty="0" err="1" smtClean="0">
                  <a:solidFill>
                    <a:schemeClr val="bg1"/>
                  </a:solidFill>
                </a:rPr>
                <a:t>“Плей”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3 дороги по 4 </a:t>
            </a:r>
            <a:r>
              <a:rPr lang="ru-RU" dirty="0" err="1" smtClean="0"/>
              <a:t>варіанти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3 • 4 = 12 (</a:t>
            </a:r>
            <a:r>
              <a:rPr lang="ru-RU" dirty="0" err="1" smtClean="0"/>
              <a:t>способів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err="1" smtClean="0"/>
              <a:t>рішення</a:t>
            </a:r>
            <a:r>
              <a:rPr lang="ru-RU" i="1" dirty="0" smtClean="0"/>
              <a:t>:</a:t>
            </a:r>
            <a:endParaRPr lang="ru-RU" dirty="0"/>
          </a:p>
        </p:txBody>
      </p:sp>
      <p:sp>
        <p:nvSpPr>
          <p:cNvPr id="4" name="Управляющая кнопка: документ 3">
            <a:hlinkClick r:id="" action="ppaction://hlinkshowjump?jump=nextslide" highlightClick="1"/>
          </p:cNvPr>
          <p:cNvSpPr/>
          <p:nvPr/>
        </p:nvSpPr>
        <p:spPr>
          <a:xfrm>
            <a:off x="6948264" y="6165304"/>
            <a:ext cx="2195736" cy="692696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НАСТУПНА ЗАДАЧА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одним вырезанным углом 3"/>
          <p:cNvSpPr/>
          <p:nvPr/>
        </p:nvSpPr>
        <p:spPr>
          <a:xfrm>
            <a:off x="323528" y="332656"/>
            <a:ext cx="5976664" cy="1008112"/>
          </a:xfrm>
          <a:prstGeom prst="snip1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Завдання</a:t>
            </a:r>
            <a:r>
              <a:rPr lang="ru-RU" dirty="0" smtClean="0"/>
              <a:t>, </a:t>
            </a:r>
            <a:r>
              <a:rPr lang="ru-RU" dirty="0" err="1" smtClean="0"/>
              <a:t>вирішуючи</a:t>
            </a:r>
            <a:r>
              <a:rPr lang="ru-RU" dirty="0" smtClean="0"/>
              <a:t> </a:t>
            </a:r>
            <a:r>
              <a:rPr lang="ru-RU" dirty="0" err="1" smtClean="0"/>
              <a:t>які</a:t>
            </a:r>
            <a:r>
              <a:rPr lang="ru-RU" dirty="0" smtClean="0"/>
              <a:t> доводиться </a:t>
            </a:r>
            <a:r>
              <a:rPr lang="ru-RU" dirty="0" err="1" smtClean="0"/>
              <a:t>складати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комбінації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кінцевого</a:t>
            </a:r>
            <a:r>
              <a:rPr lang="ru-RU" dirty="0" smtClean="0"/>
              <a:t> числа </a:t>
            </a:r>
            <a:r>
              <a:rPr lang="ru-RU" dirty="0" err="1" smtClean="0"/>
              <a:t>елементів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підраховувати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комбінацій</a:t>
            </a:r>
            <a:r>
              <a:rPr lang="ru-RU" dirty="0" smtClean="0"/>
              <a:t>, </a:t>
            </a:r>
            <a:r>
              <a:rPr lang="ru-RU" dirty="0" err="1" smtClean="0"/>
              <a:t>отримали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</a:t>
            </a:r>
            <a:r>
              <a:rPr lang="ru-RU" dirty="0" err="1" smtClean="0"/>
              <a:t>комбінаторних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Розділ</a:t>
            </a:r>
            <a:r>
              <a:rPr lang="ru-RU" dirty="0" smtClean="0"/>
              <a:t> математики, 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розглядають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,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комбінаторикою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Комбінаторика</a:t>
            </a:r>
            <a:r>
              <a:rPr lang="ru-RU" dirty="0" smtClean="0"/>
              <a:t> (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латинського</a:t>
            </a:r>
            <a:r>
              <a:rPr lang="ru-RU" dirty="0" smtClean="0"/>
              <a:t> </a:t>
            </a:r>
            <a:r>
              <a:rPr lang="en-US" dirty="0" err="1" smtClean="0"/>
              <a:t>combinare</a:t>
            </a:r>
            <a:r>
              <a:rPr lang="en-US" dirty="0" smtClean="0"/>
              <a:t>) </a:t>
            </a:r>
            <a:r>
              <a:rPr lang="ru-RU" dirty="0" err="1" smtClean="0"/>
              <a:t>означає</a:t>
            </a:r>
            <a:r>
              <a:rPr lang="ru-RU" dirty="0" smtClean="0"/>
              <a:t> "</a:t>
            </a:r>
            <a:r>
              <a:rPr lang="ru-RU" dirty="0" err="1" smtClean="0"/>
              <a:t>з'єднувати</a:t>
            </a:r>
            <a:r>
              <a:rPr lang="ru-RU" dirty="0" smtClean="0"/>
              <a:t>, </a:t>
            </a:r>
            <a:r>
              <a:rPr lang="ru-RU" dirty="0" err="1" smtClean="0"/>
              <a:t>поєднувати</a:t>
            </a:r>
            <a:r>
              <a:rPr lang="ru-RU" dirty="0" smtClean="0"/>
              <a:t>".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Загальна інформація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 кафе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чотири</a:t>
            </a:r>
            <a:r>
              <a:rPr lang="ru-RU" dirty="0" smtClean="0"/>
              <a:t> перших страви, </a:t>
            </a:r>
            <a:r>
              <a:rPr lang="ru-RU" dirty="0" err="1" smtClean="0"/>
              <a:t>п'ять</a:t>
            </a:r>
            <a:r>
              <a:rPr lang="ru-RU" dirty="0" smtClean="0"/>
              <a:t> других та два </a:t>
            </a:r>
            <a:r>
              <a:rPr lang="ru-RU" dirty="0" err="1" smtClean="0"/>
              <a:t>третіх</a:t>
            </a:r>
            <a:r>
              <a:rPr lang="ru-RU" dirty="0" smtClean="0"/>
              <a:t>. </a:t>
            </a:r>
            <a:r>
              <a:rPr lang="ru-RU" dirty="0" err="1" smtClean="0"/>
              <a:t>Скількома</a:t>
            </a:r>
            <a:r>
              <a:rPr lang="ru-RU" dirty="0" smtClean="0"/>
              <a:t> способами </a:t>
            </a:r>
            <a:r>
              <a:rPr lang="ru-RU" dirty="0" err="1" smtClean="0"/>
              <a:t>відвідувачі</a:t>
            </a:r>
            <a:r>
              <a:rPr lang="ru-RU" dirty="0" smtClean="0"/>
              <a:t> кафе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вибрати</a:t>
            </a:r>
            <a:r>
              <a:rPr lang="ru-RU" dirty="0" smtClean="0"/>
              <a:t> </a:t>
            </a:r>
            <a:r>
              <a:rPr lang="ru-RU" dirty="0" err="1" smtClean="0"/>
              <a:t>обід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, другого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третього</a:t>
            </a:r>
            <a:r>
              <a:rPr lang="ru-RU" dirty="0" smtClean="0"/>
              <a:t> </a:t>
            </a:r>
            <a:r>
              <a:rPr lang="ru-RU" dirty="0" err="1" smtClean="0"/>
              <a:t>страв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 9</a:t>
            </a: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956376" y="332656"/>
            <a:ext cx="1008112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2771800" y="332656"/>
            <a:ext cx="5040560" cy="864096"/>
            <a:chOff x="2267744" y="188640"/>
            <a:chExt cx="5040560" cy="864096"/>
          </a:xfrm>
        </p:grpSpPr>
        <p:sp>
          <p:nvSpPr>
            <p:cNvPr id="6" name="Стрелка вправо 5"/>
            <p:cNvSpPr/>
            <p:nvPr/>
          </p:nvSpPr>
          <p:spPr>
            <a:xfrm>
              <a:off x="2339752" y="188640"/>
              <a:ext cx="4968552" cy="86409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267744" y="332656"/>
              <a:ext cx="49856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dirty="0" smtClean="0">
                  <a:solidFill>
                    <a:schemeClr val="bg1"/>
                  </a:solidFill>
                </a:rPr>
                <a:t>Для перегляду відповіді натисніть </a:t>
              </a:r>
              <a:r>
                <a:rPr lang="uk-UA" dirty="0" err="1" smtClean="0">
                  <a:solidFill>
                    <a:schemeClr val="bg1"/>
                  </a:solidFill>
                </a:rPr>
                <a:t>“Плей”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4 </a:t>
            </a:r>
            <a:r>
              <a:rPr lang="ru-RU" dirty="0"/>
              <a:t>• 5 • 2 = 40 (</a:t>
            </a:r>
            <a:r>
              <a:rPr lang="ru-RU" dirty="0" err="1" smtClean="0"/>
              <a:t>способів</a:t>
            </a:r>
            <a:r>
              <a:rPr lang="ru-RU" dirty="0"/>
              <a:t>)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err="1" smtClean="0"/>
              <a:t>рішення</a:t>
            </a:r>
            <a:r>
              <a:rPr lang="ru-RU" i="1" dirty="0" smtClean="0"/>
              <a:t>:</a:t>
            </a:r>
            <a:endParaRPr lang="ru-RU" dirty="0"/>
          </a:p>
        </p:txBody>
      </p:sp>
      <p:sp>
        <p:nvSpPr>
          <p:cNvPr id="5" name="Управляющая кнопка: настраиваемая 4">
            <a:hlinkClick r:id="" action="ppaction://hlinkshowjump?jump=endshow" highlightClick="1"/>
          </p:cNvPr>
          <p:cNvSpPr/>
          <p:nvPr/>
        </p:nvSpPr>
        <p:spPr>
          <a:xfrm>
            <a:off x="2195736" y="4365104"/>
            <a:ext cx="4176464" cy="1440160"/>
          </a:xfrm>
          <a:prstGeom prst="actionButtonBlank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/>
              <a:t>ЗАВЕРШИТИ ПЕРЕГЛЯД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979712" y="357301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Почати перегляд задач</a:t>
            </a:r>
            <a:endParaRPr lang="ru-RU" dirty="0"/>
          </a:p>
        </p:txBody>
      </p:sp>
      <p:sp>
        <p:nvSpPr>
          <p:cNvPr id="4" name="Рамка 3"/>
          <p:cNvSpPr/>
          <p:nvPr/>
        </p:nvSpPr>
        <p:spPr>
          <a:xfrm>
            <a:off x="395536" y="764704"/>
            <a:ext cx="7632848" cy="460851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3131840" y="1844824"/>
            <a:ext cx="2160240" cy="1440160"/>
          </a:xfrm>
          <a:prstGeom prst="actionButtonForwardNex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/>
              <a:t>Державні</a:t>
            </a:r>
            <a:r>
              <a:rPr lang="ru-RU" dirty="0" smtClean="0"/>
              <a:t> </a:t>
            </a:r>
            <a:r>
              <a:rPr lang="ru-RU" dirty="0" err="1" smtClean="0"/>
              <a:t>прапори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 </a:t>
            </a:r>
            <a:r>
              <a:rPr lang="ru-RU" dirty="0" err="1" smtClean="0"/>
              <a:t>складаються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горизонтальних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вертикальних</a:t>
            </a:r>
            <a:r>
              <a:rPr lang="ru-RU" dirty="0" smtClean="0"/>
              <a:t> </a:t>
            </a:r>
            <a:r>
              <a:rPr lang="ru-RU" dirty="0" err="1" smtClean="0"/>
              <a:t>смуг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кольорів</a:t>
            </a:r>
            <a:r>
              <a:rPr lang="ru-RU" dirty="0" smtClean="0"/>
              <a:t>. </a:t>
            </a:r>
            <a:r>
              <a:rPr lang="ru-RU" dirty="0" err="1" smtClean="0"/>
              <a:t>Скільки</a:t>
            </a:r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прапорів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складаються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горизонтальних</a:t>
            </a:r>
            <a:r>
              <a:rPr lang="ru-RU" dirty="0" smtClean="0"/>
              <a:t> </a:t>
            </a:r>
            <a:r>
              <a:rPr lang="ru-RU" dirty="0" err="1" smtClean="0"/>
              <a:t>смуг</a:t>
            </a:r>
            <a:r>
              <a:rPr lang="ru-RU" dirty="0" smtClean="0"/>
              <a:t> </a:t>
            </a:r>
            <a:r>
              <a:rPr lang="ru-RU" dirty="0" err="1" smtClean="0"/>
              <a:t>однакової</a:t>
            </a:r>
            <a:r>
              <a:rPr lang="ru-RU" dirty="0" smtClean="0"/>
              <a:t> </a:t>
            </a:r>
            <a:r>
              <a:rPr lang="ru-RU" dirty="0" err="1" smtClean="0"/>
              <a:t>ширини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різного</a:t>
            </a:r>
            <a:r>
              <a:rPr lang="ru-RU" dirty="0" smtClean="0"/>
              <a:t> </a:t>
            </a:r>
            <a:r>
              <a:rPr lang="ru-RU" dirty="0" err="1" smtClean="0"/>
              <a:t>кольору</a:t>
            </a:r>
            <a:r>
              <a:rPr lang="ru-RU" dirty="0" smtClean="0"/>
              <a:t> - </a:t>
            </a:r>
            <a:r>
              <a:rPr lang="ru-RU" dirty="0" err="1" smtClean="0"/>
              <a:t>білого</a:t>
            </a:r>
            <a:r>
              <a:rPr lang="ru-RU" dirty="0" smtClean="0"/>
              <a:t>, </a:t>
            </a:r>
            <a:r>
              <a:rPr lang="ru-RU" dirty="0" err="1" smtClean="0"/>
              <a:t>червоного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синього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Задача1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7740352" y="188640"/>
            <a:ext cx="1008112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1" name="Группа 10"/>
          <p:cNvGrpSpPr/>
          <p:nvPr/>
        </p:nvGrpSpPr>
        <p:grpSpPr>
          <a:xfrm>
            <a:off x="2267744" y="188640"/>
            <a:ext cx="5040560" cy="864096"/>
            <a:chOff x="2267744" y="188640"/>
            <a:chExt cx="5040560" cy="864096"/>
          </a:xfrm>
        </p:grpSpPr>
        <p:sp>
          <p:nvSpPr>
            <p:cNvPr id="8" name="Стрелка вправо 7"/>
            <p:cNvSpPr/>
            <p:nvPr/>
          </p:nvSpPr>
          <p:spPr>
            <a:xfrm>
              <a:off x="2339752" y="188640"/>
              <a:ext cx="4968552" cy="86409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267744" y="332656"/>
              <a:ext cx="49856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dirty="0" smtClean="0">
                  <a:solidFill>
                    <a:schemeClr val="bg1"/>
                  </a:solidFill>
                </a:rPr>
                <a:t>Для перегляду відповіді натисніть </a:t>
              </a:r>
              <a:r>
                <a:rPr lang="uk-UA" dirty="0" err="1" smtClean="0">
                  <a:solidFill>
                    <a:schemeClr val="bg1"/>
                  </a:solidFill>
                </a:rPr>
                <a:t>“Плей”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Нехай </a:t>
            </a:r>
            <a:r>
              <a:rPr lang="ru-RU" dirty="0" err="1" smtClean="0"/>
              <a:t>верхня</a:t>
            </a:r>
            <a:r>
              <a:rPr lang="ru-RU" dirty="0" smtClean="0"/>
              <a:t> </a:t>
            </a:r>
            <a:r>
              <a:rPr lang="ru-RU" dirty="0" err="1" smtClean="0"/>
              <a:t>смуга</a:t>
            </a:r>
            <a:r>
              <a:rPr lang="ru-RU" dirty="0" smtClean="0"/>
              <a:t> прапора - </a:t>
            </a:r>
            <a:r>
              <a:rPr lang="ru-RU" dirty="0" err="1" smtClean="0"/>
              <a:t>біла</a:t>
            </a:r>
            <a:r>
              <a:rPr lang="ru-RU" dirty="0" smtClean="0"/>
              <a:t> (Б). 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нижня</a:t>
            </a:r>
            <a:r>
              <a:rPr lang="ru-RU" dirty="0" smtClean="0"/>
              <a:t> </a:t>
            </a:r>
            <a:r>
              <a:rPr lang="ru-RU" dirty="0" err="1" smtClean="0"/>
              <a:t>смуга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червоною</a:t>
            </a:r>
            <a:r>
              <a:rPr lang="ru-RU" dirty="0" smtClean="0"/>
              <a:t> (Ч)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синьою</a:t>
            </a:r>
            <a:r>
              <a:rPr lang="ru-RU" dirty="0" smtClean="0"/>
              <a:t> (С). </a:t>
            </a:r>
            <a:r>
              <a:rPr lang="ru-RU" dirty="0" err="1" smtClean="0"/>
              <a:t>Отримали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комбінації</a:t>
            </a:r>
            <a:r>
              <a:rPr lang="ru-RU" dirty="0" smtClean="0"/>
              <a:t> - два </a:t>
            </a:r>
            <a:r>
              <a:rPr lang="ru-RU" dirty="0" err="1" smtClean="0"/>
              <a:t>варіанти</a:t>
            </a:r>
            <a:r>
              <a:rPr lang="ru-RU" dirty="0" smtClean="0"/>
              <a:t> прапора.?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верхня</a:t>
            </a:r>
            <a:r>
              <a:rPr lang="ru-RU" dirty="0" smtClean="0"/>
              <a:t> </a:t>
            </a:r>
            <a:r>
              <a:rPr lang="ru-RU" dirty="0" err="1" smtClean="0"/>
              <a:t>смуга</a:t>
            </a:r>
            <a:r>
              <a:rPr lang="ru-RU" dirty="0" smtClean="0"/>
              <a:t> прапора - </a:t>
            </a:r>
            <a:r>
              <a:rPr lang="ru-RU" dirty="0" err="1" smtClean="0"/>
              <a:t>червона</a:t>
            </a:r>
            <a:r>
              <a:rPr lang="ru-RU" dirty="0" smtClean="0"/>
              <a:t>, то </a:t>
            </a:r>
            <a:r>
              <a:rPr lang="ru-RU" dirty="0" err="1" smtClean="0"/>
              <a:t>нижня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білою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синьою</a:t>
            </a:r>
            <a:r>
              <a:rPr lang="ru-RU" dirty="0" smtClean="0"/>
              <a:t>. </a:t>
            </a:r>
            <a:r>
              <a:rPr lang="ru-RU" dirty="0" err="1" smtClean="0"/>
              <a:t>Отримаємо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два </a:t>
            </a:r>
            <a:r>
              <a:rPr lang="ru-RU" dirty="0" err="1" smtClean="0"/>
              <a:t>варіанти</a:t>
            </a:r>
            <a:r>
              <a:rPr lang="ru-RU" dirty="0" smtClean="0"/>
              <a:t> прапора.? Нехай, </a:t>
            </a:r>
            <a:r>
              <a:rPr lang="ru-RU" dirty="0" err="1" smtClean="0"/>
              <a:t>нарешті</a:t>
            </a:r>
            <a:r>
              <a:rPr lang="ru-RU" dirty="0" smtClean="0"/>
              <a:t>, </a:t>
            </a:r>
            <a:r>
              <a:rPr lang="ru-RU" dirty="0" err="1" smtClean="0"/>
              <a:t>верхня</a:t>
            </a:r>
            <a:r>
              <a:rPr lang="ru-RU" dirty="0" smtClean="0"/>
              <a:t> </a:t>
            </a:r>
            <a:r>
              <a:rPr lang="ru-RU" dirty="0" err="1" smtClean="0"/>
              <a:t>смуга</a:t>
            </a:r>
            <a:r>
              <a:rPr lang="ru-RU" dirty="0" smtClean="0"/>
              <a:t> - синя, 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нижня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білою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червоною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два </a:t>
            </a:r>
            <a:r>
              <a:rPr lang="ru-RU" dirty="0" err="1" smtClean="0"/>
              <a:t>варіанти</a:t>
            </a:r>
            <a:r>
              <a:rPr lang="ru-RU" dirty="0" smtClean="0"/>
              <a:t> прапора.? </a:t>
            </a:r>
            <a:r>
              <a:rPr lang="ru-RU" dirty="0" err="1" smtClean="0"/>
              <a:t>Всього</a:t>
            </a:r>
            <a:r>
              <a:rPr lang="ru-RU" dirty="0" smtClean="0"/>
              <a:t> </a:t>
            </a:r>
            <a:r>
              <a:rPr lang="ru-RU" dirty="0" err="1" smtClean="0"/>
              <a:t>отримали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3 • 2 = 6 </a:t>
            </a:r>
            <a:r>
              <a:rPr lang="ru-RU" dirty="0" err="1" smtClean="0"/>
              <a:t>комбінацій</a:t>
            </a:r>
            <a:r>
              <a:rPr lang="ru-RU" dirty="0" smtClean="0"/>
              <a:t> - </a:t>
            </a:r>
            <a:r>
              <a:rPr lang="ru-RU" dirty="0" err="1" smtClean="0"/>
              <a:t>шість</a:t>
            </a:r>
            <a:r>
              <a:rPr lang="ru-RU" dirty="0" smtClean="0"/>
              <a:t> </a:t>
            </a:r>
            <a:r>
              <a:rPr lang="ru-RU" dirty="0" err="1" smtClean="0"/>
              <a:t>варіантів</a:t>
            </a:r>
            <a:r>
              <a:rPr lang="ru-RU" dirty="0" smtClean="0"/>
              <a:t> </a:t>
            </a:r>
            <a:r>
              <a:rPr lang="ru-RU" dirty="0" err="1" smtClean="0"/>
              <a:t>прапорів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рішення</a:t>
            </a:r>
            <a:r>
              <a:rPr lang="ru-RU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Управляющая кнопка: документ 3">
            <a:hlinkClick r:id="" action="ppaction://hlinkshowjump?jump=nextslide" highlightClick="1"/>
          </p:cNvPr>
          <p:cNvSpPr/>
          <p:nvPr/>
        </p:nvSpPr>
        <p:spPr>
          <a:xfrm>
            <a:off x="6948264" y="6165304"/>
            <a:ext cx="2195736" cy="692696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НАСТУПНА ЗАДАЧА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/>
              <a:t>Скільки</a:t>
            </a:r>
            <a:r>
              <a:rPr lang="ru-RU" dirty="0" smtClean="0"/>
              <a:t> </a:t>
            </a:r>
            <a:r>
              <a:rPr lang="ru-RU" dirty="0" err="1" smtClean="0"/>
              <a:t>тризначних</a:t>
            </a:r>
            <a:r>
              <a:rPr lang="ru-RU" dirty="0" smtClean="0"/>
              <a:t> чисел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скласти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цифр 1, 3, 5, 7?? </a:t>
            </a:r>
            <a:r>
              <a:rPr lang="ru-RU" dirty="0" err="1" smtClean="0"/>
              <a:t>Використовуючи</a:t>
            </a:r>
            <a:r>
              <a:rPr lang="ru-RU" dirty="0" smtClean="0"/>
              <a:t> в </a:t>
            </a:r>
            <a:r>
              <a:rPr lang="ru-RU" dirty="0" err="1" smtClean="0"/>
              <a:t>запису</a:t>
            </a:r>
            <a:r>
              <a:rPr lang="ru-RU" dirty="0" smtClean="0"/>
              <a:t> числа </a:t>
            </a:r>
            <a:r>
              <a:rPr lang="ru-RU" dirty="0" err="1" smtClean="0"/>
              <a:t>кожну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них не </a:t>
            </a:r>
            <a:r>
              <a:rPr lang="ru-RU" dirty="0" err="1" smtClean="0"/>
              <a:t>більше</a:t>
            </a:r>
            <a:r>
              <a:rPr lang="ru-RU" dirty="0" smtClean="0"/>
              <a:t> одного разу?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Задача 2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740352" y="260648"/>
            <a:ext cx="1008112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2483768" y="188640"/>
            <a:ext cx="5040560" cy="864096"/>
            <a:chOff x="2267744" y="188640"/>
            <a:chExt cx="5040560" cy="864096"/>
          </a:xfrm>
        </p:grpSpPr>
        <p:sp>
          <p:nvSpPr>
            <p:cNvPr id="7" name="Стрелка вправо 6"/>
            <p:cNvSpPr/>
            <p:nvPr/>
          </p:nvSpPr>
          <p:spPr>
            <a:xfrm>
              <a:off x="2339752" y="188640"/>
              <a:ext cx="4968552" cy="86409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267744" y="332656"/>
              <a:ext cx="49856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dirty="0" smtClean="0">
                  <a:solidFill>
                    <a:schemeClr val="bg1"/>
                  </a:solidFill>
                </a:rPr>
                <a:t>Для перегляду відповіді натисніть </a:t>
              </a:r>
              <a:r>
                <a:rPr lang="uk-UA" dirty="0" err="1" smtClean="0">
                  <a:solidFill>
                    <a:schemeClr val="bg1"/>
                  </a:solidFill>
                </a:rPr>
                <a:t>“Плей”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відповісти</a:t>
            </a:r>
            <a:r>
              <a:rPr lang="ru-RU" dirty="0" smtClean="0"/>
              <a:t> на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, </a:t>
            </a:r>
            <a:r>
              <a:rPr lang="ru-RU" dirty="0" err="1" smtClean="0"/>
              <a:t>випишемо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числа. Нехай на </a:t>
            </a:r>
            <a:r>
              <a:rPr lang="ru-RU" dirty="0" err="1" smtClean="0"/>
              <a:t>першому</a:t>
            </a:r>
            <a:r>
              <a:rPr lang="ru-RU" dirty="0" smtClean="0"/>
              <a:t> </a:t>
            </a:r>
            <a:r>
              <a:rPr lang="ru-RU" dirty="0" err="1" smtClean="0"/>
              <a:t>місці</a:t>
            </a:r>
            <a:r>
              <a:rPr lang="ru-RU" dirty="0" smtClean="0"/>
              <a:t> </a:t>
            </a:r>
            <a:r>
              <a:rPr lang="ru-RU" dirty="0" err="1" smtClean="0"/>
              <a:t>стоїть</a:t>
            </a:r>
            <a:r>
              <a:rPr lang="ru-RU" dirty="0" smtClean="0"/>
              <a:t> цифра 1 . На другому </a:t>
            </a:r>
            <a:r>
              <a:rPr lang="ru-RU" dirty="0" err="1" smtClean="0"/>
              <a:t>місці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записана </a:t>
            </a:r>
            <a:r>
              <a:rPr lang="ru-RU" dirty="0" err="1" smtClean="0"/>
              <a:t>будь-яка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цифр 3 , 5 , 7 . </a:t>
            </a:r>
            <a:r>
              <a:rPr lang="ru-RU" dirty="0" err="1" smtClean="0"/>
              <a:t>Запишемо</a:t>
            </a:r>
            <a:r>
              <a:rPr lang="ru-RU" dirty="0" smtClean="0"/>
              <a:t> , </a:t>
            </a:r>
            <a:r>
              <a:rPr lang="ru-RU" dirty="0" err="1" smtClean="0"/>
              <a:t>наприклад</a:t>
            </a:r>
            <a:r>
              <a:rPr lang="ru-RU" dirty="0" smtClean="0"/>
              <a:t> , на другому </a:t>
            </a:r>
            <a:r>
              <a:rPr lang="ru-RU" dirty="0" err="1" smtClean="0"/>
              <a:t>місці</a:t>
            </a:r>
            <a:r>
              <a:rPr lang="ru-RU" dirty="0" smtClean="0"/>
              <a:t> цифру 3 . </a:t>
            </a:r>
            <a:r>
              <a:rPr lang="ru-RU" dirty="0" err="1" smtClean="0"/>
              <a:t>Тоді</a:t>
            </a:r>
            <a:r>
              <a:rPr lang="ru-RU" dirty="0" smtClean="0"/>
              <a:t> в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третьої</a:t>
            </a:r>
            <a:r>
              <a:rPr lang="ru-RU" dirty="0" smtClean="0"/>
              <a:t> </a:t>
            </a:r>
            <a:r>
              <a:rPr lang="ru-RU" dirty="0" err="1" smtClean="0"/>
              <a:t>цифри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взяти</a:t>
            </a:r>
            <a:r>
              <a:rPr lang="ru-RU" dirty="0" smtClean="0"/>
              <a:t> 5 </a:t>
            </a:r>
            <a:r>
              <a:rPr lang="ru-RU" dirty="0" err="1" smtClean="0"/>
              <a:t>або</a:t>
            </a:r>
            <a:r>
              <a:rPr lang="ru-RU" dirty="0" smtClean="0"/>
              <a:t> 7 . </a:t>
            </a:r>
            <a:r>
              <a:rPr lang="ru-RU" dirty="0" err="1" smtClean="0"/>
              <a:t>Отримаємо</a:t>
            </a:r>
            <a:r>
              <a:rPr lang="ru-RU" dirty="0" smtClean="0"/>
              <a:t> два числа 135 </a:t>
            </a:r>
            <a:r>
              <a:rPr lang="ru-RU" dirty="0" err="1" smtClean="0"/>
              <a:t>і</a:t>
            </a:r>
            <a:r>
              <a:rPr lang="ru-RU" dirty="0" smtClean="0"/>
              <a:t> 137 . </a:t>
            </a:r>
            <a:r>
              <a:rPr lang="ru-RU" dirty="0" err="1" smtClean="0"/>
              <a:t>Якщо</a:t>
            </a:r>
            <a:r>
              <a:rPr lang="ru-RU" dirty="0" smtClean="0"/>
              <a:t> на другому </a:t>
            </a:r>
            <a:r>
              <a:rPr lang="ru-RU" dirty="0" err="1" smtClean="0"/>
              <a:t>місці</a:t>
            </a:r>
            <a:r>
              <a:rPr lang="ru-RU" dirty="0" smtClean="0"/>
              <a:t> </a:t>
            </a:r>
            <a:r>
              <a:rPr lang="ru-RU" dirty="0" err="1" smtClean="0"/>
              <a:t>записати</a:t>
            </a:r>
            <a:r>
              <a:rPr lang="ru-RU" dirty="0" smtClean="0"/>
              <a:t> цифру 5 , то в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третьої</a:t>
            </a:r>
            <a:r>
              <a:rPr lang="ru-RU" dirty="0" smtClean="0"/>
              <a:t> </a:t>
            </a:r>
            <a:r>
              <a:rPr lang="ru-RU" dirty="0" err="1" smtClean="0"/>
              <a:t>цифри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взяти</a:t>
            </a:r>
            <a:r>
              <a:rPr lang="ru-RU" dirty="0" smtClean="0"/>
              <a:t> цифру 3 </a:t>
            </a:r>
            <a:r>
              <a:rPr lang="ru-RU" dirty="0" err="1" smtClean="0"/>
              <a:t>чи</a:t>
            </a:r>
            <a:r>
              <a:rPr lang="ru-RU" dirty="0" smtClean="0"/>
              <a:t> 7 . У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отримаємо</a:t>
            </a:r>
            <a:r>
              <a:rPr lang="ru-RU" dirty="0" smtClean="0"/>
              <a:t> числа 153 </a:t>
            </a:r>
            <a:r>
              <a:rPr lang="ru-RU" dirty="0" err="1" smtClean="0"/>
              <a:t>і</a:t>
            </a:r>
            <a:r>
              <a:rPr lang="ru-RU" dirty="0" smtClean="0"/>
              <a:t> 157 . </a:t>
            </a:r>
            <a:r>
              <a:rPr lang="ru-RU" dirty="0" err="1" smtClean="0"/>
              <a:t>Якщо</a:t>
            </a:r>
            <a:r>
              <a:rPr lang="ru-RU" dirty="0" smtClean="0"/>
              <a:t> ж , </a:t>
            </a:r>
            <a:r>
              <a:rPr lang="ru-RU" dirty="0" err="1" smtClean="0"/>
              <a:t>нарешті</a:t>
            </a:r>
            <a:r>
              <a:rPr lang="ru-RU" dirty="0" smtClean="0"/>
              <a:t> , на другому </a:t>
            </a:r>
            <a:r>
              <a:rPr lang="ru-RU" dirty="0" err="1" smtClean="0"/>
              <a:t>місці</a:t>
            </a:r>
            <a:r>
              <a:rPr lang="ru-RU" dirty="0" smtClean="0"/>
              <a:t> </a:t>
            </a:r>
            <a:r>
              <a:rPr lang="ru-RU" dirty="0" err="1" smtClean="0"/>
              <a:t>записати</a:t>
            </a:r>
            <a:r>
              <a:rPr lang="ru-RU" dirty="0" smtClean="0"/>
              <a:t> цифру 7 , то </a:t>
            </a:r>
            <a:r>
              <a:rPr lang="ru-RU" dirty="0" err="1" smtClean="0"/>
              <a:t>отримаємо</a:t>
            </a:r>
            <a:r>
              <a:rPr lang="ru-RU" dirty="0" smtClean="0"/>
              <a:t> числа 173 </a:t>
            </a:r>
            <a:r>
              <a:rPr lang="ru-RU" dirty="0" err="1" smtClean="0"/>
              <a:t>і</a:t>
            </a:r>
            <a:r>
              <a:rPr lang="ru-RU" dirty="0" smtClean="0"/>
              <a:t> 175 . ? </a:t>
            </a:r>
            <a:r>
              <a:rPr lang="ru-RU" dirty="0" err="1" smtClean="0"/>
              <a:t>Отже</a:t>
            </a:r>
            <a:r>
              <a:rPr lang="ru-RU" dirty="0" smtClean="0"/>
              <a:t> , ми </a:t>
            </a:r>
            <a:r>
              <a:rPr lang="ru-RU" dirty="0" err="1" smtClean="0"/>
              <a:t>склали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числа 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починаються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цифри</a:t>
            </a:r>
            <a:r>
              <a:rPr lang="ru-RU" dirty="0" smtClean="0"/>
              <a:t> 1 . ? Таких чисел </a:t>
            </a:r>
            <a:r>
              <a:rPr lang="ru-RU" dirty="0" err="1" smtClean="0"/>
              <a:t>шість</a:t>
            </a:r>
            <a:r>
              <a:rPr lang="ru-RU" dirty="0" smtClean="0"/>
              <a:t>: 135 , 137 , 153 , 157 , 173 , 175 . </a:t>
            </a:r>
            <a:r>
              <a:rPr lang="ru-RU" dirty="0" err="1" smtClean="0"/>
              <a:t>Аналогічним</a:t>
            </a:r>
            <a:r>
              <a:rPr lang="ru-RU" dirty="0" smtClean="0"/>
              <a:t> способом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скласти</a:t>
            </a:r>
            <a:r>
              <a:rPr lang="ru-RU" dirty="0" smtClean="0"/>
              <a:t> числа 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починаються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цифри</a:t>
            </a:r>
            <a:r>
              <a:rPr lang="ru-RU" dirty="0" smtClean="0"/>
              <a:t> 2 ,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цифри</a:t>
            </a:r>
            <a:r>
              <a:rPr lang="ru-RU" dirty="0" smtClean="0"/>
              <a:t> 5 ,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цифри</a:t>
            </a:r>
            <a:r>
              <a:rPr lang="ru-RU" dirty="0" smtClean="0"/>
              <a:t> 7 .</a:t>
            </a:r>
          </a:p>
          <a:p>
            <a:pPr>
              <a:buNone/>
            </a:pPr>
            <a:r>
              <a:rPr lang="ru-RU" dirty="0" err="1" smtClean="0"/>
              <a:t>Отримані</a:t>
            </a:r>
            <a:r>
              <a:rPr lang="ru-RU" dirty="0" smtClean="0"/>
              <a:t>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запишемо</a:t>
            </a:r>
            <a:r>
              <a:rPr lang="ru-RU" dirty="0" smtClean="0"/>
              <a:t> в </a:t>
            </a:r>
            <a:r>
              <a:rPr lang="ru-RU" dirty="0" err="1" smtClean="0"/>
              <a:t>чотири</a:t>
            </a:r>
            <a:r>
              <a:rPr lang="ru-RU" dirty="0" smtClean="0"/>
              <a:t> рядки , в </a:t>
            </a:r>
            <a:r>
              <a:rPr lang="ru-RU" dirty="0" err="1" smtClean="0"/>
              <a:t>кожній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шість</a:t>
            </a:r>
            <a:r>
              <a:rPr lang="ru-RU" dirty="0" smtClean="0"/>
              <a:t> чисел :</a:t>
            </a:r>
          </a:p>
          <a:p>
            <a:pPr>
              <a:buNone/>
            </a:pPr>
            <a:r>
              <a:rPr lang="ru-RU" dirty="0" smtClean="0"/>
              <a:t>135 , 137 , 153 , 157 , 173 , 175 , </a:t>
            </a:r>
          </a:p>
          <a:p>
            <a:pPr>
              <a:buNone/>
            </a:pPr>
            <a:r>
              <a:rPr lang="ru-RU" dirty="0" smtClean="0"/>
              <a:t>315 , 317 , 351 , 357 , 371 , 375 , </a:t>
            </a:r>
          </a:p>
          <a:p>
            <a:pPr>
              <a:buNone/>
            </a:pPr>
            <a:r>
              <a:rPr lang="ru-RU" dirty="0" smtClean="0"/>
              <a:t> 513 , 517 , 531 , 537 , 571 , 573 , </a:t>
            </a:r>
          </a:p>
          <a:p>
            <a:pPr>
              <a:buNone/>
            </a:pPr>
            <a:r>
              <a:rPr lang="ru-RU" dirty="0" smtClean="0"/>
              <a:t> 713 , 715 , 731 , 735 , 751 , 753 ,</a:t>
            </a:r>
          </a:p>
          <a:p>
            <a:pPr>
              <a:buNone/>
            </a:pPr>
            <a:r>
              <a:rPr lang="ru-RU" dirty="0" smtClean="0"/>
              <a:t>Таким чином , </a:t>
            </a:r>
            <a:r>
              <a:rPr lang="ru-RU" dirty="0" err="1" smtClean="0"/>
              <a:t>з</a:t>
            </a:r>
            <a:r>
              <a:rPr lang="ru-RU" dirty="0" smtClean="0"/>
              <a:t> цифр 1 , 3 , 5 , 7 (без </a:t>
            </a:r>
            <a:r>
              <a:rPr lang="ru-RU" dirty="0" err="1" smtClean="0"/>
              <a:t>повторення</a:t>
            </a:r>
            <a:r>
              <a:rPr lang="ru-RU" dirty="0" smtClean="0"/>
              <a:t> цифр)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скласти</a:t>
            </a:r>
            <a:r>
              <a:rPr lang="ru-RU" dirty="0" smtClean="0"/>
              <a:t> 24 </a:t>
            </a:r>
            <a:r>
              <a:rPr lang="ru-RU" dirty="0" err="1" smtClean="0"/>
              <a:t>тризначних</a:t>
            </a:r>
            <a:r>
              <a:rPr lang="ru-RU" dirty="0" smtClean="0"/>
              <a:t> числа.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315416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рішення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4" name="Управляющая кнопка: документ 3">
            <a:hlinkClick r:id="" action="ppaction://hlinkshowjump?jump=nextslide" highlightClick="1"/>
          </p:cNvPr>
          <p:cNvSpPr/>
          <p:nvPr/>
        </p:nvSpPr>
        <p:spPr>
          <a:xfrm>
            <a:off x="6948264" y="6165304"/>
            <a:ext cx="2195736" cy="692696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НАСТУПНА ЗАДАЧА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З </a:t>
            </a:r>
            <a:r>
              <a:rPr lang="ru-RU" dirty="0" err="1" smtClean="0"/>
              <a:t>міста</a:t>
            </a:r>
            <a:r>
              <a:rPr lang="ru-RU" dirty="0" smtClean="0"/>
              <a:t> А в </a:t>
            </a:r>
            <a:r>
              <a:rPr lang="ru-RU" dirty="0" err="1" smtClean="0"/>
              <a:t>місто</a:t>
            </a:r>
            <a:r>
              <a:rPr lang="ru-RU" dirty="0" smtClean="0"/>
              <a:t> В </a:t>
            </a:r>
            <a:r>
              <a:rPr lang="ru-RU" dirty="0" err="1" smtClean="0"/>
              <a:t>ведуть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дороги,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 В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місто</a:t>
            </a:r>
            <a:r>
              <a:rPr lang="ru-RU" dirty="0" smtClean="0"/>
              <a:t> С - три дороги,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 С до </a:t>
            </a:r>
            <a:r>
              <a:rPr lang="ru-RU" dirty="0" err="1" smtClean="0"/>
              <a:t>пристані</a:t>
            </a:r>
            <a:r>
              <a:rPr lang="ru-RU" dirty="0" smtClean="0"/>
              <a:t> - </a:t>
            </a:r>
            <a:r>
              <a:rPr lang="ru-RU" dirty="0" err="1" smtClean="0"/>
              <a:t>дві</a:t>
            </a:r>
            <a:r>
              <a:rPr lang="ru-RU" dirty="0" smtClean="0"/>
              <a:t> дороги. </a:t>
            </a:r>
            <a:r>
              <a:rPr lang="ru-RU" dirty="0" err="1" smtClean="0"/>
              <a:t>Туристи</a:t>
            </a:r>
            <a:r>
              <a:rPr lang="ru-RU" dirty="0" smtClean="0"/>
              <a:t> </a:t>
            </a:r>
            <a:r>
              <a:rPr lang="ru-RU" dirty="0" err="1" smtClean="0"/>
              <a:t>хочуть</a:t>
            </a:r>
            <a:r>
              <a:rPr lang="ru-RU" dirty="0" smtClean="0"/>
              <a:t> </a:t>
            </a:r>
            <a:r>
              <a:rPr lang="ru-RU" dirty="0" err="1" smtClean="0"/>
              <a:t>проїхати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 А через </a:t>
            </a:r>
            <a:r>
              <a:rPr lang="ru-RU" dirty="0" err="1" smtClean="0"/>
              <a:t>міста</a:t>
            </a:r>
            <a:r>
              <a:rPr lang="ru-RU" dirty="0" smtClean="0"/>
              <a:t> В </a:t>
            </a:r>
            <a:r>
              <a:rPr lang="ru-RU" dirty="0" err="1" smtClean="0"/>
              <a:t>і</a:t>
            </a:r>
            <a:r>
              <a:rPr lang="ru-RU" dirty="0" smtClean="0"/>
              <a:t> С до </a:t>
            </a:r>
            <a:r>
              <a:rPr lang="ru-RU" dirty="0" err="1" smtClean="0"/>
              <a:t>пристані</a:t>
            </a:r>
            <a:r>
              <a:rPr lang="ru-RU" dirty="0" smtClean="0"/>
              <a:t>. </a:t>
            </a:r>
            <a:r>
              <a:rPr lang="ru-RU" dirty="0" err="1" smtClean="0"/>
              <a:t>Скількома</a:t>
            </a:r>
            <a:r>
              <a:rPr lang="ru-RU" dirty="0" smtClean="0"/>
              <a:t> способами вони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вибрати</a:t>
            </a:r>
            <a:r>
              <a:rPr lang="ru-RU" dirty="0" smtClean="0"/>
              <a:t> маршрут?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Задача 3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8" name="Picture 2" descr="http://festival.1september.ru/articles/538712/img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5229200"/>
            <a:ext cx="6984776" cy="854199"/>
          </a:xfrm>
          <a:prstGeom prst="rect">
            <a:avLst/>
          </a:prstGeom>
          <a:noFill/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740352" y="188640"/>
            <a:ext cx="1008112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2555776" y="188640"/>
            <a:ext cx="5040560" cy="864096"/>
            <a:chOff x="2267744" y="188640"/>
            <a:chExt cx="5040560" cy="864096"/>
          </a:xfrm>
        </p:grpSpPr>
        <p:sp>
          <p:nvSpPr>
            <p:cNvPr id="7" name="Стрелка вправо 6"/>
            <p:cNvSpPr/>
            <p:nvPr/>
          </p:nvSpPr>
          <p:spPr>
            <a:xfrm>
              <a:off x="2339752" y="188640"/>
              <a:ext cx="4968552" cy="86409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267744" y="332656"/>
              <a:ext cx="49856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dirty="0" smtClean="0">
                  <a:solidFill>
                    <a:schemeClr val="bg1"/>
                  </a:solidFill>
                </a:rPr>
                <a:t>Для перегляду відповіді натисніть </a:t>
              </a:r>
              <a:r>
                <a:rPr lang="uk-UA" dirty="0" err="1" smtClean="0">
                  <a:solidFill>
                    <a:schemeClr val="bg1"/>
                  </a:solidFill>
                </a:rPr>
                <a:t>“Плей”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Шлях </a:t>
            </a:r>
            <a:r>
              <a:rPr lang="ru-RU" dirty="0" err="1" smtClean="0"/>
              <a:t>з</a:t>
            </a:r>
            <a:r>
              <a:rPr lang="ru-RU" dirty="0" smtClean="0"/>
              <a:t> А в В </a:t>
            </a:r>
            <a:r>
              <a:rPr lang="ru-RU" dirty="0" err="1" smtClean="0"/>
              <a:t>туристи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вибрати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способами. </a:t>
            </a:r>
            <a:r>
              <a:rPr lang="ru-RU" dirty="0" err="1" smtClean="0"/>
              <a:t>Далі</a:t>
            </a:r>
            <a:r>
              <a:rPr lang="ru-RU" dirty="0" smtClean="0"/>
              <a:t> в кожному </a:t>
            </a:r>
            <a:r>
              <a:rPr lang="ru-RU" dirty="0" err="1" smtClean="0"/>
              <a:t>випадку</a:t>
            </a:r>
            <a:r>
              <a:rPr lang="ru-RU" dirty="0" smtClean="0"/>
              <a:t> вони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проїхати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В </a:t>
            </a:r>
            <a:r>
              <a:rPr lang="ru-RU" dirty="0" err="1" smtClean="0"/>
              <a:t>в</a:t>
            </a:r>
            <a:r>
              <a:rPr lang="ru-RU" dirty="0" smtClean="0"/>
              <a:t> З </a:t>
            </a:r>
            <a:r>
              <a:rPr lang="ru-RU" dirty="0" err="1" smtClean="0"/>
              <a:t>трьома</a:t>
            </a:r>
            <a:r>
              <a:rPr lang="ru-RU" dirty="0" smtClean="0"/>
              <a:t> способами. Значить, </a:t>
            </a:r>
            <a:r>
              <a:rPr lang="ru-RU" dirty="0" err="1" smtClean="0"/>
              <a:t>є</a:t>
            </a:r>
            <a:r>
              <a:rPr lang="ru-RU" dirty="0" smtClean="0"/>
              <a:t> 2 • 3 </a:t>
            </a:r>
            <a:r>
              <a:rPr lang="ru-RU" dirty="0" err="1" smtClean="0"/>
              <a:t>варіантів</a:t>
            </a:r>
            <a:r>
              <a:rPr lang="ru-RU" dirty="0" smtClean="0"/>
              <a:t> маршруту </a:t>
            </a:r>
            <a:r>
              <a:rPr lang="ru-RU" dirty="0" err="1" smtClean="0"/>
              <a:t>з</a:t>
            </a:r>
            <a:r>
              <a:rPr lang="ru-RU" dirty="0" smtClean="0"/>
              <a:t> А в С. Так як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 С на пристань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потрапити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способами, то </a:t>
            </a:r>
            <a:r>
              <a:rPr lang="ru-RU" dirty="0" err="1" smtClean="0"/>
              <a:t>всього</a:t>
            </a:r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 2 • 3 • 2, </a:t>
            </a:r>
            <a:r>
              <a:rPr lang="ru-RU" dirty="0" err="1" smtClean="0"/>
              <a:t>тобто</a:t>
            </a:r>
            <a:r>
              <a:rPr lang="ru-RU" dirty="0" smtClean="0"/>
              <a:t> 12 </a:t>
            </a:r>
            <a:r>
              <a:rPr lang="ru-RU" dirty="0" err="1" smtClean="0"/>
              <a:t>способів</a:t>
            </a:r>
            <a:r>
              <a:rPr lang="ru-RU" dirty="0" smtClean="0"/>
              <a:t> </a:t>
            </a:r>
            <a:r>
              <a:rPr lang="ru-RU" dirty="0" err="1" smtClean="0"/>
              <a:t>вибору</a:t>
            </a:r>
            <a:r>
              <a:rPr lang="ru-RU" dirty="0" smtClean="0"/>
              <a:t> туристами маршруту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 А до </a:t>
            </a:r>
            <a:r>
              <a:rPr lang="ru-RU" dirty="0" err="1" smtClean="0"/>
              <a:t>пристані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err="1" smtClean="0"/>
              <a:t>рішення</a:t>
            </a:r>
            <a:r>
              <a:rPr lang="ru-RU" i="1" dirty="0" smtClean="0"/>
              <a:t>:</a:t>
            </a:r>
            <a:endParaRPr lang="ru-RU" dirty="0"/>
          </a:p>
        </p:txBody>
      </p:sp>
      <p:sp>
        <p:nvSpPr>
          <p:cNvPr id="4" name="Управляющая кнопка: документ 3">
            <a:hlinkClick r:id="" action="ppaction://hlinkshowjump?jump=nextslide" highlightClick="1"/>
          </p:cNvPr>
          <p:cNvSpPr/>
          <p:nvPr/>
        </p:nvSpPr>
        <p:spPr>
          <a:xfrm>
            <a:off x="6948264" y="6165304"/>
            <a:ext cx="2195736" cy="692696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НАСТУПНА ЗАДАЧА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</TotalTime>
  <Words>1050</Words>
  <Application>Microsoft Office PowerPoint</Application>
  <PresentationFormat>Экран (4:3)</PresentationFormat>
  <Paragraphs>80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Открытая</vt:lpstr>
      <vt:lpstr>Рішення комбінаторних задач</vt:lpstr>
      <vt:lpstr>Загальна інформація</vt:lpstr>
      <vt:lpstr>Слайд 3</vt:lpstr>
      <vt:lpstr>Задача1 </vt:lpstr>
      <vt:lpstr>рішення: </vt:lpstr>
      <vt:lpstr>Задача 2 </vt:lpstr>
      <vt:lpstr>рішення:</vt:lpstr>
      <vt:lpstr>Задача 3 </vt:lpstr>
      <vt:lpstr>рішення:</vt:lpstr>
      <vt:lpstr>Задача 4</vt:lpstr>
      <vt:lpstr>рішення: </vt:lpstr>
      <vt:lpstr>Задача 5</vt:lpstr>
      <vt:lpstr>рішення:: </vt:lpstr>
      <vt:lpstr>Задача 6</vt:lpstr>
      <vt:lpstr>рішення:</vt:lpstr>
      <vt:lpstr>Задача 7</vt:lpstr>
      <vt:lpstr>рішення: </vt:lpstr>
      <vt:lpstr>Задача 8</vt:lpstr>
      <vt:lpstr>рішення:</vt:lpstr>
      <vt:lpstr>Задача 9</vt:lpstr>
      <vt:lpstr>рішення: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Задача№1</dc:title>
  <dc:creator>Владелец</dc:creator>
  <cp:lastModifiedBy>Владелец</cp:lastModifiedBy>
  <cp:revision>5</cp:revision>
  <dcterms:created xsi:type="dcterms:W3CDTF">2014-01-15T16:58:07Z</dcterms:created>
  <dcterms:modified xsi:type="dcterms:W3CDTF">2014-01-15T17:48:08Z</dcterms:modified>
</cp:coreProperties>
</file>