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D7AC6-19AE-4DAA-BFF4-2F077B28966E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3F6E4-04DE-4306-973A-CDA282D6D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91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3F6E4-04DE-4306-973A-CDA282D6D76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070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i="1" dirty="0">
                <a:solidFill>
                  <a:srgbClr val="00B0F0"/>
                </a:solidFill>
              </a:rPr>
              <a:t>Українська Гельсінська спілка</a:t>
            </a:r>
            <a:r>
              <a:rPr lang="uk-UA" dirty="0">
                <a:solidFill>
                  <a:srgbClr val="00B0F0"/>
                </a:solidFill>
              </a:rPr>
              <a:t/>
            </a:r>
            <a:br>
              <a:rPr lang="uk-UA" dirty="0">
                <a:solidFill>
                  <a:srgbClr val="00B0F0"/>
                </a:solidFill>
              </a:rPr>
            </a:b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728192"/>
          </a:xfrm>
        </p:spPr>
        <p:txBody>
          <a:bodyPr>
            <a:normAutofit/>
          </a:bodyPr>
          <a:lstStyle/>
          <a:p>
            <a:r>
              <a:rPr lang="ru-RU" i="0" dirty="0"/>
              <a:t> </a:t>
            </a:r>
            <a:r>
              <a:rPr lang="ru-RU" i="0" dirty="0" err="1">
                <a:solidFill>
                  <a:srgbClr val="7030A0"/>
                </a:solidFill>
              </a:rPr>
              <a:t>У</a:t>
            </a:r>
            <a:r>
              <a:rPr lang="ru-RU" i="0" dirty="0" err="1" smtClean="0">
                <a:solidFill>
                  <a:srgbClr val="7030A0"/>
                </a:solidFill>
              </a:rPr>
              <a:t>країнська</a:t>
            </a:r>
            <a:r>
              <a:rPr lang="ru-RU" i="0" dirty="0" smtClean="0">
                <a:solidFill>
                  <a:srgbClr val="7030A0"/>
                </a:solidFill>
              </a:rPr>
              <a:t> </a:t>
            </a:r>
            <a:r>
              <a:rPr lang="ru-RU" i="0" dirty="0" err="1">
                <a:solidFill>
                  <a:srgbClr val="7030A0"/>
                </a:solidFill>
              </a:rPr>
              <a:t>громадсько-політична</a:t>
            </a:r>
            <a:r>
              <a:rPr lang="ru-RU" i="0" dirty="0">
                <a:solidFill>
                  <a:srgbClr val="7030A0"/>
                </a:solidFill>
              </a:rPr>
              <a:t> і </a:t>
            </a:r>
            <a:r>
              <a:rPr lang="ru-RU" i="0" dirty="0" err="1" smtClean="0">
                <a:solidFill>
                  <a:srgbClr val="7030A0"/>
                </a:solidFill>
              </a:rPr>
              <a:t>правозахисна</a:t>
            </a:r>
            <a:r>
              <a:rPr lang="ru-RU" i="0" dirty="0" smtClean="0">
                <a:solidFill>
                  <a:srgbClr val="7030A0"/>
                </a:solidFill>
              </a:rPr>
              <a:t> </a:t>
            </a:r>
            <a:r>
              <a:rPr lang="ru-RU" i="0" dirty="0" err="1" smtClean="0">
                <a:solidFill>
                  <a:srgbClr val="7030A0"/>
                </a:solidFill>
              </a:rPr>
              <a:t>організація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362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3616158"/>
            <a:ext cx="6440760" cy="2160239"/>
          </a:xfrm>
        </p:spPr>
        <p:txBody>
          <a:bodyPr>
            <a:normAutofit fontScale="77500" lnSpcReduction="20000"/>
          </a:bodyPr>
          <a:lstStyle/>
          <a:p>
            <a:pPr indent="0">
              <a:buNone/>
            </a:pPr>
            <a:r>
              <a:rPr lang="ru-RU" i="1" dirty="0">
                <a:solidFill>
                  <a:srgbClr val="7030A0"/>
                </a:solidFill>
              </a:rPr>
              <a:t>У 1980 </a:t>
            </a:r>
            <a:r>
              <a:rPr lang="ru-RU" i="1" dirty="0" err="1">
                <a:solidFill>
                  <a:srgbClr val="7030A0"/>
                </a:solidFill>
              </a:rPr>
              <a:t>році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арешти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розгорнулися</a:t>
            </a:r>
            <a:r>
              <a:rPr lang="ru-RU" i="1" dirty="0">
                <a:solidFill>
                  <a:srgbClr val="7030A0"/>
                </a:solidFill>
              </a:rPr>
              <a:t> з </a:t>
            </a:r>
            <a:r>
              <a:rPr lang="ru-RU" i="1" dirty="0" err="1">
                <a:solidFill>
                  <a:srgbClr val="7030A0"/>
                </a:solidFill>
              </a:rPr>
              <a:t>новим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розмахом</a:t>
            </a:r>
            <a:r>
              <a:rPr lang="ru-RU" i="1" dirty="0">
                <a:solidFill>
                  <a:srgbClr val="7030A0"/>
                </a:solidFill>
              </a:rPr>
              <a:t>. Того ж року </a:t>
            </a:r>
            <a:r>
              <a:rPr lang="ru-RU" i="1" dirty="0" err="1">
                <a:solidFill>
                  <a:srgbClr val="7030A0"/>
                </a:solidFill>
              </a:rPr>
              <a:t>були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заарештовані</a:t>
            </a:r>
            <a:r>
              <a:rPr lang="ru-RU" i="1" dirty="0">
                <a:solidFill>
                  <a:srgbClr val="7030A0"/>
                </a:solidFill>
              </a:rPr>
              <a:t> за </a:t>
            </a:r>
            <a:r>
              <a:rPr lang="ru-RU" i="1" dirty="0" err="1">
                <a:solidFill>
                  <a:srgbClr val="7030A0"/>
                </a:solidFill>
              </a:rPr>
              <a:t>звинуваченням</a:t>
            </a:r>
            <a:r>
              <a:rPr lang="ru-RU" i="1" dirty="0">
                <a:solidFill>
                  <a:srgbClr val="7030A0"/>
                </a:solidFill>
              </a:rPr>
              <a:t> в </a:t>
            </a:r>
            <a:r>
              <a:rPr lang="ru-RU" i="1" dirty="0" err="1">
                <a:solidFill>
                  <a:srgbClr val="7030A0"/>
                </a:solidFill>
              </a:rPr>
              <a:t>антирадянській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агітації</a:t>
            </a:r>
            <a:r>
              <a:rPr lang="ru-RU" i="1" dirty="0">
                <a:solidFill>
                  <a:srgbClr val="7030A0"/>
                </a:solidFill>
              </a:rPr>
              <a:t> і </a:t>
            </a:r>
            <a:r>
              <a:rPr lang="ru-RU" i="1" dirty="0" err="1">
                <a:solidFill>
                  <a:srgbClr val="7030A0"/>
                </a:solidFill>
              </a:rPr>
              <a:t>пропаганді</a:t>
            </a:r>
            <a:r>
              <a:rPr lang="ru-RU" i="1" dirty="0">
                <a:solidFill>
                  <a:srgbClr val="7030A0"/>
                </a:solidFill>
              </a:rPr>
              <a:t> О. Шевченко, В. </a:t>
            </a:r>
            <a:r>
              <a:rPr lang="ru-RU" i="1" dirty="0" err="1">
                <a:solidFill>
                  <a:srgbClr val="7030A0"/>
                </a:solidFill>
              </a:rPr>
              <a:t>Чорновіл</a:t>
            </a:r>
            <a:r>
              <a:rPr lang="ru-RU" i="1" dirty="0">
                <a:solidFill>
                  <a:srgbClr val="7030A0"/>
                </a:solidFill>
              </a:rPr>
              <a:t>, В. </a:t>
            </a:r>
            <a:r>
              <a:rPr lang="ru-RU" i="1" dirty="0" err="1">
                <a:solidFill>
                  <a:srgbClr val="7030A0"/>
                </a:solidFill>
              </a:rPr>
              <a:t>Стус</a:t>
            </a:r>
            <a:r>
              <a:rPr lang="ru-RU" i="1" dirty="0">
                <a:solidFill>
                  <a:srgbClr val="7030A0"/>
                </a:solidFill>
              </a:rPr>
              <a:t>, С. </a:t>
            </a:r>
            <a:r>
              <a:rPr lang="ru-RU" i="1" dirty="0" err="1">
                <a:solidFill>
                  <a:srgbClr val="7030A0"/>
                </a:solidFill>
              </a:rPr>
              <a:t>Хмара</a:t>
            </a:r>
            <a:r>
              <a:rPr lang="ru-RU" i="1" dirty="0">
                <a:solidFill>
                  <a:srgbClr val="7030A0"/>
                </a:solidFill>
              </a:rPr>
              <a:t>. </a:t>
            </a:r>
            <a:r>
              <a:rPr lang="ru-RU" i="1" dirty="0" err="1">
                <a:solidFill>
                  <a:srgbClr val="7030A0"/>
                </a:solidFill>
              </a:rPr>
              <a:t>Ланцюг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заарештованих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продовжується</a:t>
            </a:r>
            <a:r>
              <a:rPr lang="ru-RU" i="1" dirty="0">
                <a:solidFill>
                  <a:srgbClr val="7030A0"/>
                </a:solidFill>
              </a:rPr>
              <a:t> аж до початку </a:t>
            </a:r>
            <a:r>
              <a:rPr lang="ru-RU" i="1" dirty="0" err="1">
                <a:solidFill>
                  <a:srgbClr val="7030A0"/>
                </a:solidFill>
              </a:rPr>
              <a:t>перебудовчих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процесів</a:t>
            </a:r>
            <a:r>
              <a:rPr lang="ru-RU" i="1" dirty="0">
                <a:solidFill>
                  <a:srgbClr val="7030A0"/>
                </a:solidFill>
              </a:rPr>
              <a:t> в </a:t>
            </a:r>
            <a:r>
              <a:rPr lang="ru-RU" i="1" dirty="0" err="1">
                <a:solidFill>
                  <a:srgbClr val="7030A0"/>
                </a:solidFill>
              </a:rPr>
              <a:t>середині</a:t>
            </a:r>
            <a:r>
              <a:rPr lang="ru-RU" i="1" dirty="0">
                <a:solidFill>
                  <a:srgbClr val="7030A0"/>
                </a:solidFill>
              </a:rPr>
              <a:t> 80-х </a:t>
            </a:r>
            <a:r>
              <a:rPr lang="ru-RU" i="1" dirty="0" err="1">
                <a:solidFill>
                  <a:srgbClr val="7030A0"/>
                </a:solidFill>
              </a:rPr>
              <a:t>років</a:t>
            </a:r>
            <a:r>
              <a:rPr lang="ru-RU" i="1" dirty="0">
                <a:solidFill>
                  <a:srgbClr val="7030A0"/>
                </a:solidFill>
              </a:rPr>
              <a:t>. Лише </a:t>
            </a:r>
            <a:r>
              <a:rPr lang="ru-RU" i="1" dirty="0" err="1">
                <a:solidFill>
                  <a:srgbClr val="7030A0"/>
                </a:solidFill>
              </a:rPr>
              <a:t>деяким</a:t>
            </a:r>
            <a:r>
              <a:rPr lang="ru-RU" i="1" dirty="0">
                <a:solidFill>
                  <a:srgbClr val="7030A0"/>
                </a:solidFill>
              </a:rPr>
              <a:t> членам </a:t>
            </a:r>
            <a:r>
              <a:rPr lang="ru-RU" i="1" dirty="0" err="1">
                <a:solidFill>
                  <a:srgbClr val="7030A0"/>
                </a:solidFill>
              </a:rPr>
              <a:t>організації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ціною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неймовірних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зусиль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пощастило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емігрувати</a:t>
            </a:r>
            <a:r>
              <a:rPr lang="ru-RU" i="1" dirty="0">
                <a:solidFill>
                  <a:srgbClr val="7030A0"/>
                </a:solidFill>
              </a:rPr>
              <a:t> за кордон. У таборах </a:t>
            </a:r>
            <a:r>
              <a:rPr lang="ru-RU" i="1" dirty="0" err="1">
                <a:solidFill>
                  <a:srgbClr val="7030A0"/>
                </a:solidFill>
              </a:rPr>
              <a:t>загинули</a:t>
            </a:r>
            <a:r>
              <a:rPr lang="ru-RU" i="1" dirty="0">
                <a:solidFill>
                  <a:srgbClr val="7030A0"/>
                </a:solidFill>
              </a:rPr>
              <a:t> В. </a:t>
            </a:r>
            <a:r>
              <a:rPr lang="ru-RU" i="1" dirty="0" err="1">
                <a:solidFill>
                  <a:srgbClr val="7030A0"/>
                </a:solidFill>
              </a:rPr>
              <a:t>Стус</a:t>
            </a:r>
            <a:r>
              <a:rPr lang="ru-RU" i="1" dirty="0">
                <a:solidFill>
                  <a:srgbClr val="7030A0"/>
                </a:solidFill>
              </a:rPr>
              <a:t>, В. Марченко, </a:t>
            </a:r>
            <a:r>
              <a:rPr lang="ru-RU" i="1" dirty="0" err="1">
                <a:solidFill>
                  <a:srgbClr val="7030A0"/>
                </a:solidFill>
              </a:rPr>
              <a:t>О.Тихий</a:t>
            </a:r>
            <a:r>
              <a:rPr lang="ru-RU" i="1" dirty="0">
                <a:solidFill>
                  <a:srgbClr val="7030A0"/>
                </a:solidFill>
              </a:rPr>
              <a:t>, Ю. Литвин.</a:t>
            </a:r>
            <a:endParaRPr lang="ru-RU" i="1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101254"/>
            <a:ext cx="2156031" cy="24914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01254"/>
            <a:ext cx="2242010" cy="261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943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C00000"/>
                </a:solidFill>
              </a:rPr>
              <a:t>Д</a:t>
            </a:r>
            <a:r>
              <a:rPr lang="uk-UA" dirty="0" smtClean="0">
                <a:solidFill>
                  <a:srgbClr val="FF0000"/>
                </a:solidFill>
              </a:rPr>
              <a:t>я</a:t>
            </a:r>
            <a:r>
              <a:rPr lang="uk-UA" dirty="0" smtClean="0">
                <a:solidFill>
                  <a:srgbClr val="FFC000"/>
                </a:solidFill>
              </a:rPr>
              <a:t>к</a:t>
            </a:r>
            <a:r>
              <a:rPr lang="uk-UA" dirty="0" smtClean="0">
                <a:solidFill>
                  <a:srgbClr val="FFFF00"/>
                </a:solidFill>
              </a:rPr>
              <a:t>у</a:t>
            </a:r>
            <a:r>
              <a:rPr lang="uk-UA" dirty="0" smtClean="0">
                <a:solidFill>
                  <a:srgbClr val="92D050"/>
                </a:solidFill>
              </a:rPr>
              <a:t>ю</a:t>
            </a:r>
            <a:r>
              <a:rPr lang="uk-UA" dirty="0" smtClean="0"/>
              <a:t> </a:t>
            </a:r>
            <a:r>
              <a:rPr lang="uk-UA" dirty="0" smtClean="0">
                <a:solidFill>
                  <a:srgbClr val="00B050"/>
                </a:solidFill>
              </a:rPr>
              <a:t>З</a:t>
            </a:r>
            <a:r>
              <a:rPr lang="uk-UA" dirty="0" smtClean="0">
                <a:solidFill>
                  <a:srgbClr val="00B0F0"/>
                </a:solidFill>
              </a:rPr>
              <a:t>а</a:t>
            </a:r>
            <a:r>
              <a:rPr lang="uk-UA" dirty="0" smtClean="0"/>
              <a:t> </a:t>
            </a:r>
            <a:r>
              <a:rPr lang="uk-UA" dirty="0" smtClean="0">
                <a:solidFill>
                  <a:srgbClr val="0070C0"/>
                </a:solidFill>
              </a:rPr>
              <a:t>У</a:t>
            </a:r>
            <a:r>
              <a:rPr lang="uk-UA" dirty="0" smtClean="0">
                <a:solidFill>
                  <a:srgbClr val="002060"/>
                </a:solidFill>
              </a:rPr>
              <a:t>ва</a:t>
            </a:r>
            <a:r>
              <a:rPr lang="uk-UA" dirty="0" smtClean="0">
                <a:solidFill>
                  <a:schemeClr val="bg1">
                    <a:lumMod val="75000"/>
                  </a:schemeClr>
                </a:solidFill>
              </a:rPr>
              <a:t>г</a:t>
            </a:r>
            <a:r>
              <a:rPr lang="uk-UA" dirty="0" smtClean="0"/>
              <a:t>у!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060848"/>
            <a:ext cx="4824536" cy="3456384"/>
          </a:xfrm>
        </p:spPr>
      </p:pic>
    </p:spTree>
    <p:extLst>
      <p:ext uri="{BB962C8B-B14F-4D97-AF65-F5344CB8AC3E}">
        <p14:creationId xmlns:p14="http://schemas.microsoft.com/office/powerpoint/2010/main" val="3648391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>
                <a:solidFill>
                  <a:srgbClr val="7030A0"/>
                </a:solidFill>
              </a:rPr>
              <a:t>Заснована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2420888"/>
            <a:ext cx="6400800" cy="3048001"/>
          </a:xfrm>
        </p:spPr>
        <p:txBody>
          <a:bodyPr/>
          <a:lstStyle/>
          <a:p>
            <a:pPr indent="0">
              <a:buNone/>
            </a:pPr>
            <a:r>
              <a:rPr lang="uk-UA" i="1" dirty="0" smtClean="0">
                <a:solidFill>
                  <a:srgbClr val="0070C0"/>
                </a:solidFill>
              </a:rPr>
              <a:t>                           7 липня 1988  році у Львові.</a:t>
            </a:r>
          </a:p>
          <a:p>
            <a:pPr indent="0">
              <a:buNone/>
            </a:pPr>
            <a:endParaRPr lang="ru-RU" i="1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924944"/>
            <a:ext cx="6192688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196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>
                <a:solidFill>
                  <a:srgbClr val="7030A0"/>
                </a:solidFill>
              </a:rPr>
              <a:t>Голова спілки 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uk-UA" dirty="0" smtClean="0">
                <a:solidFill>
                  <a:srgbClr val="0070C0"/>
                </a:solidFill>
              </a:rPr>
              <a:t>                                                  </a:t>
            </a:r>
            <a:endParaRPr lang="ru-RU" i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1680" y="2276872"/>
            <a:ext cx="554461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solidFill>
                  <a:srgbClr val="00B050"/>
                </a:solidFill>
              </a:rPr>
              <a:t>                                        </a:t>
            </a:r>
            <a:r>
              <a:rPr lang="vi-VN" b="1" i="1" dirty="0" smtClean="0">
                <a:solidFill>
                  <a:srgbClr val="00B050"/>
                </a:solidFill>
              </a:rPr>
              <a:t>Мико́ла </a:t>
            </a:r>
            <a:r>
              <a:rPr lang="vi-VN" b="1" i="1" dirty="0">
                <a:solidFill>
                  <a:srgbClr val="00B050"/>
                </a:solidFill>
              </a:rPr>
              <a:t>Дани́лович </a:t>
            </a:r>
            <a:r>
              <a:rPr lang="vi-VN" b="1" i="1" dirty="0" smtClean="0">
                <a:solidFill>
                  <a:srgbClr val="00B050"/>
                </a:solidFill>
              </a:rPr>
              <a:t>Руде́нко</a:t>
            </a:r>
            <a:endParaRPr lang="uk-UA" b="1" i="1" dirty="0" smtClean="0">
              <a:solidFill>
                <a:srgbClr val="00B050"/>
              </a:solidFill>
            </a:endParaRPr>
          </a:p>
          <a:p>
            <a:endParaRPr lang="uk-UA" b="1" i="1" dirty="0" smtClean="0">
              <a:solidFill>
                <a:srgbClr val="00B050"/>
              </a:solidFill>
            </a:endParaRPr>
          </a:p>
          <a:p>
            <a:r>
              <a:rPr lang="uk-UA" i="1" dirty="0">
                <a:solidFill>
                  <a:srgbClr val="00B050"/>
                </a:solidFill>
              </a:rPr>
              <a:t> </a:t>
            </a:r>
            <a:r>
              <a:rPr lang="uk-UA" i="1" dirty="0" smtClean="0">
                <a:solidFill>
                  <a:srgbClr val="00B050"/>
                </a:solidFill>
              </a:rPr>
              <a:t>                                      </a:t>
            </a:r>
            <a:r>
              <a:rPr lang="uk-UA" i="1" dirty="0" smtClean="0">
                <a:solidFill>
                  <a:srgbClr val="C00000"/>
                </a:solidFill>
              </a:rPr>
              <a:t>1.Український письменник ; </a:t>
            </a:r>
          </a:p>
          <a:p>
            <a:endParaRPr lang="uk-UA" i="1" dirty="0" smtClean="0">
              <a:solidFill>
                <a:srgbClr val="C00000"/>
              </a:solidFill>
            </a:endParaRPr>
          </a:p>
          <a:p>
            <a:r>
              <a:rPr lang="uk-UA" i="1" dirty="0">
                <a:solidFill>
                  <a:srgbClr val="7030A0"/>
                </a:solidFill>
              </a:rPr>
              <a:t> </a:t>
            </a:r>
            <a:r>
              <a:rPr lang="uk-UA" i="1" dirty="0" smtClean="0">
                <a:solidFill>
                  <a:srgbClr val="7030A0"/>
                </a:solidFill>
              </a:rPr>
              <a:t>                                              2.Філософ;</a:t>
            </a:r>
          </a:p>
          <a:p>
            <a:endParaRPr lang="uk-UA" i="1" dirty="0" smtClean="0">
              <a:solidFill>
                <a:srgbClr val="C00000"/>
              </a:solidFill>
            </a:endParaRPr>
          </a:p>
          <a:p>
            <a:r>
              <a:rPr lang="uk-UA" i="1" dirty="0">
                <a:solidFill>
                  <a:srgbClr val="C00000"/>
                </a:solidFill>
              </a:rPr>
              <a:t> </a:t>
            </a:r>
            <a:r>
              <a:rPr lang="uk-UA" i="1" dirty="0" smtClean="0">
                <a:solidFill>
                  <a:srgbClr val="C00000"/>
                </a:solidFill>
              </a:rPr>
              <a:t>                                        3.Громадський діяч;</a:t>
            </a:r>
          </a:p>
          <a:p>
            <a:endParaRPr lang="uk-UA" i="1" dirty="0" smtClean="0">
              <a:solidFill>
                <a:srgbClr val="C00000"/>
              </a:solidFill>
            </a:endParaRPr>
          </a:p>
          <a:p>
            <a:r>
              <a:rPr lang="uk-UA" i="1" dirty="0" smtClean="0">
                <a:solidFill>
                  <a:srgbClr val="7030A0"/>
                </a:solidFill>
              </a:rPr>
              <a:t>                                                      4.Засновник УГС; </a:t>
            </a:r>
          </a:p>
          <a:p>
            <a:endParaRPr lang="uk-UA" i="1" dirty="0" smtClean="0">
              <a:solidFill>
                <a:srgbClr val="C00000"/>
              </a:solidFill>
            </a:endParaRPr>
          </a:p>
          <a:p>
            <a:r>
              <a:rPr lang="uk-UA" b="1" i="1" dirty="0" smtClean="0">
                <a:solidFill>
                  <a:srgbClr val="C00000"/>
                </a:solidFill>
              </a:rPr>
              <a:t>                                         </a:t>
            </a:r>
            <a:r>
              <a:rPr lang="uk-UA" i="1" dirty="0" smtClean="0">
                <a:solidFill>
                  <a:srgbClr val="C00000"/>
                </a:solidFill>
              </a:rPr>
              <a:t>5.Герой України</a:t>
            </a:r>
            <a:r>
              <a:rPr lang="uk-UA" b="1" dirty="0" smtClean="0">
                <a:solidFill>
                  <a:srgbClr val="C00000"/>
                </a:solidFill>
              </a:rPr>
              <a:t>; </a:t>
            </a:r>
            <a:endParaRPr lang="uk-UA" b="1" dirty="0"/>
          </a:p>
          <a:p>
            <a:endParaRPr lang="uk-UA" b="1" dirty="0" smtClean="0"/>
          </a:p>
          <a:p>
            <a:endParaRPr lang="uk-UA" b="1" dirty="0"/>
          </a:p>
          <a:p>
            <a:endParaRPr lang="uk-UA" b="1" dirty="0" smtClean="0"/>
          </a:p>
          <a:p>
            <a:endParaRPr lang="uk-UA" b="1" dirty="0"/>
          </a:p>
          <a:p>
            <a:endParaRPr lang="uk-UA" b="1" dirty="0" smtClean="0"/>
          </a:p>
          <a:p>
            <a:endParaRPr lang="uk-UA" b="1" dirty="0"/>
          </a:p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76872"/>
            <a:ext cx="2664296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583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i="1" dirty="0" err="1">
                <a:solidFill>
                  <a:srgbClr val="7030A0"/>
                </a:solidFill>
              </a:rPr>
              <a:t>серед</a:t>
            </a:r>
            <a:r>
              <a:rPr lang="ru-RU" sz="2400" i="1" dirty="0">
                <a:solidFill>
                  <a:srgbClr val="7030A0"/>
                </a:solidFill>
              </a:rPr>
              <a:t> 36 </a:t>
            </a:r>
            <a:r>
              <a:rPr lang="ru-RU" sz="2400" i="1" dirty="0" err="1">
                <a:solidFill>
                  <a:srgbClr val="7030A0"/>
                </a:solidFill>
              </a:rPr>
              <a:t>членів</a:t>
            </a:r>
            <a:r>
              <a:rPr lang="ru-RU" sz="2400" i="1" dirty="0">
                <a:solidFill>
                  <a:srgbClr val="7030A0"/>
                </a:solidFill>
              </a:rPr>
              <a:t> </a:t>
            </a:r>
            <a:r>
              <a:rPr lang="ru-RU" sz="2400" i="1" dirty="0" err="1">
                <a:solidFill>
                  <a:srgbClr val="7030A0"/>
                </a:solidFill>
              </a:rPr>
              <a:t>були</a:t>
            </a:r>
            <a:r>
              <a:rPr lang="ru-RU" sz="2400" i="1" dirty="0">
                <a:solidFill>
                  <a:srgbClr val="7030A0"/>
                </a:solidFill>
              </a:rPr>
              <a:t> </a:t>
            </a:r>
            <a:r>
              <a:rPr lang="ru-RU" sz="2400" i="1" dirty="0" err="1">
                <a:solidFill>
                  <a:srgbClr val="7030A0"/>
                </a:solidFill>
              </a:rPr>
              <a:t>такі</a:t>
            </a:r>
            <a:r>
              <a:rPr lang="ru-RU" sz="2400" i="1" dirty="0">
                <a:solidFill>
                  <a:srgbClr val="7030A0"/>
                </a:solidFill>
              </a:rPr>
              <a:t> </a:t>
            </a:r>
            <a:r>
              <a:rPr lang="ru-RU" sz="2400" i="1" dirty="0" err="1">
                <a:solidFill>
                  <a:srgbClr val="7030A0"/>
                </a:solidFill>
              </a:rPr>
              <a:t>відомі</a:t>
            </a:r>
            <a:r>
              <a:rPr lang="ru-RU" sz="2400" i="1" dirty="0">
                <a:solidFill>
                  <a:srgbClr val="7030A0"/>
                </a:solidFill>
              </a:rPr>
              <a:t> </a:t>
            </a:r>
            <a:r>
              <a:rPr lang="ru-RU" sz="2400" i="1" dirty="0" err="1" smtClean="0">
                <a:solidFill>
                  <a:srgbClr val="7030A0"/>
                </a:solidFill>
              </a:rPr>
              <a:t>дисиденти</a:t>
            </a:r>
            <a:r>
              <a:rPr lang="ru-RU" sz="2400" i="1" dirty="0" smtClean="0">
                <a:solidFill>
                  <a:srgbClr val="7030A0"/>
                </a:solidFill>
              </a:rPr>
              <a:t>:</a:t>
            </a:r>
            <a:endParaRPr lang="ru-RU" sz="2400" i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uk-UA" sz="1600" i="1" dirty="0" smtClean="0">
                <a:solidFill>
                  <a:srgbClr val="0070C0"/>
                </a:solidFill>
              </a:rPr>
              <a:t>Петро Григоренко;   </a:t>
            </a:r>
          </a:p>
          <a:p>
            <a:pPr indent="0">
              <a:buNone/>
            </a:pPr>
            <a:r>
              <a:rPr lang="uk-UA" sz="1600" i="1" dirty="0" smtClean="0">
                <a:solidFill>
                  <a:srgbClr val="0070C0"/>
                </a:solidFill>
              </a:rPr>
              <a:t>Іван Кандиба;</a:t>
            </a:r>
          </a:p>
          <a:p>
            <a:pPr indent="0">
              <a:buNone/>
            </a:pPr>
            <a:r>
              <a:rPr lang="uk-UA" sz="1600" i="1" dirty="0" smtClean="0">
                <a:solidFill>
                  <a:srgbClr val="0070C0"/>
                </a:solidFill>
              </a:rPr>
              <a:t>Надія </a:t>
            </a:r>
            <a:r>
              <a:rPr lang="uk-UA" sz="1600" i="1" dirty="0" err="1" smtClean="0">
                <a:solidFill>
                  <a:srgbClr val="0070C0"/>
                </a:solidFill>
              </a:rPr>
              <a:t>Світлична</a:t>
            </a:r>
            <a:r>
              <a:rPr lang="uk-UA" sz="1600" i="1" dirty="0" smtClean="0">
                <a:solidFill>
                  <a:srgbClr val="0070C0"/>
                </a:solidFill>
              </a:rPr>
              <a:t>;</a:t>
            </a:r>
          </a:p>
          <a:p>
            <a:pPr indent="0">
              <a:buNone/>
            </a:pPr>
            <a:r>
              <a:rPr lang="uk-UA" sz="1600" i="1" dirty="0" smtClean="0">
                <a:solidFill>
                  <a:srgbClr val="0070C0"/>
                </a:solidFill>
              </a:rPr>
              <a:t>Василь Стус;</a:t>
            </a:r>
          </a:p>
          <a:p>
            <a:pPr indent="0">
              <a:buNone/>
            </a:pPr>
            <a:r>
              <a:rPr lang="uk-UA" sz="1600" i="1" dirty="0" smtClean="0">
                <a:solidFill>
                  <a:srgbClr val="0070C0"/>
                </a:solidFill>
              </a:rPr>
              <a:t>В’ячеслав Чорновіл;</a:t>
            </a:r>
            <a:endParaRPr lang="ru-RU" sz="1600" i="1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483" y="2083044"/>
            <a:ext cx="1323975" cy="18764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458" y="2219112"/>
            <a:ext cx="1368152" cy="17901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704" y="2219112"/>
            <a:ext cx="1664528" cy="21805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986845"/>
            <a:ext cx="1235562" cy="1800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250283"/>
            <a:ext cx="1697765" cy="127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476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196752"/>
            <a:ext cx="6512768" cy="4289649"/>
          </a:xfrm>
        </p:spPr>
        <p:txBody>
          <a:bodyPr/>
          <a:lstStyle/>
          <a:p>
            <a:pPr indent="0">
              <a:buNone/>
            </a:pPr>
            <a:r>
              <a:rPr lang="ru-RU" i="1" dirty="0">
                <a:solidFill>
                  <a:srgbClr val="0070C0"/>
                </a:solidFill>
              </a:rPr>
              <a:t>УГС </a:t>
            </a:r>
            <a:r>
              <a:rPr lang="ru-RU" i="1" dirty="0" err="1">
                <a:solidFill>
                  <a:srgbClr val="0070C0"/>
                </a:solidFill>
              </a:rPr>
              <a:t>була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i="1" dirty="0" err="1">
                <a:solidFill>
                  <a:srgbClr val="0070C0"/>
                </a:solidFill>
              </a:rPr>
              <a:t>відкритою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i="1" dirty="0" err="1" smtClean="0">
                <a:solidFill>
                  <a:srgbClr val="0070C0"/>
                </a:solidFill>
              </a:rPr>
              <a:t>громадською</a:t>
            </a:r>
            <a:endParaRPr lang="ru-RU" i="1" dirty="0" smtClean="0">
              <a:solidFill>
                <a:srgbClr val="0070C0"/>
              </a:solidFill>
            </a:endParaRPr>
          </a:p>
          <a:p>
            <a:pPr indent="0">
              <a:buNone/>
            </a:pP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 err="1">
                <a:solidFill>
                  <a:srgbClr val="0070C0"/>
                </a:solidFill>
              </a:rPr>
              <a:t>організацією</a:t>
            </a:r>
            <a:r>
              <a:rPr lang="ru-RU" i="1" dirty="0" smtClean="0">
                <a:solidFill>
                  <a:srgbClr val="0070C0"/>
                </a:solidFill>
              </a:rPr>
              <a:t>, </a:t>
            </a:r>
            <a:r>
              <a:rPr lang="ru-RU" i="1" dirty="0">
                <a:solidFill>
                  <a:srgbClr val="0070C0"/>
                </a:solidFill>
              </a:rPr>
              <a:t>яка, </a:t>
            </a:r>
            <a:r>
              <a:rPr lang="ru-RU" i="1" dirty="0" err="1">
                <a:solidFill>
                  <a:srgbClr val="0070C0"/>
                </a:solidFill>
              </a:rPr>
              <a:t>хоч</a:t>
            </a:r>
            <a:r>
              <a:rPr lang="ru-RU" i="1" dirty="0">
                <a:solidFill>
                  <a:srgbClr val="0070C0"/>
                </a:solidFill>
              </a:rPr>
              <a:t> і не </a:t>
            </a:r>
            <a:r>
              <a:rPr lang="ru-RU" i="1" dirty="0" err="1">
                <a:solidFill>
                  <a:srgbClr val="0070C0"/>
                </a:solidFill>
              </a:rPr>
              <a:t>була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endParaRPr lang="ru-RU" i="1" dirty="0" smtClean="0">
              <a:solidFill>
                <a:srgbClr val="0070C0"/>
              </a:solidFill>
            </a:endParaRPr>
          </a:p>
          <a:p>
            <a:pPr indent="0">
              <a:buNone/>
            </a:pPr>
            <a:r>
              <a:rPr lang="ru-RU" i="1" dirty="0" err="1" smtClean="0">
                <a:solidFill>
                  <a:srgbClr val="0070C0"/>
                </a:solidFill>
              </a:rPr>
              <a:t>визнана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 err="1">
                <a:solidFill>
                  <a:srgbClr val="0070C0"/>
                </a:solidFill>
              </a:rPr>
              <a:t>владою</a:t>
            </a:r>
            <a:r>
              <a:rPr lang="ru-RU" i="1" dirty="0">
                <a:solidFill>
                  <a:srgbClr val="0070C0"/>
                </a:solidFill>
              </a:rPr>
              <a:t>, </a:t>
            </a:r>
            <a:r>
              <a:rPr lang="ru-RU" i="1" dirty="0" err="1">
                <a:solidFill>
                  <a:srgbClr val="0070C0"/>
                </a:solidFill>
              </a:rPr>
              <a:t>проте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i="1" dirty="0" err="1">
                <a:solidFill>
                  <a:srgbClr val="0070C0"/>
                </a:solidFill>
              </a:rPr>
              <a:t>вважала</a:t>
            </a:r>
            <a:r>
              <a:rPr lang="ru-RU" i="1" dirty="0">
                <a:solidFill>
                  <a:srgbClr val="0070C0"/>
                </a:solidFill>
              </a:rPr>
              <a:t>, </a:t>
            </a:r>
            <a:endParaRPr lang="ru-RU" i="1" dirty="0" smtClean="0">
              <a:solidFill>
                <a:srgbClr val="0070C0"/>
              </a:solidFill>
            </a:endParaRPr>
          </a:p>
          <a:p>
            <a:pPr indent="0">
              <a:buNone/>
            </a:pPr>
            <a:r>
              <a:rPr lang="ru-RU" i="1" dirty="0" err="1" smtClean="0">
                <a:solidFill>
                  <a:srgbClr val="0070C0"/>
                </a:solidFill>
              </a:rPr>
              <a:t>що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 err="1">
                <a:solidFill>
                  <a:srgbClr val="0070C0"/>
                </a:solidFill>
              </a:rPr>
              <a:t>має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i="1" dirty="0" err="1">
                <a:solidFill>
                  <a:srgbClr val="0070C0"/>
                </a:solidFill>
              </a:rPr>
              <a:t>законне</a:t>
            </a:r>
            <a:r>
              <a:rPr lang="ru-RU" i="1" dirty="0">
                <a:solidFill>
                  <a:srgbClr val="0070C0"/>
                </a:solidFill>
              </a:rPr>
              <a:t> право на </a:t>
            </a:r>
            <a:r>
              <a:rPr lang="ru-RU" i="1" dirty="0" err="1" smtClean="0">
                <a:solidFill>
                  <a:srgbClr val="0070C0"/>
                </a:solidFill>
              </a:rPr>
              <a:t>існування</a:t>
            </a:r>
            <a:r>
              <a:rPr lang="ru-RU" i="1" dirty="0" smtClean="0">
                <a:solidFill>
                  <a:srgbClr val="0070C0"/>
                </a:solidFill>
              </a:rPr>
              <a:t>.</a:t>
            </a:r>
            <a:endParaRPr lang="ru-RU" i="1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340768"/>
            <a:ext cx="2800728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887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124744"/>
            <a:ext cx="6584776" cy="4361657"/>
          </a:xfrm>
        </p:spPr>
        <p:txBody>
          <a:bodyPr>
            <a:normAutofit fontScale="77500" lnSpcReduction="20000"/>
          </a:bodyPr>
          <a:lstStyle/>
          <a:p>
            <a:pPr indent="0">
              <a:buNone/>
            </a:pPr>
            <a:r>
              <a:rPr lang="ru-RU" b="1" i="1" dirty="0">
                <a:solidFill>
                  <a:srgbClr val="0070C0"/>
                </a:solidFill>
              </a:rPr>
              <a:t>У </a:t>
            </a:r>
            <a:r>
              <a:rPr lang="ru-RU" b="1" i="1" dirty="0" err="1">
                <a:solidFill>
                  <a:srgbClr val="0070C0"/>
                </a:solidFill>
              </a:rPr>
              <a:t>декларації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Української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Гельсінської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Спілки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зазначалося</a:t>
            </a:r>
            <a:r>
              <a:rPr lang="ru-RU" b="1" i="1" dirty="0">
                <a:solidFill>
                  <a:srgbClr val="0070C0"/>
                </a:solidFill>
              </a:rPr>
              <a:t>, </a:t>
            </a:r>
            <a:r>
              <a:rPr lang="ru-RU" b="1" i="1" dirty="0" err="1">
                <a:solidFill>
                  <a:srgbClr val="0070C0"/>
                </a:solidFill>
              </a:rPr>
              <a:t>що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організація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має</a:t>
            </a:r>
            <a:r>
              <a:rPr lang="ru-RU" b="1" i="1" dirty="0">
                <a:solidFill>
                  <a:srgbClr val="0070C0"/>
                </a:solidFill>
              </a:rPr>
              <a:t> за мету </a:t>
            </a:r>
            <a:r>
              <a:rPr lang="ru-RU" b="1" i="1" dirty="0" err="1">
                <a:solidFill>
                  <a:srgbClr val="0070C0"/>
                </a:solidFill>
              </a:rPr>
              <a:t>вирішення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чотирьох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головних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завдань</a:t>
            </a:r>
            <a:r>
              <a:rPr lang="ru-RU" b="1" i="1" dirty="0">
                <a:solidFill>
                  <a:srgbClr val="0070C0"/>
                </a:solidFill>
              </a:rPr>
              <a:t>:</a:t>
            </a:r>
          </a:p>
          <a:p>
            <a:r>
              <a:rPr lang="ru-RU" dirty="0" err="1">
                <a:solidFill>
                  <a:srgbClr val="00B050"/>
                </a:solidFill>
              </a:rPr>
              <a:t>Сприяти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ознайомленню</a:t>
            </a:r>
            <a:r>
              <a:rPr lang="ru-RU" dirty="0">
                <a:solidFill>
                  <a:srgbClr val="00B050"/>
                </a:solidFill>
              </a:rPr>
              <a:t> широких </a:t>
            </a:r>
            <a:r>
              <a:rPr lang="ru-RU" dirty="0" err="1">
                <a:solidFill>
                  <a:srgbClr val="00B050"/>
                </a:solidFill>
              </a:rPr>
              <a:t>кіл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української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громадськості</a:t>
            </a:r>
            <a:r>
              <a:rPr lang="ru-RU" dirty="0">
                <a:solidFill>
                  <a:srgbClr val="00B050"/>
                </a:solidFill>
              </a:rPr>
              <a:t> з </a:t>
            </a:r>
            <a:r>
              <a:rPr lang="ru-RU" dirty="0" err="1" smtClean="0">
                <a:solidFill>
                  <a:srgbClr val="00B050"/>
                </a:solidFill>
              </a:rPr>
              <a:t>Декларацією</a:t>
            </a:r>
            <a:r>
              <a:rPr lang="ru-RU" dirty="0" smtClean="0">
                <a:solidFill>
                  <a:srgbClr val="00B050"/>
                </a:solidFill>
              </a:rPr>
              <a:t> Прав </a:t>
            </a:r>
            <a:r>
              <a:rPr lang="ru-RU" dirty="0" err="1" smtClean="0">
                <a:solidFill>
                  <a:srgbClr val="00B050"/>
                </a:solidFill>
              </a:rPr>
              <a:t>Людини</a:t>
            </a:r>
            <a:r>
              <a:rPr lang="ru-RU" dirty="0" smtClean="0">
                <a:solidFill>
                  <a:srgbClr val="00B050"/>
                </a:solidFill>
              </a:rPr>
              <a:t>.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dirty="0" err="1">
                <a:solidFill>
                  <a:srgbClr val="7030A0"/>
                </a:solidFill>
              </a:rPr>
              <a:t>Виходячи</a:t>
            </a:r>
            <a:r>
              <a:rPr lang="ru-RU" dirty="0">
                <a:solidFill>
                  <a:srgbClr val="7030A0"/>
                </a:solidFill>
              </a:rPr>
              <a:t> з </a:t>
            </a:r>
            <a:r>
              <a:rPr lang="ru-RU" dirty="0" err="1">
                <a:solidFill>
                  <a:srgbClr val="7030A0"/>
                </a:solidFill>
              </a:rPr>
              <a:t>переконань</a:t>
            </a:r>
            <a:r>
              <a:rPr lang="ru-RU" dirty="0">
                <a:solidFill>
                  <a:srgbClr val="7030A0"/>
                </a:solidFill>
              </a:rPr>
              <a:t>, </a:t>
            </a:r>
            <a:r>
              <a:rPr lang="ru-RU" dirty="0" err="1">
                <a:solidFill>
                  <a:srgbClr val="7030A0"/>
                </a:solidFill>
              </a:rPr>
              <a:t>що</a:t>
            </a:r>
            <a:r>
              <a:rPr lang="ru-RU" dirty="0">
                <a:solidFill>
                  <a:srgbClr val="7030A0"/>
                </a:solidFill>
              </a:rPr>
              <a:t> мир </a:t>
            </a:r>
            <a:r>
              <a:rPr lang="ru-RU" dirty="0" err="1">
                <a:solidFill>
                  <a:srgbClr val="7030A0"/>
                </a:solidFill>
              </a:rPr>
              <a:t>між</a:t>
            </a:r>
            <a:r>
              <a:rPr lang="ru-RU" dirty="0">
                <a:solidFill>
                  <a:srgbClr val="7030A0"/>
                </a:solidFill>
              </a:rPr>
              <a:t> народами не </a:t>
            </a:r>
            <a:r>
              <a:rPr lang="ru-RU" dirty="0" err="1">
                <a:solidFill>
                  <a:srgbClr val="7030A0"/>
                </a:solidFill>
              </a:rPr>
              <a:t>можна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забезпечити</a:t>
            </a:r>
            <a:r>
              <a:rPr lang="ru-RU" dirty="0">
                <a:solidFill>
                  <a:srgbClr val="7030A0"/>
                </a:solidFill>
              </a:rPr>
              <a:t> без </a:t>
            </a:r>
            <a:r>
              <a:rPr lang="ru-RU" dirty="0" err="1">
                <a:solidFill>
                  <a:srgbClr val="7030A0"/>
                </a:solidFill>
              </a:rPr>
              <a:t>вільних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контактів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поміж</a:t>
            </a:r>
            <a:r>
              <a:rPr lang="ru-RU" dirty="0">
                <a:solidFill>
                  <a:srgbClr val="7030A0"/>
                </a:solidFill>
              </a:rPr>
              <a:t> людьми, а </a:t>
            </a:r>
            <a:r>
              <a:rPr lang="ru-RU" dirty="0" err="1">
                <a:solidFill>
                  <a:srgbClr val="7030A0"/>
                </a:solidFill>
              </a:rPr>
              <a:t>також</a:t>
            </a:r>
            <a:r>
              <a:rPr lang="ru-RU" dirty="0">
                <a:solidFill>
                  <a:srgbClr val="7030A0"/>
                </a:solidFill>
              </a:rPr>
              <a:t> без </a:t>
            </a:r>
            <a:r>
              <a:rPr lang="ru-RU" dirty="0" err="1">
                <a:solidFill>
                  <a:srgbClr val="7030A0"/>
                </a:solidFill>
              </a:rPr>
              <a:t>вільного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обміну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інформацією</a:t>
            </a:r>
            <a:r>
              <a:rPr lang="ru-RU" dirty="0">
                <a:solidFill>
                  <a:srgbClr val="7030A0"/>
                </a:solidFill>
              </a:rPr>
              <a:t> та </a:t>
            </a:r>
            <a:r>
              <a:rPr lang="ru-RU" dirty="0" err="1">
                <a:solidFill>
                  <a:srgbClr val="7030A0"/>
                </a:solidFill>
              </a:rPr>
              <a:t>ідеями</a:t>
            </a:r>
            <a:r>
              <a:rPr lang="ru-RU" dirty="0">
                <a:solidFill>
                  <a:srgbClr val="7030A0"/>
                </a:solidFill>
              </a:rPr>
              <a:t>, активно </a:t>
            </a:r>
            <a:r>
              <a:rPr lang="ru-RU" dirty="0" err="1">
                <a:solidFill>
                  <a:srgbClr val="7030A0"/>
                </a:solidFill>
              </a:rPr>
              <a:t>сприяти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виконанню</a:t>
            </a:r>
            <a:r>
              <a:rPr lang="ru-RU" dirty="0">
                <a:solidFill>
                  <a:srgbClr val="7030A0"/>
                </a:solidFill>
              </a:rPr>
              <a:t> статей </a:t>
            </a:r>
            <a:r>
              <a:rPr lang="ru-RU" dirty="0" err="1">
                <a:solidFill>
                  <a:srgbClr val="7030A0"/>
                </a:solidFill>
              </a:rPr>
              <a:t>Прикінцевого</a:t>
            </a:r>
            <a:r>
              <a:rPr lang="ru-RU" dirty="0">
                <a:solidFill>
                  <a:srgbClr val="7030A0"/>
                </a:solidFill>
              </a:rPr>
              <a:t> Акта з </a:t>
            </a:r>
            <a:r>
              <a:rPr lang="ru-RU" dirty="0" err="1">
                <a:solidFill>
                  <a:srgbClr val="7030A0"/>
                </a:solidFill>
              </a:rPr>
              <a:t>питань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безпеки</a:t>
            </a:r>
            <a:r>
              <a:rPr lang="ru-RU" dirty="0">
                <a:solidFill>
                  <a:srgbClr val="7030A0"/>
                </a:solidFill>
              </a:rPr>
              <a:t> і </a:t>
            </a:r>
            <a:r>
              <a:rPr lang="ru-RU" dirty="0" err="1">
                <a:solidFill>
                  <a:srgbClr val="7030A0"/>
                </a:solidFill>
              </a:rPr>
              <a:t>співпраці</a:t>
            </a:r>
            <a:r>
              <a:rPr lang="ru-RU" dirty="0">
                <a:solidFill>
                  <a:srgbClr val="7030A0"/>
                </a:solidFill>
              </a:rPr>
              <a:t> в </a:t>
            </a:r>
            <a:r>
              <a:rPr lang="ru-RU" dirty="0" err="1">
                <a:solidFill>
                  <a:srgbClr val="7030A0"/>
                </a:solidFill>
              </a:rPr>
              <a:t>Європі</a:t>
            </a:r>
            <a:r>
              <a:rPr lang="ru-RU" dirty="0">
                <a:solidFill>
                  <a:srgbClr val="7030A0"/>
                </a:solidFill>
              </a:rPr>
              <a:t>.</a:t>
            </a:r>
          </a:p>
          <a:p>
            <a:r>
              <a:rPr lang="ru-RU" dirty="0" err="1">
                <a:solidFill>
                  <a:srgbClr val="00B050"/>
                </a:solidFill>
              </a:rPr>
              <a:t>Домагатися</a:t>
            </a:r>
            <a:r>
              <a:rPr lang="ru-RU" dirty="0">
                <a:solidFill>
                  <a:srgbClr val="00B050"/>
                </a:solidFill>
              </a:rPr>
              <a:t>, </a:t>
            </a:r>
            <a:r>
              <a:rPr lang="ru-RU" dirty="0" err="1">
                <a:solidFill>
                  <a:srgbClr val="00B050"/>
                </a:solidFill>
              </a:rPr>
              <a:t>щоб</a:t>
            </a:r>
            <a:r>
              <a:rPr lang="ru-RU" dirty="0">
                <a:solidFill>
                  <a:srgbClr val="00B050"/>
                </a:solidFill>
              </a:rPr>
              <a:t> на </a:t>
            </a:r>
            <a:r>
              <a:rPr lang="ru-RU" dirty="0" err="1">
                <a:solidFill>
                  <a:srgbClr val="00B050"/>
                </a:solidFill>
              </a:rPr>
              <a:t>всіх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міжнародних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нарадах</a:t>
            </a:r>
            <a:r>
              <a:rPr lang="ru-RU" dirty="0">
                <a:solidFill>
                  <a:srgbClr val="00B050"/>
                </a:solidFill>
              </a:rPr>
              <a:t>, де </a:t>
            </a:r>
            <a:r>
              <a:rPr lang="ru-RU" dirty="0" err="1">
                <a:solidFill>
                  <a:srgbClr val="00B050"/>
                </a:solidFill>
              </a:rPr>
              <a:t>мають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обговорюватися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підсумки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виконання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Гельсінських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угод</a:t>
            </a:r>
            <a:r>
              <a:rPr lang="ru-RU" dirty="0">
                <a:solidFill>
                  <a:srgbClr val="00B050"/>
                </a:solidFill>
              </a:rPr>
              <a:t>. </a:t>
            </a:r>
            <a:r>
              <a:rPr lang="ru-RU" dirty="0" err="1">
                <a:solidFill>
                  <a:srgbClr val="00B050"/>
                </a:solidFill>
              </a:rPr>
              <a:t>Україна</a:t>
            </a:r>
            <a:r>
              <a:rPr lang="ru-RU" dirty="0">
                <a:solidFill>
                  <a:srgbClr val="00B050"/>
                </a:solidFill>
              </a:rPr>
              <a:t>, як суверенна </a:t>
            </a:r>
            <a:r>
              <a:rPr lang="ru-RU" dirty="0" err="1">
                <a:solidFill>
                  <a:srgbClr val="00B050"/>
                </a:solidFill>
              </a:rPr>
              <a:t>європейська</a:t>
            </a:r>
            <a:r>
              <a:rPr lang="ru-RU" dirty="0">
                <a:solidFill>
                  <a:srgbClr val="00B050"/>
                </a:solidFill>
              </a:rPr>
              <a:t> держава і </a:t>
            </a:r>
            <a:r>
              <a:rPr lang="ru-RU" dirty="0" smtClean="0">
                <a:solidFill>
                  <a:srgbClr val="00B050"/>
                </a:solidFill>
              </a:rPr>
              <a:t>член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smtClean="0">
                <a:solidFill>
                  <a:srgbClr val="00B050"/>
                </a:solidFill>
              </a:rPr>
              <a:t>ООН , </a:t>
            </a:r>
            <a:r>
              <a:rPr lang="ru-RU" dirty="0" err="1">
                <a:solidFill>
                  <a:srgbClr val="00B050"/>
                </a:solidFill>
              </a:rPr>
              <a:t>була</a:t>
            </a:r>
            <a:r>
              <a:rPr lang="ru-RU" dirty="0">
                <a:solidFill>
                  <a:srgbClr val="00B050"/>
                </a:solidFill>
              </a:rPr>
              <a:t> представлена </a:t>
            </a:r>
            <a:r>
              <a:rPr lang="ru-RU" dirty="0" err="1">
                <a:solidFill>
                  <a:srgbClr val="00B050"/>
                </a:solidFill>
              </a:rPr>
              <a:t>окремою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делегацією</a:t>
            </a:r>
            <a:r>
              <a:rPr lang="ru-RU" dirty="0">
                <a:solidFill>
                  <a:srgbClr val="00B050"/>
                </a:solidFill>
              </a:rPr>
              <a:t>.</a:t>
            </a:r>
          </a:p>
          <a:p>
            <a:r>
              <a:rPr lang="ru-RU" dirty="0">
                <a:solidFill>
                  <a:srgbClr val="7030A0"/>
                </a:solidFill>
              </a:rPr>
              <a:t>З метою </a:t>
            </a:r>
            <a:r>
              <a:rPr lang="ru-RU" dirty="0" err="1">
                <a:solidFill>
                  <a:srgbClr val="7030A0"/>
                </a:solidFill>
              </a:rPr>
              <a:t>вільного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обміну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інформацією</a:t>
            </a:r>
            <a:r>
              <a:rPr lang="ru-RU" dirty="0">
                <a:solidFill>
                  <a:srgbClr val="7030A0"/>
                </a:solidFill>
              </a:rPr>
              <a:t> та </a:t>
            </a:r>
            <a:r>
              <a:rPr lang="ru-RU" dirty="0" err="1">
                <a:solidFill>
                  <a:srgbClr val="7030A0"/>
                </a:solidFill>
              </a:rPr>
              <a:t>ідеями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домагатися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акредитування</a:t>
            </a:r>
            <a:r>
              <a:rPr lang="ru-RU" dirty="0">
                <a:solidFill>
                  <a:srgbClr val="7030A0"/>
                </a:solidFill>
              </a:rPr>
              <a:t> в </a:t>
            </a:r>
            <a:r>
              <a:rPr lang="ru-RU" dirty="0" err="1">
                <a:solidFill>
                  <a:srgbClr val="7030A0"/>
                </a:solidFill>
              </a:rPr>
              <a:t>Україні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представників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зарубіжної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преси</a:t>
            </a:r>
            <a:r>
              <a:rPr lang="ru-RU" dirty="0">
                <a:solidFill>
                  <a:srgbClr val="7030A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9406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268761"/>
            <a:ext cx="2840360" cy="2232248"/>
          </a:xfrm>
        </p:spPr>
        <p:txBody>
          <a:bodyPr>
            <a:normAutofit fontScale="85000" lnSpcReduction="20000"/>
          </a:bodyPr>
          <a:lstStyle/>
          <a:p>
            <a:pPr indent="0">
              <a:buNone/>
            </a:pPr>
            <a:r>
              <a:rPr lang="ru-RU" i="1" dirty="0" err="1">
                <a:solidFill>
                  <a:srgbClr val="7030A0"/>
                </a:solidFill>
              </a:rPr>
              <a:t>Незважаючи</a:t>
            </a:r>
            <a:r>
              <a:rPr lang="ru-RU" i="1" dirty="0">
                <a:solidFill>
                  <a:srgbClr val="7030A0"/>
                </a:solidFill>
              </a:rPr>
              <a:t> на </a:t>
            </a:r>
            <a:r>
              <a:rPr lang="ru-RU" i="1" dirty="0" err="1">
                <a:solidFill>
                  <a:srgbClr val="7030A0"/>
                </a:solidFill>
              </a:rPr>
              <a:t>цілковиту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законність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діяльності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спілки</a:t>
            </a:r>
            <a:r>
              <a:rPr lang="ru-RU" i="1" dirty="0">
                <a:solidFill>
                  <a:srgbClr val="7030A0"/>
                </a:solidFill>
              </a:rPr>
              <a:t>, </a:t>
            </a:r>
            <a:r>
              <a:rPr lang="ru-RU" i="1" dirty="0" err="1">
                <a:solidFill>
                  <a:srgbClr val="7030A0"/>
                </a:solidFill>
              </a:rPr>
              <a:t>її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підтримку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західними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демократіями</a:t>
            </a:r>
            <a:r>
              <a:rPr lang="ru-RU" i="1" dirty="0">
                <a:solidFill>
                  <a:srgbClr val="7030A0"/>
                </a:solidFill>
              </a:rPr>
              <a:t>, </a:t>
            </a:r>
            <a:r>
              <a:rPr lang="ru-RU" i="1" dirty="0" err="1">
                <a:solidFill>
                  <a:srgbClr val="7030A0"/>
                </a:solidFill>
              </a:rPr>
              <a:t>акції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групи</a:t>
            </a:r>
            <a:r>
              <a:rPr lang="ru-RU" i="1" dirty="0">
                <a:solidFill>
                  <a:srgbClr val="7030A0"/>
                </a:solidFill>
              </a:rPr>
              <a:t> проходили в </a:t>
            </a:r>
            <a:r>
              <a:rPr lang="ru-RU" i="1" dirty="0" err="1">
                <a:solidFill>
                  <a:srgbClr val="7030A0"/>
                </a:solidFill>
              </a:rPr>
              <a:t>обстановці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постійного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тиску</a:t>
            </a:r>
            <a:r>
              <a:rPr lang="ru-RU" i="1" dirty="0">
                <a:solidFill>
                  <a:srgbClr val="7030A0"/>
                </a:solidFill>
              </a:rPr>
              <a:t> з боку </a:t>
            </a:r>
            <a:r>
              <a:rPr lang="ru-RU" i="1" dirty="0" err="1">
                <a:solidFill>
                  <a:srgbClr val="7030A0"/>
                </a:solidFill>
              </a:rPr>
              <a:t>владних</a:t>
            </a:r>
            <a:r>
              <a:rPr lang="ru-RU" i="1" dirty="0">
                <a:solidFill>
                  <a:srgbClr val="7030A0"/>
                </a:solidFill>
              </a:rPr>
              <a:t> структур.</a:t>
            </a:r>
            <a:endParaRPr lang="ru-RU" i="1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124744"/>
            <a:ext cx="3122100" cy="459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503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24744"/>
            <a:ext cx="2961141" cy="42894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484784"/>
            <a:ext cx="371475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347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36096" y="1196752"/>
            <a:ext cx="2408312" cy="2376264"/>
          </a:xfrm>
        </p:spPr>
        <p:txBody>
          <a:bodyPr>
            <a:normAutofit fontScale="85000" lnSpcReduction="10000"/>
          </a:bodyPr>
          <a:lstStyle/>
          <a:p>
            <a:pPr indent="0">
              <a:buNone/>
            </a:pPr>
            <a:r>
              <a:rPr lang="ru-RU" i="1" dirty="0">
                <a:solidFill>
                  <a:srgbClr val="7030A0"/>
                </a:solidFill>
              </a:rPr>
              <a:t>Уже через 3 </a:t>
            </a:r>
            <a:r>
              <a:rPr lang="ru-RU" i="1" dirty="0" err="1">
                <a:solidFill>
                  <a:srgbClr val="7030A0"/>
                </a:solidFill>
              </a:rPr>
              <a:t>місяці</a:t>
            </a:r>
            <a:r>
              <a:rPr lang="ru-RU" i="1" dirty="0">
                <a:solidFill>
                  <a:srgbClr val="7030A0"/>
                </a:solidFill>
              </a:rPr>
              <a:t>, у лютому 1977 р., </a:t>
            </a:r>
            <a:r>
              <a:rPr lang="ru-RU" i="1" dirty="0" err="1">
                <a:solidFill>
                  <a:srgbClr val="7030A0"/>
                </a:solidFill>
              </a:rPr>
              <a:t>було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заарештовано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керівників</a:t>
            </a:r>
            <a:r>
              <a:rPr lang="ru-RU" i="1" dirty="0">
                <a:solidFill>
                  <a:srgbClr val="7030A0"/>
                </a:solidFill>
              </a:rPr>
              <a:t> </a:t>
            </a:r>
            <a:r>
              <a:rPr lang="ru-RU" i="1" dirty="0" smtClean="0">
                <a:solidFill>
                  <a:srgbClr val="7030A0"/>
                </a:solidFill>
              </a:rPr>
              <a:t>УКС</a:t>
            </a:r>
            <a:r>
              <a:rPr lang="ru-RU" i="1" dirty="0">
                <a:solidFill>
                  <a:srgbClr val="7030A0"/>
                </a:solidFill>
              </a:rPr>
              <a:t> — </a:t>
            </a:r>
            <a:r>
              <a:rPr lang="ru-RU" i="1" dirty="0" err="1" smtClean="0">
                <a:solidFill>
                  <a:srgbClr val="7030A0"/>
                </a:solidFill>
              </a:rPr>
              <a:t>Миколу</a:t>
            </a:r>
            <a:r>
              <a:rPr lang="ru-RU" i="1" dirty="0" smtClean="0">
                <a:solidFill>
                  <a:srgbClr val="7030A0"/>
                </a:solidFill>
              </a:rPr>
              <a:t> Руденка </a:t>
            </a:r>
            <a:r>
              <a:rPr lang="ru-RU" i="1" dirty="0">
                <a:solidFill>
                  <a:srgbClr val="7030A0"/>
                </a:solidFill>
              </a:rPr>
              <a:t> та </a:t>
            </a:r>
            <a:r>
              <a:rPr lang="ru-RU" i="1" dirty="0" err="1">
                <a:solidFill>
                  <a:srgbClr val="7030A0"/>
                </a:solidFill>
              </a:rPr>
              <a:t>Олексу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smtClean="0">
                <a:solidFill>
                  <a:srgbClr val="7030A0"/>
                </a:solidFill>
              </a:rPr>
              <a:t>Тихого</a:t>
            </a:r>
            <a:endParaRPr lang="ru-RU" i="1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01315"/>
            <a:ext cx="2202186" cy="25202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762" y="2276871"/>
            <a:ext cx="2338950" cy="300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458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55</TotalTime>
  <Words>228</Words>
  <Application>Microsoft Office PowerPoint</Application>
  <PresentationFormat>Экран (4:3)</PresentationFormat>
  <Paragraphs>44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Кутюр</vt:lpstr>
      <vt:lpstr>Українська Гельсінська спілка </vt:lpstr>
      <vt:lpstr>Заснована</vt:lpstr>
      <vt:lpstr>Голова спілки </vt:lpstr>
      <vt:lpstr>серед 36 членів були такі відомі дисиденти: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Українська Гельсінська спілка </dc:title>
  <dc:creator>Диана</dc:creator>
  <cp:lastModifiedBy>Диана</cp:lastModifiedBy>
  <cp:revision>7</cp:revision>
  <dcterms:created xsi:type="dcterms:W3CDTF">2015-03-24T20:01:23Z</dcterms:created>
  <dcterms:modified xsi:type="dcterms:W3CDTF">2015-03-24T21:06:48Z</dcterms:modified>
</cp:coreProperties>
</file>