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6" r:id="rId2"/>
    <p:sldId id="299" r:id="rId3"/>
    <p:sldId id="280" r:id="rId4"/>
    <p:sldId id="281" r:id="rId5"/>
    <p:sldId id="278" r:id="rId6"/>
    <p:sldId id="277" r:id="rId7"/>
    <p:sldId id="297" r:id="rId8"/>
    <p:sldId id="279" r:id="rId9"/>
    <p:sldId id="296" r:id="rId10"/>
    <p:sldId id="300" r:id="rId11"/>
    <p:sldId id="282" r:id="rId12"/>
    <p:sldId id="294" r:id="rId13"/>
    <p:sldId id="259" r:id="rId14"/>
    <p:sldId id="292" r:id="rId15"/>
    <p:sldId id="310" r:id="rId16"/>
    <p:sldId id="305" r:id="rId17"/>
    <p:sldId id="312" r:id="rId18"/>
    <p:sldId id="313" r:id="rId19"/>
    <p:sldId id="293" r:id="rId20"/>
    <p:sldId id="315" r:id="rId21"/>
    <p:sldId id="291" r:id="rId22"/>
    <p:sldId id="263" r:id="rId23"/>
    <p:sldId id="258" r:id="rId24"/>
    <p:sldId id="302" r:id="rId25"/>
    <p:sldId id="261" r:id="rId26"/>
    <p:sldId id="303" r:id="rId27"/>
    <p:sldId id="304" r:id="rId28"/>
    <p:sldId id="319" r:id="rId29"/>
    <p:sldId id="306" r:id="rId30"/>
    <p:sldId id="267" r:id="rId31"/>
    <p:sldId id="307" r:id="rId32"/>
    <p:sldId id="308" r:id="rId33"/>
    <p:sldId id="309" r:id="rId34"/>
    <p:sldId id="288" r:id="rId35"/>
    <p:sldId id="283" r:id="rId36"/>
    <p:sldId id="285" r:id="rId37"/>
    <p:sldId id="317" r:id="rId38"/>
    <p:sldId id="284" r:id="rId39"/>
    <p:sldId id="323" r:id="rId40"/>
    <p:sldId id="322" r:id="rId41"/>
    <p:sldId id="275" r:id="rId42"/>
    <p:sldId id="287" r:id="rId43"/>
    <p:sldId id="316" r:id="rId44"/>
    <p:sldId id="295" r:id="rId45"/>
    <p:sldId id="276" r:id="rId46"/>
    <p:sldId id="260" r:id="rId47"/>
    <p:sldId id="318" r:id="rId48"/>
    <p:sldId id="268" r:id="rId49"/>
    <p:sldId id="269" r:id="rId50"/>
    <p:sldId id="270"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7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grpSp>
        <p:nvGrpSpPr>
          <p:cNvPr id="5" name="グループ化 90"/>
          <p:cNvGrpSpPr>
            <a:grpSpLocks/>
          </p:cNvGrpSpPr>
          <p:nvPr/>
        </p:nvGrpSpPr>
        <p:grpSpPr bwMode="auto">
          <a:xfrm>
            <a:off x="4763" y="5589588"/>
            <a:ext cx="5067300" cy="1268412"/>
            <a:chOff x="16865" y="4817936"/>
            <a:chExt cx="5067302" cy="1268398"/>
          </a:xfrm>
        </p:grpSpPr>
        <p:sp>
          <p:nvSpPr>
            <p:cNvPr id="6" name="図形 91"/>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 name="図形 92"/>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 name="図形 93"/>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 name="図形 94"/>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 name="図形 95"/>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 name="図形 97"/>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 name="図形 98"/>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 name="図形 99"/>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 name="図形 100"/>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7" name="図形 101"/>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8" name="図形 102"/>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9" name="図形 103"/>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0" name="図形 104"/>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1" name="図形 105"/>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2" name="図形 106"/>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3" name="図形 107"/>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4" name="図形 108"/>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5" name="図形 109"/>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6" name="図形 110"/>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7" name="図形 111"/>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8" name="図形 112"/>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9" name="図形 113"/>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0" name="図形 114"/>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1" name="図形 115"/>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2" name="図形 116"/>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3" name="図形 117"/>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4" name="図形 118"/>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5" name="図形 119"/>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6" name="図形 120"/>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7" name="図形 121"/>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8" name="図形 122"/>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9" name="図形 123"/>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0" name="図形 124"/>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1" name="図形 125"/>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2" name="図形 126"/>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3" name="図形 127"/>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4" name="図形 128"/>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5" name="図形 129"/>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6" name="図形 130"/>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7" name="図形 131"/>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8" name="図形 132"/>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9" name="図形 133"/>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0" name="図形 134"/>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1" name="図形 135"/>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2" name="図形 136"/>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3" name="図形 137"/>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4" name="図形 138"/>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5" name="図形 139"/>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6" name="図形 140"/>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7" name="図形 141"/>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8" name="図形 142"/>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9" name="図形 143"/>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0" name="図形 144"/>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1" name="図形 145"/>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2" name="図形 146"/>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3" name="図形 147"/>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4" name="図形 148"/>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5" name="図形 149"/>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6" name="図形 150"/>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7" name="図形 151"/>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8" name="図形 152"/>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9" name="図形 153"/>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0" name="図形 154"/>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1" name="図形 155"/>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2" name="図形 156"/>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3" name="図形 157"/>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4" name="図形 158"/>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5" name="図形 159"/>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6" name="図形 160"/>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7" name="図形 161"/>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8" name="図形 162"/>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9" name="図形 163"/>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0" name="図形 164"/>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
        <p:nvSpPr>
          <p:cNvPr id="81" name="図形 9"/>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nvGrpSpPr>
          <p:cNvPr id="82" name="グループ化 12"/>
          <p:cNvGrpSpPr>
            <a:grpSpLocks/>
          </p:cNvGrpSpPr>
          <p:nvPr/>
        </p:nvGrpSpPr>
        <p:grpSpPr bwMode="auto">
          <a:xfrm>
            <a:off x="4000500" y="0"/>
            <a:ext cx="5143500" cy="2000250"/>
            <a:chOff x="2168" y="0"/>
            <a:chExt cx="3576" cy="1384"/>
          </a:xfrm>
        </p:grpSpPr>
        <p:sp>
          <p:nvSpPr>
            <p:cNvPr id="83" name="図形 13"/>
            <p:cNvSpPr>
              <a:spLocks/>
            </p:cNvSpPr>
            <p:nvPr/>
          </p:nvSpPr>
          <p:spPr bwMode="auto">
            <a:xfrm>
              <a:off x="5420" y="1043"/>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4"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5"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6" name="図形 16"/>
            <p:cNvSpPr>
              <a:spLocks/>
            </p:cNvSpPr>
            <p:nvPr/>
          </p:nvSpPr>
          <p:spPr bwMode="auto">
            <a:xfrm>
              <a:off x="5504" y="1076"/>
              <a:ext cx="240" cy="215"/>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7"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8"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9"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0"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1"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2"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3"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4" name="図形 25"/>
            <p:cNvSpPr>
              <a:spLocks/>
            </p:cNvSpPr>
            <p:nvPr/>
          </p:nvSpPr>
          <p:spPr bwMode="auto">
            <a:xfrm>
              <a:off x="4904" y="884"/>
              <a:ext cx="104" cy="83"/>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5"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6" name="図形 27"/>
            <p:cNvSpPr>
              <a:spLocks/>
            </p:cNvSpPr>
            <p:nvPr/>
          </p:nvSpPr>
          <p:spPr bwMode="auto">
            <a:xfrm>
              <a:off x="4772" y="1056"/>
              <a:ext cx="128" cy="177"/>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7" name="図形 28"/>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8" name="図形 29"/>
            <p:cNvSpPr>
              <a:spLocks/>
            </p:cNvSpPr>
            <p:nvPr/>
          </p:nvSpPr>
          <p:spPr bwMode="auto">
            <a:xfrm>
              <a:off x="4724" y="816"/>
              <a:ext cx="576" cy="351"/>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9"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0" name="図形 31"/>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1" name="図形 32"/>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2" name="図形 33"/>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3"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4"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5"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6"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7" name="図形 38"/>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8" name="図形 39"/>
            <p:cNvSpPr>
              <a:spLocks/>
            </p:cNvSpPr>
            <p:nvPr/>
          </p:nvSpPr>
          <p:spPr bwMode="auto">
            <a:xfrm>
              <a:off x="5092" y="368"/>
              <a:ext cx="189"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9"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0" name="図形 41"/>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1" name="図形 42"/>
            <p:cNvSpPr>
              <a:spLocks/>
            </p:cNvSpPr>
            <p:nvPr/>
          </p:nvSpPr>
          <p:spPr bwMode="auto">
            <a:xfrm>
              <a:off x="4663" y="139"/>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2" name="図形 43"/>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3"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4"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5" name="図形 46"/>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6"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7" name="図形 48"/>
            <p:cNvSpPr>
              <a:spLocks/>
            </p:cNvSpPr>
            <p:nvPr/>
          </p:nvSpPr>
          <p:spPr bwMode="auto">
            <a:xfrm>
              <a:off x="4184" y="228"/>
              <a:ext cx="87"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8"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9" name="図形 50"/>
            <p:cNvSpPr>
              <a:spLocks/>
            </p:cNvSpPr>
            <p:nvPr/>
          </p:nvSpPr>
          <p:spPr bwMode="auto">
            <a:xfrm>
              <a:off x="4040" y="139"/>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0" name="図形 51"/>
            <p:cNvSpPr>
              <a:spLocks/>
            </p:cNvSpPr>
            <p:nvPr/>
          </p:nvSpPr>
          <p:spPr bwMode="auto">
            <a:xfrm>
              <a:off x="3056" y="264"/>
              <a:ext cx="151"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1" name="図形 52"/>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2" name="図形 53"/>
            <p:cNvSpPr>
              <a:spLocks/>
            </p:cNvSpPr>
            <p:nvPr/>
          </p:nvSpPr>
          <p:spPr bwMode="auto">
            <a:xfrm>
              <a:off x="3068" y="224"/>
              <a:ext cx="285"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3"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4"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5"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dirty="0">
                <a:latin typeface="+mn-lt"/>
                <a:cs typeface="+mn-cs"/>
              </a:endParaRPr>
            </a:p>
          </p:txBody>
        </p:sp>
        <p:sp>
          <p:nvSpPr>
            <p:cNvPr id="126" name="図形 57"/>
            <p:cNvSpPr>
              <a:spLocks/>
            </p:cNvSpPr>
            <p:nvPr/>
          </p:nvSpPr>
          <p:spPr bwMode="auto">
            <a:xfrm>
              <a:off x="3304" y="176"/>
              <a:ext cx="453"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7" name="図形 58"/>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8" name="図形 59"/>
            <p:cNvSpPr>
              <a:spLocks/>
            </p:cNvSpPr>
            <p:nvPr/>
          </p:nvSpPr>
          <p:spPr bwMode="auto">
            <a:xfrm>
              <a:off x="3503" y="152"/>
              <a:ext cx="381" cy="277"/>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9"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0"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1" name="図形 62"/>
            <p:cNvSpPr>
              <a:spLocks/>
            </p:cNvSpPr>
            <p:nvPr/>
          </p:nvSpPr>
          <p:spPr bwMode="auto">
            <a:xfrm>
              <a:off x="3824" y="139"/>
              <a:ext cx="285"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2" name="図形 63"/>
            <p:cNvSpPr>
              <a:spLocks/>
            </p:cNvSpPr>
            <p:nvPr/>
          </p:nvSpPr>
          <p:spPr bwMode="auto">
            <a:xfrm>
              <a:off x="3924" y="139"/>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3"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4"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5" name="図形 66"/>
            <p:cNvSpPr>
              <a:spLocks/>
            </p:cNvSpPr>
            <p:nvPr/>
          </p:nvSpPr>
          <p:spPr bwMode="auto">
            <a:xfrm>
              <a:off x="4144" y="320"/>
              <a:ext cx="216" cy="109"/>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6" name="図形 67"/>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7" name="図形 68"/>
            <p:cNvSpPr>
              <a:spLocks/>
            </p:cNvSpPr>
            <p:nvPr/>
          </p:nvSpPr>
          <p:spPr bwMode="auto">
            <a:xfrm>
              <a:off x="4172" y="272"/>
              <a:ext cx="328" cy="203"/>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8" name="図形 69"/>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9" name="図形 70"/>
            <p:cNvSpPr>
              <a:spLocks/>
            </p:cNvSpPr>
            <p:nvPr/>
          </p:nvSpPr>
          <p:spPr bwMode="auto">
            <a:xfrm>
              <a:off x="4288" y="295"/>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0"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1" name="図形 72"/>
            <p:cNvSpPr>
              <a:spLocks/>
            </p:cNvSpPr>
            <p:nvPr/>
          </p:nvSpPr>
          <p:spPr bwMode="auto">
            <a:xfrm>
              <a:off x="4300" y="276"/>
              <a:ext cx="579"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2" name="図形 73"/>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3" name="図形 74"/>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4"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5" name="図形 76"/>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6"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7"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8" name="図形 79"/>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9" name="図形 80"/>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0" name="図形 81"/>
            <p:cNvSpPr>
              <a:spLocks/>
            </p:cNvSpPr>
            <p:nvPr/>
          </p:nvSpPr>
          <p:spPr bwMode="auto">
            <a:xfrm>
              <a:off x="4844" y="164"/>
              <a:ext cx="171"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1" name="図形 82"/>
            <p:cNvSpPr>
              <a:spLocks/>
            </p:cNvSpPr>
            <p:nvPr/>
          </p:nvSpPr>
          <p:spPr bwMode="auto">
            <a:xfrm>
              <a:off x="4892" y="164"/>
              <a:ext cx="140" cy="97"/>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2" name="図形 83"/>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3" name="図形 84"/>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4" name="図形 85"/>
            <p:cNvSpPr>
              <a:spLocks/>
            </p:cNvSpPr>
            <p:nvPr/>
          </p:nvSpPr>
          <p:spPr bwMode="auto">
            <a:xfrm>
              <a:off x="5697" y="600"/>
              <a:ext cx="47" cy="97"/>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5"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6"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7" name="図形 88"/>
            <p:cNvSpPr>
              <a:spLocks/>
            </p:cNvSpPr>
            <p:nvPr/>
          </p:nvSpPr>
          <p:spPr bwMode="auto">
            <a:xfrm>
              <a:off x="5323"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
        <p:nvSpPr>
          <p:cNvPr id="2" name="図形 1"/>
          <p:cNvSpPr>
            <a:spLocks noGrp="1"/>
          </p:cNvSpPr>
          <p:nvPr>
            <p:ph type="ctrTitle"/>
          </p:nvPr>
        </p:nvSpPr>
        <p:spPr>
          <a:xfrm>
            <a:off x="642910" y="2214554"/>
            <a:ext cx="7772400" cy="1470025"/>
          </a:xfrm>
        </p:spPr>
        <p:txBody>
          <a:bodyPr/>
          <a:lstStyle/>
          <a:p>
            <a:r>
              <a:rPr lang="ru-RU" altLang="ja-JP" smtClean="0"/>
              <a:t>Образец заголовка</a:t>
            </a:r>
            <a:endParaRPr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ltLang="ja-JP" smtClean="0"/>
              <a:t>Образец подзаголовка</a:t>
            </a:r>
            <a:endParaRPr lang="ja-JP" altLang="en-US" dirty="0"/>
          </a:p>
        </p:txBody>
      </p:sp>
      <p:sp>
        <p:nvSpPr>
          <p:cNvPr id="158" name="図形 11"/>
          <p:cNvSpPr>
            <a:spLocks noGrp="1"/>
          </p:cNvSpPr>
          <p:nvPr>
            <p:ph type="dt" sz="half" idx="10"/>
          </p:nvPr>
        </p:nvSpPr>
        <p:spPr/>
        <p:txBody>
          <a:bodyPr/>
          <a:lstStyle>
            <a:lvl1pPr>
              <a:defRPr/>
            </a:lvl1pPr>
          </a:lstStyle>
          <a:p>
            <a:pPr>
              <a:defRPr/>
            </a:pPr>
            <a:fld id="{A809A221-7328-4F3C-8F29-A0C61E8AA757}" type="datetimeFigureOut">
              <a:rPr lang="ru-RU"/>
              <a:pPr>
                <a:defRPr/>
              </a:pPr>
              <a:t>05.05.2014</a:t>
            </a:fld>
            <a:endParaRPr lang="ru-RU"/>
          </a:p>
        </p:txBody>
      </p:sp>
      <p:sp>
        <p:nvSpPr>
          <p:cNvPr id="159" name="図形 10"/>
          <p:cNvSpPr>
            <a:spLocks noGrp="1"/>
          </p:cNvSpPr>
          <p:nvPr>
            <p:ph type="ftr" sz="quarter" idx="11"/>
          </p:nvPr>
        </p:nvSpPr>
        <p:spPr>
          <a:xfrm>
            <a:off x="6048375" y="6492875"/>
            <a:ext cx="2393950" cy="365125"/>
          </a:xfrm>
        </p:spPr>
        <p:txBody>
          <a:bodyPr/>
          <a:lstStyle>
            <a:lvl1pPr>
              <a:defRPr/>
            </a:lvl1pPr>
          </a:lstStyle>
          <a:p>
            <a:pPr>
              <a:defRPr/>
            </a:pPr>
            <a:endParaRPr lang="ru-RU"/>
          </a:p>
        </p:txBody>
      </p:sp>
      <p:sp>
        <p:nvSpPr>
          <p:cNvPr id="160" name="図形 17"/>
          <p:cNvSpPr>
            <a:spLocks noGrp="1"/>
          </p:cNvSpPr>
          <p:nvPr>
            <p:ph type="sldNum" sz="quarter" idx="12"/>
          </p:nvPr>
        </p:nvSpPr>
        <p:spPr>
          <a:xfrm>
            <a:off x="8499475" y="6492875"/>
            <a:ext cx="644525" cy="365125"/>
          </a:xfrm>
        </p:spPr>
        <p:txBody>
          <a:bodyPr/>
          <a:lstStyle>
            <a:lvl1pPr>
              <a:defRPr/>
            </a:lvl1pPr>
          </a:lstStyle>
          <a:p>
            <a:pPr>
              <a:defRPr/>
            </a:pPr>
            <a:fld id="{5F3F3242-BC5C-48CB-B899-2DF7BCD32D4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lang="ru-RU" altLang="ja-JP" smtClean="0"/>
              <a:t>Образец заголовка</a:t>
            </a:r>
            <a:endParaRPr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altLang="en-US"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8BCEC536-071D-4912-8F33-EA4E58FA4C1E}" type="datetimeFigureOut">
              <a:rPr lang="ru-RU"/>
              <a:pPr>
                <a:defRPr/>
              </a:pPr>
              <a:t>05.05.2014</a:t>
            </a:fld>
            <a:endParaRPr lang="ru-RU"/>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endParaRPr lang="ru-RU"/>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04EB30D9-F53A-46A5-9BA0-8FE23877032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lang="ru-RU" altLang="ja-JP" smtClean="0"/>
              <a:t>Образец заголовка</a:t>
            </a:r>
            <a:endParaRPr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altLang="en-US"/>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EA8715ED-C504-4425-A463-DD87385E403D}" type="datetimeFigureOut">
              <a:rPr lang="ru-RU"/>
              <a:pPr>
                <a:defRPr/>
              </a:pPr>
              <a:t>05.05.2014</a:t>
            </a:fld>
            <a:endParaRPr lang="ru-RU"/>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endParaRPr lang="ru-RU"/>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AC413C31-5DF5-46CD-BE11-507FAD1AB08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altLang="ja-JP" smtClean="0"/>
              <a:t>Образец заголовка</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ltLang="ja-JP" smtClean="0"/>
              <a:t>Образец подзаголовка</a:t>
            </a:r>
            <a:endParaRPr lang="ja-JP" altLang="en-US"/>
          </a:p>
        </p:txBody>
      </p:sp>
      <p:sp>
        <p:nvSpPr>
          <p:cNvPr id="4" name="正方形/長方形 28"/>
          <p:cNvSpPr>
            <a:spLocks noGrp="1"/>
          </p:cNvSpPr>
          <p:nvPr>
            <p:ph type="dt" sz="half" idx="10"/>
          </p:nvPr>
        </p:nvSpPr>
        <p:spPr/>
        <p:txBody>
          <a:bodyPr/>
          <a:lstStyle>
            <a:lvl1pPr>
              <a:defRPr/>
            </a:lvl1pPr>
          </a:lstStyle>
          <a:p>
            <a:pPr>
              <a:defRPr/>
            </a:pPr>
            <a:fld id="{DB527D57-26D9-4C1B-B2B8-FEFEA28C0A4B}" type="datetimeFigureOut">
              <a:rPr lang="ru-RU"/>
              <a:pPr>
                <a:defRPr/>
              </a:pPr>
              <a:t>05.05.2014</a:t>
            </a:fld>
            <a:endParaRPr lang="ru-RU"/>
          </a:p>
        </p:txBody>
      </p:sp>
      <p:sp>
        <p:nvSpPr>
          <p:cNvPr id="5" name="正方形/長方形 3"/>
          <p:cNvSpPr>
            <a:spLocks noGrp="1"/>
          </p:cNvSpPr>
          <p:nvPr>
            <p:ph type="ftr" sz="quarter" idx="11"/>
          </p:nvPr>
        </p:nvSpPr>
        <p:spPr/>
        <p:txBody>
          <a:bodyPr/>
          <a:lstStyle>
            <a:lvl1pPr>
              <a:defRPr/>
            </a:lvl1pPr>
          </a:lstStyle>
          <a:p>
            <a:pPr>
              <a:defRPr/>
            </a:pPr>
            <a:endParaRPr lang="ru-RU"/>
          </a:p>
        </p:txBody>
      </p:sp>
      <p:sp>
        <p:nvSpPr>
          <p:cNvPr id="6" name="正方形/長方形 9"/>
          <p:cNvSpPr>
            <a:spLocks noGrp="1"/>
          </p:cNvSpPr>
          <p:nvPr>
            <p:ph type="sldNum" sz="quarter" idx="12"/>
          </p:nvPr>
        </p:nvSpPr>
        <p:spPr/>
        <p:txBody>
          <a:bodyPr/>
          <a:lstStyle>
            <a:lvl1pPr>
              <a:defRPr/>
            </a:lvl1pPr>
          </a:lstStyle>
          <a:p>
            <a:pPr>
              <a:defRPr/>
            </a:pPr>
            <a:fld id="{2431530A-2036-4318-959C-9A0DB40BBA1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ru-RU" altLang="ja-JP" smtClean="0"/>
              <a:t>Образец заголовка</a:t>
            </a:r>
            <a:endParaRPr lang="ja-JP" altLang="en-US"/>
          </a:p>
        </p:txBody>
      </p:sp>
      <p:sp>
        <p:nvSpPr>
          <p:cNvPr id="3" name="図形 2"/>
          <p:cNvSpPr>
            <a:spLocks noGrp="1"/>
          </p:cNvSpPr>
          <p:nvPr>
            <p:ph idx="1"/>
          </p:nvPr>
        </p:nvSpPr>
        <p:spPr>
          <a:xfrm>
            <a:off x="466696" y="1857370"/>
            <a:ext cx="8248708" cy="4429151"/>
          </a:xfrm>
        </p:spPr>
        <p:txBody>
          <a:body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altLang="en-US" dirty="0"/>
          </a:p>
        </p:txBody>
      </p:sp>
      <p:sp>
        <p:nvSpPr>
          <p:cNvPr id="4" name="正方形/長方形 28"/>
          <p:cNvSpPr>
            <a:spLocks noGrp="1"/>
          </p:cNvSpPr>
          <p:nvPr>
            <p:ph type="dt" sz="half" idx="10"/>
          </p:nvPr>
        </p:nvSpPr>
        <p:spPr/>
        <p:txBody>
          <a:bodyPr/>
          <a:lstStyle>
            <a:lvl1pPr>
              <a:defRPr/>
            </a:lvl1pPr>
          </a:lstStyle>
          <a:p>
            <a:pPr>
              <a:defRPr/>
            </a:pPr>
            <a:fld id="{87CF0F57-5DA4-4D85-93E0-7BF7692EB0C7}" type="datetimeFigureOut">
              <a:rPr lang="ru-RU"/>
              <a:pPr>
                <a:defRPr/>
              </a:pPr>
              <a:t>05.05.2014</a:t>
            </a:fld>
            <a:endParaRPr lang="ru-RU"/>
          </a:p>
        </p:txBody>
      </p:sp>
      <p:sp>
        <p:nvSpPr>
          <p:cNvPr id="5" name="正方形/長方形 3"/>
          <p:cNvSpPr>
            <a:spLocks noGrp="1"/>
          </p:cNvSpPr>
          <p:nvPr>
            <p:ph type="ftr" sz="quarter" idx="11"/>
          </p:nvPr>
        </p:nvSpPr>
        <p:spPr/>
        <p:txBody>
          <a:bodyPr/>
          <a:lstStyle>
            <a:lvl1pPr>
              <a:defRPr/>
            </a:lvl1pPr>
          </a:lstStyle>
          <a:p>
            <a:pPr>
              <a:defRPr/>
            </a:pPr>
            <a:endParaRPr lang="ru-RU"/>
          </a:p>
        </p:txBody>
      </p:sp>
      <p:sp>
        <p:nvSpPr>
          <p:cNvPr id="6" name="正方形/長方形 9"/>
          <p:cNvSpPr>
            <a:spLocks noGrp="1"/>
          </p:cNvSpPr>
          <p:nvPr>
            <p:ph type="sldNum" sz="quarter" idx="12"/>
          </p:nvPr>
        </p:nvSpPr>
        <p:spPr/>
        <p:txBody>
          <a:bodyPr/>
          <a:lstStyle>
            <a:lvl1pPr>
              <a:defRPr/>
            </a:lvl1pPr>
          </a:lstStyle>
          <a:p>
            <a:pPr>
              <a:defRPr/>
            </a:pPr>
            <a:fld id="{3B6E7C10-67C6-4D4E-8441-2D88C84C6E8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lang="ru-RU" altLang="ja-JP" smtClean="0"/>
              <a:t>Образец заголовка</a:t>
            </a:r>
            <a:endParaRPr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8EE96924-ACD9-4AA7-9924-0C4CC21546A1}" type="datetimeFigureOut">
              <a:rPr lang="ru-RU"/>
              <a:pPr>
                <a:defRPr/>
              </a:pPr>
              <a:t>05.05.2014</a:t>
            </a:fld>
            <a:endParaRPr lang="ru-RU"/>
          </a:p>
        </p:txBody>
      </p:sp>
      <p:sp>
        <p:nvSpPr>
          <p:cNvPr id="5" name="図形 4"/>
          <p:cNvSpPr>
            <a:spLocks noGrp="1"/>
          </p:cNvSpPr>
          <p:nvPr>
            <p:ph type="ftr" sz="quarter" idx="11"/>
          </p:nvPr>
        </p:nvSpPr>
        <p:spPr/>
        <p:txBody>
          <a:bodyPr/>
          <a:lstStyle>
            <a:lvl1pPr>
              <a:defRPr/>
            </a:lvl1pPr>
          </a:lstStyle>
          <a:p>
            <a:pPr>
              <a:defRPr/>
            </a:pPr>
            <a:endParaRPr lang="ru-RU"/>
          </a:p>
        </p:txBody>
      </p:sp>
      <p:sp>
        <p:nvSpPr>
          <p:cNvPr id="6" name="図形 5"/>
          <p:cNvSpPr>
            <a:spLocks noGrp="1"/>
          </p:cNvSpPr>
          <p:nvPr>
            <p:ph type="sldNum" sz="quarter" idx="12"/>
          </p:nvPr>
        </p:nvSpPr>
        <p:spPr>
          <a:xfrm>
            <a:off x="8499475" y="6492875"/>
            <a:ext cx="644525" cy="365125"/>
          </a:xfrm>
        </p:spPr>
        <p:txBody>
          <a:bodyPr/>
          <a:lstStyle>
            <a:lvl1pPr>
              <a:defRPr/>
            </a:lvl1pPr>
          </a:lstStyle>
          <a:p>
            <a:pPr>
              <a:defRPr/>
            </a:pPr>
            <a:fld id="{DB94A444-C130-425B-9380-029262B2439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ru-RU" altLang="ja-JP" smtClean="0"/>
              <a:t>Образец заголовка</a:t>
            </a:r>
            <a:endParaRPr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altLang="en-US"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F7181AA8-8E7D-4D50-91D5-C406A2E062BD}" type="datetimeFigureOut">
              <a:rPr lang="ru-RU"/>
              <a:pPr>
                <a:defRPr/>
              </a:pPr>
              <a:t>05.05.2014</a:t>
            </a:fld>
            <a:endParaRPr lang="ru-RU"/>
          </a:p>
        </p:txBody>
      </p:sp>
      <p:sp>
        <p:nvSpPr>
          <p:cNvPr id="6" name="図形 5"/>
          <p:cNvSpPr>
            <a:spLocks noGrp="1"/>
          </p:cNvSpPr>
          <p:nvPr>
            <p:ph type="ftr" sz="quarter" idx="11"/>
          </p:nvPr>
        </p:nvSpPr>
        <p:spPr>
          <a:xfrm>
            <a:off x="6048375" y="6494463"/>
            <a:ext cx="2395538" cy="365125"/>
          </a:xfrm>
        </p:spPr>
        <p:txBody>
          <a:bodyPr/>
          <a:lstStyle>
            <a:lvl1pPr>
              <a:defRPr/>
            </a:lvl1pPr>
          </a:lstStyle>
          <a:p>
            <a:pPr>
              <a:defRPr/>
            </a:pPr>
            <a:endParaRPr lang="ru-RU"/>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7ABE4793-1474-4B43-A7A2-50C66912DC8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grpSp>
        <p:nvGrpSpPr>
          <p:cNvPr id="8" name="グループ化 11"/>
          <p:cNvGrpSpPr>
            <a:grpSpLocks/>
          </p:cNvGrpSpPr>
          <p:nvPr/>
        </p:nvGrpSpPr>
        <p:grpSpPr bwMode="auto">
          <a:xfrm>
            <a:off x="4763" y="5589588"/>
            <a:ext cx="5067300" cy="1268412"/>
            <a:chOff x="16865" y="4817936"/>
            <a:chExt cx="5067302" cy="1268398"/>
          </a:xfrm>
        </p:grpSpPr>
        <p:sp>
          <p:nvSpPr>
            <p:cNvPr id="9" name="図形 14"/>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 name="図形 15"/>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 name="図形 16"/>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 name="図形 17"/>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 name="図形 18"/>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 name="図形 20"/>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 name="図形 21"/>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7" name="図形 22"/>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8" name="図形 23"/>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9" name="図形 24"/>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0" name="図形 25"/>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1" name="図形 26"/>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2" name="図形 27"/>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3" name="図形 28"/>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4" name="図形 29"/>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5" name="図形 30"/>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6" name="図形 31"/>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7" name="図形 32"/>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8" name="図形 33"/>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9" name="図形 34"/>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0" name="図形 35"/>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1" name="図形 36"/>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2" name="図形 37"/>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3" name="図形 38"/>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4" name="図形 39"/>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5" name="図形 40"/>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6" name="図形 41"/>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7" name="図形 42"/>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8" name="図形 43"/>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9" name="図形 44"/>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0" name="図形 45"/>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1" name="図形 46"/>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2" name="図形 47"/>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3" name="図形 48"/>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4" name="図形 49"/>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5" name="図形 50"/>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6" name="図形 51"/>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7" name="図形 52"/>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8" name="図形 53"/>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9" name="図形 54"/>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0" name="図形 55"/>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1" name="図形 56"/>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2" name="図形 57"/>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3" name="図形 58"/>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4" name="図形 59"/>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5" name="図形 60"/>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6" name="図形 61"/>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7" name="図形 62"/>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8" name="図形 63"/>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9" name="図形 64"/>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0" name="図形 65"/>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1" name="図形 66"/>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2" name="図形 67"/>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3" name="図形 68"/>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4" name="図形 69"/>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5" name="図形 70"/>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6" name="図形 71"/>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7" name="図形 72"/>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8" name="図形 73"/>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9" name="図形 74"/>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0" name="図形 75"/>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1" name="図形 76"/>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2" name="図形 77"/>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3" name="図形 78"/>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4" name="図形 79"/>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5" name="図形 80"/>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6" name="図形 81"/>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7" name="図形 82"/>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8" name="図形 83"/>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9" name="図形 84"/>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0" name="図形 85"/>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1" name="図形 86"/>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2" name="図形 87"/>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
        <p:nvSpPr>
          <p:cNvPr id="2" name="図形 1"/>
          <p:cNvSpPr>
            <a:spLocks noGrp="1"/>
          </p:cNvSpPr>
          <p:nvPr>
            <p:ph type="title"/>
          </p:nvPr>
        </p:nvSpPr>
        <p:spPr>
          <a:xfrm>
            <a:off x="457200" y="428604"/>
            <a:ext cx="8229600" cy="1143000"/>
          </a:xfrm>
        </p:spPr>
        <p:txBody>
          <a:bodyPr/>
          <a:lstStyle>
            <a:lvl1pPr>
              <a:defRPr/>
            </a:lvl1pPr>
          </a:lstStyle>
          <a:p>
            <a:r>
              <a:rPr lang="ru-RU" altLang="ja-JP" smtClean="0"/>
              <a:t>Образец заголовка</a:t>
            </a:r>
            <a:endParaRPr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altLang="en-US"/>
          </a:p>
        </p:txBody>
      </p:sp>
      <p:sp>
        <p:nvSpPr>
          <p:cNvPr id="83" name="図形 6"/>
          <p:cNvSpPr>
            <a:spLocks noGrp="1"/>
          </p:cNvSpPr>
          <p:nvPr>
            <p:ph type="dt" sz="half" idx="10"/>
          </p:nvPr>
        </p:nvSpPr>
        <p:spPr>
          <a:xfrm>
            <a:off x="4471988" y="6494463"/>
            <a:ext cx="1528762" cy="365125"/>
          </a:xfrm>
        </p:spPr>
        <p:txBody>
          <a:bodyPr/>
          <a:lstStyle>
            <a:lvl1pPr>
              <a:defRPr/>
            </a:lvl1pPr>
          </a:lstStyle>
          <a:p>
            <a:pPr>
              <a:defRPr/>
            </a:pPr>
            <a:fld id="{D651B9C5-CF11-4F6B-B227-B0A049B384C9}" type="datetimeFigureOut">
              <a:rPr lang="ru-RU"/>
              <a:pPr>
                <a:defRPr/>
              </a:pPr>
              <a:t>05.05.2014</a:t>
            </a:fld>
            <a:endParaRPr lang="ru-RU"/>
          </a:p>
        </p:txBody>
      </p:sp>
      <p:sp>
        <p:nvSpPr>
          <p:cNvPr id="84" name="図形 7"/>
          <p:cNvSpPr>
            <a:spLocks noGrp="1"/>
          </p:cNvSpPr>
          <p:nvPr>
            <p:ph type="ftr" sz="quarter" idx="11"/>
          </p:nvPr>
        </p:nvSpPr>
        <p:spPr>
          <a:xfrm>
            <a:off x="6048375" y="6494463"/>
            <a:ext cx="2393950" cy="365125"/>
          </a:xfrm>
        </p:spPr>
        <p:txBody>
          <a:bodyPr/>
          <a:lstStyle>
            <a:lvl1pPr>
              <a:defRPr/>
            </a:lvl1pPr>
          </a:lstStyle>
          <a:p>
            <a:pPr>
              <a:defRPr/>
            </a:pPr>
            <a:endParaRPr lang="ru-RU"/>
          </a:p>
        </p:txBody>
      </p:sp>
      <p:sp>
        <p:nvSpPr>
          <p:cNvPr id="85" name="図形 8"/>
          <p:cNvSpPr>
            <a:spLocks noGrp="1"/>
          </p:cNvSpPr>
          <p:nvPr>
            <p:ph type="sldNum" sz="quarter" idx="12"/>
          </p:nvPr>
        </p:nvSpPr>
        <p:spPr>
          <a:xfrm>
            <a:off x="8499475" y="6494463"/>
            <a:ext cx="644525" cy="365125"/>
          </a:xfrm>
        </p:spPr>
        <p:txBody>
          <a:bodyPr/>
          <a:lstStyle>
            <a:lvl1pPr>
              <a:defRPr/>
            </a:lvl1pPr>
          </a:lstStyle>
          <a:p>
            <a:pPr>
              <a:defRPr/>
            </a:pPr>
            <a:fld id="{EBBDBA12-ABBB-40B9-B0D6-C7F988E5666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lang="ru-RU" altLang="ja-JP" smtClean="0"/>
              <a:t>Образец заголовка</a:t>
            </a:r>
            <a:endParaRPr lang="ja-JP" altLang="en-US"/>
          </a:p>
        </p:txBody>
      </p:sp>
      <p:sp>
        <p:nvSpPr>
          <p:cNvPr id="3" name="正方形/長方形 28"/>
          <p:cNvSpPr>
            <a:spLocks noGrp="1"/>
          </p:cNvSpPr>
          <p:nvPr>
            <p:ph type="dt" sz="half" idx="10"/>
          </p:nvPr>
        </p:nvSpPr>
        <p:spPr/>
        <p:txBody>
          <a:bodyPr/>
          <a:lstStyle>
            <a:lvl1pPr>
              <a:defRPr/>
            </a:lvl1pPr>
          </a:lstStyle>
          <a:p>
            <a:pPr>
              <a:defRPr/>
            </a:pPr>
            <a:fld id="{6630EF7E-77B6-41F4-9975-A157CCFC46A8}" type="datetimeFigureOut">
              <a:rPr lang="ru-RU"/>
              <a:pPr>
                <a:defRPr/>
              </a:pPr>
              <a:t>05.05.2014</a:t>
            </a:fld>
            <a:endParaRPr lang="ru-RU"/>
          </a:p>
        </p:txBody>
      </p:sp>
      <p:sp>
        <p:nvSpPr>
          <p:cNvPr id="4" name="正方形/長方形 3"/>
          <p:cNvSpPr>
            <a:spLocks noGrp="1"/>
          </p:cNvSpPr>
          <p:nvPr>
            <p:ph type="ftr" sz="quarter" idx="11"/>
          </p:nvPr>
        </p:nvSpPr>
        <p:spPr/>
        <p:txBody>
          <a:bodyPr/>
          <a:lstStyle>
            <a:lvl1pPr>
              <a:defRPr/>
            </a:lvl1pPr>
          </a:lstStyle>
          <a:p>
            <a:pPr>
              <a:defRPr/>
            </a:pPr>
            <a:endParaRPr lang="ru-RU"/>
          </a:p>
        </p:txBody>
      </p:sp>
      <p:sp>
        <p:nvSpPr>
          <p:cNvPr id="5" name="正方形/長方形 9"/>
          <p:cNvSpPr>
            <a:spLocks noGrp="1"/>
          </p:cNvSpPr>
          <p:nvPr>
            <p:ph type="sldNum" sz="quarter" idx="12"/>
          </p:nvPr>
        </p:nvSpPr>
        <p:spPr/>
        <p:txBody>
          <a:bodyPr/>
          <a:lstStyle>
            <a:lvl1pPr>
              <a:defRPr/>
            </a:lvl1pPr>
          </a:lstStyle>
          <a:p>
            <a:pPr>
              <a:defRPr/>
            </a:pPr>
            <a:fld id="{8BF4C1A9-98C7-47F5-AE3C-B0F40414265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正方形/長方形 28"/>
          <p:cNvSpPr>
            <a:spLocks noGrp="1"/>
          </p:cNvSpPr>
          <p:nvPr>
            <p:ph type="dt" sz="half" idx="10"/>
          </p:nvPr>
        </p:nvSpPr>
        <p:spPr/>
        <p:txBody>
          <a:bodyPr/>
          <a:lstStyle>
            <a:lvl1pPr>
              <a:defRPr/>
            </a:lvl1pPr>
          </a:lstStyle>
          <a:p>
            <a:pPr>
              <a:defRPr/>
            </a:pPr>
            <a:fld id="{63FD843B-6AA4-45F0-9460-90507F43FA03}" type="datetimeFigureOut">
              <a:rPr lang="ru-RU"/>
              <a:pPr>
                <a:defRPr/>
              </a:pPr>
              <a:t>05.05.2014</a:t>
            </a:fld>
            <a:endParaRPr lang="ru-RU"/>
          </a:p>
        </p:txBody>
      </p:sp>
      <p:sp>
        <p:nvSpPr>
          <p:cNvPr id="3" name="正方形/長方形 3"/>
          <p:cNvSpPr>
            <a:spLocks noGrp="1"/>
          </p:cNvSpPr>
          <p:nvPr>
            <p:ph type="ftr" sz="quarter" idx="11"/>
          </p:nvPr>
        </p:nvSpPr>
        <p:spPr/>
        <p:txBody>
          <a:bodyPr/>
          <a:lstStyle>
            <a:lvl1pPr>
              <a:defRPr/>
            </a:lvl1pPr>
          </a:lstStyle>
          <a:p>
            <a:pPr>
              <a:defRPr/>
            </a:pPr>
            <a:endParaRPr lang="ru-RU"/>
          </a:p>
        </p:txBody>
      </p:sp>
      <p:sp>
        <p:nvSpPr>
          <p:cNvPr id="4" name="正方形/長方形 9"/>
          <p:cNvSpPr>
            <a:spLocks noGrp="1"/>
          </p:cNvSpPr>
          <p:nvPr>
            <p:ph type="sldNum" sz="quarter" idx="12"/>
          </p:nvPr>
        </p:nvSpPr>
        <p:spPr/>
        <p:txBody>
          <a:bodyPr/>
          <a:lstStyle>
            <a:lvl1pPr>
              <a:defRPr/>
            </a:lvl1pPr>
          </a:lstStyle>
          <a:p>
            <a:pPr>
              <a:defRPr/>
            </a:pPr>
            <a:fld id="{AF8ABA8C-A914-471A-8EB4-7F91C7FB813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lang="ru-RU" altLang="ja-JP" smtClean="0"/>
              <a:t>Образец заголовка</a:t>
            </a:r>
            <a:endParaRPr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5376F79B-4554-4CB1-BB58-F6E8A886E7D9}" type="datetimeFigureOut">
              <a:rPr lang="ru-RU"/>
              <a:pPr>
                <a:defRPr/>
              </a:pPr>
              <a:t>05.05.2014</a:t>
            </a:fld>
            <a:endParaRPr lang="ru-RU"/>
          </a:p>
        </p:txBody>
      </p:sp>
      <p:sp>
        <p:nvSpPr>
          <p:cNvPr id="6" name="図形 5"/>
          <p:cNvSpPr>
            <a:spLocks noGrp="1"/>
          </p:cNvSpPr>
          <p:nvPr>
            <p:ph type="ftr" sz="quarter" idx="11"/>
          </p:nvPr>
        </p:nvSpPr>
        <p:spPr>
          <a:xfrm>
            <a:off x="6048375" y="6494463"/>
            <a:ext cx="2393950" cy="365125"/>
          </a:xfrm>
        </p:spPr>
        <p:txBody>
          <a:bodyPr/>
          <a:lstStyle>
            <a:lvl1pPr>
              <a:defRPr/>
            </a:lvl1pPr>
          </a:lstStyle>
          <a:p>
            <a:pPr>
              <a:defRPr/>
            </a:pPr>
            <a:endParaRPr lang="ru-RU"/>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AD29884E-8273-4709-A384-BE8081AFA67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図形 1"/>
          <p:cNvSpPr>
            <a:spLocks noGrp="1"/>
          </p:cNvSpPr>
          <p:nvPr>
            <p:ph type="title"/>
          </p:nvPr>
        </p:nvSpPr>
        <p:spPr>
          <a:xfrm>
            <a:off x="2214546" y="285728"/>
            <a:ext cx="4786346" cy="541338"/>
          </a:xfrm>
        </p:spPr>
        <p:txBody>
          <a:bodyPr anchor="b"/>
          <a:lstStyle>
            <a:lvl1pPr algn="ctr">
              <a:defRPr sz="2000" b="1"/>
            </a:lvl1pPr>
          </a:lstStyle>
          <a:p>
            <a:r>
              <a:rPr lang="ru-RU" altLang="ja-JP" smtClean="0"/>
              <a:t>Образец заголовка</a:t>
            </a:r>
            <a:endParaRPr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altLang="ja-JP" noProof="0" smtClean="0"/>
              <a:t>Вставка рисунка</a:t>
            </a:r>
            <a:endParaRPr lang="ja-JP" altLang="en-US" noProof="0"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ltLang="ja-JP" smtClean="0"/>
              <a:t>Образец текста</a:t>
            </a:r>
          </a:p>
          <a:p>
            <a:pPr lvl="1"/>
            <a:r>
              <a:rPr lang="ru-RU" altLang="ja-JP" smtClean="0"/>
              <a:t>Второй уровень</a:t>
            </a:r>
          </a:p>
          <a:p>
            <a:pPr lvl="2"/>
            <a:r>
              <a:rPr lang="ru-RU" altLang="ja-JP" smtClean="0"/>
              <a:t>Третий уровень</a:t>
            </a:r>
          </a:p>
          <a:p>
            <a:pPr lvl="3"/>
            <a:r>
              <a:rPr lang="ru-RU" altLang="ja-JP" smtClean="0"/>
              <a:t>Четвертый уровень</a:t>
            </a:r>
          </a:p>
          <a:p>
            <a:pPr lvl="4"/>
            <a:r>
              <a:rPr lang="ru-RU" altLang="ja-JP" smtClean="0"/>
              <a:t>Пятый уровень</a:t>
            </a:r>
            <a:endParaRPr lang="ja-JP" dirty="0"/>
          </a:p>
        </p:txBody>
      </p:sp>
      <p:sp>
        <p:nvSpPr>
          <p:cNvPr id="5" name="図形 8"/>
          <p:cNvSpPr>
            <a:spLocks noGrp="1"/>
          </p:cNvSpPr>
          <p:nvPr>
            <p:ph type="dt" sz="half" idx="10"/>
          </p:nvPr>
        </p:nvSpPr>
        <p:spPr>
          <a:xfrm>
            <a:off x="4471988" y="6494463"/>
            <a:ext cx="1528762" cy="365125"/>
          </a:xfrm>
        </p:spPr>
        <p:txBody>
          <a:bodyPr/>
          <a:lstStyle>
            <a:lvl1pPr>
              <a:defRPr/>
            </a:lvl1pPr>
          </a:lstStyle>
          <a:p>
            <a:pPr>
              <a:defRPr/>
            </a:pPr>
            <a:fld id="{18EC84D2-9DF3-4128-8CAA-2F7C19EA5654}" type="datetimeFigureOut">
              <a:rPr lang="ru-RU"/>
              <a:pPr>
                <a:defRPr/>
              </a:pPr>
              <a:t>05.05.2014</a:t>
            </a:fld>
            <a:endParaRPr lang="ru-RU"/>
          </a:p>
        </p:txBody>
      </p:sp>
      <p:sp>
        <p:nvSpPr>
          <p:cNvPr id="6" name="図形 9"/>
          <p:cNvSpPr>
            <a:spLocks noGrp="1"/>
          </p:cNvSpPr>
          <p:nvPr>
            <p:ph type="ftr" sz="quarter" idx="11"/>
          </p:nvPr>
        </p:nvSpPr>
        <p:spPr>
          <a:xfrm>
            <a:off x="6048375" y="6494463"/>
            <a:ext cx="2393950" cy="365125"/>
          </a:xfrm>
        </p:spPr>
        <p:txBody>
          <a:bodyPr/>
          <a:lstStyle>
            <a:lvl1pPr>
              <a:defRPr/>
            </a:lvl1pPr>
          </a:lstStyle>
          <a:p>
            <a:pPr>
              <a:defRPr/>
            </a:pPr>
            <a:endParaRPr lang="ru-RU"/>
          </a:p>
        </p:txBody>
      </p:sp>
      <p:sp>
        <p:nvSpPr>
          <p:cNvPr id="7" name="図形 10"/>
          <p:cNvSpPr>
            <a:spLocks noGrp="1"/>
          </p:cNvSpPr>
          <p:nvPr>
            <p:ph type="sldNum" sz="quarter" idx="12"/>
          </p:nvPr>
        </p:nvSpPr>
        <p:spPr>
          <a:xfrm>
            <a:off x="8499475" y="6494463"/>
            <a:ext cx="644525" cy="365125"/>
          </a:xfrm>
        </p:spPr>
        <p:txBody>
          <a:bodyPr/>
          <a:lstStyle>
            <a:lvl1pPr>
              <a:defRPr/>
            </a:lvl1pPr>
          </a:lstStyle>
          <a:p>
            <a:pPr>
              <a:defRPr/>
            </a:pPr>
            <a:fld id="{F999F0C0-8665-4EA4-BFEC-123E948DDC3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sp>
        <p:nvSpPr>
          <p:cNvPr id="166" name="図形 165"/>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8" name="正方形/長方形 17"/>
          <p:cNvSpPr>
            <a:spLocks noGrp="1"/>
          </p:cNvSpPr>
          <p:nvPr>
            <p:ph type="body" idx="1"/>
          </p:nvPr>
        </p:nvSpPr>
        <p:spPr>
          <a:xfrm>
            <a:off x="466725" y="1857375"/>
            <a:ext cx="8248650" cy="4500563"/>
          </a:xfrm>
          <a:prstGeom prst="rect">
            <a:avLst/>
          </a:prstGeom>
        </p:spPr>
        <p:txBody>
          <a:bodyPr vert="horz" rtlCol="0">
            <a:normAutofit/>
          </a:bodyPr>
          <a:lstStyle/>
          <a:p>
            <a:pPr lvl="0"/>
            <a:r>
              <a:rPr lang="ja-JP" altLang="en-US" dirty="0" smtClean="0"/>
              <a:t>マスタ テキストの書式設定</a:t>
            </a:r>
            <a:endParaRPr lang="ja-JP" dirty="0"/>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a:p>
            <a:pPr lvl="5"/>
            <a:r>
              <a:rPr lang="ja-JP" altLang="en-US" dirty="0" smtClean="0"/>
              <a:t>第</a:t>
            </a:r>
            <a:r>
              <a:rPr lang="en-US" altLang="ja-JP" dirty="0" smtClean="0"/>
              <a:t>6</a:t>
            </a:r>
            <a:r>
              <a:rPr lang="ja-JP" altLang="en-US" dirty="0" smtClean="0"/>
              <a:t>レベル</a:t>
            </a:r>
          </a:p>
          <a:p>
            <a:pPr lvl="6"/>
            <a:r>
              <a:rPr lang="ja-JP" altLang="en-US" dirty="0" smtClean="0"/>
              <a:t>第</a:t>
            </a:r>
            <a:r>
              <a:rPr lang="en-US" altLang="ja-JP" dirty="0" smtClean="0"/>
              <a:t>7</a:t>
            </a:r>
            <a:r>
              <a:rPr lang="ja-JP" altLang="en-US" dirty="0" smtClean="0"/>
              <a:t>レベル</a:t>
            </a:r>
          </a:p>
          <a:p>
            <a:pPr lvl="7"/>
            <a:r>
              <a:rPr lang="ja-JP" altLang="en-US" dirty="0" smtClean="0"/>
              <a:t>第</a:t>
            </a:r>
            <a:r>
              <a:rPr lang="en-US" altLang="ja-JP" dirty="0" smtClean="0"/>
              <a:t>8</a:t>
            </a:r>
            <a:r>
              <a:rPr lang="ja-JP" altLang="en-US" dirty="0" smtClean="0"/>
              <a:t>レベル</a:t>
            </a:r>
          </a:p>
          <a:p>
            <a:pPr lvl="8"/>
            <a:r>
              <a:rPr lang="ja-JP" altLang="en-US" dirty="0" smtClean="0"/>
              <a:t>第</a:t>
            </a:r>
            <a:r>
              <a:rPr lang="en-US" altLang="ja-JP" dirty="0" smtClean="0"/>
              <a:t>9</a:t>
            </a:r>
            <a:r>
              <a:rPr lang="ja-JP" altLang="en-US" dirty="0" smtClean="0"/>
              <a:t>レベル</a:t>
            </a:r>
          </a:p>
        </p:txBody>
      </p:sp>
      <p:sp>
        <p:nvSpPr>
          <p:cNvPr id="29" name="正方形/長方形 28"/>
          <p:cNvSpPr>
            <a:spLocks noGrp="1"/>
          </p:cNvSpPr>
          <p:nvPr>
            <p:ph type="dt" sz="half" idx="2"/>
          </p:nvPr>
        </p:nvSpPr>
        <p:spPr>
          <a:xfrm>
            <a:off x="4471988" y="6492875"/>
            <a:ext cx="1528762" cy="365125"/>
          </a:xfrm>
          <a:prstGeom prst="rect">
            <a:avLst/>
          </a:prstGeom>
        </p:spPr>
        <p:txBody>
          <a:bodyPr vert="horz" rtlCol="0" anchor="ctr"/>
          <a:lstStyle>
            <a:lvl1pPr algn="l" fontAlgn="auto">
              <a:spcBef>
                <a:spcPts val="0"/>
              </a:spcBef>
              <a:spcAft>
                <a:spcPts val="0"/>
              </a:spcAft>
              <a:defRPr sz="1200" smtClean="0">
                <a:solidFill>
                  <a:srgbClr val="000000"/>
                </a:solidFill>
                <a:latin typeface="+mn-lt"/>
                <a:cs typeface="+mn-cs"/>
              </a:defRPr>
            </a:lvl1pPr>
          </a:lstStyle>
          <a:p>
            <a:pPr>
              <a:defRPr/>
            </a:pPr>
            <a:fld id="{8EB5A2C5-C030-4E2B-AE33-7978B757513E}" type="datetimeFigureOut">
              <a:rPr lang="ru-RU"/>
              <a:pPr>
                <a:defRPr/>
              </a:pPr>
              <a:t>05.05.2014</a:t>
            </a:fld>
            <a:endParaRPr lang="ru-RU"/>
          </a:p>
        </p:txBody>
      </p:sp>
      <p:sp>
        <p:nvSpPr>
          <p:cNvPr id="4" name="正方形/長方形 3"/>
          <p:cNvSpPr>
            <a:spLocks noGrp="1"/>
          </p:cNvSpPr>
          <p:nvPr>
            <p:ph type="ftr" sz="quarter" idx="3"/>
          </p:nvPr>
        </p:nvSpPr>
        <p:spPr>
          <a:xfrm>
            <a:off x="6048375" y="6492875"/>
            <a:ext cx="2395538" cy="365125"/>
          </a:xfrm>
          <a:prstGeom prst="rect">
            <a:avLst/>
          </a:prstGeom>
        </p:spPr>
        <p:txBody>
          <a:bodyPr vert="horz" rtlCol="0" anchor="ctr"/>
          <a:lstStyle>
            <a:lvl1pPr algn="ctr" fontAlgn="auto">
              <a:spcBef>
                <a:spcPts val="0"/>
              </a:spcBef>
              <a:spcAft>
                <a:spcPts val="0"/>
              </a:spcAft>
              <a:defRPr sz="1200">
                <a:solidFill>
                  <a:srgbClr val="000000"/>
                </a:solidFill>
                <a:latin typeface="+mn-lt"/>
                <a:cs typeface="+mn-cs"/>
              </a:defRPr>
            </a:lvl1pPr>
          </a:lstStyle>
          <a:p>
            <a:pPr>
              <a:defRPr/>
            </a:pPr>
            <a:endParaRPr lang="ru-RU"/>
          </a:p>
        </p:txBody>
      </p:sp>
      <p:sp>
        <p:nvSpPr>
          <p:cNvPr id="10" name="正方形/長方形 9"/>
          <p:cNvSpPr>
            <a:spLocks noGrp="1"/>
          </p:cNvSpPr>
          <p:nvPr>
            <p:ph type="sldNum" sz="quarter" idx="4"/>
          </p:nvPr>
        </p:nvSpPr>
        <p:spPr>
          <a:xfrm>
            <a:off x="8501063" y="6492875"/>
            <a:ext cx="642937" cy="365125"/>
          </a:xfrm>
          <a:prstGeom prst="rect">
            <a:avLst/>
          </a:prstGeom>
        </p:spPr>
        <p:txBody>
          <a:bodyPr vert="horz" rtlCol="0" anchor="ctr"/>
          <a:lstStyle>
            <a:lvl1pPr algn="r" fontAlgn="auto">
              <a:spcBef>
                <a:spcPts val="0"/>
              </a:spcBef>
              <a:spcAft>
                <a:spcPts val="0"/>
              </a:spcAft>
              <a:defRPr sz="1200" smtClean="0">
                <a:solidFill>
                  <a:srgbClr val="000000"/>
                </a:solidFill>
                <a:latin typeface="+mn-lt"/>
                <a:cs typeface="+mn-cs"/>
              </a:defRPr>
            </a:lvl1pPr>
          </a:lstStyle>
          <a:p>
            <a:pPr>
              <a:defRPr/>
            </a:pPr>
            <a:fld id="{D792E6AF-B7A8-4302-BA48-0442A7D13504}" type="slidenum">
              <a:rPr lang="ru-RU"/>
              <a:pPr>
                <a:defRPr/>
              </a:pPr>
              <a:t>‹#›</a:t>
            </a:fld>
            <a:endParaRPr lang="ru-RU"/>
          </a:p>
        </p:txBody>
      </p:sp>
      <p:sp>
        <p:nvSpPr>
          <p:cNvPr id="186" name="正方形/長方形 185"/>
          <p:cNvSpPr>
            <a:spLocks noChangeArrowheads="1"/>
          </p:cNvSpPr>
          <p:nvPr/>
        </p:nvSpPr>
        <p:spPr bwMode="auto">
          <a:xfrm>
            <a:off x="8469313" y="5716588"/>
            <a:ext cx="0" cy="369887"/>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lIns="0" tIns="0" rIns="0" bIns="0">
            <a:spAutoFit/>
          </a:bodyPr>
          <a:lstStyle/>
          <a:p>
            <a:pPr>
              <a:defRPr/>
            </a:pPr>
            <a:endParaRPr kumimoji="1" lang="ja-JP" altLang="ja-JP" sz="2400">
              <a:solidFill>
                <a:schemeClr val="tx1">
                  <a:alpha val="100000"/>
                </a:schemeClr>
              </a:solidFill>
              <a:latin typeface="Arial"/>
              <a:ea typeface="ＭＳ Ｐゴシック"/>
              <a:cs typeface="+mn-cs"/>
            </a:endParaRPr>
          </a:p>
        </p:txBody>
      </p:sp>
      <p:sp>
        <p:nvSpPr>
          <p:cNvPr id="22" name="正方形/長方形 21"/>
          <p:cNvSpPr>
            <a:spLocks noGrp="1"/>
          </p:cNvSpPr>
          <p:nvPr>
            <p:ph type="title"/>
          </p:nvPr>
        </p:nvSpPr>
        <p:spPr>
          <a:xfrm>
            <a:off x="457200" y="642938"/>
            <a:ext cx="8229600" cy="1143000"/>
          </a:xfrm>
          <a:prstGeom prst="rect">
            <a:avLst/>
          </a:prstGeom>
        </p:spPr>
        <p:txBody>
          <a:bodyPr vert="horz" rtlCol="0" anchor="ctr">
            <a:normAutofit/>
          </a:bodyPr>
          <a:lstStyle/>
          <a:p>
            <a:r>
              <a:rPr lang="ja-JP" altLang="en-US" dirty="0" smtClean="0"/>
              <a:t>マスタ タイトルの書式設定</a:t>
            </a:r>
            <a:endParaRPr lang="ja-JP" altLang="en-US" dirty="0"/>
          </a:p>
        </p:txBody>
      </p:sp>
      <p:grpSp>
        <p:nvGrpSpPr>
          <p:cNvPr id="1034" name="グループ化 11"/>
          <p:cNvGrpSpPr>
            <a:grpSpLocks/>
          </p:cNvGrpSpPr>
          <p:nvPr/>
        </p:nvGrpSpPr>
        <p:grpSpPr bwMode="auto">
          <a:xfrm>
            <a:off x="4000500" y="0"/>
            <a:ext cx="5143500" cy="2000250"/>
            <a:chOff x="2168" y="0"/>
            <a:chExt cx="3576" cy="1384"/>
          </a:xfrm>
        </p:grpSpPr>
        <p:sp>
          <p:nvSpPr>
            <p:cNvPr id="13" name="図形 12"/>
            <p:cNvSpPr>
              <a:spLocks/>
            </p:cNvSpPr>
            <p:nvPr/>
          </p:nvSpPr>
          <p:spPr bwMode="auto">
            <a:xfrm>
              <a:off x="5420" y="1043"/>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 name="図形 15"/>
            <p:cNvSpPr>
              <a:spLocks/>
            </p:cNvSpPr>
            <p:nvPr/>
          </p:nvSpPr>
          <p:spPr bwMode="auto">
            <a:xfrm>
              <a:off x="5504" y="1076"/>
              <a:ext cx="240" cy="215"/>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3"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5"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6" name="図形 25"/>
            <p:cNvSpPr>
              <a:spLocks/>
            </p:cNvSpPr>
            <p:nvPr/>
          </p:nvSpPr>
          <p:spPr bwMode="auto">
            <a:xfrm>
              <a:off x="4904" y="884"/>
              <a:ext cx="104" cy="83"/>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8" name="図形 27"/>
            <p:cNvSpPr>
              <a:spLocks/>
            </p:cNvSpPr>
            <p:nvPr/>
          </p:nvSpPr>
          <p:spPr bwMode="auto">
            <a:xfrm>
              <a:off x="4772" y="1056"/>
              <a:ext cx="128" cy="177"/>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0" name="図形 29"/>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1" name="図形 30"/>
            <p:cNvSpPr>
              <a:spLocks/>
            </p:cNvSpPr>
            <p:nvPr/>
          </p:nvSpPr>
          <p:spPr bwMode="auto">
            <a:xfrm>
              <a:off x="4724" y="816"/>
              <a:ext cx="576" cy="351"/>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3" name="図形 32"/>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4" name="図形 33"/>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5" name="図形 34"/>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0" name="図形 39"/>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1" name="図形 40"/>
            <p:cNvSpPr>
              <a:spLocks/>
            </p:cNvSpPr>
            <p:nvPr/>
          </p:nvSpPr>
          <p:spPr bwMode="auto">
            <a:xfrm>
              <a:off x="5092" y="368"/>
              <a:ext cx="189"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3" name="図形 42"/>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4" name="図形 43"/>
            <p:cNvSpPr>
              <a:spLocks/>
            </p:cNvSpPr>
            <p:nvPr/>
          </p:nvSpPr>
          <p:spPr bwMode="auto">
            <a:xfrm>
              <a:off x="4663" y="139"/>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5" name="図形 44"/>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8" name="図形 47"/>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0" name="図形 49"/>
            <p:cNvSpPr>
              <a:spLocks/>
            </p:cNvSpPr>
            <p:nvPr/>
          </p:nvSpPr>
          <p:spPr bwMode="auto">
            <a:xfrm>
              <a:off x="4184" y="228"/>
              <a:ext cx="87"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2" name="図形 51"/>
            <p:cNvSpPr>
              <a:spLocks/>
            </p:cNvSpPr>
            <p:nvPr/>
          </p:nvSpPr>
          <p:spPr bwMode="auto">
            <a:xfrm>
              <a:off x="4040" y="139"/>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3" name="図形 52"/>
            <p:cNvSpPr>
              <a:spLocks/>
            </p:cNvSpPr>
            <p:nvPr/>
          </p:nvSpPr>
          <p:spPr bwMode="auto">
            <a:xfrm>
              <a:off x="3056" y="264"/>
              <a:ext cx="151"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4" name="図形 53"/>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5" name="図形 54"/>
            <p:cNvSpPr>
              <a:spLocks/>
            </p:cNvSpPr>
            <p:nvPr/>
          </p:nvSpPr>
          <p:spPr bwMode="auto">
            <a:xfrm>
              <a:off x="3068" y="224"/>
              <a:ext cx="285"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9" name="図形 58"/>
            <p:cNvSpPr>
              <a:spLocks/>
            </p:cNvSpPr>
            <p:nvPr/>
          </p:nvSpPr>
          <p:spPr bwMode="auto">
            <a:xfrm>
              <a:off x="3304" y="176"/>
              <a:ext cx="453"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0" name="図形 59"/>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1" name="図形 60"/>
            <p:cNvSpPr>
              <a:spLocks/>
            </p:cNvSpPr>
            <p:nvPr/>
          </p:nvSpPr>
          <p:spPr bwMode="auto">
            <a:xfrm>
              <a:off x="3503" y="152"/>
              <a:ext cx="381" cy="277"/>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4" name="図形 63"/>
            <p:cNvSpPr>
              <a:spLocks/>
            </p:cNvSpPr>
            <p:nvPr/>
          </p:nvSpPr>
          <p:spPr bwMode="auto">
            <a:xfrm>
              <a:off x="3824" y="139"/>
              <a:ext cx="285"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5" name="図形 64"/>
            <p:cNvSpPr>
              <a:spLocks/>
            </p:cNvSpPr>
            <p:nvPr/>
          </p:nvSpPr>
          <p:spPr bwMode="auto">
            <a:xfrm>
              <a:off x="3924" y="139"/>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8" name="図形 67"/>
            <p:cNvSpPr>
              <a:spLocks/>
            </p:cNvSpPr>
            <p:nvPr/>
          </p:nvSpPr>
          <p:spPr bwMode="auto">
            <a:xfrm>
              <a:off x="4144" y="320"/>
              <a:ext cx="216" cy="109"/>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9" name="図形 68"/>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0" name="図形 69"/>
            <p:cNvSpPr>
              <a:spLocks/>
            </p:cNvSpPr>
            <p:nvPr/>
          </p:nvSpPr>
          <p:spPr bwMode="auto">
            <a:xfrm>
              <a:off x="4172" y="272"/>
              <a:ext cx="328" cy="203"/>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1" name="図形 70"/>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2" name="図形 71"/>
            <p:cNvSpPr>
              <a:spLocks/>
            </p:cNvSpPr>
            <p:nvPr/>
          </p:nvSpPr>
          <p:spPr bwMode="auto">
            <a:xfrm>
              <a:off x="4288" y="295"/>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4" name="図形 73"/>
            <p:cNvSpPr>
              <a:spLocks/>
            </p:cNvSpPr>
            <p:nvPr/>
          </p:nvSpPr>
          <p:spPr bwMode="auto">
            <a:xfrm>
              <a:off x="4300" y="276"/>
              <a:ext cx="579"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5" name="図形 74"/>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6" name="図形 75"/>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8" name="図形 77"/>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1" name="図形 80"/>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dirty="0">
                <a:latin typeface="+mn-lt"/>
                <a:cs typeface="+mn-cs"/>
              </a:endParaRPr>
            </a:p>
          </p:txBody>
        </p:sp>
        <p:sp>
          <p:nvSpPr>
            <p:cNvPr id="82" name="図形 81"/>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3" name="図形 82"/>
            <p:cNvSpPr>
              <a:spLocks/>
            </p:cNvSpPr>
            <p:nvPr/>
          </p:nvSpPr>
          <p:spPr bwMode="auto">
            <a:xfrm>
              <a:off x="4844" y="164"/>
              <a:ext cx="171"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4" name="図形 83"/>
            <p:cNvSpPr>
              <a:spLocks/>
            </p:cNvSpPr>
            <p:nvPr/>
          </p:nvSpPr>
          <p:spPr bwMode="auto">
            <a:xfrm>
              <a:off x="4892" y="164"/>
              <a:ext cx="140" cy="97"/>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5" name="図形 84"/>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6" name="図形 85"/>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7" name="図形 86"/>
            <p:cNvSpPr>
              <a:spLocks/>
            </p:cNvSpPr>
            <p:nvPr/>
          </p:nvSpPr>
          <p:spPr bwMode="auto">
            <a:xfrm>
              <a:off x="5697" y="600"/>
              <a:ext cx="47" cy="97"/>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0" name="図形 89"/>
            <p:cNvSpPr>
              <a:spLocks/>
            </p:cNvSpPr>
            <p:nvPr/>
          </p:nvSpPr>
          <p:spPr bwMode="auto">
            <a:xfrm>
              <a:off x="5323"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37" r:id="rId1"/>
    <p:sldLayoutId id="2147483736" r:id="rId2"/>
    <p:sldLayoutId id="2147483738" r:id="rId3"/>
    <p:sldLayoutId id="2147483739" r:id="rId4"/>
    <p:sldLayoutId id="2147483740" r:id="rId5"/>
    <p:sldLayoutId id="2147483735" r:id="rId6"/>
    <p:sldLayoutId id="2147483734" r:id="rId7"/>
    <p:sldLayoutId id="2147483741" r:id="rId8"/>
    <p:sldLayoutId id="2147483742" r:id="rId9"/>
    <p:sldLayoutId id="2147483743" r:id="rId10"/>
    <p:sldLayoutId id="2147483744" r:id="rId11"/>
    <p:sldLayoutId id="2147483733" r:id="rId12"/>
  </p:sldLayoutIdLst>
  <p:txStyles>
    <p:titleStyle>
      <a:lvl1pPr algn="ctr" rtl="0" fontAlgn="base">
        <a:spcBef>
          <a:spcPct val="0"/>
        </a:spcBef>
        <a:spcAft>
          <a:spcPct val="0"/>
        </a:spcAft>
        <a:defRPr kumimoji="1" sz="4400">
          <a:solidFill>
            <a:schemeClr val="tx2"/>
          </a:solidFill>
          <a:effectLst>
            <a:glow rad="101600">
              <a:schemeClr val="bg1">
                <a:alpha val="60000"/>
              </a:schemeClr>
            </a:glow>
          </a:effectLst>
          <a:latin typeface="+mj-lt"/>
          <a:ea typeface="+mj-ea"/>
          <a:cs typeface="+mj-cs"/>
        </a:defRPr>
      </a:lvl1pPr>
      <a:lvl2pPr algn="ctr" rtl="0" fontAlgn="base">
        <a:spcBef>
          <a:spcPct val="0"/>
        </a:spcBef>
        <a:spcAft>
          <a:spcPct val="0"/>
        </a:spcAft>
        <a:defRPr kumimoji="1" sz="4400">
          <a:solidFill>
            <a:schemeClr val="tx2"/>
          </a:solidFill>
          <a:latin typeface="Constantia" pitchFamily="18" charset="0"/>
        </a:defRPr>
      </a:lvl2pPr>
      <a:lvl3pPr algn="ctr" rtl="0" fontAlgn="base">
        <a:spcBef>
          <a:spcPct val="0"/>
        </a:spcBef>
        <a:spcAft>
          <a:spcPct val="0"/>
        </a:spcAft>
        <a:defRPr kumimoji="1" sz="4400">
          <a:solidFill>
            <a:schemeClr val="tx2"/>
          </a:solidFill>
          <a:latin typeface="Constantia" pitchFamily="18" charset="0"/>
        </a:defRPr>
      </a:lvl3pPr>
      <a:lvl4pPr algn="ctr" rtl="0" fontAlgn="base">
        <a:spcBef>
          <a:spcPct val="0"/>
        </a:spcBef>
        <a:spcAft>
          <a:spcPct val="0"/>
        </a:spcAft>
        <a:defRPr kumimoji="1" sz="4400">
          <a:solidFill>
            <a:schemeClr val="tx2"/>
          </a:solidFill>
          <a:latin typeface="Constantia" pitchFamily="18" charset="0"/>
        </a:defRPr>
      </a:lvl4pPr>
      <a:lvl5pPr algn="ctr" rtl="0" fontAlgn="base">
        <a:spcBef>
          <a:spcPct val="0"/>
        </a:spcBef>
        <a:spcAft>
          <a:spcPct val="0"/>
        </a:spcAft>
        <a:defRPr kumimoji="1" sz="4400">
          <a:solidFill>
            <a:schemeClr val="tx2"/>
          </a:solidFill>
          <a:latin typeface="Constantia" pitchFamily="18" charset="0"/>
        </a:defRPr>
      </a:lvl5pPr>
      <a:lvl6pPr marL="457200" algn="ctr" rtl="0" fontAlgn="base">
        <a:spcBef>
          <a:spcPct val="0"/>
        </a:spcBef>
        <a:spcAft>
          <a:spcPct val="0"/>
        </a:spcAft>
        <a:defRPr kumimoji="1" sz="4400">
          <a:solidFill>
            <a:schemeClr val="tx2"/>
          </a:solidFill>
          <a:latin typeface="Constantia" pitchFamily="18" charset="0"/>
        </a:defRPr>
      </a:lvl6pPr>
      <a:lvl7pPr marL="914400" algn="ctr" rtl="0" fontAlgn="base">
        <a:spcBef>
          <a:spcPct val="0"/>
        </a:spcBef>
        <a:spcAft>
          <a:spcPct val="0"/>
        </a:spcAft>
        <a:defRPr kumimoji="1" sz="4400">
          <a:solidFill>
            <a:schemeClr val="tx2"/>
          </a:solidFill>
          <a:latin typeface="Constantia" pitchFamily="18" charset="0"/>
        </a:defRPr>
      </a:lvl7pPr>
      <a:lvl8pPr marL="1371600" algn="ctr" rtl="0" fontAlgn="base">
        <a:spcBef>
          <a:spcPct val="0"/>
        </a:spcBef>
        <a:spcAft>
          <a:spcPct val="0"/>
        </a:spcAft>
        <a:defRPr kumimoji="1" sz="4400">
          <a:solidFill>
            <a:schemeClr val="tx2"/>
          </a:solidFill>
          <a:latin typeface="Constantia" pitchFamily="18" charset="0"/>
        </a:defRPr>
      </a:lvl8pPr>
      <a:lvl9pPr marL="1828800" algn="ctr" rtl="0" fontAlgn="base">
        <a:spcBef>
          <a:spcPct val="0"/>
        </a:spcBef>
        <a:spcAft>
          <a:spcPct val="0"/>
        </a:spcAft>
        <a:defRPr kumimoji="1" sz="4400">
          <a:solidFill>
            <a:schemeClr val="tx2"/>
          </a:solidFill>
          <a:latin typeface="Constantia" pitchFamily="18" charset="0"/>
        </a:defRPr>
      </a:lvl9pPr>
    </p:titleStyle>
    <p:bodyStyle>
      <a:lvl1pPr marL="342900" indent="-342900" algn="l" rtl="0" fontAlgn="base">
        <a:spcBef>
          <a:spcPct val="20000"/>
        </a:spcBef>
        <a:spcAft>
          <a:spcPct val="0"/>
        </a:spcAft>
        <a:buClr>
          <a:srgbClr val="6A9F9B"/>
        </a:buClr>
        <a:buSzPct val="55000"/>
        <a:buFont typeface="Wingdings" pitchFamily="2" charset="2"/>
        <a:buChar char="p"/>
        <a:defRPr kumimoji="1" sz="3200">
          <a:solidFill>
            <a:srgbClr val="294144"/>
          </a:solidFill>
          <a:latin typeface="+mn-lt"/>
          <a:ea typeface="+mn-ea"/>
          <a:cs typeface="+mn-cs"/>
        </a:defRPr>
      </a:lvl1pPr>
      <a:lvl2pPr marL="742950" indent="-285750" algn="l" rtl="0" fontAlgn="base">
        <a:spcBef>
          <a:spcPct val="20000"/>
        </a:spcBef>
        <a:spcAft>
          <a:spcPct val="0"/>
        </a:spcAft>
        <a:buClr>
          <a:schemeClr val="accent2"/>
        </a:buClr>
        <a:buSzPct val="50000"/>
        <a:buFont typeface="Wingdings" pitchFamily="2" charset="2"/>
        <a:buChar char="n"/>
        <a:defRPr kumimoji="1" sz="2800">
          <a:solidFill>
            <a:srgbClr val="294144"/>
          </a:solidFill>
          <a:latin typeface="+mn-lt"/>
          <a:ea typeface="+mn-ea"/>
          <a:cs typeface="+mn-cs"/>
        </a:defRPr>
      </a:lvl2pPr>
      <a:lvl3pPr marL="1143000" indent="-228600" algn="l" rtl="0" fontAlgn="base">
        <a:spcBef>
          <a:spcPct val="20000"/>
        </a:spcBef>
        <a:spcAft>
          <a:spcPct val="0"/>
        </a:spcAft>
        <a:buClr>
          <a:srgbClr val="B77851"/>
        </a:buClr>
        <a:buSzPct val="48000"/>
        <a:buFont typeface="Wingdings" pitchFamily="2" charset="2"/>
        <a:buChar char="n"/>
        <a:defRPr kumimoji="1" sz="2400">
          <a:solidFill>
            <a:srgbClr val="294144"/>
          </a:solidFill>
          <a:latin typeface="+mn-lt"/>
          <a:ea typeface="+mn-ea"/>
          <a:cs typeface="+mn-cs"/>
        </a:defRPr>
      </a:lvl3pPr>
      <a:lvl4pPr marL="1600200" indent="-228600" algn="l" rtl="0" fontAlgn="base">
        <a:spcBef>
          <a:spcPct val="20000"/>
        </a:spcBef>
        <a:spcAft>
          <a:spcPct val="0"/>
        </a:spcAft>
        <a:buClr>
          <a:srgbClr val="776A5B"/>
        </a:buClr>
        <a:buSzPct val="45000"/>
        <a:buFont typeface="Wingdings" pitchFamily="2" charset="2"/>
        <a:buChar char="n"/>
        <a:defRPr kumimoji="1" sz="2000">
          <a:solidFill>
            <a:srgbClr val="294144"/>
          </a:solidFill>
          <a:latin typeface="+mn-lt"/>
          <a:ea typeface="+mn-ea"/>
          <a:cs typeface="+mn-cs"/>
        </a:defRPr>
      </a:lvl4pPr>
      <a:lvl5pPr marL="2057400" indent="-228600" algn="l" rtl="0" fontAlgn="base">
        <a:spcBef>
          <a:spcPct val="20000"/>
        </a:spcBef>
        <a:spcAft>
          <a:spcPct val="0"/>
        </a:spcAft>
        <a:buClr>
          <a:srgbClr val="B6AD76"/>
        </a:buClr>
        <a:buSzPct val="40000"/>
        <a:buFont typeface="Wingdings" pitchFamily="2" charset="2"/>
        <a:buChar char="n"/>
        <a:defRPr kumimoji="1" sz="2000">
          <a:solidFill>
            <a:srgbClr val="294144"/>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42852"/>
            <a:ext cx="7772400" cy="1285883"/>
          </a:xfrm>
        </p:spPr>
        <p:txBody>
          <a:bodyPr>
            <a:normAutofit fontScale="90000"/>
          </a:bodyPr>
          <a:lstStyle/>
          <a:p>
            <a:pPr fontAlgn="auto">
              <a:spcAft>
                <a:spcPts val="0"/>
              </a:spcAft>
              <a:defRPr/>
            </a:pPr>
            <a:r>
              <a:rPr lang="uk-UA" b="1" i="1" dirty="0" smtClean="0">
                <a:latin typeface="Arial Narrow" pitchFamily="34" charset="0"/>
              </a:rPr>
              <a:t/>
            </a:r>
            <a:br>
              <a:rPr lang="uk-UA" b="1" i="1" dirty="0" smtClean="0">
                <a:latin typeface="Arial Narrow" pitchFamily="34" charset="0"/>
              </a:rPr>
            </a:br>
            <a:r>
              <a:rPr lang="uk-UA" b="1" i="1" dirty="0" smtClean="0">
                <a:latin typeface="Arial Narrow" pitchFamily="34" charset="0"/>
              </a:rPr>
              <a:t>Павло Загребельний</a:t>
            </a:r>
            <a:br>
              <a:rPr lang="uk-UA" b="1" i="1" dirty="0" smtClean="0">
                <a:latin typeface="Arial Narrow" pitchFamily="34" charset="0"/>
              </a:rPr>
            </a:br>
            <a:r>
              <a:rPr lang="uk-UA" b="1" i="1" dirty="0" smtClean="0">
                <a:latin typeface="Arial Narrow" pitchFamily="34" charset="0"/>
              </a:rPr>
              <a:t>(1924-2009)</a:t>
            </a:r>
            <a:br>
              <a:rPr lang="uk-UA" b="1" i="1" dirty="0" smtClean="0">
                <a:latin typeface="Arial Narrow" pitchFamily="34" charset="0"/>
              </a:rPr>
            </a:br>
            <a:endParaRPr lang="ru-RU" b="1" i="1" dirty="0">
              <a:latin typeface="Arial Narrow" pitchFamily="34" charset="0"/>
            </a:endParaRPr>
          </a:p>
        </p:txBody>
      </p:sp>
      <p:sp>
        <p:nvSpPr>
          <p:cNvPr id="3" name="Подзаголовок 2"/>
          <p:cNvSpPr>
            <a:spLocks noGrp="1"/>
          </p:cNvSpPr>
          <p:nvPr>
            <p:ph type="subTitle" idx="1"/>
          </p:nvPr>
        </p:nvSpPr>
        <p:spPr>
          <a:xfrm>
            <a:off x="1214438" y="1428750"/>
            <a:ext cx="7143750" cy="5214938"/>
          </a:xfrm>
        </p:spPr>
        <p:txBody>
          <a:bodyPr/>
          <a:lstStyle/>
          <a:p>
            <a:pPr fontAlgn="auto">
              <a:spcAft>
                <a:spcPts val="0"/>
              </a:spcAft>
              <a:buClr>
                <a:schemeClr val="accent1">
                  <a:shade val="75000"/>
                </a:schemeClr>
              </a:buClr>
              <a:buFont typeface="Wingdings"/>
              <a:buNone/>
              <a:defRPr/>
            </a:pPr>
            <a:endParaRPr lang="ru-RU" dirty="0"/>
          </a:p>
        </p:txBody>
      </p:sp>
      <p:pic>
        <p:nvPicPr>
          <p:cNvPr id="91137" name="Picture 1"/>
          <p:cNvPicPr>
            <a:picLocks noChangeAspect="1" noChangeArrowheads="1"/>
          </p:cNvPicPr>
          <p:nvPr/>
        </p:nvPicPr>
        <p:blipFill>
          <a:blip r:embed="rId2"/>
          <a:srcRect/>
          <a:stretch>
            <a:fillRect/>
          </a:stretch>
        </p:blipFill>
        <p:spPr bwMode="auto">
          <a:xfrm>
            <a:off x="1285875" y="1571625"/>
            <a:ext cx="7000875" cy="4929188"/>
          </a:xfrm>
          <a:prstGeom prst="rect">
            <a:avLst/>
          </a:prstGeom>
          <a:noFill/>
          <a:ln w="57150">
            <a:solidFill>
              <a:schemeClr val="accent1">
                <a:lumMod val="7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1137"/>
                                        </p:tgtEl>
                                        <p:attrNameLst>
                                          <p:attrName>style.visibility</p:attrName>
                                        </p:attrNameLst>
                                      </p:cBhvr>
                                      <p:to>
                                        <p:strVal val="visible"/>
                                      </p:to>
                                    </p:set>
                                    <p:animEffect transition="in" filter="blinds(horizontal)">
                                      <p:cBhvr>
                                        <p:cTn id="19" dur="500"/>
                                        <p:tgtEl>
                                          <p:spTgt spid="91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785813" y="857250"/>
            <a:ext cx="7643812" cy="4800600"/>
          </a:xfrm>
          <a:prstGeom prst="rect">
            <a:avLst/>
          </a:prstGeom>
          <a:noFill/>
          <a:ln w="9525">
            <a:noFill/>
            <a:miter lim="800000"/>
            <a:headEnd/>
            <a:tailEnd/>
          </a:ln>
          <a:effectLst/>
        </p:spPr>
        <p:txBody>
          <a:bodyPr anchor="ctr">
            <a:spAutoFit/>
          </a:bodyPr>
          <a:lstStyle/>
          <a:p>
            <a:pPr algn="just">
              <a:defRPr/>
            </a:pPr>
            <a:r>
              <a:rPr lang="uk-UA" sz="3200" dirty="0">
                <a:latin typeface="Arial Narrow" pitchFamily="34" charset="0"/>
                <a:ea typeface="Calibri" pitchFamily="34" charset="0"/>
                <a:cs typeface="Times New Roman" pitchFamily="18" charset="0"/>
              </a:rPr>
              <a:t>	</a:t>
            </a:r>
            <a:r>
              <a:rPr lang="uk-UA" sz="3600" b="1" dirty="0">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Книги П.Загребельного – це думи й роздуми від давнини до сучасності, про людей, які прагнуть від життя дива, шукають його і знаходять, втрачають або нівечать і – що найважче – творять його в муках любові</a:t>
            </a:r>
            <a:endParaRPr lang="ru-RU" sz="3600" b="1" dirty="0">
              <a:effectLst>
                <a:outerShdw blurRad="38100" dist="38100" dir="2700000" algn="tl">
                  <a:srgbClr val="000000">
                    <a:alpha val="43137"/>
                  </a:srgbClr>
                </a:outerShdw>
              </a:effectLst>
              <a:latin typeface="Arial Narrow" pitchFamily="34" charset="0"/>
              <a:cs typeface="+mn-cs"/>
            </a:endParaRPr>
          </a:p>
          <a:p>
            <a:pPr algn="just" eaLnBrk="0" hangingPunct="0">
              <a:defRPr/>
            </a:pPr>
            <a:r>
              <a:rPr lang="uk-UA" sz="3600" b="1" dirty="0">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В.</a:t>
            </a:r>
            <a:r>
              <a:rPr lang="uk-UA" sz="3600" b="1" dirty="0" err="1">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Фащенко</a:t>
            </a:r>
            <a:endParaRPr lang="ru-RU" sz="3600" b="1" dirty="0">
              <a:effectLst>
                <a:outerShdw blurRad="38100" dist="38100" dir="2700000" algn="tl">
                  <a:srgbClr val="000000">
                    <a:alpha val="43137"/>
                  </a:srgbClr>
                </a:outerShdw>
              </a:effectLst>
              <a:latin typeface="Arial Narrow" pitchFamily="34" charset="0"/>
              <a:cs typeface="+mn-cs"/>
            </a:endParaRPr>
          </a:p>
          <a:p>
            <a:pPr eaLnBrk="0" hangingPunct="0">
              <a:defRPr/>
            </a:pPr>
            <a:endParaRPr lang="ru-RU" dirty="0">
              <a:latin typeface="Arial"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5"/>
                                        </p:tgtEl>
                                        <p:attrNameLst>
                                          <p:attrName>style.visibility</p:attrName>
                                        </p:attrNameLst>
                                      </p:cBhvr>
                                      <p:to>
                                        <p:strVal val="visible"/>
                                      </p:to>
                                    </p:set>
                                    <p:anim calcmode="lin" valueType="num">
                                      <p:cBhvr additive="base">
                                        <p:cTn id="7" dur="500" fill="hold"/>
                                        <p:tgtEl>
                                          <p:spTgt spid="52225"/>
                                        </p:tgtEl>
                                        <p:attrNameLst>
                                          <p:attrName>ppt_x</p:attrName>
                                        </p:attrNameLst>
                                      </p:cBhvr>
                                      <p:tavLst>
                                        <p:tav tm="0">
                                          <p:val>
                                            <p:strVal val="#ppt_x"/>
                                          </p:val>
                                        </p:tav>
                                        <p:tav tm="100000">
                                          <p:val>
                                            <p:strVal val="#ppt_x"/>
                                          </p:val>
                                        </p:tav>
                                      </p:tavLst>
                                    </p:anim>
                                    <p:anim calcmode="lin" valueType="num">
                                      <p:cBhvr additive="base">
                                        <p:cTn id="8" dur="500" fill="hold"/>
                                        <p:tgtEl>
                                          <p:spTgt spid="52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71480"/>
          </a:xfrm>
        </p:spPr>
        <p:txBody>
          <a:bodyPr>
            <a:noAutofit/>
          </a:bodyPr>
          <a:lstStyle/>
          <a:p>
            <a:pPr fontAlgn="auto">
              <a:spcAft>
                <a:spcPts val="0"/>
              </a:spcAft>
              <a:defRPr/>
            </a:pPr>
            <a:r>
              <a:rPr lang="uk-UA" sz="3600" b="1" dirty="0" smtClean="0">
                <a:latin typeface="Arial Narrow" pitchFamily="34" charset="0"/>
              </a:rPr>
              <a:t>Творча спадщина П.Загребельного</a:t>
            </a:r>
            <a:endParaRPr lang="ru-RU" sz="3600" b="1" dirty="0">
              <a:latin typeface="Arial Narrow" pitchFamily="34" charset="0"/>
            </a:endParaRPr>
          </a:p>
        </p:txBody>
      </p:sp>
      <p:graphicFrame>
        <p:nvGraphicFramePr>
          <p:cNvPr id="4" name="Содержимое 3"/>
          <p:cNvGraphicFramePr>
            <a:graphicFrameLocks noGrp="1"/>
          </p:cNvGraphicFramePr>
          <p:nvPr>
            <p:ph idx="1"/>
          </p:nvPr>
        </p:nvGraphicFramePr>
        <p:xfrm>
          <a:off x="142875" y="571500"/>
          <a:ext cx="8858250" cy="6018213"/>
        </p:xfrm>
        <a:graphic>
          <a:graphicData uri="http://schemas.openxmlformats.org/drawingml/2006/table">
            <a:tbl>
              <a:tblPr firstRow="1" bandRow="1">
                <a:tableStyleId>{5C22544A-7EE6-4342-B048-85BDC9FD1C3A}</a:tableStyleId>
              </a:tblPr>
              <a:tblGrid>
                <a:gridCol w="1584414"/>
                <a:gridCol w="7273898"/>
              </a:tblGrid>
              <a:tr h="711586">
                <a:tc>
                  <a:txBody>
                    <a:bodyPr/>
                    <a:lstStyle/>
                    <a:p>
                      <a:pPr algn="just"/>
                      <a:r>
                        <a:rPr kumimoji="1" lang="uk-UA" sz="2400" b="0" dirty="0" smtClean="0">
                          <a:solidFill>
                            <a:schemeClr val="tx1"/>
                          </a:solidFill>
                          <a:latin typeface="Arial Narrow" pitchFamily="34" charset="0"/>
                          <a:ea typeface="+mn-ea"/>
                          <a:cs typeface="+mn-cs"/>
                        </a:rPr>
                        <a:t>Оповідання </a:t>
                      </a:r>
                      <a:endParaRPr lang="ru-RU" sz="2400" b="0" dirty="0">
                        <a:solidFill>
                          <a:schemeClr val="tx1"/>
                        </a:solidFill>
                        <a:latin typeface="Arial Narrow" pitchFamily="34" charset="0"/>
                      </a:endParaRPr>
                    </a:p>
                  </a:txBody>
                  <a:tcP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just"/>
                      <a:r>
                        <a:rPr kumimoji="1" lang="uk-UA" sz="2400" b="0" dirty="0" smtClean="0">
                          <a:solidFill>
                            <a:schemeClr val="tx1"/>
                          </a:solidFill>
                          <a:latin typeface="Arial Narrow" pitchFamily="34" charset="0"/>
                          <a:ea typeface="+mn-ea"/>
                          <a:cs typeface="+mn-cs"/>
                        </a:rPr>
                        <a:t>«Учитель», «Новели морського узбережжя», «Неймовірні оповідання»</a:t>
                      </a:r>
                      <a:endParaRPr lang="ru-RU" sz="2400" b="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solidFill>
                      <a:schemeClr val="accent1">
                        <a:lumMod val="20000"/>
                        <a:lumOff val="80000"/>
                      </a:schemeClr>
                    </a:solidFill>
                  </a:tcPr>
                </a:tc>
              </a:tr>
              <a:tr h="711586">
                <a:tc>
                  <a:txBody>
                    <a:bodyPr/>
                    <a:lstStyle/>
                    <a:p>
                      <a:pPr algn="just"/>
                      <a:r>
                        <a:rPr kumimoji="1" lang="uk-UA" sz="2400" b="0" dirty="0" smtClean="0">
                          <a:solidFill>
                            <a:schemeClr val="dk1"/>
                          </a:solidFill>
                          <a:latin typeface="Arial Narrow" pitchFamily="34" charset="0"/>
                          <a:ea typeface="+mn-ea"/>
                          <a:cs typeface="+mn-cs"/>
                        </a:rPr>
                        <a:t>Повісті </a:t>
                      </a:r>
                      <a:endParaRPr lang="ru-RU" sz="2400" b="0" dirty="0">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algn="just"/>
                      <a:r>
                        <a:rPr kumimoji="1" lang="uk-UA" sz="2400" b="0" dirty="0" smtClean="0">
                          <a:solidFill>
                            <a:schemeClr val="dk1"/>
                          </a:solidFill>
                          <a:latin typeface="Arial Narrow" pitchFamily="34" charset="0"/>
                          <a:ea typeface="+mn-ea"/>
                          <a:cs typeface="+mn-cs"/>
                        </a:rPr>
                        <a:t>«Марево», «Там, де співають жайворонки», «Долина довгих снів», «Дума про невмирущого», «Спека», «Гола душа». </a:t>
                      </a:r>
                      <a:endParaRPr lang="ru-RU" sz="2400" b="0" dirty="0">
                        <a:latin typeface="Arial Narrow" pitchFamily="34" charset="0"/>
                      </a:endParaRPr>
                    </a:p>
                  </a:txBody>
                  <a:tcPr>
                    <a:lnL w="12700" cap="flat" cmpd="sng" algn="ctr">
                      <a:solidFill>
                        <a:schemeClr val="tx1"/>
                      </a:solidFill>
                      <a:prstDash val="solid"/>
                      <a:round/>
                      <a:headEnd type="none" w="med" len="med"/>
                      <a:tailEnd type="none" w="med" len="med"/>
                    </a:lnL>
                  </a:tcPr>
                </a:tc>
              </a:tr>
              <a:tr h="2988979">
                <a:tc>
                  <a:txBody>
                    <a:bodyPr/>
                    <a:lstStyle/>
                    <a:p>
                      <a:pPr algn="just"/>
                      <a:r>
                        <a:rPr kumimoji="1" lang="uk-UA" sz="2400" b="0" dirty="0" smtClean="0">
                          <a:solidFill>
                            <a:schemeClr val="dk1"/>
                          </a:solidFill>
                          <a:latin typeface="Arial Narrow" pitchFamily="34" charset="0"/>
                          <a:ea typeface="+mn-ea"/>
                          <a:cs typeface="+mn-cs"/>
                        </a:rPr>
                        <a:t>Романи </a:t>
                      </a:r>
                      <a:endParaRPr lang="ru-RU" sz="2400" b="0" dirty="0">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uk-UA" sz="2400" b="0" dirty="0" smtClean="0">
                          <a:solidFill>
                            <a:schemeClr val="dk1"/>
                          </a:solidFill>
                          <a:latin typeface="Arial Narrow" pitchFamily="34" charset="0"/>
                          <a:ea typeface="+mn-ea"/>
                          <a:cs typeface="+mn-cs"/>
                        </a:rPr>
                        <a:t>«Європа 45», «</a:t>
                      </a:r>
                      <a:r>
                        <a:rPr kumimoji="1" lang="uk-UA" sz="2400" b="0" dirty="0" err="1" smtClean="0">
                          <a:solidFill>
                            <a:schemeClr val="dk1"/>
                          </a:solidFill>
                          <a:latin typeface="Arial Narrow" pitchFamily="34" charset="0"/>
                          <a:ea typeface="+mn-ea"/>
                          <a:cs typeface="+mn-cs"/>
                        </a:rPr>
                        <a:t>Європа</a:t>
                      </a:r>
                      <a:r>
                        <a:rPr kumimoji="1" lang="uk-UA" sz="2400" b="0" dirty="0" smtClean="0">
                          <a:solidFill>
                            <a:schemeClr val="dk1"/>
                          </a:solidFill>
                          <a:latin typeface="Arial Narrow" pitchFamily="34" charset="0"/>
                          <a:ea typeface="+mn-ea"/>
                          <a:cs typeface="+mn-cs"/>
                        </a:rPr>
                        <a:t>. Захід», «Шепіт», «Добрий диявол», «День для прийдешнього», «З погляду вічності», «Розгін»,  «Переходимо до любові», «Намилена трава», «Диво», «</a:t>
                      </a:r>
                      <a:r>
                        <a:rPr kumimoji="1" lang="uk-UA" sz="2400" b="0" dirty="0" err="1" smtClean="0">
                          <a:solidFill>
                            <a:schemeClr val="dk1"/>
                          </a:solidFill>
                          <a:latin typeface="Arial Narrow" pitchFamily="34" charset="0"/>
                          <a:ea typeface="+mn-ea"/>
                          <a:cs typeface="+mn-cs"/>
                        </a:rPr>
                        <a:t>Первоміст</a:t>
                      </a:r>
                      <a:r>
                        <a:rPr kumimoji="1" lang="uk-UA" sz="2400" b="0" dirty="0" smtClean="0">
                          <a:solidFill>
                            <a:schemeClr val="dk1"/>
                          </a:solidFill>
                          <a:latin typeface="Arial Narrow" pitchFamily="34" charset="0"/>
                          <a:ea typeface="+mn-ea"/>
                          <a:cs typeface="+mn-cs"/>
                        </a:rPr>
                        <a:t>», «Смерть у Києві», «Євпраксія», «Роксолана», «Я, Богдан», «Левине серце», «Вигнання з раю», «Безсмертний </a:t>
                      </a:r>
                      <a:r>
                        <a:rPr kumimoji="1" lang="uk-UA" sz="2400" b="0" dirty="0" err="1" smtClean="0">
                          <a:solidFill>
                            <a:schemeClr val="dk1"/>
                          </a:solidFill>
                          <a:latin typeface="Arial Narrow" pitchFamily="34" charset="0"/>
                          <a:ea typeface="+mn-ea"/>
                          <a:cs typeface="+mn-cs"/>
                        </a:rPr>
                        <a:t>Лукас</a:t>
                      </a:r>
                      <a:r>
                        <a:rPr kumimoji="1" lang="uk-UA" sz="2400" b="0" dirty="0" smtClean="0">
                          <a:solidFill>
                            <a:schemeClr val="dk1"/>
                          </a:solidFill>
                          <a:latin typeface="Arial Narrow" pitchFamily="34" charset="0"/>
                          <a:ea typeface="+mn-ea"/>
                          <a:cs typeface="+mn-cs"/>
                        </a:rPr>
                        <a:t>», «Тисячолітній Миколай», «Ангельська плоть», «Попіл нив», «Зона особливої охорони», «Юлія».</a:t>
                      </a:r>
                      <a:endParaRPr lang="ru-RU" sz="2400" b="0" dirty="0">
                        <a:latin typeface="Arial Narrow" pitchFamily="34" charset="0"/>
                      </a:endParaRPr>
                    </a:p>
                  </a:txBody>
                  <a:tcPr>
                    <a:lnL w="12700" cap="flat" cmpd="sng" algn="ctr">
                      <a:solidFill>
                        <a:schemeClr val="tx1"/>
                      </a:solidFill>
                      <a:prstDash val="solid"/>
                      <a:round/>
                      <a:headEnd type="none" w="med" len="med"/>
                      <a:tailEnd type="none" w="med" len="med"/>
                    </a:lnL>
                  </a:tcPr>
                </a:tc>
              </a:tr>
              <a:tr h="657115">
                <a:tc>
                  <a:txBody>
                    <a:bodyPr/>
                    <a:lstStyle/>
                    <a:p>
                      <a:pPr algn="just"/>
                      <a:r>
                        <a:rPr kumimoji="1" lang="uk-UA" sz="2400" b="0" dirty="0" smtClean="0">
                          <a:solidFill>
                            <a:schemeClr val="dk1"/>
                          </a:solidFill>
                          <a:latin typeface="Arial Narrow" pitchFamily="34" charset="0"/>
                          <a:ea typeface="+mn-ea"/>
                          <a:cs typeface="+mn-cs"/>
                        </a:rPr>
                        <a:t>       П’єси, кіносценарії </a:t>
                      </a:r>
                      <a:endParaRPr lang="ru-RU" sz="2400" b="0" dirty="0">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algn="just"/>
                      <a:r>
                        <a:rPr kumimoji="1" lang="uk-UA" sz="2400" b="0" dirty="0" smtClean="0">
                          <a:solidFill>
                            <a:schemeClr val="dk1"/>
                          </a:solidFill>
                          <a:latin typeface="Arial Narrow" pitchFamily="34" charset="0"/>
                          <a:ea typeface="+mn-ea"/>
                          <a:cs typeface="+mn-cs"/>
                        </a:rPr>
                        <a:t>«Ракети не повинні злетіти», «Перевірено - мін немає», «Лаври», «Ярослав Мудрий».</a:t>
                      </a:r>
                      <a:endParaRPr kumimoji="1" lang="ru-RU" sz="2400" b="0" dirty="0">
                        <a:solidFill>
                          <a:schemeClr val="dk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tcPr>
                </a:tc>
              </a:tr>
              <a:tr h="532482">
                <a:tc>
                  <a:txBody>
                    <a:bodyPr/>
                    <a:lstStyle/>
                    <a:p>
                      <a:pPr algn="just"/>
                      <a:r>
                        <a:rPr kumimoji="1" lang="uk-UA" sz="2400" b="0" dirty="0" smtClean="0">
                          <a:solidFill>
                            <a:schemeClr val="dk1"/>
                          </a:solidFill>
                          <a:latin typeface="Arial Narrow" pitchFamily="34" charset="0"/>
                          <a:ea typeface="+mn-ea"/>
                          <a:cs typeface="+mn-cs"/>
                        </a:rPr>
                        <a:t>статті, есе </a:t>
                      </a:r>
                      <a:endParaRPr lang="ru-RU" sz="2400" b="0" dirty="0">
                        <a:latin typeface="Arial Narrow" pitchFamily="34" charset="0"/>
                      </a:endParaRPr>
                    </a:p>
                  </a:txBody>
                  <a:tcPr>
                    <a:lnR w="12700" cap="flat" cmpd="sng" algn="ctr">
                      <a:solidFill>
                        <a:schemeClr val="tx1"/>
                      </a:solidFill>
                      <a:prstDash val="solid"/>
                      <a:round/>
                      <a:headEnd type="none" w="med" len="med"/>
                      <a:tailEnd type="none" w="med" len="med"/>
                    </a:lnR>
                  </a:tcPr>
                </a:tc>
                <a:tc>
                  <a:txBody>
                    <a:bodyPr/>
                    <a:lstStyle/>
                    <a:p>
                      <a:pPr algn="just"/>
                      <a:r>
                        <a:rPr kumimoji="1" lang="uk-UA" sz="2400" b="0" dirty="0" smtClean="0">
                          <a:solidFill>
                            <a:schemeClr val="dk1"/>
                          </a:solidFill>
                          <a:latin typeface="Arial Narrow" pitchFamily="34" charset="0"/>
                          <a:ea typeface="+mn-ea"/>
                          <a:cs typeface="+mn-cs"/>
                        </a:rPr>
                        <a:t>«</a:t>
                      </a:r>
                      <a:r>
                        <a:rPr kumimoji="1" lang="uk-UA" sz="2400" b="0" dirty="0" err="1" smtClean="0">
                          <a:solidFill>
                            <a:schemeClr val="dk1"/>
                          </a:solidFill>
                          <a:latin typeface="Arial Narrow" pitchFamily="34" charset="0"/>
                          <a:ea typeface="+mn-ea"/>
                          <a:cs typeface="+mn-cs"/>
                        </a:rPr>
                        <a:t>Неложними</a:t>
                      </a:r>
                      <a:r>
                        <a:rPr kumimoji="1" lang="uk-UA" sz="2400" b="0" dirty="0" smtClean="0">
                          <a:solidFill>
                            <a:schemeClr val="dk1"/>
                          </a:solidFill>
                          <a:latin typeface="Arial Narrow" pitchFamily="34" charset="0"/>
                          <a:ea typeface="+mn-ea"/>
                          <a:cs typeface="+mn-cs"/>
                        </a:rPr>
                        <a:t> </a:t>
                      </a:r>
                      <a:r>
                        <a:rPr lang="uk-UA" sz="2400" b="0" dirty="0" smtClean="0">
                          <a:latin typeface="Arial Narrow" pitchFamily="34" charset="0"/>
                        </a:rPr>
                        <a:t> </a:t>
                      </a:r>
                      <a:r>
                        <a:rPr lang="uk-UA" sz="2400" b="0" dirty="0" err="1" smtClean="0">
                          <a:latin typeface="Arial Narrow" pitchFamily="34" charset="0"/>
                        </a:rPr>
                        <a:t>устами”</a:t>
                      </a:r>
                      <a:endParaRPr lang="ru-RU" sz="2400" b="0" dirty="0">
                        <a:latin typeface="Arial Narrow" pitchFamily="34" charset="0"/>
                      </a:endParaRPr>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28625" y="2571750"/>
            <a:ext cx="3429000" cy="3416300"/>
          </a:xfrm>
          <a:prstGeom prst="rect">
            <a:avLst/>
          </a:prstGeom>
          <a:noFill/>
          <a:ln w="9525">
            <a:noFill/>
            <a:miter lim="800000"/>
            <a:headEnd/>
            <a:tailEnd/>
          </a:ln>
        </p:spPr>
        <p:txBody>
          <a:bodyPr>
            <a:spAutoFit/>
          </a:bodyPr>
          <a:lstStyle/>
          <a:p>
            <a:pPr indent="449263" algn="ctr"/>
            <a:r>
              <a:rPr lang="uk-UA" sz="3600" b="1">
                <a:latin typeface="Arial Narrow" pitchFamily="34" charset="0"/>
                <a:ea typeface="Calibri" pitchFamily="34" charset="0"/>
                <a:cs typeface="Times New Roman" pitchFamily="18" charset="0"/>
              </a:rPr>
              <a:t>Сучасність – це точка на шляху з минулого в майбутнє </a:t>
            </a:r>
          </a:p>
          <a:p>
            <a:pPr indent="449263" algn="ctr"/>
            <a:r>
              <a:rPr lang="uk-UA" sz="3600" b="1">
                <a:latin typeface="Arial Narrow" pitchFamily="34" charset="0"/>
                <a:ea typeface="Calibri" pitchFamily="34" charset="0"/>
                <a:cs typeface="Times New Roman" pitchFamily="18" charset="0"/>
              </a:rPr>
              <a:t>( О. Довженко)</a:t>
            </a:r>
          </a:p>
        </p:txBody>
      </p:sp>
      <p:pic>
        <p:nvPicPr>
          <p:cNvPr id="1026" name="Picture 2"/>
          <p:cNvPicPr>
            <a:picLocks noChangeAspect="1" noChangeArrowheads="1"/>
          </p:cNvPicPr>
          <p:nvPr/>
        </p:nvPicPr>
        <p:blipFill>
          <a:blip r:embed="rId2"/>
          <a:srcRect/>
          <a:stretch>
            <a:fillRect/>
          </a:stretch>
        </p:blipFill>
        <p:spPr bwMode="auto">
          <a:xfrm>
            <a:off x="4214813" y="214313"/>
            <a:ext cx="4576762" cy="6403975"/>
          </a:xfrm>
          <a:prstGeom prst="rect">
            <a:avLst/>
          </a:prstGeom>
          <a:noFill/>
          <a:ln w="57150">
            <a:solidFill>
              <a:schemeClr val="accent1">
                <a:lumMod val="7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285750" y="357188"/>
            <a:ext cx="8643938" cy="6186487"/>
          </a:xfrm>
          <a:prstGeom prst="rect">
            <a:avLst/>
          </a:prstGeom>
          <a:noFill/>
          <a:ln w="9525">
            <a:noFill/>
            <a:miter lim="800000"/>
            <a:headEnd/>
            <a:tailEnd/>
          </a:ln>
        </p:spPr>
        <p:txBody>
          <a:bodyPr anchor="ctr">
            <a:spAutoFit/>
          </a:bodyPr>
          <a:lstStyle/>
          <a:p>
            <a:pPr algn="just"/>
            <a:r>
              <a:rPr lang="uk-UA" sz="2800">
                <a:latin typeface="Arial Narrow" pitchFamily="34" charset="0"/>
                <a:ea typeface="Calibri" pitchFamily="34" charset="0"/>
                <a:cs typeface="Times New Roman" pitchFamily="18" charset="0"/>
              </a:rPr>
              <a:t>	</a:t>
            </a:r>
            <a:r>
              <a:rPr lang="uk-UA" sz="3600" b="1">
                <a:latin typeface="Arial Narrow" pitchFamily="34" charset="0"/>
                <a:ea typeface="Calibri" pitchFamily="34" charset="0"/>
                <a:cs typeface="Times New Roman" pitchFamily="18" charset="0"/>
              </a:rPr>
              <a:t>Романом «Диво» П.Загребельний розпочинає великий і серйозний проблемно-тематичний напрямок – художнє дослідження духовно-історичних витоків нашого народу, його сучасності. Його цікавило питання духовного родоводу мистецтва, одвічне й неминуче творче начало, що народжується в глибинних шарах історії, живе в них, передається від покоління до покоління дорогоцінною естафетою невмирущого народного генія.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3"/>
                                        </p:tgtEl>
                                        <p:attrNameLst>
                                          <p:attrName>style.visibility</p:attrName>
                                        </p:attrNameLst>
                                      </p:cBhvr>
                                      <p:to>
                                        <p:strVal val="visible"/>
                                      </p:to>
                                    </p:set>
                                    <p:anim calcmode="lin" valueType="num">
                                      <p:cBhvr additive="base">
                                        <p:cTn id="7" dur="500" fill="hold"/>
                                        <p:tgtEl>
                                          <p:spTgt spid="95233"/>
                                        </p:tgtEl>
                                        <p:attrNameLst>
                                          <p:attrName>ppt_x</p:attrName>
                                        </p:attrNameLst>
                                      </p:cBhvr>
                                      <p:tavLst>
                                        <p:tav tm="0">
                                          <p:val>
                                            <p:strVal val="#ppt_x"/>
                                          </p:val>
                                        </p:tav>
                                        <p:tav tm="100000">
                                          <p:val>
                                            <p:strVal val="#ppt_x"/>
                                          </p:val>
                                        </p:tav>
                                      </p:tavLst>
                                    </p:anim>
                                    <p:anim calcmode="lin" valueType="num">
                                      <p:cBhvr additive="base">
                                        <p:cTn id="8" dur="500" fill="hold"/>
                                        <p:tgtEl>
                                          <p:spTgt spid="95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214438" y="5929313"/>
            <a:ext cx="6715125" cy="584200"/>
          </a:xfrm>
          <a:prstGeom prst="rect">
            <a:avLst/>
          </a:prstGeom>
          <a:noFill/>
          <a:ln w="9525">
            <a:noFill/>
            <a:miter lim="800000"/>
            <a:headEnd/>
            <a:tailEnd/>
          </a:ln>
        </p:spPr>
        <p:txBody>
          <a:bodyPr anchor="ctr">
            <a:spAutoFit/>
          </a:bodyPr>
          <a:lstStyle/>
          <a:p>
            <a:r>
              <a:rPr lang="uk-UA" sz="3200">
                <a:latin typeface="Arial Narrow" pitchFamily="34" charset="0"/>
                <a:ea typeface="Calibri" pitchFamily="34" charset="0"/>
                <a:cs typeface="Times New Roman" pitchFamily="18" charset="0"/>
              </a:rPr>
              <a:t>Софійський собор в Києві (сьогодення)</a:t>
            </a:r>
          </a:p>
        </p:txBody>
      </p:sp>
      <p:pic>
        <p:nvPicPr>
          <p:cNvPr id="26625" name="Picture 1" descr="C:\Documents and Settings\home\Мои документы\Мои рисунки\софія\0_10ea35_4e480c48_XL.jpg"/>
          <p:cNvPicPr>
            <a:picLocks noChangeAspect="1" noChangeArrowheads="1"/>
          </p:cNvPicPr>
          <p:nvPr/>
        </p:nvPicPr>
        <p:blipFill>
          <a:blip r:embed="rId2"/>
          <a:srcRect/>
          <a:stretch>
            <a:fillRect/>
          </a:stretch>
        </p:blipFill>
        <p:spPr bwMode="auto">
          <a:xfrm>
            <a:off x="827088" y="188913"/>
            <a:ext cx="7620000" cy="5472112"/>
          </a:xfrm>
          <a:prstGeom prst="rect">
            <a:avLst/>
          </a:prstGeom>
          <a:noFill/>
          <a:ln w="57150">
            <a:solidFill>
              <a:schemeClr val="accent1">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p:cTn id="7" dur="500" decel="50000" fill="hold">
                                          <p:stCondLst>
                                            <p:cond delay="0"/>
                                          </p:stCondLst>
                                        </p:cTn>
                                        <p:tgtEl>
                                          <p:spTgt spid="266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6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625"/>
                                        </p:tgtEl>
                                        <p:attrNameLst>
                                          <p:attrName>ppt_w</p:attrName>
                                        </p:attrNameLst>
                                      </p:cBhvr>
                                      <p:tavLst>
                                        <p:tav tm="0">
                                          <p:val>
                                            <p:strVal val="#ppt_w*.05"/>
                                          </p:val>
                                        </p:tav>
                                        <p:tav tm="100000">
                                          <p:val>
                                            <p:strVal val="#ppt_w"/>
                                          </p:val>
                                        </p:tav>
                                      </p:tavLst>
                                    </p:anim>
                                    <p:anim calcmode="lin" valueType="num">
                                      <p:cBhvr>
                                        <p:cTn id="10" dur="1000" fill="hold"/>
                                        <p:tgtEl>
                                          <p:spTgt spid="266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6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6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6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62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6081"/>
                                        </p:tgtEl>
                                        <p:attrNameLst>
                                          <p:attrName>style.visibility</p:attrName>
                                        </p:attrNameLst>
                                      </p:cBhvr>
                                      <p:to>
                                        <p:strVal val="visible"/>
                                      </p:to>
                                    </p:set>
                                    <p:anim calcmode="lin" valueType="num">
                                      <p:cBhvr>
                                        <p:cTn id="19" dur="500" fill="hold"/>
                                        <p:tgtEl>
                                          <p:spTgt spid="46081"/>
                                        </p:tgtEl>
                                        <p:attrNameLst>
                                          <p:attrName>ppt_w</p:attrName>
                                        </p:attrNameLst>
                                      </p:cBhvr>
                                      <p:tavLst>
                                        <p:tav tm="0">
                                          <p:val>
                                            <p:fltVal val="0"/>
                                          </p:val>
                                        </p:tav>
                                        <p:tav tm="100000">
                                          <p:val>
                                            <p:strVal val="#ppt_w"/>
                                          </p:val>
                                        </p:tav>
                                      </p:tavLst>
                                    </p:anim>
                                    <p:anim calcmode="lin" valueType="num">
                                      <p:cBhvr>
                                        <p:cTn id="20" dur="500" fill="hold"/>
                                        <p:tgtEl>
                                          <p:spTgt spid="46081"/>
                                        </p:tgtEl>
                                        <p:attrNameLst>
                                          <p:attrName>ppt_h</p:attrName>
                                        </p:attrNameLst>
                                      </p:cBhvr>
                                      <p:tavLst>
                                        <p:tav tm="0">
                                          <p:val>
                                            <p:fltVal val="0"/>
                                          </p:val>
                                        </p:tav>
                                        <p:tav tm="100000">
                                          <p:val>
                                            <p:strVal val="#ppt_h"/>
                                          </p:val>
                                        </p:tav>
                                      </p:tavLst>
                                    </p:anim>
                                    <p:animEffect transition="in" filter="fade">
                                      <p:cBhvr>
                                        <p:cTn id="21" dur="500"/>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3233738" y="142875"/>
            <a:ext cx="4967287" cy="6634163"/>
          </a:xfrm>
          <a:prstGeom prst="rect">
            <a:avLst/>
          </a:prstGeom>
          <a:noFill/>
          <a:ln w="57150">
            <a:solidFill>
              <a:schemeClr val="accent1">
                <a:lumMod val="75000"/>
              </a:schemeClr>
            </a:solidFill>
            <a:miter lim="800000"/>
            <a:headEnd/>
            <a:tailEnd/>
          </a:ln>
          <a:effectLst/>
        </p:spPr>
      </p:pic>
      <p:sp>
        <p:nvSpPr>
          <p:cNvPr id="61443" name="Rectangle 3"/>
          <p:cNvSpPr>
            <a:spLocks noChangeArrowheads="1"/>
          </p:cNvSpPr>
          <p:nvPr/>
        </p:nvSpPr>
        <p:spPr bwMode="auto">
          <a:xfrm>
            <a:off x="214313" y="5286375"/>
            <a:ext cx="2214562" cy="954088"/>
          </a:xfrm>
          <a:prstGeom prst="rect">
            <a:avLst/>
          </a:prstGeom>
          <a:noFill/>
          <a:ln w="9525">
            <a:noFill/>
            <a:miter lim="800000"/>
            <a:headEnd/>
            <a:tailEnd/>
          </a:ln>
        </p:spPr>
        <p:txBody>
          <a:bodyPr anchor="ctr">
            <a:spAutoFit/>
          </a:bodyPr>
          <a:lstStyle/>
          <a:p>
            <a:pPr algn="ctr"/>
            <a:r>
              <a:rPr lang="uk-UA" sz="2800">
                <a:latin typeface="Arial Narrow" pitchFamily="34" charset="0"/>
                <a:ea typeface="Calibri" pitchFamily="34" charset="0"/>
                <a:cs typeface="Times New Roman" pitchFamily="18" charset="0"/>
              </a:rPr>
              <a:t>Дзвіниця собору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decel="50000" fill="hold">
                                          <p:stCondLst>
                                            <p:cond delay="0"/>
                                          </p:stCondLst>
                                        </p:cTn>
                                        <p:tgtEl>
                                          <p:spTgt spid="614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42"/>
                                        </p:tgtEl>
                                        <p:attrNameLst>
                                          <p:attrName>ppt_w</p:attrName>
                                        </p:attrNameLst>
                                      </p:cBhvr>
                                      <p:tavLst>
                                        <p:tav tm="0">
                                          <p:val>
                                            <p:strVal val="#ppt_w*.05"/>
                                          </p:val>
                                        </p:tav>
                                        <p:tav tm="100000">
                                          <p:val>
                                            <p:strVal val="#ppt_w"/>
                                          </p:val>
                                        </p:tav>
                                      </p:tavLst>
                                    </p:anim>
                                    <p:anim calcmode="lin" valueType="num">
                                      <p:cBhvr>
                                        <p:cTn id="10" dur="1000" fill="hold"/>
                                        <p:tgtEl>
                                          <p:spTgt spid="614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4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gtEl>
                                        <p:attrNameLst>
                                          <p:attrName>style.visibility</p:attrName>
                                        </p:attrNameLst>
                                      </p:cBhvr>
                                      <p:to>
                                        <p:strVal val="visible"/>
                                      </p:to>
                                    </p:set>
                                    <p:anim calcmode="lin" valueType="num">
                                      <p:cBhvr additive="base">
                                        <p:cTn id="19" dur="500" fill="hold"/>
                                        <p:tgtEl>
                                          <p:spTgt spid="61443"/>
                                        </p:tgtEl>
                                        <p:attrNameLst>
                                          <p:attrName>ppt_x</p:attrName>
                                        </p:attrNameLst>
                                      </p:cBhvr>
                                      <p:tavLst>
                                        <p:tav tm="0">
                                          <p:val>
                                            <p:strVal val="#ppt_x"/>
                                          </p:val>
                                        </p:tav>
                                        <p:tav tm="100000">
                                          <p:val>
                                            <p:strVal val="#ppt_x"/>
                                          </p:val>
                                        </p:tav>
                                      </p:tavLst>
                                    </p:anim>
                                    <p:anim calcmode="lin" valueType="num">
                                      <p:cBhvr additive="base">
                                        <p:cTn id="20" dur="500" fill="hold"/>
                                        <p:tgtEl>
                                          <p:spTgt spid="61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14313" y="142875"/>
            <a:ext cx="8715375" cy="6494463"/>
          </a:xfrm>
          <a:prstGeom prst="rect">
            <a:avLst/>
          </a:prstGeom>
          <a:noFill/>
          <a:ln w="9525">
            <a:noFill/>
            <a:miter lim="800000"/>
            <a:headEnd/>
            <a:tailEnd/>
          </a:ln>
        </p:spPr>
        <p:txBody>
          <a:bodyPr anchor="ctr">
            <a:spAutoFit/>
          </a:bodyPr>
          <a:lstStyle/>
          <a:p>
            <a:pPr algn="just"/>
            <a:r>
              <a:rPr lang="ru-RU" sz="1200">
                <a:solidFill>
                  <a:srgbClr val="000000"/>
                </a:solidFill>
                <a:cs typeface="Times New Roman" pitchFamily="18" charset="0"/>
              </a:rPr>
              <a:t>	</a:t>
            </a:r>
            <a:r>
              <a:rPr lang="ru-RU" sz="3200">
                <a:solidFill>
                  <a:srgbClr val="000000"/>
                </a:solidFill>
                <a:latin typeface="Arial Narrow" pitchFamily="34" charset="0"/>
                <a:cs typeface="Times New Roman" pitchFamily="18" charset="0"/>
              </a:rPr>
              <a:t>За однією з актуальних версій, будівництво реальної Софії Київської починав ще Володимир Великий, а Ярослав Мудрий завершував батьків проект. Проте традиційно історія споруди пов’язується все-таки з іменем Ярослава Мудрого. «Св.Софія Київська в її первинному вигляді була величавим собором, — писав Г.Вернадський. — У плані вона являла собою квадрат, внутрішній простір ділився колонами на нефи. Собор мав п’ять апсид — всі на східній стороні — і тринадцять куполів; величезний — у центрі і дванадцять менших — довкола нього. Собор був чудово оздоблений усередині настінними розписами, мозаїками та іконами».</a:t>
            </a:r>
            <a:endParaRPr lang="ru-RU" sz="32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 calcmode="lin" valueType="num">
                                      <p:cBhvr additive="base">
                                        <p:cTn id="7" dur="500" fill="hold"/>
                                        <p:tgtEl>
                                          <p:spTgt spid="55297"/>
                                        </p:tgtEl>
                                        <p:attrNameLst>
                                          <p:attrName>ppt_x</p:attrName>
                                        </p:attrNameLst>
                                      </p:cBhvr>
                                      <p:tavLst>
                                        <p:tav tm="0">
                                          <p:val>
                                            <p:strVal val="#ppt_x"/>
                                          </p:val>
                                        </p:tav>
                                        <p:tav tm="100000">
                                          <p:val>
                                            <p:strVal val="#ppt_x"/>
                                          </p:val>
                                        </p:tav>
                                      </p:tavLst>
                                    </p:anim>
                                    <p:anim calcmode="lin" valueType="num">
                                      <p:cBhvr additive="base">
                                        <p:cTn id="8" dur="500" fill="hold"/>
                                        <p:tgtEl>
                                          <p:spTgt spid="55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Documents and Settings\home\Мои документы\Мои рисунки\софія\sofiyskiy_sobor_142s.jpg"/>
          <p:cNvPicPr>
            <a:picLocks noChangeAspect="1" noChangeArrowheads="1"/>
          </p:cNvPicPr>
          <p:nvPr/>
        </p:nvPicPr>
        <p:blipFill>
          <a:blip r:embed="rId2"/>
          <a:srcRect/>
          <a:stretch>
            <a:fillRect/>
          </a:stretch>
        </p:blipFill>
        <p:spPr bwMode="auto">
          <a:xfrm>
            <a:off x="2649538" y="285750"/>
            <a:ext cx="5922962" cy="6357938"/>
          </a:xfrm>
          <a:prstGeom prst="rect">
            <a:avLst/>
          </a:prstGeom>
          <a:noFill/>
          <a:ln w="57150">
            <a:solidFill>
              <a:schemeClr val="accent1">
                <a:lumMod val="75000"/>
              </a:schemeClr>
            </a:solidFill>
          </a:ln>
        </p:spPr>
      </p:pic>
      <p:sp>
        <p:nvSpPr>
          <p:cNvPr id="63491" name="Rectangle 3"/>
          <p:cNvSpPr>
            <a:spLocks noChangeArrowheads="1"/>
          </p:cNvSpPr>
          <p:nvPr/>
        </p:nvSpPr>
        <p:spPr bwMode="auto">
          <a:xfrm>
            <a:off x="142875" y="3857625"/>
            <a:ext cx="2357438" cy="2246313"/>
          </a:xfrm>
          <a:prstGeom prst="rect">
            <a:avLst/>
          </a:prstGeom>
          <a:noFill/>
          <a:ln w="9525">
            <a:noFill/>
            <a:miter lim="800000"/>
            <a:headEnd/>
            <a:tailEnd/>
          </a:ln>
        </p:spPr>
        <p:txBody>
          <a:bodyPr anchor="ctr">
            <a:spAutoFit/>
          </a:bodyPr>
          <a:lstStyle/>
          <a:p>
            <a:pPr algn="ctr"/>
            <a:r>
              <a:rPr lang="ru-RU" sz="2800">
                <a:latin typeface="Arial Narrow" pitchFamily="34" charset="0"/>
                <a:cs typeface="Calibri" pitchFamily="34" charset="0"/>
              </a:rPr>
              <a:t>Інтер'єр Софійського собору. </a:t>
            </a:r>
          </a:p>
          <a:p>
            <a:pPr algn="ctr"/>
            <a:r>
              <a:rPr lang="ru-RU" sz="2800">
                <a:latin typeface="Arial Narrow" pitchFamily="34" charset="0"/>
                <a:cs typeface="Calibri" pitchFamily="34" charset="0"/>
              </a:rPr>
              <a:t>Хори. </a:t>
            </a:r>
          </a:p>
          <a:p>
            <a:pPr algn="ctr"/>
            <a:r>
              <a:rPr lang="ru-RU" sz="2800">
                <a:latin typeface="Arial Narrow" pitchFamily="34" charset="0"/>
                <a:cs typeface="Calibri" pitchFamily="34" charset="0"/>
              </a:rPr>
              <a:t>Північна стіна.</a:t>
            </a:r>
            <a:endParaRPr lang="ru-RU" sz="28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decel="50000" fill="hold">
                                          <p:stCondLst>
                                            <p:cond delay="0"/>
                                          </p:stCondLst>
                                        </p:cTn>
                                        <p:tgtEl>
                                          <p:spTgt spid="634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34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3490"/>
                                        </p:tgtEl>
                                        <p:attrNameLst>
                                          <p:attrName>ppt_w</p:attrName>
                                        </p:attrNameLst>
                                      </p:cBhvr>
                                      <p:tavLst>
                                        <p:tav tm="0">
                                          <p:val>
                                            <p:strVal val="#ppt_w*.05"/>
                                          </p:val>
                                        </p:tav>
                                        <p:tav tm="100000">
                                          <p:val>
                                            <p:strVal val="#ppt_w"/>
                                          </p:val>
                                        </p:tav>
                                      </p:tavLst>
                                    </p:anim>
                                    <p:anim calcmode="lin" valueType="num">
                                      <p:cBhvr>
                                        <p:cTn id="10" dur="1000" fill="hold"/>
                                        <p:tgtEl>
                                          <p:spTgt spid="634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34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34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34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349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gtEl>
                                        <p:attrNameLst>
                                          <p:attrName>style.visibility</p:attrName>
                                        </p:attrNameLst>
                                      </p:cBhvr>
                                      <p:to>
                                        <p:strVal val="visible"/>
                                      </p:to>
                                    </p:set>
                                    <p:anim calcmode="lin" valueType="num">
                                      <p:cBhvr additive="base">
                                        <p:cTn id="19" dur="500" fill="hold"/>
                                        <p:tgtEl>
                                          <p:spTgt spid="63491"/>
                                        </p:tgtEl>
                                        <p:attrNameLst>
                                          <p:attrName>ppt_x</p:attrName>
                                        </p:attrNameLst>
                                      </p:cBhvr>
                                      <p:tavLst>
                                        <p:tav tm="0">
                                          <p:val>
                                            <p:strVal val="#ppt_x"/>
                                          </p:val>
                                        </p:tav>
                                        <p:tav tm="100000">
                                          <p:val>
                                            <p:strVal val="#ppt_x"/>
                                          </p:val>
                                        </p:tav>
                                      </p:tavLst>
                                    </p:anim>
                                    <p:anim calcmode="lin" valueType="num">
                                      <p:cBhvr additive="base">
                                        <p:cTn id="20"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home\Мои документы\Мои рисунки\софія\sofiyskiy_sobor_145.jpg"/>
          <p:cNvPicPr>
            <a:picLocks noChangeAspect="1" noChangeArrowheads="1"/>
          </p:cNvPicPr>
          <p:nvPr/>
        </p:nvPicPr>
        <p:blipFill>
          <a:blip r:embed="rId2"/>
          <a:srcRect/>
          <a:stretch>
            <a:fillRect/>
          </a:stretch>
        </p:blipFill>
        <p:spPr bwMode="auto">
          <a:xfrm>
            <a:off x="1071563" y="142875"/>
            <a:ext cx="7075487" cy="5857875"/>
          </a:xfrm>
          <a:prstGeom prst="rect">
            <a:avLst/>
          </a:prstGeom>
          <a:noFill/>
          <a:ln w="57150">
            <a:solidFill>
              <a:schemeClr val="accent1">
                <a:lumMod val="75000"/>
              </a:schemeClr>
            </a:solidFill>
          </a:ln>
        </p:spPr>
      </p:pic>
      <p:sp>
        <p:nvSpPr>
          <p:cNvPr id="64515" name="Rectangle 3"/>
          <p:cNvSpPr>
            <a:spLocks noChangeArrowheads="1"/>
          </p:cNvSpPr>
          <p:nvPr/>
        </p:nvSpPr>
        <p:spPr bwMode="auto">
          <a:xfrm>
            <a:off x="142875" y="6143625"/>
            <a:ext cx="8858250" cy="461963"/>
          </a:xfrm>
          <a:prstGeom prst="rect">
            <a:avLst/>
          </a:prstGeom>
          <a:noFill/>
          <a:ln w="9525">
            <a:noFill/>
            <a:miter lim="800000"/>
            <a:headEnd/>
            <a:tailEnd/>
          </a:ln>
        </p:spPr>
        <p:txBody>
          <a:bodyPr anchor="ctr">
            <a:spAutoFit/>
          </a:bodyPr>
          <a:lstStyle/>
          <a:p>
            <a:r>
              <a:rPr lang="ru-RU" sz="2400" u="sng">
                <a:latin typeface="Arial Narrow" pitchFamily="34" charset="0"/>
                <a:cs typeface="Times New Roman" pitchFamily="18" charset="0"/>
              </a:rPr>
              <a:t>  Інтер'єр Софійського собору. Хори. Фрески південно-західного купола</a:t>
            </a:r>
            <a:r>
              <a:rPr lang="ru-RU" sz="2400">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decel="50000" fill="hold">
                                          <p:stCondLst>
                                            <p:cond delay="0"/>
                                          </p:stCondLst>
                                        </p:cTn>
                                        <p:tgtEl>
                                          <p:spTgt spid="645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45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4514"/>
                                        </p:tgtEl>
                                        <p:attrNameLst>
                                          <p:attrName>ppt_w</p:attrName>
                                        </p:attrNameLst>
                                      </p:cBhvr>
                                      <p:tavLst>
                                        <p:tav tm="0">
                                          <p:val>
                                            <p:strVal val="#ppt_w*.05"/>
                                          </p:val>
                                        </p:tav>
                                        <p:tav tm="100000">
                                          <p:val>
                                            <p:strVal val="#ppt_w"/>
                                          </p:val>
                                        </p:tav>
                                      </p:tavLst>
                                    </p:anim>
                                    <p:anim calcmode="lin" valueType="num">
                                      <p:cBhvr>
                                        <p:cTn id="10" dur="1000" fill="hold"/>
                                        <p:tgtEl>
                                          <p:spTgt spid="645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45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45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45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45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5"/>
                                        </p:tgtEl>
                                        <p:attrNameLst>
                                          <p:attrName>style.visibility</p:attrName>
                                        </p:attrNameLst>
                                      </p:cBhvr>
                                      <p:to>
                                        <p:strVal val="visible"/>
                                      </p:to>
                                    </p:set>
                                    <p:anim calcmode="lin" valueType="num">
                                      <p:cBhvr additive="base">
                                        <p:cTn id="19" dur="500" fill="hold"/>
                                        <p:tgtEl>
                                          <p:spTgt spid="64515"/>
                                        </p:tgtEl>
                                        <p:attrNameLst>
                                          <p:attrName>ppt_x</p:attrName>
                                        </p:attrNameLst>
                                      </p:cBhvr>
                                      <p:tavLst>
                                        <p:tav tm="0">
                                          <p:val>
                                            <p:strVal val="#ppt_x"/>
                                          </p:val>
                                        </p:tav>
                                        <p:tav tm="100000">
                                          <p:val>
                                            <p:strVal val="#ppt_x"/>
                                          </p:val>
                                        </p:tav>
                                      </p:tavLst>
                                    </p:anim>
                                    <p:anim calcmode="lin" valueType="num">
                                      <p:cBhvr additive="base">
                                        <p:cTn id="20" dur="500" fill="hold"/>
                                        <p:tgtEl>
                                          <p:spTgt spid="645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643313" y="214313"/>
            <a:ext cx="4516437" cy="6361112"/>
          </a:xfrm>
          <a:prstGeom prst="rect">
            <a:avLst/>
          </a:prstGeom>
          <a:noFill/>
          <a:ln w="57150">
            <a:solidFill>
              <a:schemeClr val="accent1">
                <a:lumMod val="75000"/>
              </a:schemeClr>
            </a:solidFill>
            <a:miter lim="800000"/>
            <a:headEnd/>
            <a:tailEnd/>
          </a:ln>
          <a:effectLst/>
        </p:spPr>
      </p:pic>
      <p:sp>
        <p:nvSpPr>
          <p:cNvPr id="2051" name="Rectangle 3"/>
          <p:cNvSpPr>
            <a:spLocks noChangeArrowheads="1"/>
          </p:cNvSpPr>
          <p:nvPr/>
        </p:nvSpPr>
        <p:spPr bwMode="auto">
          <a:xfrm>
            <a:off x="714375" y="4794250"/>
            <a:ext cx="2000250" cy="1554163"/>
          </a:xfrm>
          <a:prstGeom prst="rect">
            <a:avLst/>
          </a:prstGeom>
          <a:noFill/>
          <a:ln w="9525">
            <a:noFill/>
            <a:miter lim="800000"/>
            <a:headEnd/>
            <a:tailEnd/>
          </a:ln>
        </p:spPr>
        <p:txBody>
          <a:bodyPr anchor="ctr">
            <a:spAutoFit/>
          </a:bodyPr>
          <a:lstStyle/>
          <a:p>
            <a:r>
              <a:rPr lang="uk-UA" sz="3200" i="1">
                <a:latin typeface="Arial Narrow" pitchFamily="34" charset="0"/>
                <a:ea typeface="Calibri" pitchFamily="34" charset="0"/>
                <a:cs typeface="Times New Roman" pitchFamily="18" charset="0"/>
              </a:rPr>
              <a:t>БогоматіОранта (фреска)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214313"/>
            <a:ext cx="8429625" cy="1951037"/>
          </a:xfrm>
          <a:prstGeom prst="rect">
            <a:avLst/>
          </a:prstGeom>
        </p:spPr>
        <p:txBody>
          <a:bodyPr>
            <a:spAutoFit/>
          </a:bodyPr>
          <a:lstStyle/>
          <a:p>
            <a:pPr algn="just"/>
            <a:r>
              <a:rPr lang="uk-UA" sz="1100">
                <a:latin typeface="Calibri" pitchFamily="34" charset="0"/>
                <a:ea typeface="Calibri" pitchFamily="34" charset="0"/>
                <a:cs typeface="Times New Roman" pitchFamily="18" charset="0"/>
              </a:rPr>
              <a:t>	</a:t>
            </a:r>
            <a:r>
              <a:rPr lang="uk-UA" sz="2800">
                <a:effectLst>
                  <a:outerShdw blurRad="38100" dist="38100" dir="2700000" algn="tl">
                    <a:srgbClr val="C0C0C0"/>
                  </a:outerShdw>
                </a:effectLst>
                <a:latin typeface="Arial Narrow" pitchFamily="34" charset="0"/>
                <a:ea typeface="Calibri" pitchFamily="34" charset="0"/>
                <a:cs typeface="Times New Roman" pitchFamily="18" charset="0"/>
              </a:rPr>
              <a:t>Павло Загребельний – людина високої дисципліни, просто дивовижної працездатності, повсякчасного творчого неспокою 					</a:t>
            </a:r>
            <a:r>
              <a:rPr lang="uk-UA" sz="2800" i="1">
                <a:effectLst>
                  <a:outerShdw blurRad="38100" dist="38100" dir="2700000" algn="tl">
                    <a:srgbClr val="C0C0C0"/>
                  </a:outerShdw>
                </a:effectLst>
                <a:latin typeface="Arial Narrow" pitchFamily="34" charset="0"/>
                <a:ea typeface="Calibri" pitchFamily="34" charset="0"/>
                <a:cs typeface="Times New Roman" pitchFamily="18" charset="0"/>
              </a:rPr>
              <a:t>В.Земляк </a:t>
            </a:r>
            <a:endParaRPr lang="ru-RU" sz="2800">
              <a:effectLst>
                <a:outerShdw blurRad="38100" dist="38100" dir="2700000" algn="tl">
                  <a:srgbClr val="C0C0C0"/>
                </a:outerShdw>
              </a:effectLst>
              <a:latin typeface="Arial Narrow" pitchFamily="34" charset="0"/>
              <a:ea typeface="Calibri" pitchFamily="34" charset="0"/>
              <a:cs typeface="Times New Roman" pitchFamily="18" charset="0"/>
            </a:endParaRPr>
          </a:p>
          <a:p>
            <a:pPr algn="just">
              <a:lnSpc>
                <a:spcPct val="115000"/>
              </a:lnSpc>
              <a:spcAft>
                <a:spcPts val="1000"/>
              </a:spcAft>
            </a:pPr>
            <a:endParaRPr lang="ru-RU" sz="3200" i="1">
              <a:latin typeface="Arial Narrow" pitchFamily="34" charset="0"/>
              <a:ea typeface="Calibri" pitchFamily="34" charset="0"/>
              <a:cs typeface="Times New Roman" pitchFamily="18" charset="0"/>
            </a:endParaRPr>
          </a:p>
        </p:txBody>
      </p:sp>
      <p:sp>
        <p:nvSpPr>
          <p:cNvPr id="36865" name="Rectangle 1"/>
          <p:cNvSpPr>
            <a:spLocks noChangeArrowheads="1"/>
          </p:cNvSpPr>
          <p:nvPr/>
        </p:nvSpPr>
        <p:spPr bwMode="auto">
          <a:xfrm>
            <a:off x="357188" y="3929063"/>
            <a:ext cx="8429625" cy="2524125"/>
          </a:xfrm>
          <a:prstGeom prst="rect">
            <a:avLst/>
          </a:prstGeom>
          <a:noFill/>
          <a:ln w="9525">
            <a:noFill/>
            <a:miter lim="800000"/>
            <a:headEnd/>
            <a:tailEnd/>
          </a:ln>
          <a:effectLst/>
        </p:spPr>
        <p:txBody>
          <a:bodyPr anchor="ctr">
            <a:spAutoFit/>
          </a:bodyPr>
          <a:lstStyle/>
          <a:p>
            <a:pPr algn="just">
              <a:defRPr/>
            </a:pPr>
            <a:r>
              <a:rPr lang="uk-UA" sz="2800" dirty="0">
                <a:latin typeface="Arial Narrow" pitchFamily="34" charset="0"/>
                <a:ea typeface="Calibri" pitchFamily="34" charset="0"/>
                <a:cs typeface="Times New Roman" pitchFamily="18" charset="0"/>
              </a:rPr>
              <a:t>	</a:t>
            </a:r>
            <a:r>
              <a:rPr lang="uk-UA" sz="2800" dirty="0">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Наша проза немислима без романів Павла Загребельного. Страшно й подумати, наскільки б вона збідніла, коли б у ній не з'явилося того, що з'явилося з-під пера Загребельного													О.Сизоненко</a:t>
            </a:r>
            <a:endParaRPr lang="ru-RU" sz="2800" dirty="0">
              <a:effectLst>
                <a:outerShdw blurRad="38100" dist="38100" dir="2700000" algn="tl">
                  <a:srgbClr val="000000">
                    <a:alpha val="43137"/>
                  </a:srgbClr>
                </a:outerShdw>
              </a:effectLst>
              <a:latin typeface="Arial Narrow" pitchFamily="34" charset="0"/>
              <a:cs typeface="+mn-cs"/>
            </a:endParaRPr>
          </a:p>
          <a:p>
            <a:pPr eaLnBrk="0" hangingPunct="0">
              <a:defRPr/>
            </a:pPr>
            <a:endParaRPr lang="ru-RU" dirty="0">
              <a:latin typeface="Arial" pitchFamily="34" charset="0"/>
              <a:cs typeface="+mn-cs"/>
            </a:endParaRPr>
          </a:p>
        </p:txBody>
      </p:sp>
      <p:sp>
        <p:nvSpPr>
          <p:cNvPr id="36866" name="Rectangle 2"/>
          <p:cNvSpPr>
            <a:spLocks noChangeArrowheads="1"/>
          </p:cNvSpPr>
          <p:nvPr/>
        </p:nvSpPr>
        <p:spPr bwMode="auto">
          <a:xfrm>
            <a:off x="428625" y="1714500"/>
            <a:ext cx="8501063" cy="2524125"/>
          </a:xfrm>
          <a:prstGeom prst="rect">
            <a:avLst/>
          </a:prstGeom>
          <a:noFill/>
          <a:ln w="9525">
            <a:noFill/>
            <a:miter lim="800000"/>
            <a:headEnd/>
            <a:tailEnd/>
          </a:ln>
          <a:effectLst/>
        </p:spPr>
        <p:txBody>
          <a:bodyPr anchor="ctr">
            <a:spAutoFit/>
          </a:bodyPr>
          <a:lstStyle/>
          <a:p>
            <a:pPr algn="just">
              <a:defRPr/>
            </a:pPr>
            <a:r>
              <a:rPr lang="uk-UA" sz="2800" dirty="0">
                <a:latin typeface="Arial Narrow" pitchFamily="34" charset="0"/>
                <a:ea typeface="Calibri" pitchFamily="34" charset="0"/>
                <a:cs typeface="Times New Roman" pitchFamily="18" charset="0"/>
              </a:rPr>
              <a:t>	</a:t>
            </a:r>
            <a:r>
              <a:rPr lang="uk-UA" sz="2800" dirty="0">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Сам він – невтомний шукач, експериментатор, вигадник, людина різносторонніх інтересів, майже фотографічної пам'яті, дотепного розуму, полемічного обдарування, що засвідчує вся його творчість</a:t>
            </a:r>
            <a:endParaRPr lang="ru-RU" sz="2800" dirty="0">
              <a:effectLst>
                <a:outerShdw blurRad="38100" dist="38100" dir="2700000" algn="tl">
                  <a:srgbClr val="000000">
                    <a:alpha val="43137"/>
                  </a:srgbClr>
                </a:outerShdw>
              </a:effectLst>
              <a:latin typeface="Arial Narrow" pitchFamily="34" charset="0"/>
              <a:cs typeface="+mn-cs"/>
            </a:endParaRPr>
          </a:p>
          <a:p>
            <a:pPr algn="just" eaLnBrk="0" hangingPunct="0">
              <a:defRPr/>
            </a:pPr>
            <a:r>
              <a:rPr lang="uk-UA" sz="2800" dirty="0">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В.</a:t>
            </a:r>
            <a:r>
              <a:rPr lang="uk-UA" sz="2800" dirty="0" err="1">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Фащенко</a:t>
            </a:r>
            <a:endParaRPr lang="ru-RU" sz="2800" dirty="0">
              <a:effectLst>
                <a:outerShdw blurRad="38100" dist="38100" dir="2700000" algn="tl">
                  <a:srgbClr val="000000">
                    <a:alpha val="43137"/>
                  </a:srgbClr>
                </a:outerShdw>
              </a:effectLst>
              <a:latin typeface="Arial Narrow" pitchFamily="34" charset="0"/>
              <a:cs typeface="+mn-cs"/>
            </a:endParaRPr>
          </a:p>
          <a:p>
            <a:pPr algn="just" eaLnBrk="0" hangingPunct="0">
              <a:defRPr/>
            </a:pPr>
            <a:endParaRPr lang="ru-RU" dirty="0">
              <a:latin typeface="Arial"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gtEl>
                                        <p:attrNameLst>
                                          <p:attrName>style.visibility</p:attrName>
                                        </p:attrNameLst>
                                      </p:cBhvr>
                                      <p:to>
                                        <p:strVal val="visible"/>
                                      </p:to>
                                    </p:set>
                                    <p:anim calcmode="lin" valueType="num">
                                      <p:cBhvr additive="base">
                                        <p:cTn id="13" dur="500" fill="hold"/>
                                        <p:tgtEl>
                                          <p:spTgt spid="36866"/>
                                        </p:tgtEl>
                                        <p:attrNameLst>
                                          <p:attrName>ppt_x</p:attrName>
                                        </p:attrNameLst>
                                      </p:cBhvr>
                                      <p:tavLst>
                                        <p:tav tm="0">
                                          <p:val>
                                            <p:strVal val="#ppt_x"/>
                                          </p:val>
                                        </p:tav>
                                        <p:tav tm="100000">
                                          <p:val>
                                            <p:strVal val="#ppt_x"/>
                                          </p:val>
                                        </p:tav>
                                      </p:tavLst>
                                    </p:anim>
                                    <p:anim calcmode="lin" valueType="num">
                                      <p:cBhvr additive="base">
                                        <p:cTn id="14"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5"/>
                                        </p:tgtEl>
                                        <p:attrNameLst>
                                          <p:attrName>style.visibility</p:attrName>
                                        </p:attrNameLst>
                                      </p:cBhvr>
                                      <p:to>
                                        <p:strVal val="visible"/>
                                      </p:to>
                                    </p:set>
                                    <p:anim calcmode="lin" valueType="num">
                                      <p:cBhvr additive="base">
                                        <p:cTn id="19" dur="500" fill="hold"/>
                                        <p:tgtEl>
                                          <p:spTgt spid="36865"/>
                                        </p:tgtEl>
                                        <p:attrNameLst>
                                          <p:attrName>ppt_x</p:attrName>
                                        </p:attrNameLst>
                                      </p:cBhvr>
                                      <p:tavLst>
                                        <p:tav tm="0">
                                          <p:val>
                                            <p:strVal val="#ppt_x"/>
                                          </p:val>
                                        </p:tav>
                                        <p:tav tm="100000">
                                          <p:val>
                                            <p:strVal val="#ppt_x"/>
                                          </p:val>
                                        </p:tav>
                                      </p:tavLst>
                                    </p:anim>
                                    <p:anim calcmode="lin" valueType="num">
                                      <p:cBhvr additive="base">
                                        <p:cTn id="20" dur="500" fill="hold"/>
                                        <p:tgtEl>
                                          <p:spTgt spid="368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865" grpId="0"/>
      <p:bldP spid="368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2428875" y="428625"/>
            <a:ext cx="6499225" cy="6143625"/>
          </a:xfrm>
          <a:prstGeom prst="rect">
            <a:avLst/>
          </a:prstGeom>
          <a:noFill/>
          <a:ln w="9525">
            <a:noFill/>
            <a:miter lim="800000"/>
            <a:headEnd/>
            <a:tailEnd/>
          </a:ln>
        </p:spPr>
      </p:pic>
      <p:sp>
        <p:nvSpPr>
          <p:cNvPr id="66563" name="Rectangle 3"/>
          <p:cNvSpPr>
            <a:spLocks noChangeArrowheads="1"/>
          </p:cNvSpPr>
          <p:nvPr/>
        </p:nvSpPr>
        <p:spPr bwMode="auto">
          <a:xfrm>
            <a:off x="142875" y="3714750"/>
            <a:ext cx="2071688" cy="2678113"/>
          </a:xfrm>
          <a:prstGeom prst="rect">
            <a:avLst/>
          </a:prstGeom>
          <a:noFill/>
          <a:ln w="9525">
            <a:noFill/>
            <a:miter lim="800000"/>
            <a:headEnd/>
            <a:tailEnd/>
          </a:ln>
        </p:spPr>
        <p:txBody>
          <a:bodyPr anchor="ctr">
            <a:spAutoFit/>
          </a:bodyPr>
          <a:lstStyle/>
          <a:p>
            <a:pPr algn="ctr"/>
            <a:r>
              <a:rPr lang="uk-UA" sz="2800">
                <a:latin typeface="Arial Narrow" pitchFamily="34" charset="0"/>
                <a:ea typeface="Calibri" pitchFamily="34" charset="0"/>
                <a:cs typeface="Times New Roman" pitchFamily="18" charset="0"/>
              </a:rPr>
              <a:t>Софійський собор – як він мусив виглядати (тепер багато добудовано)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500" decel="50000" fill="hold">
                                          <p:stCondLst>
                                            <p:cond delay="0"/>
                                          </p:stCondLst>
                                        </p:cTn>
                                        <p:tgtEl>
                                          <p:spTgt spid="6656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656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6562"/>
                                        </p:tgtEl>
                                        <p:attrNameLst>
                                          <p:attrName>ppt_w</p:attrName>
                                        </p:attrNameLst>
                                      </p:cBhvr>
                                      <p:tavLst>
                                        <p:tav tm="0">
                                          <p:val>
                                            <p:strVal val="#ppt_w*.05"/>
                                          </p:val>
                                        </p:tav>
                                        <p:tav tm="100000">
                                          <p:val>
                                            <p:strVal val="#ppt_w"/>
                                          </p:val>
                                        </p:tav>
                                      </p:tavLst>
                                    </p:anim>
                                    <p:anim calcmode="lin" valueType="num">
                                      <p:cBhvr>
                                        <p:cTn id="10" dur="1000" fill="hold"/>
                                        <p:tgtEl>
                                          <p:spTgt spid="6656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656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656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656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656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gtEl>
                                        <p:attrNameLst>
                                          <p:attrName>style.visibility</p:attrName>
                                        </p:attrNameLst>
                                      </p:cBhvr>
                                      <p:to>
                                        <p:strVal val="visible"/>
                                      </p:to>
                                    </p:set>
                                    <p:anim calcmode="lin" valueType="num">
                                      <p:cBhvr additive="base">
                                        <p:cTn id="19" dur="500" fill="hold"/>
                                        <p:tgtEl>
                                          <p:spTgt spid="66563"/>
                                        </p:tgtEl>
                                        <p:attrNameLst>
                                          <p:attrName>ppt_x</p:attrName>
                                        </p:attrNameLst>
                                      </p:cBhvr>
                                      <p:tavLst>
                                        <p:tav tm="0">
                                          <p:val>
                                            <p:strVal val="#ppt_x"/>
                                          </p:val>
                                        </p:tav>
                                        <p:tav tm="100000">
                                          <p:val>
                                            <p:strVal val="#ppt_x"/>
                                          </p:val>
                                        </p:tav>
                                      </p:tavLst>
                                    </p:anim>
                                    <p:anim calcmode="lin" valueType="num">
                                      <p:cBhvr additive="base">
                                        <p:cTn id="20" dur="500" fill="hold"/>
                                        <p:tgtEl>
                                          <p:spTgt spid="66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000375" y="857250"/>
            <a:ext cx="3143250" cy="400050"/>
          </a:xfrm>
          <a:prstGeom prst="rect">
            <a:avLst/>
          </a:prstGeom>
          <a:noFill/>
          <a:ln w="9525">
            <a:noFill/>
            <a:miter lim="800000"/>
            <a:headEnd/>
            <a:tailEnd/>
          </a:ln>
        </p:spPr>
        <p:txBody>
          <a:bodyPr anchor="ctr">
            <a:spAutoFit/>
          </a:bodyPr>
          <a:lstStyle/>
          <a:p>
            <a:r>
              <a:rPr lang="uk-UA" sz="2000">
                <a:latin typeface="Arial Narrow" pitchFamily="34" charset="0"/>
                <a:ea typeface="Calibri" pitchFamily="34" charset="0"/>
                <a:cs typeface="Times New Roman" pitchFamily="18" charset="0"/>
              </a:rPr>
              <a:t> </a:t>
            </a:r>
          </a:p>
        </p:txBody>
      </p:sp>
      <p:sp>
        <p:nvSpPr>
          <p:cNvPr id="3" name="Прямоугольник 2"/>
          <p:cNvSpPr>
            <a:spLocks noChangeArrowheads="1"/>
          </p:cNvSpPr>
          <p:nvPr/>
        </p:nvSpPr>
        <p:spPr bwMode="auto">
          <a:xfrm>
            <a:off x="468313" y="0"/>
            <a:ext cx="8286750" cy="6664325"/>
          </a:xfrm>
          <a:prstGeom prst="rect">
            <a:avLst/>
          </a:prstGeom>
          <a:noFill/>
          <a:ln w="9525">
            <a:noFill/>
            <a:miter lim="800000"/>
            <a:headEnd/>
            <a:tailEnd/>
          </a:ln>
        </p:spPr>
        <p:txBody>
          <a:bodyPr>
            <a:spAutoFit/>
          </a:bodyPr>
          <a:lstStyle/>
          <a:p>
            <a:pPr algn="just"/>
            <a:r>
              <a:rPr lang="ru-RU">
                <a:latin typeface="Cambria" pitchFamily="18" charset="0"/>
              </a:rPr>
              <a:t> 	</a:t>
            </a:r>
            <a:r>
              <a:rPr lang="ru-RU" sz="2400" b="1">
                <a:latin typeface="Arial Narrow" pitchFamily="34" charset="0"/>
              </a:rPr>
              <a:t>«Вся ця історія вигадана. Пустивши Сивоока в мандри, я дав читачеві певну поживу, розширив «географію», залучив до сюжету деякі реальні історичні події. Скажімо, осліплення тисячі болгар — це факт, записаний у хроніках. Я, до речі, був у Македонії, в тих місцях, де все це відбувалося. І взагалі, я бував майже скрізь, де бували мої герої. То в час війни, то як турист, то в складі письменницьких делегацій...» 	 </a:t>
            </a:r>
          </a:p>
          <a:p>
            <a:pPr algn="just"/>
            <a:r>
              <a:rPr lang="ru-RU" sz="2400" b="1">
                <a:latin typeface="Arial Narrow" pitchFamily="34" charset="0"/>
              </a:rPr>
              <a:t>			Автокоментар Павла Загребельного </a:t>
            </a:r>
          </a:p>
          <a:p>
            <a:pPr algn="just"/>
            <a:endParaRPr lang="ru-RU" sz="2400" b="1">
              <a:latin typeface="Arial Narrow" pitchFamily="34" charset="0"/>
            </a:endParaRPr>
          </a:p>
          <a:p>
            <a:pPr algn="just"/>
            <a:r>
              <a:rPr lang="ru-RU" sz="2400" b="1">
                <a:latin typeface="Arial Narrow" pitchFamily="34" charset="0"/>
              </a:rPr>
              <a:t>	Сюжет великого обсягом роману, отже, опирається на багату й захопливу подієву інтригу, що дає змогу «переселити» читача в далеке ХІ століття, відтворене в усьому багатстві історичної інформації. </a:t>
            </a:r>
          </a:p>
          <a:p>
            <a:endParaRPr lang="ru-RU" sz="24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142875" y="214313"/>
            <a:ext cx="8786813" cy="6556375"/>
          </a:xfrm>
          <a:prstGeom prst="rect">
            <a:avLst/>
          </a:prstGeom>
          <a:noFill/>
          <a:ln w="9525">
            <a:noFill/>
            <a:miter lim="800000"/>
            <a:headEnd/>
            <a:tailEnd/>
          </a:ln>
        </p:spPr>
        <p:txBody>
          <a:bodyPr anchor="ctr">
            <a:spAutoFit/>
          </a:bodyPr>
          <a:lstStyle/>
          <a:p>
            <a:pPr algn="just"/>
            <a:r>
              <a:rPr lang="uk-UA" sz="2800">
                <a:latin typeface="Arial Narrow" pitchFamily="34" charset="0"/>
                <a:ea typeface="Calibri" pitchFamily="34" charset="0"/>
                <a:cs typeface="Times New Roman" pitchFamily="18" charset="0"/>
              </a:rPr>
              <a:t>	</a:t>
            </a:r>
            <a:r>
              <a:rPr lang="uk-UA" sz="2800" b="1">
                <a:latin typeface="Arial Narrow" pitchFamily="34" charset="0"/>
                <a:ea typeface="Calibri" pitchFamily="34" charset="0"/>
                <a:cs typeface="Times New Roman" pitchFamily="18" charset="0"/>
              </a:rPr>
              <a:t>«Мені не просто хотілося показати часи Ярослава Мудрого, не просто зробити спробу реконструкції епохи, не просто відтворити процес будівництва Софійського собору аж до вигадування автора цієї величної споруди, імені якого, як і безлічі інших дорогих для нас імен, історія, на жаль, не донесла до наших часів. Ішлося про більше. Хотілося показати нерозривність часів, показати, що великий культурний спадок, полишений нам історією, існує не самодостатньо, а входить у наше життя щоденне, впливає на наші смаки й почування, формує в нас відчуття краси й величі, ми ж платимо своїм далеким предкам тим, що ставимося до їхнього спадку з належною шанобою, оберігаємо й захищаємо його». 	(П.Загребельний про творчий задум роману «Диво»)</a:t>
            </a:r>
            <a:endParaRPr lang="ru-RU" sz="2800" b="1">
              <a:latin typeface="Arial Narrow" pitchFamily="34" charset="0"/>
              <a:ea typeface="Calibri" pitchFamily="34" charset="0"/>
              <a:cs typeface="Times New Roman" pitchFamily="18" charset="0"/>
            </a:endParaRPr>
          </a:p>
          <a:p>
            <a:pPr algn="just"/>
            <a:r>
              <a:rPr lang="uk-UA" sz="2800" b="1">
                <a:latin typeface="Arial Narrow" pitchFamily="34" charset="0"/>
                <a:ea typeface="Calibri" pitchFamily="34" charset="0"/>
                <a:cs typeface="Times New Roman" pitchFamily="18" charset="0"/>
              </a:rPr>
              <a:t>							</a:t>
            </a:r>
            <a:r>
              <a:rPr lang="uk-UA" sz="2800" b="1" i="1">
                <a:latin typeface="Arial Narrow" pitchFamily="34" charset="0"/>
                <a:ea typeface="Calibri" pitchFamily="34"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5"/>
                                        </p:tgtEl>
                                        <p:attrNameLst>
                                          <p:attrName>style.visibility</p:attrName>
                                        </p:attrNameLst>
                                      </p:cBhvr>
                                      <p:to>
                                        <p:strVal val="visible"/>
                                      </p:to>
                                    </p:set>
                                    <p:anim calcmode="lin" valueType="num">
                                      <p:cBhvr additive="base">
                                        <p:cTn id="7" dur="500" fill="hold"/>
                                        <p:tgtEl>
                                          <p:spTgt spid="98305"/>
                                        </p:tgtEl>
                                        <p:attrNameLst>
                                          <p:attrName>ppt_x</p:attrName>
                                        </p:attrNameLst>
                                      </p:cBhvr>
                                      <p:tavLst>
                                        <p:tav tm="0">
                                          <p:val>
                                            <p:strVal val="#ppt_x"/>
                                          </p:val>
                                        </p:tav>
                                        <p:tav tm="100000">
                                          <p:val>
                                            <p:strVal val="#ppt_x"/>
                                          </p:val>
                                        </p:tav>
                                      </p:tavLst>
                                    </p:anim>
                                    <p:anim calcmode="lin" valueType="num">
                                      <p:cBhvr additive="base">
                                        <p:cTn id="8" dur="500" fill="hold"/>
                                        <p:tgtEl>
                                          <p:spTgt spid="98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357188" y="1071563"/>
            <a:ext cx="8429625" cy="4524375"/>
          </a:xfrm>
          <a:prstGeom prst="rect">
            <a:avLst/>
          </a:prstGeom>
          <a:noFill/>
          <a:ln w="9525">
            <a:noFill/>
            <a:miter lim="800000"/>
            <a:headEnd/>
            <a:tailEnd/>
          </a:ln>
          <a:effectLst/>
        </p:spPr>
        <p:txBody>
          <a:bodyPr anchor="ctr">
            <a:spAutoFit/>
          </a:bodyPr>
          <a:lstStyle/>
          <a:p>
            <a:pPr algn="just">
              <a:defRPr/>
            </a:pPr>
            <a:r>
              <a:rPr lang="uk-UA" sz="3600" b="1" dirty="0">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«…Може, будовано цей собор у сльозах, прокляттях і крові, може, з урочистим співом і радістю,…але піднявся він у тій землі,…яку називали землею багатьох городів, …і…вознеслося рожеве кам’яне диво: небаченої величі й краси храм, який …не мав рівних у цілому світі»</a:t>
            </a:r>
            <a:endParaRPr lang="ru-RU" sz="3600" b="1" dirty="0">
              <a:effectLst>
                <a:outerShdw blurRad="38100" dist="38100" dir="2700000" algn="tl">
                  <a:srgbClr val="000000">
                    <a:alpha val="43137"/>
                  </a:srgbClr>
                </a:outerShdw>
              </a:effectLst>
              <a:latin typeface="Arial Narrow" pitchFamily="34" charset="0"/>
              <a:cs typeface="+mn-cs"/>
            </a:endParaRPr>
          </a:p>
          <a:p>
            <a:pPr algn="just" eaLnBrk="0" hangingPunct="0">
              <a:defRPr/>
            </a:pPr>
            <a:r>
              <a:rPr lang="uk-UA" sz="3600" b="1" dirty="0">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П.Загребельний</a:t>
            </a:r>
            <a:endParaRPr lang="uk-UA" sz="3600" b="1" dirty="0">
              <a:effectLst>
                <a:outerShdw blurRad="38100" dist="38100" dir="2700000" algn="tl">
                  <a:srgbClr val="000000">
                    <a:alpha val="43137"/>
                  </a:srgbClr>
                </a:outerShdw>
              </a:effectLst>
              <a:latin typeface="Arial Narrow"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09"/>
                                        </p:tgtEl>
                                        <p:attrNameLst>
                                          <p:attrName>style.visibility</p:attrName>
                                        </p:attrNameLst>
                                      </p:cBhvr>
                                      <p:to>
                                        <p:strVal val="visible"/>
                                      </p:to>
                                    </p:set>
                                    <p:anim calcmode="lin" valueType="num">
                                      <p:cBhvr additive="base">
                                        <p:cTn id="7" dur="500" fill="hold"/>
                                        <p:tgtEl>
                                          <p:spTgt spid="94209"/>
                                        </p:tgtEl>
                                        <p:attrNameLst>
                                          <p:attrName>ppt_x</p:attrName>
                                        </p:attrNameLst>
                                      </p:cBhvr>
                                      <p:tavLst>
                                        <p:tav tm="0">
                                          <p:val>
                                            <p:strVal val="#ppt_x"/>
                                          </p:val>
                                        </p:tav>
                                        <p:tav tm="100000">
                                          <p:val>
                                            <p:strVal val="#ppt_x"/>
                                          </p:val>
                                        </p:tav>
                                      </p:tavLst>
                                    </p:anim>
                                    <p:anim calcmode="lin" valueType="num">
                                      <p:cBhvr additive="base">
                                        <p:cTn id="8" dur="500" fill="hold"/>
                                        <p:tgtEl>
                                          <p:spTgt spid="94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428750" y="785813"/>
            <a:ext cx="4143375" cy="215900"/>
          </a:xfrm>
          <a:prstGeom prst="rect">
            <a:avLst/>
          </a:prstGeom>
          <a:noFill/>
          <a:ln w="9525">
            <a:noFill/>
            <a:miter lim="800000"/>
            <a:headEnd/>
            <a:tailEnd/>
          </a:ln>
        </p:spPr>
        <p:txBody>
          <a:bodyPr anchor="ctr">
            <a:spAutoFit/>
          </a:bodyPr>
          <a:lstStyle/>
          <a:p>
            <a:r>
              <a:rPr lang="uk-UA" sz="800">
                <a:solidFill>
                  <a:srgbClr val="000000"/>
                </a:solidFill>
                <a:cs typeface="Times New Roman" pitchFamily="18" charset="0"/>
              </a:rPr>
              <a:t> </a:t>
            </a:r>
            <a:endParaRPr lang="uk-UA"/>
          </a:p>
        </p:txBody>
      </p:sp>
      <p:sp>
        <p:nvSpPr>
          <p:cNvPr id="3" name="Скругленный прямоугольник 2"/>
          <p:cNvSpPr/>
          <p:nvPr/>
        </p:nvSpPr>
        <p:spPr>
          <a:xfrm>
            <a:off x="1214414" y="1571612"/>
            <a:ext cx="6858048" cy="321471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26" name="Rectangle 2"/>
          <p:cNvSpPr>
            <a:spLocks noChangeArrowheads="1"/>
          </p:cNvSpPr>
          <p:nvPr/>
        </p:nvSpPr>
        <p:spPr bwMode="auto">
          <a:xfrm>
            <a:off x="1357290" y="1714488"/>
            <a:ext cx="6500858" cy="286232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spAutoFit/>
          </a:bodyPr>
          <a:lstStyle/>
          <a:p>
            <a:pPr algn="ctr">
              <a:defRPr/>
            </a:pPr>
            <a:r>
              <a:rPr lang="uk-UA" sz="3200" dirty="0">
                <a:solidFill>
                  <a:srgbClr val="000000"/>
                </a:solidFill>
                <a:latin typeface="Arial Narrow" pitchFamily="34" charset="0"/>
                <a:ea typeface="Times New Roman" pitchFamily="18" charset="0"/>
              </a:rPr>
              <a:t>	</a:t>
            </a:r>
            <a:r>
              <a:rPr lang="uk-UA" sz="3600" dirty="0">
                <a:solidFill>
                  <a:srgbClr val="000000"/>
                </a:solidFill>
                <a:effectLst>
                  <a:outerShdw blurRad="38100" dist="38100" dir="2700000" algn="tl">
                    <a:srgbClr val="000000">
                      <a:alpha val="43137"/>
                    </a:srgbClr>
                  </a:outerShdw>
                </a:effectLst>
                <a:latin typeface="Arial Narrow" pitchFamily="34" charset="0"/>
                <a:ea typeface="Times New Roman" pitchFamily="18" charset="0"/>
              </a:rPr>
              <a:t>Автор вибудував незвичайну, цілком несподівану композицію: </a:t>
            </a:r>
          </a:p>
          <a:p>
            <a:pPr algn="ctr">
              <a:defRPr/>
            </a:pPr>
            <a:r>
              <a:rPr lang="uk-UA" sz="3600" dirty="0">
                <a:solidFill>
                  <a:srgbClr val="000000"/>
                </a:solidFill>
                <a:effectLst>
                  <a:outerShdw blurRad="38100" dist="38100" dir="2700000" algn="tl">
                    <a:srgbClr val="000000">
                      <a:alpha val="43137"/>
                    </a:srgbClr>
                  </a:outerShdw>
                </a:effectLst>
                <a:latin typeface="Arial Narrow" pitchFamily="34" charset="0"/>
                <a:ea typeface="Times New Roman" pitchFamily="18" charset="0"/>
              </a:rPr>
              <a:t>час дії у творі охоплює майже ціле тисячоліття, відбите у трьох часових площинах</a:t>
            </a:r>
            <a:endParaRPr lang="uk-UA" sz="3600" dirty="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style.rotation</p:attrName>
                                        </p:attrNameLst>
                                      </p:cBhvr>
                                      <p:tavLst>
                                        <p:tav tm="0">
                                          <p:val>
                                            <p:fltVal val="720"/>
                                          </p:val>
                                        </p:tav>
                                        <p:tav tm="100000">
                                          <p:val>
                                            <p:fltVal val="0"/>
                                          </p:val>
                                        </p:tav>
                                      </p:tavLst>
                                    </p:anim>
                                    <p:anim calcmode="lin" valueType="num">
                                      <p:cBhvr>
                                        <p:cTn id="9" dur="2000" fill="hold"/>
                                        <p:tgtEl>
                                          <p:spTgt spid="1026"/>
                                        </p:tgtEl>
                                        <p:attrNameLst>
                                          <p:attrName>ppt_h</p:attrName>
                                        </p:attrNameLst>
                                      </p:cBhvr>
                                      <p:tavLst>
                                        <p:tav tm="0">
                                          <p:val>
                                            <p:fltVal val="0"/>
                                          </p:val>
                                        </p:tav>
                                        <p:tav tm="100000">
                                          <p:val>
                                            <p:strVal val="#ppt_h"/>
                                          </p:val>
                                        </p:tav>
                                      </p:tavLst>
                                    </p:anim>
                                    <p:anim calcmode="lin" valueType="num">
                                      <p:cBhvr>
                                        <p:cTn id="10" dur="2000" fill="hold"/>
                                        <p:tgtEl>
                                          <p:spTgt spid="10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214290"/>
            <a:ext cx="5357850" cy="785818"/>
          </a:xfrm>
        </p:spPr>
        <p:style>
          <a:lnRef idx="1">
            <a:schemeClr val="accent6"/>
          </a:lnRef>
          <a:fillRef idx="2">
            <a:schemeClr val="accent6"/>
          </a:fillRef>
          <a:effectRef idx="1">
            <a:schemeClr val="accent6"/>
          </a:effectRef>
          <a:fontRef idx="minor">
            <a:schemeClr val="dk1"/>
          </a:fontRef>
        </p:style>
        <p:txBody>
          <a:bodyPr>
            <a:normAutofit fontScale="90000"/>
          </a:bodyPr>
          <a:lstStyle/>
          <a:p>
            <a:pPr fontAlgn="auto">
              <a:spcAft>
                <a:spcPts val="0"/>
              </a:spcAft>
              <a:defRPr/>
            </a:pPr>
            <a:r>
              <a:rPr lang="uk-UA" dirty="0" smtClean="0"/>
              <a:t/>
            </a:r>
            <a:br>
              <a:rPr lang="uk-UA" dirty="0" smtClean="0"/>
            </a:br>
            <a:r>
              <a:rPr lang="uk-UA" dirty="0" smtClean="0">
                <a:effectLst>
                  <a:glow rad="101600">
                    <a:schemeClr val="bg1">
                      <a:alpha val="60000"/>
                    </a:schemeClr>
                  </a:glow>
                  <a:outerShdw blurRad="38100" dist="38100" dir="2700000" algn="tl">
                    <a:srgbClr val="000000">
                      <a:alpha val="43137"/>
                    </a:srgbClr>
                  </a:outerShdw>
                </a:effectLst>
              </a:rPr>
              <a:t>Часові площини</a:t>
            </a:r>
            <a:r>
              <a:rPr lang="ru-RU" dirty="0" smtClean="0">
                <a:effectLst>
                  <a:glow rad="101600">
                    <a:schemeClr val="bg1">
                      <a:alpha val="60000"/>
                    </a:schemeClr>
                  </a:glow>
                  <a:outerShdw blurRad="38100" dist="38100" dir="2700000" algn="tl">
                    <a:srgbClr val="000000">
                      <a:alpha val="43137"/>
                    </a:srgbClr>
                  </a:outerShdw>
                </a:effectLst>
              </a:rPr>
              <a:t/>
            </a:r>
            <a:br>
              <a:rPr lang="ru-RU" dirty="0" smtClean="0">
                <a:effectLst>
                  <a:glow rad="101600">
                    <a:schemeClr val="bg1">
                      <a:alpha val="60000"/>
                    </a:schemeClr>
                  </a:glow>
                  <a:outerShdw blurRad="38100" dist="38100" dir="2700000" algn="tl">
                    <a:srgbClr val="000000">
                      <a:alpha val="43137"/>
                    </a:srgbClr>
                  </a:outerShdw>
                </a:effectLst>
              </a:rPr>
            </a:br>
            <a:r>
              <a:rPr lang="uk-UA" dirty="0" smtClean="0"/>
              <a:t> </a:t>
            </a:r>
            <a:endParaRPr lang="ru-RU" dirty="0"/>
          </a:p>
        </p:txBody>
      </p:sp>
      <p:sp>
        <p:nvSpPr>
          <p:cNvPr id="4" name="Скругленный прямоугольник 3"/>
          <p:cNvSpPr/>
          <p:nvPr/>
        </p:nvSpPr>
        <p:spPr>
          <a:xfrm>
            <a:off x="285720" y="1214422"/>
            <a:ext cx="4214842" cy="2500330"/>
          </a:xfrm>
          <a:prstGeom prst="roundRect">
            <a:avLst>
              <a:gd name="adj" fmla="val 16667"/>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uk-UA" sz="2800" b="1" dirty="0">
                <a:effectLst>
                  <a:outerShdw blurRad="38100" dist="38100" dir="2700000" algn="tl">
                    <a:srgbClr val="000000">
                      <a:alpha val="43137"/>
                    </a:srgbClr>
                  </a:outerShdw>
                </a:effectLst>
                <a:latin typeface="Arial Narrow" pitchFamily="34" charset="0"/>
              </a:rPr>
              <a:t> </a:t>
            </a:r>
          </a:p>
          <a:p>
            <a:pPr algn="ctr" fontAlgn="auto">
              <a:spcBef>
                <a:spcPts val="0"/>
              </a:spcBef>
              <a:spcAft>
                <a:spcPts val="0"/>
              </a:spcAft>
              <a:defRPr/>
            </a:pPr>
            <a:endParaRPr lang="ru-RU" sz="3200" b="1" dirty="0">
              <a:effectLst>
                <a:outerShdw blurRad="38100" dist="38100" dir="2700000" algn="tl">
                  <a:srgbClr val="000000">
                    <a:alpha val="43137"/>
                  </a:srgbClr>
                </a:outerShdw>
              </a:effectLst>
              <a:latin typeface="Arial Narrow" pitchFamily="34" charset="0"/>
            </a:endParaRPr>
          </a:p>
        </p:txBody>
      </p:sp>
      <p:sp>
        <p:nvSpPr>
          <p:cNvPr id="5" name="Скругленный прямоугольник 4"/>
          <p:cNvSpPr/>
          <p:nvPr/>
        </p:nvSpPr>
        <p:spPr>
          <a:xfrm>
            <a:off x="5000628" y="1285860"/>
            <a:ext cx="4000528" cy="250033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ru-RU"/>
          </a:p>
        </p:txBody>
      </p:sp>
      <p:sp>
        <p:nvSpPr>
          <p:cNvPr id="6" name="Содержимое 5"/>
          <p:cNvSpPr>
            <a:spLocks noGrp="1"/>
          </p:cNvSpPr>
          <p:nvPr>
            <p:ph idx="1"/>
          </p:nvPr>
        </p:nvSpPr>
        <p:spPr>
          <a:xfrm>
            <a:off x="2071670" y="4000504"/>
            <a:ext cx="5286412" cy="2143140"/>
          </a:xfrm>
          <a:prstGeom prst="roundRect">
            <a:avLst>
              <a:gd name="adj" fmla="val 26969"/>
            </a:avLst>
          </a:prstGeom>
        </p:spPr>
        <p:style>
          <a:lnRef idx="0">
            <a:schemeClr val="dk1"/>
          </a:lnRef>
          <a:fillRef idx="3">
            <a:schemeClr val="dk1"/>
          </a:fillRef>
          <a:effectRef idx="3">
            <a:schemeClr val="dk1"/>
          </a:effectRef>
          <a:fontRef idx="minor">
            <a:schemeClr val="lt1"/>
          </a:fontRef>
        </p:style>
        <p:txBody>
          <a:bodyPr anchor="ctr"/>
          <a:lstStyle/>
          <a:p>
            <a:pPr algn="ctr" fontAlgn="auto">
              <a:spcAft>
                <a:spcPts val="0"/>
              </a:spcAft>
              <a:buClr>
                <a:schemeClr val="accent1">
                  <a:shade val="75000"/>
                </a:schemeClr>
              </a:buClr>
              <a:buFont typeface="Wingdings"/>
              <a:buNone/>
              <a:defRPr/>
            </a:pPr>
            <a:endParaRPr lang="ru-RU" sz="3600" b="1" i="1" dirty="0">
              <a:effectLst>
                <a:outerShdw blurRad="38100" dist="38100" dir="2700000" algn="tl">
                  <a:srgbClr val="000000">
                    <a:alpha val="43137"/>
                  </a:srgbClr>
                </a:outerShdw>
              </a:effectLst>
              <a:latin typeface="Arial Narrow" pitchFamily="34" charset="0"/>
            </a:endParaRPr>
          </a:p>
        </p:txBody>
      </p:sp>
      <p:sp>
        <p:nvSpPr>
          <p:cNvPr id="97283" name="Rectangle 3"/>
          <p:cNvSpPr>
            <a:spLocks noChangeArrowheads="1"/>
          </p:cNvSpPr>
          <p:nvPr/>
        </p:nvSpPr>
        <p:spPr bwMode="auto">
          <a:xfrm>
            <a:off x="5214938" y="1643063"/>
            <a:ext cx="2928937" cy="646112"/>
          </a:xfrm>
          <a:prstGeom prst="rect">
            <a:avLst/>
          </a:prstGeom>
          <a:noFill/>
          <a:ln w="9525">
            <a:noFill/>
            <a:miter lim="800000"/>
            <a:headEnd/>
            <a:tailEnd/>
          </a:ln>
          <a:effectLst/>
        </p:spPr>
        <p:txBody>
          <a:bodyPr anchor="ctr">
            <a:spAutoFit/>
          </a:bodyPr>
          <a:lstStyle/>
          <a:p>
            <a:r>
              <a:rPr lang="uk-UA" sz="3600" b="1" i="1">
                <a:solidFill>
                  <a:schemeClr val="bg1"/>
                </a:solidFill>
                <a:effectLst>
                  <a:outerShdw blurRad="38100" dist="38100" dir="2700000" algn="tl">
                    <a:srgbClr val="C0C0C0"/>
                  </a:outerShdw>
                </a:effectLst>
                <a:latin typeface="Arial Narrow" pitchFamily="34" charset="0"/>
                <a:ea typeface="Calibri" pitchFamily="34" charset="0"/>
                <a:cs typeface="Times New Roman" pitchFamily="18" charset="0"/>
              </a:rPr>
              <a:t> </a:t>
            </a:r>
          </a:p>
        </p:txBody>
      </p:sp>
      <p:cxnSp>
        <p:nvCxnSpPr>
          <p:cNvPr id="12" name="Прямая со стрелкой 11"/>
          <p:cNvCxnSpPr>
            <a:stCxn id="2" idx="2"/>
            <a:endCxn id="4" idx="0"/>
          </p:cNvCxnSpPr>
          <p:nvPr/>
        </p:nvCxnSpPr>
        <p:spPr>
          <a:xfrm rot="5400000">
            <a:off x="3429000" y="-36512"/>
            <a:ext cx="214313" cy="2287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5" idx="0"/>
          </p:cNvCxnSpPr>
          <p:nvPr/>
        </p:nvCxnSpPr>
        <p:spPr>
          <a:xfrm>
            <a:off x="4714875" y="1000125"/>
            <a:ext cx="2286000" cy="2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3178968" y="2536032"/>
            <a:ext cx="307181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05" name="Rectangle 1"/>
          <p:cNvSpPr>
            <a:spLocks noChangeArrowheads="1"/>
          </p:cNvSpPr>
          <p:nvPr/>
        </p:nvSpPr>
        <p:spPr bwMode="auto">
          <a:xfrm>
            <a:off x="357158" y="1285860"/>
            <a:ext cx="4000528" cy="2246769"/>
          </a:xfrm>
          <a:prstGeom prst="rect">
            <a:avLst/>
          </a:prstGeom>
          <a:solidFill>
            <a:schemeClr val="accent3"/>
          </a:solidFill>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lgn="ctr">
              <a:defRPr/>
            </a:pPr>
            <a:r>
              <a:rPr lang="uk-UA" sz="2800" b="1" i="1"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Період Київської Русі </a:t>
            </a:r>
          </a:p>
          <a:p>
            <a:pPr algn="ctr">
              <a:defRPr/>
            </a:pPr>
            <a:r>
              <a:rPr lang="uk-UA" sz="2800" b="1" i="1"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Х-ХІ ст. (992 — 1037 рр. ) -</a:t>
            </a:r>
            <a:endParaRPr lang="ru-RU" sz="2800" b="1" i="1" dirty="0">
              <a:solidFill>
                <a:schemeClr val="bg1"/>
              </a:solidFill>
              <a:effectLst>
                <a:outerShdw blurRad="38100" dist="38100" dir="2700000" algn="tl">
                  <a:srgbClr val="000000">
                    <a:alpha val="43137"/>
                  </a:srgbClr>
                </a:outerShdw>
              </a:effectLst>
              <a:latin typeface="Arial Narrow" pitchFamily="34" charset="0"/>
            </a:endParaRPr>
          </a:p>
          <a:p>
            <a:pPr algn="ctr" eaLnBrk="0" hangingPunct="0">
              <a:defRPr/>
            </a:pPr>
            <a:r>
              <a:rPr lang="uk-UA" sz="2800" b="1" i="1"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майстер </a:t>
            </a:r>
            <a:r>
              <a:rPr lang="uk-UA" sz="2800" b="1" i="1" dirty="0" err="1">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Сивоок</a:t>
            </a:r>
            <a:r>
              <a:rPr lang="uk-UA" sz="2800" b="1" i="1"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 і князь Ярослав Мудрий </a:t>
            </a:r>
            <a:endParaRPr lang="ru-RU" sz="2800" b="1" i="1" dirty="0">
              <a:solidFill>
                <a:schemeClr val="bg1"/>
              </a:solidFill>
              <a:effectLst>
                <a:outerShdw blurRad="38100" dist="38100" dir="2700000" algn="tl">
                  <a:srgbClr val="000000">
                    <a:alpha val="43137"/>
                  </a:srgbClr>
                </a:outerShdw>
              </a:effectLst>
              <a:latin typeface="Arial Narrow" pitchFamily="34" charset="0"/>
            </a:endParaRPr>
          </a:p>
          <a:p>
            <a:pPr eaLnBrk="0" hangingPunct="0">
              <a:defRPr/>
            </a:pPr>
            <a:endParaRPr lang="ru-RU" sz="2800" dirty="0">
              <a:solidFill>
                <a:schemeClr val="tx1"/>
              </a:solidFill>
              <a:latin typeface="Arial Narrow" pitchFamily="34" charset="0"/>
            </a:endParaRPr>
          </a:p>
        </p:txBody>
      </p:sp>
      <p:sp>
        <p:nvSpPr>
          <p:cNvPr id="21506" name="Rectangle 2"/>
          <p:cNvSpPr>
            <a:spLocks noChangeArrowheads="1"/>
          </p:cNvSpPr>
          <p:nvPr/>
        </p:nvSpPr>
        <p:spPr bwMode="auto">
          <a:xfrm>
            <a:off x="5072066" y="1428736"/>
            <a:ext cx="3857652" cy="2246769"/>
          </a:xfrm>
          <a:prstGeom prst="rect">
            <a:avLst/>
          </a:prstGeom>
          <a:solidFill>
            <a:schemeClr val="accent4">
              <a:lumMod val="75000"/>
            </a:schemeClr>
          </a:solidFill>
          <a:ln>
            <a:headEnd/>
            <a:tailEnd/>
          </a:ln>
        </p:spPr>
        <p:style>
          <a:lnRef idx="1">
            <a:schemeClr val="accent4"/>
          </a:lnRef>
          <a:fillRef idx="3">
            <a:schemeClr val="accent4"/>
          </a:fillRef>
          <a:effectRef idx="2">
            <a:schemeClr val="accent4"/>
          </a:effectRef>
          <a:fontRef idx="minor">
            <a:schemeClr val="lt1"/>
          </a:fontRef>
        </p:style>
        <p:txBody>
          <a:bodyPr anchor="ctr">
            <a:spAutoFit/>
          </a:bodyPr>
          <a:lstStyle/>
          <a:p>
            <a:pPr algn="ctr">
              <a:defRPr/>
            </a:pPr>
            <a:r>
              <a:rPr lang="uk-UA" sz="2400" i="1" dirty="0">
                <a:solidFill>
                  <a:srgbClr val="000000"/>
                </a:solidFill>
                <a:latin typeface="Arial Narrow" pitchFamily="34" charset="0"/>
                <a:ea typeface="Times New Roman" pitchFamily="18" charset="0"/>
              </a:rPr>
              <a:t> </a:t>
            </a:r>
            <a:r>
              <a:rPr lang="uk-UA" sz="2800" i="1" dirty="0">
                <a:solidFill>
                  <a:schemeClr val="bg1"/>
                </a:solidFill>
                <a:latin typeface="Arial Narrow" pitchFamily="34" charset="0"/>
                <a:ea typeface="Times New Roman" pitchFamily="18" charset="0"/>
              </a:rPr>
              <a:t>Друга світова війна</a:t>
            </a:r>
          </a:p>
          <a:p>
            <a:pPr algn="ctr">
              <a:defRPr/>
            </a:pPr>
            <a:r>
              <a:rPr lang="uk-UA" sz="2800" i="1" dirty="0">
                <a:solidFill>
                  <a:schemeClr val="bg1"/>
                </a:solidFill>
                <a:latin typeface="Arial Narrow" pitchFamily="34" charset="0"/>
                <a:ea typeface="Times New Roman" pitchFamily="18" charset="0"/>
              </a:rPr>
              <a:t> (1941 — 1942 </a:t>
            </a:r>
            <a:r>
              <a:rPr lang="uk-UA" sz="2800" i="1" dirty="0" err="1">
                <a:solidFill>
                  <a:schemeClr val="bg1"/>
                </a:solidFill>
                <a:latin typeface="Arial Narrow" pitchFamily="34" charset="0"/>
                <a:ea typeface="Times New Roman" pitchFamily="18" charset="0"/>
              </a:rPr>
              <a:t>рр</a:t>
            </a:r>
            <a:r>
              <a:rPr lang="uk-UA" sz="2800" i="1" dirty="0">
                <a:solidFill>
                  <a:schemeClr val="bg1"/>
                </a:solidFill>
                <a:latin typeface="Arial Narrow" pitchFamily="34" charset="0"/>
                <a:ea typeface="Times New Roman" pitchFamily="18" charset="0"/>
              </a:rPr>
              <a:t>) -</a:t>
            </a:r>
          </a:p>
          <a:p>
            <a:pPr algn="ctr">
              <a:defRPr/>
            </a:pPr>
            <a:r>
              <a:rPr lang="uk-UA" sz="2800" i="1" dirty="0">
                <a:solidFill>
                  <a:schemeClr val="bg1"/>
                </a:solidFill>
                <a:latin typeface="Arial Narrow" pitchFamily="34" charset="0"/>
                <a:ea typeface="Times New Roman" pitchFamily="18" charset="0"/>
              </a:rPr>
              <a:t> історія професора Отави, якому доводиться рятувати Київську Софію</a:t>
            </a:r>
            <a:endParaRPr lang="uk-UA" sz="2800" i="1" dirty="0">
              <a:solidFill>
                <a:schemeClr val="tx1"/>
              </a:solidFill>
              <a:latin typeface="Arial Narrow" pitchFamily="34" charset="0"/>
            </a:endParaRPr>
          </a:p>
        </p:txBody>
      </p:sp>
      <p:sp>
        <p:nvSpPr>
          <p:cNvPr id="36" name="Прямоугольник 35"/>
          <p:cNvSpPr/>
          <p:nvPr/>
        </p:nvSpPr>
        <p:spPr>
          <a:xfrm>
            <a:off x="2357422" y="4143380"/>
            <a:ext cx="4714908" cy="1815882"/>
          </a:xfrm>
          <a:prstGeom prst="rect">
            <a:avLst/>
          </a:prstGeom>
          <a:solidFill>
            <a:schemeClr val="accent2">
              <a:lumMod val="50000"/>
            </a:schemeClr>
          </a:solidFill>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ru-RU" sz="2800" b="1" i="1" dirty="0">
                <a:latin typeface="Arial Narrow" pitchFamily="34" charset="0"/>
              </a:rPr>
              <a:t>1965 — 1966 </a:t>
            </a:r>
            <a:r>
              <a:rPr lang="ru-RU" sz="2800" b="1" i="1" dirty="0" err="1">
                <a:latin typeface="Arial Narrow" pitchFamily="34" charset="0"/>
              </a:rPr>
              <a:t>рр</a:t>
            </a:r>
            <a:r>
              <a:rPr lang="ru-RU" sz="2800" b="1" i="1" dirty="0">
                <a:latin typeface="Arial Narrow" pitchFamily="34" charset="0"/>
              </a:rPr>
              <a:t>. -  </a:t>
            </a:r>
          </a:p>
          <a:p>
            <a:pPr algn="ctr" fontAlgn="auto">
              <a:spcBef>
                <a:spcPts val="0"/>
              </a:spcBef>
              <a:spcAft>
                <a:spcPts val="0"/>
              </a:spcAft>
              <a:defRPr/>
            </a:pPr>
            <a:r>
              <a:rPr lang="ru-RU" sz="2800" b="1" i="1" dirty="0">
                <a:latin typeface="Arial Narrow" pitchFamily="34" charset="0"/>
              </a:rPr>
              <a:t> </a:t>
            </a:r>
            <a:r>
              <a:rPr lang="ru-RU" sz="2800" b="1" i="1" dirty="0" err="1">
                <a:latin typeface="Arial Narrow" pitchFamily="34" charset="0"/>
              </a:rPr>
              <a:t>історія</a:t>
            </a:r>
            <a:r>
              <a:rPr lang="ru-RU" sz="2800" b="1" i="1" dirty="0">
                <a:latin typeface="Arial Narrow" pitchFamily="34" charset="0"/>
              </a:rPr>
              <a:t> Бориса </a:t>
            </a:r>
            <a:r>
              <a:rPr lang="ru-RU" sz="2800" b="1" i="1" dirty="0" err="1">
                <a:latin typeface="Arial Narrow" pitchFamily="34" charset="0"/>
              </a:rPr>
              <a:t>Отави</a:t>
            </a:r>
            <a:r>
              <a:rPr lang="ru-RU" sz="2800" b="1" i="1" dirty="0">
                <a:latin typeface="Arial Narrow" pitchFamily="34" charset="0"/>
              </a:rPr>
              <a:t>, </a:t>
            </a:r>
            <a:r>
              <a:rPr lang="ru-RU" sz="2800" b="1" i="1" dirty="0" err="1">
                <a:latin typeface="Arial Narrow" pitchFamily="34" charset="0"/>
              </a:rPr>
              <a:t>який</a:t>
            </a:r>
            <a:r>
              <a:rPr lang="ru-RU" sz="2800" b="1" i="1" dirty="0">
                <a:latin typeface="Arial Narrow" pitchFamily="34" charset="0"/>
              </a:rPr>
              <a:t> </a:t>
            </a:r>
            <a:r>
              <a:rPr lang="ru-RU" sz="2800" b="1" i="1" dirty="0" err="1">
                <a:latin typeface="Arial Narrow" pitchFamily="34" charset="0"/>
              </a:rPr>
              <a:t>повірив</a:t>
            </a:r>
            <a:r>
              <a:rPr lang="ru-RU" sz="2800" b="1" i="1" dirty="0">
                <a:latin typeface="Arial Narrow" pitchFamily="34" charset="0"/>
              </a:rPr>
              <a:t> у </a:t>
            </a:r>
            <a:r>
              <a:rPr lang="ru-RU" sz="2800" b="1" i="1" dirty="0" err="1">
                <a:latin typeface="Arial Narrow" pitchFamily="34" charset="0"/>
              </a:rPr>
              <a:t>батькову</a:t>
            </a:r>
            <a:r>
              <a:rPr lang="ru-RU" sz="2800" b="1" i="1" dirty="0">
                <a:latin typeface="Arial Narrow" pitchFamily="34" charset="0"/>
              </a:rPr>
              <a:t> </a:t>
            </a:r>
            <a:r>
              <a:rPr lang="ru-RU" sz="2800" b="1" i="1" dirty="0" err="1">
                <a:latin typeface="Arial Narrow" pitchFamily="34" charset="0"/>
              </a:rPr>
              <a:t>гіпотезу</a:t>
            </a:r>
            <a:r>
              <a:rPr lang="ru-RU" sz="2800" b="1" i="1" dirty="0">
                <a:latin typeface="Arial Narrow" pitchFamily="34" charset="0"/>
              </a:rPr>
              <a:t> про </a:t>
            </a:r>
            <a:r>
              <a:rPr lang="ru-RU" sz="2800" b="1" i="1" dirty="0" err="1">
                <a:latin typeface="Arial Narrow" pitchFamily="34" charset="0"/>
              </a:rPr>
              <a:t>майстра</a:t>
            </a:r>
            <a:r>
              <a:rPr lang="ru-RU" sz="2800" b="1" i="1" dirty="0">
                <a:latin typeface="Arial Narrow" pitchFamily="34" charset="0"/>
              </a:rPr>
              <a:t> </a:t>
            </a:r>
            <a:r>
              <a:rPr lang="ru-RU" sz="2800" b="1" i="1" dirty="0" err="1">
                <a:latin typeface="Arial Narrow" pitchFamily="34" charset="0"/>
              </a:rPr>
              <a:t>Сивоока</a:t>
            </a:r>
            <a:endParaRPr lang="ru-RU" sz="2800" b="1" i="1" dirty="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1505"/>
                                        </p:tgtEl>
                                        <p:attrNameLst>
                                          <p:attrName>style.visibility</p:attrName>
                                        </p:attrNameLst>
                                      </p:cBhvr>
                                      <p:to>
                                        <p:strVal val="visible"/>
                                      </p:to>
                                    </p:set>
                                    <p:anim calcmode="lin" valueType="num">
                                      <p:cBhvr>
                                        <p:cTn id="15" dur="500" decel="50000" fill="hold">
                                          <p:stCondLst>
                                            <p:cond delay="0"/>
                                          </p:stCondLst>
                                        </p:cTn>
                                        <p:tgtEl>
                                          <p:spTgt spid="2150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150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1505"/>
                                        </p:tgtEl>
                                        <p:attrNameLst>
                                          <p:attrName>ppt_w</p:attrName>
                                        </p:attrNameLst>
                                      </p:cBhvr>
                                      <p:tavLst>
                                        <p:tav tm="0">
                                          <p:val>
                                            <p:strVal val="#ppt_w*.05"/>
                                          </p:val>
                                        </p:tav>
                                        <p:tav tm="100000">
                                          <p:val>
                                            <p:strVal val="#ppt_w"/>
                                          </p:val>
                                        </p:tav>
                                      </p:tavLst>
                                    </p:anim>
                                    <p:anim calcmode="lin" valueType="num">
                                      <p:cBhvr>
                                        <p:cTn id="18" dur="1000" fill="hold"/>
                                        <p:tgtEl>
                                          <p:spTgt spid="2150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150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150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150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1505"/>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21506"/>
                                        </p:tgtEl>
                                        <p:attrNameLst>
                                          <p:attrName>style.visibility</p:attrName>
                                        </p:attrNameLst>
                                      </p:cBhvr>
                                      <p:to>
                                        <p:strVal val="visible"/>
                                      </p:to>
                                    </p:set>
                                    <p:anim calcmode="lin" valueType="num">
                                      <p:cBhvr>
                                        <p:cTn id="27" dur="500" decel="50000" fill="hold">
                                          <p:stCondLst>
                                            <p:cond delay="0"/>
                                          </p:stCondLst>
                                        </p:cTn>
                                        <p:tgtEl>
                                          <p:spTgt spid="2150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150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1506"/>
                                        </p:tgtEl>
                                        <p:attrNameLst>
                                          <p:attrName>ppt_w</p:attrName>
                                        </p:attrNameLst>
                                      </p:cBhvr>
                                      <p:tavLst>
                                        <p:tav tm="0">
                                          <p:val>
                                            <p:strVal val="#ppt_w*.05"/>
                                          </p:val>
                                        </p:tav>
                                        <p:tav tm="100000">
                                          <p:val>
                                            <p:strVal val="#ppt_w"/>
                                          </p:val>
                                        </p:tav>
                                      </p:tavLst>
                                    </p:anim>
                                    <p:anim calcmode="lin" valueType="num">
                                      <p:cBhvr>
                                        <p:cTn id="30" dur="1000" fill="hold"/>
                                        <p:tgtEl>
                                          <p:spTgt spid="2150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150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150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150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150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42" dur="1000" fill="hold"/>
                                        <p:tgtEl>
                                          <p:spTgt spid="36"/>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500066"/>
          </a:xfrm>
        </p:spPr>
        <p:txBody>
          <a:bodyPr>
            <a:normAutofit fontScale="90000"/>
          </a:bodyPr>
          <a:lstStyle/>
          <a:p>
            <a:pPr fontAlgn="auto">
              <a:spcAft>
                <a:spcPts val="0"/>
              </a:spcAft>
              <a:defRPr/>
            </a:pPr>
            <a:r>
              <a:rPr lang="uk-UA" b="1" dirty="0" smtClean="0"/>
              <a:t>Проблематика </a:t>
            </a:r>
            <a:endParaRPr lang="ru-RU" b="1" dirty="0"/>
          </a:p>
        </p:txBody>
      </p:sp>
      <p:sp>
        <p:nvSpPr>
          <p:cNvPr id="40962" name="Содержимое 2"/>
          <p:cNvSpPr>
            <a:spLocks noGrp="1"/>
          </p:cNvSpPr>
          <p:nvPr>
            <p:ph idx="1"/>
          </p:nvPr>
        </p:nvSpPr>
        <p:spPr bwMode="auto">
          <a:xfrm>
            <a:off x="142875" y="714375"/>
            <a:ext cx="8858250" cy="5929313"/>
          </a:xfrm>
        </p:spPr>
        <p:txBody>
          <a:bodyPr wrap="square" lIns="91440" tIns="45720" rIns="91440" bIns="45720" numCol="1" anchor="t" anchorCtr="0" compatLnSpc="1">
            <a:prstTxWarp prst="textNoShape">
              <a:avLst/>
            </a:prstTxWarp>
          </a:bodyPr>
          <a:lstStyle/>
          <a:p>
            <a:pPr>
              <a:buFont typeface="Wingdings" pitchFamily="2" charset="2"/>
              <a:buNone/>
            </a:pPr>
            <a:endParaRPr lang="ru-RU" smtClean="0"/>
          </a:p>
        </p:txBody>
      </p:sp>
      <p:sp>
        <p:nvSpPr>
          <p:cNvPr id="4" name="Скругленный прямоугольник 3"/>
          <p:cNvSpPr/>
          <p:nvPr/>
        </p:nvSpPr>
        <p:spPr>
          <a:xfrm>
            <a:off x="5857884" y="4143380"/>
            <a:ext cx="3143272" cy="155734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uk-UA" sz="2800" b="1" i="1" dirty="0">
                <a:solidFill>
                  <a:schemeClr val="tx1"/>
                </a:solidFill>
                <a:latin typeface="Arial Narrow" pitchFamily="34" charset="0"/>
                <a:ea typeface="Calibri" pitchFamily="34" charset="0"/>
                <a:cs typeface="Times New Roman" pitchFamily="18" charset="0"/>
              </a:rPr>
              <a:t>Людська вартість</a:t>
            </a:r>
          </a:p>
          <a:p>
            <a:pPr algn="ctr">
              <a:defRPr/>
            </a:pPr>
            <a:r>
              <a:rPr lang="uk-UA" sz="2800" b="1" i="1" dirty="0">
                <a:solidFill>
                  <a:schemeClr val="tx1"/>
                </a:solidFill>
                <a:latin typeface="Arial Narrow" pitchFamily="34" charset="0"/>
                <a:ea typeface="Calibri" pitchFamily="34" charset="0"/>
                <a:cs typeface="Times New Roman" pitchFamily="18" charset="0"/>
              </a:rPr>
              <a:t>     і тлінність</a:t>
            </a:r>
            <a:endParaRPr lang="ru-RU" sz="2800" dirty="0"/>
          </a:p>
        </p:txBody>
      </p:sp>
      <p:sp>
        <p:nvSpPr>
          <p:cNvPr id="5" name="Скругленный прямоугольник 4"/>
          <p:cNvSpPr/>
          <p:nvPr/>
        </p:nvSpPr>
        <p:spPr>
          <a:xfrm>
            <a:off x="142844" y="2428868"/>
            <a:ext cx="3143272" cy="155734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uk-UA" sz="2800" b="1" i="1" dirty="0">
                <a:solidFill>
                  <a:schemeClr val="tx1"/>
                </a:solidFill>
                <a:latin typeface="Arial Narrow" pitchFamily="34" charset="0"/>
              </a:rPr>
              <a:t>Людина творець</a:t>
            </a:r>
            <a:endParaRPr lang="ru-RU" sz="2800" b="1" i="1" dirty="0">
              <a:solidFill>
                <a:schemeClr val="tx1"/>
              </a:solidFill>
              <a:latin typeface="Arial Narrow" pitchFamily="34" charset="0"/>
            </a:endParaRPr>
          </a:p>
        </p:txBody>
      </p:sp>
      <p:sp>
        <p:nvSpPr>
          <p:cNvPr id="7" name="Скругленный прямоугольник 6"/>
          <p:cNvSpPr/>
          <p:nvPr/>
        </p:nvSpPr>
        <p:spPr>
          <a:xfrm>
            <a:off x="3428992" y="714356"/>
            <a:ext cx="2214578" cy="155734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uk-UA" b="1" i="1" dirty="0">
                <a:solidFill>
                  <a:schemeClr val="tx1"/>
                </a:solidFill>
                <a:latin typeface="Arial Narrow" pitchFamily="34" charset="0"/>
                <a:ea typeface="Calibri" pitchFamily="34" charset="0"/>
                <a:cs typeface="Times New Roman" pitchFamily="18" charset="0"/>
              </a:rPr>
              <a:t> </a:t>
            </a:r>
            <a:r>
              <a:rPr lang="uk-UA" sz="2800" b="1" i="1" dirty="0">
                <a:solidFill>
                  <a:schemeClr val="tx1"/>
                </a:solidFill>
                <a:latin typeface="Arial Narrow" pitchFamily="34" charset="0"/>
                <a:ea typeface="Calibri" pitchFamily="34" charset="0"/>
                <a:cs typeface="Times New Roman" pitchFamily="18" charset="0"/>
              </a:rPr>
              <a:t>Честь, влада,   гідність</a:t>
            </a:r>
            <a:endParaRPr lang="ru-RU" sz="2800" dirty="0">
              <a:latin typeface="Arial Narrow" pitchFamily="34" charset="0"/>
            </a:endParaRPr>
          </a:p>
        </p:txBody>
      </p:sp>
      <p:sp>
        <p:nvSpPr>
          <p:cNvPr id="8" name="Скругленный прямоугольник 7"/>
          <p:cNvSpPr/>
          <p:nvPr/>
        </p:nvSpPr>
        <p:spPr>
          <a:xfrm>
            <a:off x="5857884" y="714356"/>
            <a:ext cx="3143272" cy="155734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uk-UA" sz="2800" b="1" i="1" dirty="0">
                <a:solidFill>
                  <a:schemeClr val="tx1"/>
                </a:solidFill>
                <a:latin typeface="Arial Narrow" pitchFamily="34" charset="0"/>
              </a:rPr>
              <a:t>Збереження історичної </a:t>
            </a:r>
            <a:r>
              <a:rPr lang="uk-UA" sz="2800" b="1" i="1" dirty="0" err="1">
                <a:solidFill>
                  <a:schemeClr val="tx1"/>
                </a:solidFill>
                <a:latin typeface="Arial Narrow" pitchFamily="34" charset="0"/>
              </a:rPr>
              <a:t>пам</a:t>
            </a:r>
            <a:r>
              <a:rPr lang="en-US" sz="2800" b="1" i="1" dirty="0">
                <a:solidFill>
                  <a:schemeClr val="tx1"/>
                </a:solidFill>
                <a:latin typeface="Arial Narrow" pitchFamily="34" charset="0"/>
              </a:rPr>
              <a:t>’</a:t>
            </a:r>
            <a:r>
              <a:rPr lang="uk-UA" sz="2800" b="1" i="1" dirty="0">
                <a:solidFill>
                  <a:schemeClr val="tx1"/>
                </a:solidFill>
                <a:latin typeface="Arial Narrow" pitchFamily="34" charset="0"/>
              </a:rPr>
              <a:t>яті </a:t>
            </a:r>
            <a:endParaRPr lang="ru-RU" sz="2800" b="1" i="1" dirty="0">
              <a:solidFill>
                <a:schemeClr val="tx1"/>
              </a:solidFill>
              <a:latin typeface="Arial Narrow" pitchFamily="34" charset="0"/>
            </a:endParaRPr>
          </a:p>
        </p:txBody>
      </p:sp>
      <p:sp>
        <p:nvSpPr>
          <p:cNvPr id="9" name="Скругленный прямоугольник 8"/>
          <p:cNvSpPr/>
          <p:nvPr/>
        </p:nvSpPr>
        <p:spPr>
          <a:xfrm>
            <a:off x="5857884" y="2428868"/>
            <a:ext cx="3143272" cy="155734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uk-UA" sz="2800" b="1" i="1" dirty="0">
                <a:solidFill>
                  <a:schemeClr val="tx1"/>
                </a:solidFill>
                <a:latin typeface="Arial Narrow" pitchFamily="34" charset="0"/>
              </a:rPr>
              <a:t>Моральна відповідальність</a:t>
            </a:r>
            <a:endParaRPr lang="ru-RU" sz="2800" b="1" i="1" dirty="0">
              <a:solidFill>
                <a:schemeClr val="tx1"/>
              </a:solidFill>
              <a:latin typeface="Arial Narrow" pitchFamily="34" charset="0"/>
            </a:endParaRPr>
          </a:p>
        </p:txBody>
      </p:sp>
      <p:sp>
        <p:nvSpPr>
          <p:cNvPr id="10" name="Скругленный прямоугольник 9"/>
          <p:cNvSpPr/>
          <p:nvPr/>
        </p:nvSpPr>
        <p:spPr>
          <a:xfrm>
            <a:off x="142844" y="4143380"/>
            <a:ext cx="3143272" cy="155734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uk-UA" sz="2800" b="1" i="1" dirty="0">
                <a:solidFill>
                  <a:schemeClr val="tx1"/>
                </a:solidFill>
                <a:latin typeface="Arial Narrow" pitchFamily="34" charset="0"/>
              </a:rPr>
              <a:t>Митець і влада</a:t>
            </a:r>
            <a:endParaRPr lang="ru-RU" sz="2800" b="1" i="1" dirty="0">
              <a:solidFill>
                <a:schemeClr val="tx1"/>
              </a:solidFill>
              <a:latin typeface="Arial Narrow" pitchFamily="34" charset="0"/>
            </a:endParaRPr>
          </a:p>
        </p:txBody>
      </p:sp>
      <p:sp>
        <p:nvSpPr>
          <p:cNvPr id="11" name="Скругленный прямоугольник 10"/>
          <p:cNvSpPr/>
          <p:nvPr/>
        </p:nvSpPr>
        <p:spPr>
          <a:xfrm>
            <a:off x="3428992" y="2428868"/>
            <a:ext cx="2286016" cy="157163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just">
              <a:defRPr/>
            </a:pPr>
            <a:r>
              <a:rPr lang="uk-UA" b="1" i="1" dirty="0">
                <a:solidFill>
                  <a:schemeClr val="tx1"/>
                </a:solidFill>
                <a:latin typeface="Arial Narrow" pitchFamily="34" charset="0"/>
                <a:ea typeface="Calibri" pitchFamily="34" charset="0"/>
                <a:cs typeface="Times New Roman" pitchFamily="18" charset="0"/>
              </a:rPr>
              <a:t> </a:t>
            </a:r>
            <a:r>
              <a:rPr lang="uk-UA" sz="2800" b="1" i="1" dirty="0">
                <a:solidFill>
                  <a:schemeClr val="tx1"/>
                </a:solidFill>
                <a:latin typeface="Arial Narrow" pitchFamily="34" charset="0"/>
                <a:ea typeface="Calibri" pitchFamily="34" charset="0"/>
                <a:cs typeface="Times New Roman" pitchFamily="18" charset="0"/>
              </a:rPr>
              <a:t>Добро і зло</a:t>
            </a:r>
            <a:endParaRPr lang="uk-UA" sz="2800" b="1" i="1" dirty="0">
              <a:solidFill>
                <a:schemeClr val="tx1"/>
              </a:solidFill>
              <a:latin typeface="Arial Narrow" pitchFamily="34" charset="0"/>
            </a:endParaRPr>
          </a:p>
        </p:txBody>
      </p:sp>
      <p:sp>
        <p:nvSpPr>
          <p:cNvPr id="12" name="Скругленный прямоугольник 11"/>
          <p:cNvSpPr/>
          <p:nvPr/>
        </p:nvSpPr>
        <p:spPr>
          <a:xfrm>
            <a:off x="142844" y="714356"/>
            <a:ext cx="3143272" cy="157163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uk-UA" sz="2800" b="1" i="1" dirty="0">
                <a:solidFill>
                  <a:schemeClr val="tx1"/>
                </a:solidFill>
                <a:latin typeface="Arial Narrow" pitchFamily="34" charset="0"/>
                <a:ea typeface="Calibri" pitchFamily="34" charset="0"/>
                <a:cs typeface="Times New Roman" pitchFamily="18" charset="0"/>
              </a:rPr>
              <a:t>Людина і вибір</a:t>
            </a:r>
            <a:endParaRPr lang="uk-UA" sz="2800" b="1" i="1" dirty="0">
              <a:solidFill>
                <a:schemeClr val="tx1"/>
              </a:solidFill>
              <a:latin typeface="Arial Narrow" pitchFamily="34" charset="0"/>
            </a:endParaRPr>
          </a:p>
        </p:txBody>
      </p:sp>
      <p:sp>
        <p:nvSpPr>
          <p:cNvPr id="13" name="Скругленный прямоугольник 12"/>
          <p:cNvSpPr/>
          <p:nvPr/>
        </p:nvSpPr>
        <p:spPr>
          <a:xfrm>
            <a:off x="3428992" y="4071942"/>
            <a:ext cx="2286016" cy="171451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uk-UA" sz="2800" b="1" i="1" dirty="0">
              <a:solidFill>
                <a:schemeClr val="tx1"/>
              </a:solidFill>
              <a:latin typeface="Arial Narrow" pitchFamily="34" charset="0"/>
              <a:ea typeface="Calibri" pitchFamily="34" charset="0"/>
              <a:cs typeface="Times New Roman" pitchFamily="18" charset="0"/>
            </a:endParaRPr>
          </a:p>
          <a:p>
            <a:pPr algn="ctr">
              <a:defRPr/>
            </a:pPr>
            <a:r>
              <a:rPr lang="uk-UA" sz="2800" b="1" i="1" dirty="0">
                <a:solidFill>
                  <a:schemeClr val="tx1"/>
                </a:solidFill>
                <a:latin typeface="Arial Narrow" pitchFamily="34" charset="0"/>
                <a:ea typeface="Calibri" pitchFamily="34" charset="0"/>
                <a:cs typeface="Times New Roman" pitchFamily="18" charset="0"/>
              </a:rPr>
              <a:t>Любов і ненависть,</a:t>
            </a:r>
          </a:p>
          <a:p>
            <a:pPr algn="ctr">
              <a:defRPr/>
            </a:pPr>
            <a:r>
              <a:rPr lang="uk-UA" sz="2800" b="1" i="1" dirty="0">
                <a:solidFill>
                  <a:schemeClr val="tx1"/>
                </a:solidFill>
                <a:latin typeface="Arial Narrow" pitchFamily="34" charset="0"/>
                <a:ea typeface="Calibri" pitchFamily="34" charset="0"/>
                <a:cs typeface="Times New Roman" pitchFamily="18" charset="0"/>
              </a:rPr>
              <a:t>життя і смерть</a:t>
            </a:r>
            <a:endParaRPr lang="uk-UA" sz="2800" b="1" i="1" dirty="0">
              <a:solidFill>
                <a:schemeClr val="tx1"/>
              </a:solidFill>
              <a:latin typeface="Arial Narrow" pitchFamily="34" charset="0"/>
            </a:endParaRPr>
          </a:p>
          <a:p>
            <a:pPr algn="ctr">
              <a:defRPr/>
            </a:pPr>
            <a:endParaRPr lang="uk-UA" sz="2800" b="1" i="1" dirty="0">
              <a:solidFill>
                <a:schemeClr val="tx1"/>
              </a:solidFill>
              <a:latin typeface="Arial Narrow" pitchFamily="34" charset="0"/>
            </a:endParaRPr>
          </a:p>
        </p:txBody>
      </p:sp>
      <p:sp>
        <p:nvSpPr>
          <p:cNvPr id="14" name="Скругленный прямоугольник 13"/>
          <p:cNvSpPr/>
          <p:nvPr/>
        </p:nvSpPr>
        <p:spPr>
          <a:xfrm>
            <a:off x="571472" y="5929330"/>
            <a:ext cx="7858180" cy="78581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uk-UA" sz="2800" b="1" i="1" dirty="0">
                <a:solidFill>
                  <a:schemeClr val="tx1"/>
                </a:solidFill>
                <a:latin typeface="Arial Narrow" pitchFamily="34" charset="0"/>
              </a:rPr>
              <a:t>Процес самопізнання і самоствердження людини</a:t>
            </a:r>
            <a:endParaRPr lang="ru-RU" sz="2800" b="1" i="1" dirty="0">
              <a:solidFill>
                <a:schemeClr val="tx1"/>
              </a:solidFill>
              <a:latin typeface="Arial Narrow" pitchFamily="34" charset="0"/>
            </a:endParaRPr>
          </a:p>
        </p:txBody>
      </p:sp>
      <p:sp>
        <p:nvSpPr>
          <p:cNvPr id="40973" name="Rectangle 1"/>
          <p:cNvSpPr>
            <a:spLocks noChangeArrowheads="1"/>
          </p:cNvSpPr>
          <p:nvPr/>
        </p:nvSpPr>
        <p:spPr bwMode="auto">
          <a:xfrm>
            <a:off x="1928813" y="6357938"/>
            <a:ext cx="3500437" cy="277812"/>
          </a:xfrm>
          <a:prstGeom prst="rect">
            <a:avLst/>
          </a:prstGeom>
          <a:noFill/>
          <a:ln w="9525">
            <a:noFill/>
            <a:miter lim="800000"/>
            <a:headEnd/>
            <a:tailEnd/>
          </a:ln>
        </p:spPr>
        <p:txBody>
          <a:bodyPr anchor="ctr">
            <a:spAutoFit/>
          </a:bodyPr>
          <a:lstStyle/>
          <a:p>
            <a:r>
              <a:rPr lang="uk-UA" sz="1200" b="1" i="1">
                <a:latin typeface="Arial Narrow" pitchFamily="34" charset="0"/>
                <a:ea typeface="Calibri" pitchFamily="34" charset="0"/>
                <a:cs typeface="Times New Roman" pitchFamily="18" charset="0"/>
              </a:rPr>
              <a:t> </a:t>
            </a:r>
          </a:p>
        </p:txBody>
      </p:sp>
      <p:sp>
        <p:nvSpPr>
          <p:cNvPr id="40974" name="Rectangle 2"/>
          <p:cNvSpPr>
            <a:spLocks noChangeArrowheads="1"/>
          </p:cNvSpPr>
          <p:nvPr/>
        </p:nvSpPr>
        <p:spPr bwMode="auto">
          <a:xfrm>
            <a:off x="214313" y="3429000"/>
            <a:ext cx="2928937" cy="523875"/>
          </a:xfrm>
          <a:prstGeom prst="rect">
            <a:avLst/>
          </a:prstGeom>
          <a:noFill/>
          <a:ln w="9525">
            <a:noFill/>
            <a:miter lim="800000"/>
            <a:headEnd/>
            <a:tailEnd/>
          </a:ln>
        </p:spPr>
        <p:txBody>
          <a:bodyPr anchor="ctr">
            <a:spAutoFit/>
          </a:bodyPr>
          <a:lstStyle/>
          <a:p>
            <a:r>
              <a:rPr lang="uk-UA" sz="2800" b="1" i="1">
                <a:latin typeface="Arial Narrow" pitchFamily="34" charset="0"/>
                <a:ea typeface="Calibri" pitchFamily="34" charset="0"/>
                <a:cs typeface="Times New Roman" pitchFamily="18" charset="0"/>
              </a:rPr>
              <a:t> </a:t>
            </a:r>
          </a:p>
        </p:txBody>
      </p:sp>
      <p:sp>
        <p:nvSpPr>
          <p:cNvPr id="40975" name="Rectangle 3"/>
          <p:cNvSpPr>
            <a:spLocks noChangeArrowheads="1"/>
          </p:cNvSpPr>
          <p:nvPr/>
        </p:nvSpPr>
        <p:spPr bwMode="auto">
          <a:xfrm>
            <a:off x="6143625" y="1714500"/>
            <a:ext cx="3000375" cy="276225"/>
          </a:xfrm>
          <a:prstGeom prst="rect">
            <a:avLst/>
          </a:prstGeom>
          <a:noFill/>
          <a:ln w="9525">
            <a:noFill/>
            <a:miter lim="800000"/>
            <a:headEnd/>
            <a:tailEnd/>
          </a:ln>
        </p:spPr>
        <p:txBody>
          <a:bodyPr anchor="ctr">
            <a:spAutoFit/>
          </a:bodyPr>
          <a:lstStyle/>
          <a:p>
            <a:pPr algn="ctr"/>
            <a:r>
              <a:rPr lang="en-US" sz="1200" b="1" i="1">
                <a:latin typeface="Arial Narrow" pitchFamily="34" charset="0"/>
                <a:ea typeface="Calibri" pitchFamily="34" charset="0"/>
                <a:cs typeface="Times New Roman" pitchFamily="18" charset="0"/>
              </a:rPr>
              <a:t> </a:t>
            </a:r>
            <a:endParaRPr lang="uk-UA" sz="1200" b="1" i="1">
              <a:latin typeface="Arial Narrow" pitchFamily="34" charset="0"/>
              <a:ea typeface="Calibri" pitchFamily="34" charset="0"/>
              <a:cs typeface="Times New Roman" pitchFamily="18" charset="0"/>
            </a:endParaRPr>
          </a:p>
        </p:txBody>
      </p:sp>
      <p:sp>
        <p:nvSpPr>
          <p:cNvPr id="40976" name="Rectangle 4"/>
          <p:cNvSpPr>
            <a:spLocks noChangeArrowheads="1"/>
          </p:cNvSpPr>
          <p:nvPr/>
        </p:nvSpPr>
        <p:spPr bwMode="auto">
          <a:xfrm>
            <a:off x="6500813" y="3643313"/>
            <a:ext cx="2357437" cy="523875"/>
          </a:xfrm>
          <a:prstGeom prst="rect">
            <a:avLst/>
          </a:prstGeom>
          <a:noFill/>
          <a:ln w="9525">
            <a:noFill/>
            <a:miter lim="800000"/>
            <a:headEnd/>
            <a:tailEnd/>
          </a:ln>
        </p:spPr>
        <p:txBody>
          <a:bodyPr anchor="ctr">
            <a:spAutoFit/>
          </a:bodyPr>
          <a:lstStyle/>
          <a:p>
            <a:pPr algn="ctr"/>
            <a:r>
              <a:rPr lang="uk-UA" sz="2800" b="1" i="1">
                <a:latin typeface="Arial Narrow" pitchFamily="34" charset="0"/>
                <a:ea typeface="Calibri" pitchFamily="34" charset="0"/>
                <a:cs typeface="Times New Roman" pitchFamily="18" charset="0"/>
              </a:rPr>
              <a:t> </a:t>
            </a:r>
          </a:p>
        </p:txBody>
      </p:sp>
      <p:sp>
        <p:nvSpPr>
          <p:cNvPr id="40977" name="Rectangle 5"/>
          <p:cNvSpPr>
            <a:spLocks noChangeArrowheads="1"/>
          </p:cNvSpPr>
          <p:nvPr/>
        </p:nvSpPr>
        <p:spPr bwMode="auto">
          <a:xfrm>
            <a:off x="3857625" y="3429000"/>
            <a:ext cx="1785938" cy="523875"/>
          </a:xfrm>
          <a:prstGeom prst="rect">
            <a:avLst/>
          </a:prstGeom>
          <a:noFill/>
          <a:ln w="9525">
            <a:noFill/>
            <a:miter lim="800000"/>
            <a:headEnd/>
            <a:tailEnd/>
          </a:ln>
        </p:spPr>
        <p:txBody>
          <a:bodyPr anchor="ctr">
            <a:spAutoFit/>
          </a:bodyPr>
          <a:lstStyle/>
          <a:p>
            <a:r>
              <a:rPr lang="uk-UA" sz="2800" b="1" i="1">
                <a:latin typeface="Arial Narrow" pitchFamily="34" charset="0"/>
                <a:ea typeface="Calibri" pitchFamily="34"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6" dur="1000" fill="hold"/>
                                        <p:tgtEl>
                                          <p:spTgt spid="11"/>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8" dur="1000" fill="hold"/>
                                        <p:tgtEl>
                                          <p:spTgt spid="13"/>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25" presetClass="entr" presetSubtype="0"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90" dur="1000" fill="hold"/>
                                        <p:tgtEl>
                                          <p:spTgt spid="8"/>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8"/>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nodeType="click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p:cTn id="9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2" dur="1000" fill="hold"/>
                                        <p:tgtEl>
                                          <p:spTgt spid="9"/>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9"/>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nodeType="clickEffect">
                                  <p:stCondLst>
                                    <p:cond delay="0"/>
                                  </p:stCondLst>
                                  <p:childTnLst>
                                    <p:set>
                                      <p:cBhvr>
                                        <p:cTn id="110" dur="1" fill="hold">
                                          <p:stCondLst>
                                            <p:cond delay="0"/>
                                          </p:stCondLst>
                                        </p:cTn>
                                        <p:tgtEl>
                                          <p:spTgt spid="4"/>
                                        </p:tgtEl>
                                        <p:attrNameLst>
                                          <p:attrName>style.visibility</p:attrName>
                                        </p:attrNameLst>
                                      </p:cBhvr>
                                      <p:to>
                                        <p:strVal val="visible"/>
                                      </p:to>
                                    </p:set>
                                    <p:anim calcmode="lin" valueType="num">
                                      <p:cBhvr>
                                        <p:cTn id="11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14" dur="1000" fill="hold"/>
                                        <p:tgtEl>
                                          <p:spTgt spid="4"/>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4"/>
                                        </p:tgtEl>
                                      </p:cBhvr>
                                    </p:animEffect>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nodeType="click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26" dur="1000" fill="hold"/>
                                        <p:tgtEl>
                                          <p:spTgt spid="14"/>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857250" y="1304925"/>
            <a:ext cx="7500938" cy="4170363"/>
          </a:xfrm>
          <a:prstGeom prst="rect">
            <a:avLst/>
          </a:prstGeom>
          <a:noFill/>
          <a:ln w="9525">
            <a:noFill/>
            <a:miter lim="800000"/>
            <a:headEnd/>
            <a:tailEnd/>
          </a:ln>
        </p:spPr>
        <p:txBody>
          <a:bodyPr>
            <a:spAutoFit/>
          </a:bodyPr>
          <a:lstStyle/>
          <a:p>
            <a:pPr algn="just"/>
            <a:r>
              <a:rPr lang="ru-RU" sz="2800">
                <a:latin typeface="Arial Narrow" pitchFamily="34" charset="0"/>
              </a:rPr>
              <a:t>	</a:t>
            </a:r>
            <a:r>
              <a:rPr lang="ru-RU" sz="2400" b="1">
                <a:latin typeface="Arial Narrow" pitchFamily="34" charset="0"/>
              </a:rPr>
              <a:t>Сам Загребельний вважав, що композиція «Дива» має концептуальний характер. «Все оберталося навколо собору, якщо він стоїть тисячу років — так само наша історія, так само наше життя крутиться навколо минулих подій, як довкола собору. ...Замкнене коло історії — ось це я мав на увазі». </a:t>
            </a:r>
          </a:p>
          <a:p>
            <a:pPr algn="just"/>
            <a:r>
              <a:rPr lang="ru-RU" sz="2400" b="1">
                <a:latin typeface="Arial Narrow" pitchFamily="34" charset="0"/>
              </a:rPr>
              <a:t>	Йдеться, отже, про тісну поєднаність часів, про повторюваність явищ в історії і незнищенність людського духу, явленого у мистецькій красі.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714375" y="928688"/>
            <a:ext cx="7643813" cy="5016500"/>
          </a:xfrm>
          <a:prstGeom prst="rect">
            <a:avLst/>
          </a:prstGeom>
          <a:noFill/>
          <a:ln w="9525">
            <a:noFill/>
            <a:miter lim="800000"/>
            <a:headEnd/>
            <a:tailEnd/>
          </a:ln>
        </p:spPr>
        <p:txBody>
          <a:bodyPr>
            <a:spAutoFit/>
          </a:bodyPr>
          <a:lstStyle/>
          <a:p>
            <a:pPr algn="just"/>
            <a:r>
              <a:rPr lang="ru-RU" sz="3200">
                <a:latin typeface="Arial Narrow" pitchFamily="34" charset="0"/>
              </a:rPr>
              <a:t>	</a:t>
            </a:r>
            <a:r>
              <a:rPr lang="ru-RU" sz="3200" b="1">
                <a:latin typeface="Arial Narrow" pitchFamily="34" charset="0"/>
              </a:rPr>
              <a:t>Багато уваги в романі «Диво» приділено психології митця. Особливо прикметні в цьому плані сторінки, на яких ідеться про барви світу, що їх відкриває для себе майбутній майстер Сивоок. Сприйняття кольору Сивооком відтворене надзвичайно цікаво: його душа переймається здивуванням-захопленням, з якого, зрештою, й постає диво Київської Софії</a:t>
            </a:r>
            <a:r>
              <a:rPr lang="ru-RU" sz="3200">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214446"/>
          </a:xfrm>
        </p:spPr>
        <p:txBody>
          <a:bodyPr>
            <a:normAutofit fontScale="90000"/>
          </a:bodyPr>
          <a:lstStyle/>
          <a:p>
            <a:pPr fontAlgn="auto">
              <a:spcAft>
                <a:spcPts val="0"/>
              </a:spcAft>
              <a:defRPr/>
            </a:pPr>
            <a:r>
              <a:rPr lang="uk-UA" sz="4000" b="1" dirty="0" smtClean="0"/>
              <a:t/>
            </a:r>
            <a:br>
              <a:rPr lang="uk-UA" sz="4000" b="1" dirty="0" smtClean="0"/>
            </a:br>
            <a:r>
              <a:rPr lang="uk-UA" sz="4000" b="1" dirty="0" smtClean="0"/>
              <a:t>Софія Київська – </a:t>
            </a:r>
            <a:br>
              <a:rPr lang="uk-UA" sz="4000" b="1" dirty="0" smtClean="0"/>
            </a:br>
            <a:r>
              <a:rPr lang="uk-UA" sz="4000" b="1" dirty="0" smtClean="0"/>
              <a:t>історична пам'ятка і символ </a:t>
            </a:r>
            <a:r>
              <a:rPr lang="ru-RU" dirty="0" smtClean="0"/>
              <a:t/>
            </a:r>
            <a:br>
              <a:rPr lang="ru-RU" dirty="0" smtClean="0"/>
            </a:br>
            <a:endParaRPr lang="ru-RU" dirty="0"/>
          </a:p>
        </p:txBody>
      </p:sp>
      <p:sp>
        <p:nvSpPr>
          <p:cNvPr id="3" name="Содержимое 2"/>
          <p:cNvSpPr>
            <a:spLocks noGrp="1"/>
          </p:cNvSpPr>
          <p:nvPr>
            <p:ph idx="1"/>
          </p:nvPr>
        </p:nvSpPr>
        <p:spPr bwMode="auto">
          <a:xfrm>
            <a:off x="142875" y="1285875"/>
            <a:ext cx="8858250" cy="5572125"/>
          </a:xfrm>
        </p:spPr>
        <p:txBody>
          <a:bodyPr wrap="square" lIns="91440" tIns="45720" rIns="91440" bIns="45720" numCol="1" anchor="t" anchorCtr="0" compatLnSpc="1">
            <a:prstTxWarp prst="textNoShape">
              <a:avLst/>
            </a:prstTxWarp>
          </a:bodyPr>
          <a:lstStyle/>
          <a:p>
            <a:pPr>
              <a:buFont typeface="Wingdings" pitchFamily="2" charset="2"/>
              <a:buNone/>
            </a:pPr>
            <a:r>
              <a:rPr lang="uk-UA" smtClean="0"/>
              <a:t>				</a:t>
            </a:r>
            <a:r>
              <a:rPr lang="uk-UA" b="1" i="1" smtClean="0"/>
              <a:t>Символіка собору</a:t>
            </a:r>
            <a:endParaRPr lang="ru-RU" b="1" i="1" smtClean="0"/>
          </a:p>
          <a:p>
            <a:pPr>
              <a:buFont typeface="Wingdings" pitchFamily="2" charset="2"/>
              <a:buNone/>
            </a:pPr>
            <a:endParaRPr lang="ru-RU" smtClean="0"/>
          </a:p>
        </p:txBody>
      </p:sp>
      <p:sp>
        <p:nvSpPr>
          <p:cNvPr id="4" name="Скругленный прямоугольник 3"/>
          <p:cNvSpPr/>
          <p:nvPr/>
        </p:nvSpPr>
        <p:spPr>
          <a:xfrm>
            <a:off x="5429256" y="1928802"/>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Скругленный прямоугольник 4"/>
          <p:cNvSpPr/>
          <p:nvPr/>
        </p:nvSpPr>
        <p:spPr>
          <a:xfrm>
            <a:off x="500034" y="3214686"/>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Скругленный прямоугольник 5"/>
          <p:cNvSpPr/>
          <p:nvPr/>
        </p:nvSpPr>
        <p:spPr>
          <a:xfrm>
            <a:off x="214282" y="1928802"/>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Скругленный прямоугольник 6"/>
          <p:cNvSpPr/>
          <p:nvPr/>
        </p:nvSpPr>
        <p:spPr>
          <a:xfrm>
            <a:off x="5214942" y="3214686"/>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Скругленный прямоугольник 7"/>
          <p:cNvSpPr/>
          <p:nvPr/>
        </p:nvSpPr>
        <p:spPr>
          <a:xfrm>
            <a:off x="1000100" y="4500570"/>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Скругленный прямоугольник 8"/>
          <p:cNvSpPr/>
          <p:nvPr/>
        </p:nvSpPr>
        <p:spPr>
          <a:xfrm>
            <a:off x="4786314" y="4500570"/>
            <a:ext cx="3500462" cy="1143008"/>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Скругленный прямоугольник 9"/>
          <p:cNvSpPr/>
          <p:nvPr/>
        </p:nvSpPr>
        <p:spPr>
          <a:xfrm>
            <a:off x="1928794" y="5715016"/>
            <a:ext cx="5286412" cy="1000132"/>
          </a:xfrm>
          <a:prstGeom prst="roundRect">
            <a:avLst>
              <a:gd name="adj" fmla="val 43428"/>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8138" name="Rectangle 1"/>
          <p:cNvSpPr>
            <a:spLocks noChangeArrowheads="1"/>
          </p:cNvSpPr>
          <p:nvPr/>
        </p:nvSpPr>
        <p:spPr bwMode="auto">
          <a:xfrm>
            <a:off x="500063" y="2286000"/>
            <a:ext cx="3071812" cy="523875"/>
          </a:xfrm>
          <a:prstGeom prst="rect">
            <a:avLst/>
          </a:prstGeom>
          <a:noFill/>
          <a:ln w="9525">
            <a:noFill/>
            <a:miter lim="800000"/>
            <a:headEnd/>
            <a:tailEnd/>
          </a:ln>
        </p:spPr>
        <p:txBody>
          <a:bodyPr anchor="ctr">
            <a:spAutoFit/>
          </a:bodyPr>
          <a:lstStyle/>
          <a:p>
            <a:r>
              <a:rPr lang="uk-UA" sz="2800" b="1">
                <a:latin typeface="Arial Narrow" pitchFamily="34" charset="0"/>
                <a:ea typeface="Calibri" pitchFamily="34" charset="0"/>
                <a:cs typeface="Times New Roman" pitchFamily="18" charset="0"/>
              </a:rPr>
              <a:t>Духовність народу</a:t>
            </a:r>
          </a:p>
        </p:txBody>
      </p:sp>
      <p:sp>
        <p:nvSpPr>
          <p:cNvPr id="48139" name="Rectangle 2"/>
          <p:cNvSpPr>
            <a:spLocks noChangeArrowheads="1"/>
          </p:cNvSpPr>
          <p:nvPr/>
        </p:nvSpPr>
        <p:spPr bwMode="auto">
          <a:xfrm>
            <a:off x="714375" y="3571875"/>
            <a:ext cx="3143250" cy="523875"/>
          </a:xfrm>
          <a:prstGeom prst="rect">
            <a:avLst/>
          </a:prstGeom>
          <a:noFill/>
          <a:ln w="9525">
            <a:noFill/>
            <a:miter lim="800000"/>
            <a:headEnd/>
            <a:tailEnd/>
          </a:ln>
        </p:spPr>
        <p:txBody>
          <a:bodyPr anchor="ctr">
            <a:spAutoFit/>
          </a:bodyPr>
          <a:lstStyle/>
          <a:p>
            <a:r>
              <a:rPr lang="uk-UA" sz="2800" b="1">
                <a:latin typeface="Arial Narrow" pitchFamily="34" charset="0"/>
                <a:ea typeface="Calibri" pitchFamily="34" charset="0"/>
                <a:cs typeface="Times New Roman" pitchFamily="18" charset="0"/>
              </a:rPr>
              <a:t>	Душа народу</a:t>
            </a:r>
          </a:p>
        </p:txBody>
      </p:sp>
      <p:sp>
        <p:nvSpPr>
          <p:cNvPr id="48140" name="Rectangle 3"/>
          <p:cNvSpPr>
            <a:spLocks noChangeArrowheads="1"/>
          </p:cNvSpPr>
          <p:nvPr/>
        </p:nvSpPr>
        <p:spPr bwMode="auto">
          <a:xfrm>
            <a:off x="1214438" y="4786313"/>
            <a:ext cx="3143250" cy="523875"/>
          </a:xfrm>
          <a:prstGeom prst="rect">
            <a:avLst/>
          </a:prstGeom>
          <a:noFill/>
          <a:ln w="9525">
            <a:noFill/>
            <a:miter lim="800000"/>
            <a:headEnd/>
            <a:tailEnd/>
          </a:ln>
        </p:spPr>
        <p:txBody>
          <a:bodyPr anchor="ctr">
            <a:spAutoFit/>
          </a:bodyPr>
          <a:lstStyle/>
          <a:p>
            <a:r>
              <a:rPr lang="uk-UA" sz="2800" b="1">
                <a:latin typeface="Arial Narrow" pitchFamily="34" charset="0"/>
                <a:ea typeface="Calibri" pitchFamily="34" charset="0"/>
                <a:cs typeface="Times New Roman" pitchFamily="18" charset="0"/>
              </a:rPr>
              <a:t>		Талант </a:t>
            </a:r>
          </a:p>
        </p:txBody>
      </p:sp>
      <p:sp>
        <p:nvSpPr>
          <p:cNvPr id="48141" name="Rectangle 4"/>
          <p:cNvSpPr>
            <a:spLocks noChangeArrowheads="1"/>
          </p:cNvSpPr>
          <p:nvPr/>
        </p:nvSpPr>
        <p:spPr bwMode="auto">
          <a:xfrm>
            <a:off x="5572125" y="2214563"/>
            <a:ext cx="3214688" cy="523875"/>
          </a:xfrm>
          <a:prstGeom prst="rect">
            <a:avLst/>
          </a:prstGeom>
          <a:noFill/>
          <a:ln w="9525">
            <a:noFill/>
            <a:miter lim="800000"/>
            <a:headEnd/>
            <a:tailEnd/>
          </a:ln>
        </p:spPr>
        <p:txBody>
          <a:bodyPr anchor="ctr">
            <a:spAutoFit/>
          </a:bodyPr>
          <a:lstStyle/>
          <a:p>
            <a:r>
              <a:rPr lang="uk-UA" sz="2800" b="1">
                <a:latin typeface="Arial Narrow" pitchFamily="34" charset="0"/>
                <a:ea typeface="Calibri" pitchFamily="34" charset="0"/>
                <a:cs typeface="Times New Roman" pitchFamily="18" charset="0"/>
              </a:rPr>
              <a:t>	Диво,  краса </a:t>
            </a:r>
          </a:p>
        </p:txBody>
      </p:sp>
      <p:sp>
        <p:nvSpPr>
          <p:cNvPr id="48142" name="Rectangle 5"/>
          <p:cNvSpPr>
            <a:spLocks noChangeArrowheads="1"/>
          </p:cNvSpPr>
          <p:nvPr/>
        </p:nvSpPr>
        <p:spPr bwMode="auto">
          <a:xfrm>
            <a:off x="5929313" y="3571875"/>
            <a:ext cx="1571625" cy="523875"/>
          </a:xfrm>
          <a:prstGeom prst="rect">
            <a:avLst/>
          </a:prstGeom>
          <a:noFill/>
          <a:ln w="9525">
            <a:noFill/>
            <a:miter lim="800000"/>
            <a:headEnd/>
            <a:tailEnd/>
          </a:ln>
        </p:spPr>
        <p:txBody>
          <a:bodyPr anchor="ctr">
            <a:spAutoFit/>
          </a:bodyPr>
          <a:lstStyle/>
          <a:p>
            <a:r>
              <a:rPr lang="uk-UA" sz="2800" b="1">
                <a:latin typeface="Arial Narrow" pitchFamily="34" charset="0"/>
                <a:ea typeface="Calibri" pitchFamily="34" charset="0"/>
                <a:cs typeface="Times New Roman" pitchFamily="18" charset="0"/>
              </a:rPr>
              <a:t>Вічність</a:t>
            </a:r>
          </a:p>
        </p:txBody>
      </p:sp>
      <p:sp>
        <p:nvSpPr>
          <p:cNvPr id="48143" name="Rectangle 6"/>
          <p:cNvSpPr>
            <a:spLocks noChangeArrowheads="1"/>
          </p:cNvSpPr>
          <p:nvPr/>
        </p:nvSpPr>
        <p:spPr bwMode="auto">
          <a:xfrm>
            <a:off x="5143500" y="4786313"/>
            <a:ext cx="3071813" cy="523875"/>
          </a:xfrm>
          <a:prstGeom prst="rect">
            <a:avLst/>
          </a:prstGeom>
          <a:noFill/>
          <a:ln w="9525">
            <a:noFill/>
            <a:miter lim="800000"/>
            <a:headEnd/>
            <a:tailEnd/>
          </a:ln>
        </p:spPr>
        <p:txBody>
          <a:bodyPr anchor="ctr">
            <a:spAutoFit/>
          </a:bodyPr>
          <a:lstStyle/>
          <a:p>
            <a:r>
              <a:rPr lang="uk-UA" sz="2800" b="1">
                <a:latin typeface="Arial Narrow" pitchFamily="34" charset="0"/>
                <a:ea typeface="Calibri" pitchFamily="34" charset="0"/>
                <a:cs typeface="Times New Roman" pitchFamily="18" charset="0"/>
              </a:rPr>
              <a:t>Єднання з богом</a:t>
            </a:r>
          </a:p>
        </p:txBody>
      </p:sp>
      <p:sp>
        <p:nvSpPr>
          <p:cNvPr id="48144" name="Rectangle 7"/>
          <p:cNvSpPr>
            <a:spLocks noChangeArrowheads="1"/>
          </p:cNvSpPr>
          <p:nvPr/>
        </p:nvSpPr>
        <p:spPr bwMode="auto">
          <a:xfrm>
            <a:off x="2286000" y="5929313"/>
            <a:ext cx="4714875" cy="523875"/>
          </a:xfrm>
          <a:prstGeom prst="rect">
            <a:avLst/>
          </a:prstGeom>
          <a:noFill/>
          <a:ln w="9525">
            <a:noFill/>
            <a:miter lim="800000"/>
            <a:headEnd/>
            <a:tailEnd/>
          </a:ln>
        </p:spPr>
        <p:txBody>
          <a:bodyPr anchor="ctr">
            <a:spAutoFit/>
          </a:bodyPr>
          <a:lstStyle/>
          <a:p>
            <a:r>
              <a:rPr lang="uk-UA" sz="2800" b="1">
                <a:latin typeface="Arial Narrow" pitchFamily="34" charset="0"/>
                <a:ea typeface="Calibri" pitchFamily="34" charset="0"/>
                <a:cs typeface="Times New Roman" pitchFamily="18" charset="0"/>
              </a:rPr>
              <a:t>     Мистецька досконалість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Autofit/>
          </a:bodyPr>
          <a:lstStyle/>
          <a:p>
            <a:pPr fontAlgn="auto">
              <a:spcAft>
                <a:spcPts val="0"/>
              </a:spcAft>
              <a:defRPr/>
            </a:pPr>
            <a:r>
              <a:rPr lang="uk-UA" sz="3200" b="1" i="1" dirty="0" smtClean="0"/>
              <a:t>Життєвий і творчий шлях </a:t>
            </a:r>
            <a:br>
              <a:rPr lang="uk-UA" sz="3200" b="1" i="1" dirty="0" smtClean="0"/>
            </a:br>
            <a:r>
              <a:rPr lang="uk-UA" sz="3200" b="1" i="1" dirty="0" smtClean="0"/>
              <a:t>Павла Загребельного</a:t>
            </a:r>
            <a:endParaRPr lang="ru-RU" sz="3200" dirty="0"/>
          </a:p>
        </p:txBody>
      </p:sp>
      <p:graphicFrame>
        <p:nvGraphicFramePr>
          <p:cNvPr id="16401" name="Group 17"/>
          <p:cNvGraphicFramePr>
            <a:graphicFrameLocks noGrp="1"/>
          </p:cNvGraphicFramePr>
          <p:nvPr>
            <p:ph idx="1"/>
          </p:nvPr>
        </p:nvGraphicFramePr>
        <p:xfrm>
          <a:off x="142875" y="928688"/>
          <a:ext cx="8858250" cy="6305550"/>
        </p:xfrm>
        <a:graphic>
          <a:graphicData uri="http://schemas.openxmlformats.org/drawingml/2006/table">
            <a:tbl>
              <a:tblPr/>
              <a:tblGrid>
                <a:gridCol w="1570038"/>
                <a:gridCol w="7288212"/>
              </a:tblGrid>
              <a:tr h="857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uk-UA" sz="2800" b="0" i="0" u="none" strike="noStrike" cap="none" normalizeH="0" baseline="0" smtClean="0">
                          <a:ln>
                            <a:noFill/>
                          </a:ln>
                          <a:solidFill>
                            <a:schemeClr val="tx1"/>
                          </a:solidFill>
                          <a:effectLst/>
                          <a:latin typeface="Arial Narrow" pitchFamily="34" charset="0"/>
                          <a:cs typeface="Arial" charset="0"/>
                        </a:rPr>
                        <a:t>25 серпня 1924</a:t>
                      </a:r>
                      <a:endParaRPr kumimoji="0" lang="ru-RU" sz="2800" b="0"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uk-UA" sz="2800" b="0" i="0" u="none" strike="noStrike" cap="none" normalizeH="0" baseline="0" smtClean="0">
                          <a:ln>
                            <a:noFill/>
                          </a:ln>
                          <a:solidFill>
                            <a:schemeClr val="tx1"/>
                          </a:solidFill>
                          <a:effectLst/>
                          <a:latin typeface="Arial Narrow" pitchFamily="34" charset="0"/>
                          <a:cs typeface="Arial" charset="0"/>
                        </a:rPr>
                        <a:t>У с. Солошиному на Полтавщині народився Павло Архипович Загребельний</a:t>
                      </a:r>
                      <a:endParaRPr kumimoji="0" lang="ru-RU" sz="2800" b="0"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r>
              <a:tr h="1698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uk-UA" sz="2800" b="0" i="0" u="none" strike="noStrike" cap="none" normalizeH="0" baseline="0" smtClean="0">
                          <a:ln>
                            <a:noFill/>
                          </a:ln>
                          <a:solidFill>
                            <a:srgbClr val="000000"/>
                          </a:solidFill>
                          <a:effectLst/>
                          <a:latin typeface="Arial Narrow" pitchFamily="34" charset="0"/>
                          <a:cs typeface="Arial" charset="0"/>
                        </a:rPr>
                        <a:t>1931-1941</a:t>
                      </a:r>
                      <a:endParaRPr kumimoji="0" lang="ru-RU" sz="2800" b="0" i="0"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uk-UA" sz="2800" b="0" i="0" u="none" strike="noStrike" cap="none" normalizeH="0" baseline="0" smtClean="0">
                          <a:ln>
                            <a:noFill/>
                          </a:ln>
                          <a:solidFill>
                            <a:srgbClr val="000000"/>
                          </a:solidFill>
                          <a:effectLst/>
                          <a:latin typeface="Arial Narrow" pitchFamily="34" charset="0"/>
                          <a:cs typeface="Arial" charset="0"/>
                        </a:rPr>
                        <a:t>Навчається в середній школі, має велику пристрасть до читання, жадібність до знань, чудову пам'ять, захоплюється математикою, мріє бути вченим.</a:t>
                      </a:r>
                      <a:endParaRPr kumimoji="0" lang="ru-RU" sz="2800" b="0" i="0"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31353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uk-UA" sz="2800" b="0" i="0" u="none" strike="noStrike" cap="none" normalizeH="0" baseline="0" smtClean="0">
                          <a:ln>
                            <a:noFill/>
                          </a:ln>
                          <a:solidFill>
                            <a:srgbClr val="000000"/>
                          </a:solidFill>
                          <a:effectLst/>
                          <a:latin typeface="Arial Narrow" pitchFamily="34" charset="0"/>
                          <a:cs typeface="Arial" charset="0"/>
                        </a:rPr>
                        <a:t>1941-1945</a:t>
                      </a:r>
                      <a:endParaRPr kumimoji="0" lang="ru-RU" sz="2800" b="0" i="0"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uk-UA" sz="2400" b="0" i="0" u="none" strike="noStrike" cap="none" normalizeH="0" baseline="0" smtClean="0">
                          <a:ln>
                            <a:noFill/>
                          </a:ln>
                          <a:solidFill>
                            <a:srgbClr val="000000"/>
                          </a:solidFill>
                          <a:effectLst/>
                          <a:latin typeface="Arial Narrow" pitchFamily="34" charset="0"/>
                          <a:cs typeface="Arial" charset="0"/>
                        </a:rPr>
                        <a:t>Закінчив десятирічку, добровольцем пішов до армії. Був курсантом артучилища, закінчив Харківське училище протитанкової артилерії, був поранений, попав у полон, перебував у концтаборах, втікав, партизанив. « До двадцяти років пережив сирітство, голод, війну, фронт, фашистські концтабори, безліч умирань і воскресінь» (П.Загребельний).</a:t>
                      </a:r>
                      <a:endParaRPr kumimoji="0" lang="ru-RU" sz="2400" b="0" i="0"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6401"/>
                                        </p:tgtEl>
                                        <p:attrNameLst>
                                          <p:attrName>style.visibility</p:attrName>
                                        </p:attrNameLst>
                                      </p:cBhvr>
                                      <p:to>
                                        <p:strVal val="visible"/>
                                      </p:to>
                                    </p:set>
                                    <p:anim calcmode="lin" valueType="num">
                                      <p:cBhvr>
                                        <p:cTn id="15" dur="500" fill="hold"/>
                                        <p:tgtEl>
                                          <p:spTgt spid="16401"/>
                                        </p:tgtEl>
                                        <p:attrNameLst>
                                          <p:attrName>ppt_w</p:attrName>
                                        </p:attrNameLst>
                                      </p:cBhvr>
                                      <p:tavLst>
                                        <p:tav tm="0">
                                          <p:val>
                                            <p:fltVal val="0"/>
                                          </p:val>
                                        </p:tav>
                                        <p:tav tm="100000">
                                          <p:val>
                                            <p:strVal val="#ppt_w"/>
                                          </p:val>
                                        </p:tav>
                                      </p:tavLst>
                                    </p:anim>
                                    <p:anim calcmode="lin" valueType="num">
                                      <p:cBhvr>
                                        <p:cTn id="16" dur="500" fill="hold"/>
                                        <p:tgtEl>
                                          <p:spTgt spid="16401"/>
                                        </p:tgtEl>
                                        <p:attrNameLst>
                                          <p:attrName>ppt_h</p:attrName>
                                        </p:attrNameLst>
                                      </p:cBhvr>
                                      <p:tavLst>
                                        <p:tav tm="0">
                                          <p:val>
                                            <p:fltVal val="0"/>
                                          </p:val>
                                        </p:tav>
                                        <p:tav tm="100000">
                                          <p:val>
                                            <p:strVal val="#ppt_h"/>
                                          </p:val>
                                        </p:tav>
                                      </p:tavLst>
                                    </p:anim>
                                    <p:animEffect transition="in" filter="fade">
                                      <p:cBhvr>
                                        <p:cTn id="17" dur="500"/>
                                        <p:tgtEl>
                                          <p:spTgt spid="1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928688" y="785813"/>
            <a:ext cx="7358062" cy="3970337"/>
          </a:xfrm>
          <a:prstGeom prst="rect">
            <a:avLst/>
          </a:prstGeom>
          <a:noFill/>
          <a:ln w="9525">
            <a:noFill/>
            <a:miter lim="800000"/>
            <a:headEnd/>
            <a:tailEnd/>
          </a:ln>
        </p:spPr>
        <p:txBody>
          <a:bodyPr anchor="ctr">
            <a:spAutoFit/>
          </a:bodyPr>
          <a:lstStyle/>
          <a:p>
            <a:pPr algn="just"/>
            <a:r>
              <a:rPr lang="uk-UA" sz="3600">
                <a:latin typeface="Arial Narrow" pitchFamily="34" charset="0"/>
                <a:ea typeface="Calibri" pitchFamily="34" charset="0"/>
                <a:cs typeface="Times New Roman" pitchFamily="18" charset="0"/>
              </a:rPr>
              <a:t>	</a:t>
            </a:r>
            <a:r>
              <a:rPr lang="uk-UA" sz="3600" b="1">
                <a:latin typeface="Arial Narrow" pitchFamily="34" charset="0"/>
                <a:ea typeface="Calibri" pitchFamily="34" charset="0"/>
                <a:cs typeface="Times New Roman" pitchFamily="18" charset="0"/>
              </a:rPr>
              <a:t>Софійський собор – це пам'ять поколінь, дух єдності минулого й сучасності, символ вічності, невмирущість народу, що зумів створити це диво і пронести його крізь віки. Це пам’ятник Людині, її творчому генію.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49"/>
                                        </p:tgtEl>
                                        <p:attrNameLst>
                                          <p:attrName>style.visibility</p:attrName>
                                        </p:attrNameLst>
                                      </p:cBhvr>
                                      <p:to>
                                        <p:strVal val="visible"/>
                                      </p:to>
                                    </p:set>
                                    <p:anim calcmode="lin" valueType="num">
                                      <p:cBhvr additive="base">
                                        <p:cTn id="7" dur="500" fill="hold"/>
                                        <p:tgtEl>
                                          <p:spTgt spid="104449"/>
                                        </p:tgtEl>
                                        <p:attrNameLst>
                                          <p:attrName>ppt_x</p:attrName>
                                        </p:attrNameLst>
                                      </p:cBhvr>
                                      <p:tavLst>
                                        <p:tav tm="0">
                                          <p:val>
                                            <p:strVal val="#ppt_x"/>
                                          </p:val>
                                        </p:tav>
                                        <p:tav tm="100000">
                                          <p:val>
                                            <p:strVal val="#ppt_x"/>
                                          </p:val>
                                        </p:tav>
                                      </p:tavLst>
                                    </p:anim>
                                    <p:anim calcmode="lin" valueType="num">
                                      <p:cBhvr additive="base">
                                        <p:cTn id="8" dur="500" fill="hold"/>
                                        <p:tgtEl>
                                          <p:spTgt spid="1044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357322"/>
          </a:xfrm>
        </p:spPr>
        <p:txBody>
          <a:bodyPr/>
          <a:lstStyle/>
          <a:p>
            <a:pPr fontAlgn="auto">
              <a:spcAft>
                <a:spcPts val="0"/>
              </a:spcAft>
              <a:defRPr/>
            </a:pPr>
            <a:r>
              <a:rPr lang="uk-UA" sz="3600" b="1" dirty="0" smtClean="0"/>
              <a:t>Розкрити проблему </a:t>
            </a:r>
            <a:br>
              <a:rPr lang="uk-UA" sz="3600" b="1" dirty="0" smtClean="0"/>
            </a:br>
            <a:r>
              <a:rPr lang="uk-UA" sz="3600" b="1" dirty="0" err="1" smtClean="0"/>
              <a:t>“Людина</a:t>
            </a:r>
            <a:r>
              <a:rPr lang="uk-UA" sz="3600" b="1" dirty="0" smtClean="0"/>
              <a:t> і </a:t>
            </a:r>
            <a:r>
              <a:rPr lang="uk-UA" sz="3600" b="1" dirty="0" err="1" smtClean="0"/>
              <a:t>мистецтво”</a:t>
            </a:r>
            <a:endParaRPr lang="ru-RU" sz="3600" b="1" dirty="0"/>
          </a:p>
        </p:txBody>
      </p:sp>
      <p:graphicFrame>
        <p:nvGraphicFramePr>
          <p:cNvPr id="4" name="Содержимое 3"/>
          <p:cNvGraphicFramePr>
            <a:graphicFrameLocks noGrp="1"/>
          </p:cNvGraphicFramePr>
          <p:nvPr>
            <p:ph idx="1"/>
          </p:nvPr>
        </p:nvGraphicFramePr>
        <p:xfrm>
          <a:off x="466725" y="1714500"/>
          <a:ext cx="8248650" cy="4389438"/>
        </p:xfrm>
        <a:graphic>
          <a:graphicData uri="http://schemas.openxmlformats.org/drawingml/2006/table">
            <a:tbl>
              <a:tblPr firstRow="1" bandRow="1">
                <a:tableStyleId>{5C22544A-7EE6-4342-B048-85BDC9FD1C3A}</a:tableStyleId>
              </a:tblPr>
              <a:tblGrid>
                <a:gridCol w="4124325"/>
                <a:gridCol w="4124325"/>
              </a:tblGrid>
              <a:tr h="370840">
                <a:tc>
                  <a:txBody>
                    <a:bodyPr/>
                    <a:lstStyle/>
                    <a:p>
                      <a:endParaRPr lang="uk-UA" dirty="0" smtClean="0"/>
                    </a:p>
                    <a:p>
                      <a:endParaRPr lang="uk-UA" dirty="0" smtClean="0"/>
                    </a:p>
                    <a:p>
                      <a:endParaRPr lang="uk-UA" dirty="0" smtClean="0"/>
                    </a:p>
                    <a:p>
                      <a:endParaRPr lang="uk-UA" dirty="0" smtClean="0"/>
                    </a:p>
                    <a:p>
                      <a:endParaRPr lang="ru-RU" dirty="0"/>
                    </a:p>
                  </a:txBody>
                  <a:tcPr>
                    <a:solidFill>
                      <a:schemeClr val="accent1">
                        <a:lumMod val="20000"/>
                        <a:lumOff val="80000"/>
                      </a:schemeClr>
                    </a:solidFill>
                  </a:tcPr>
                </a:tc>
                <a:tc>
                  <a:txBody>
                    <a:bodyPr/>
                    <a:lstStyle/>
                    <a:p>
                      <a:endParaRPr lang="ru-RU" dirty="0"/>
                    </a:p>
                  </a:txBody>
                  <a:tcPr>
                    <a:solidFill>
                      <a:schemeClr val="accent1">
                        <a:lumMod val="20000"/>
                        <a:lumOff val="80000"/>
                      </a:schemeClr>
                    </a:solidFill>
                  </a:tcPr>
                </a:tc>
              </a:tr>
              <a:tr h="370840">
                <a:tc>
                  <a:txBody>
                    <a:bodyPr/>
                    <a:lstStyle/>
                    <a:p>
                      <a:endParaRPr lang="uk-UA" dirty="0" smtClean="0"/>
                    </a:p>
                    <a:p>
                      <a:endParaRPr lang="uk-UA" dirty="0" smtClean="0"/>
                    </a:p>
                    <a:p>
                      <a:endParaRPr lang="uk-UA" dirty="0" smtClean="0"/>
                    </a:p>
                    <a:p>
                      <a:endParaRPr lang="uk-UA" dirty="0" smtClean="0"/>
                    </a:p>
                    <a:p>
                      <a:endParaRPr lang="ru-RU" dirty="0"/>
                    </a:p>
                  </a:txBody>
                  <a:tcPr/>
                </a:tc>
                <a:tc>
                  <a:txBody>
                    <a:bodyPr/>
                    <a:lstStyle/>
                    <a:p>
                      <a:endParaRPr lang="ru-RU" dirty="0"/>
                    </a:p>
                  </a:txBody>
                  <a:tcPr/>
                </a:tc>
              </a:tr>
              <a:tr h="370840">
                <a:tc>
                  <a:txBody>
                    <a:bodyPr/>
                    <a:lstStyle/>
                    <a:p>
                      <a:endParaRPr lang="uk-UA" dirty="0" smtClean="0"/>
                    </a:p>
                    <a:p>
                      <a:endParaRPr lang="uk-UA" dirty="0" smtClean="0"/>
                    </a:p>
                    <a:p>
                      <a:endParaRPr lang="uk-UA" dirty="0" smtClean="0"/>
                    </a:p>
                    <a:p>
                      <a:endParaRPr lang="uk-UA" dirty="0" smtClean="0"/>
                    </a:p>
                    <a:p>
                      <a:endParaRPr lang="ru-RU" dirty="0"/>
                    </a:p>
                  </a:txBody>
                  <a:tcPr/>
                </a:tc>
                <a:tc>
                  <a:txBody>
                    <a:bodyPr/>
                    <a:lstStyle/>
                    <a:p>
                      <a:endParaRPr lang="ru-RU" dirty="0"/>
                    </a:p>
                  </a:txBody>
                  <a:tcPr/>
                </a:tc>
              </a:tr>
            </a:tbl>
          </a:graphicData>
        </a:graphic>
      </p:graphicFrame>
      <p:sp>
        <p:nvSpPr>
          <p:cNvPr id="5" name="Прямоугольник 4"/>
          <p:cNvSpPr/>
          <p:nvPr/>
        </p:nvSpPr>
        <p:spPr>
          <a:xfrm>
            <a:off x="714348" y="2071678"/>
            <a:ext cx="4000528" cy="91440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714348" y="3500438"/>
            <a:ext cx="4000528" cy="91440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Прямоугольник 6"/>
          <p:cNvSpPr/>
          <p:nvPr/>
        </p:nvSpPr>
        <p:spPr>
          <a:xfrm>
            <a:off x="714348" y="4929198"/>
            <a:ext cx="4000528" cy="9144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0195" name="Rectangle 1"/>
          <p:cNvSpPr>
            <a:spLocks noChangeArrowheads="1"/>
          </p:cNvSpPr>
          <p:nvPr/>
        </p:nvSpPr>
        <p:spPr bwMode="auto">
          <a:xfrm>
            <a:off x="857250" y="2214563"/>
            <a:ext cx="3643313" cy="523875"/>
          </a:xfrm>
          <a:prstGeom prst="rect">
            <a:avLst/>
          </a:prstGeom>
          <a:noFill/>
          <a:ln w="9525">
            <a:noFill/>
            <a:miter lim="800000"/>
            <a:headEnd/>
            <a:tailEnd/>
          </a:ln>
        </p:spPr>
        <p:txBody>
          <a:bodyPr anchor="ctr">
            <a:spAutoFit/>
          </a:bodyPr>
          <a:lstStyle/>
          <a:p>
            <a:r>
              <a:rPr lang="uk-UA" sz="2800" b="1" i="1">
                <a:latin typeface="Arial Narrow" pitchFamily="34" charset="0"/>
                <a:ea typeface="Calibri" pitchFamily="34" charset="0"/>
                <a:cs typeface="Times New Roman" pitchFamily="18" charset="0"/>
              </a:rPr>
              <a:t>Народження митця</a:t>
            </a:r>
          </a:p>
        </p:txBody>
      </p:sp>
      <p:sp>
        <p:nvSpPr>
          <p:cNvPr id="50196" name="Rectangle 2"/>
          <p:cNvSpPr>
            <a:spLocks noChangeArrowheads="1"/>
          </p:cNvSpPr>
          <p:nvPr/>
        </p:nvSpPr>
        <p:spPr bwMode="auto">
          <a:xfrm>
            <a:off x="785813" y="3500438"/>
            <a:ext cx="3786187" cy="954087"/>
          </a:xfrm>
          <a:prstGeom prst="rect">
            <a:avLst/>
          </a:prstGeom>
          <a:noFill/>
          <a:ln w="9525">
            <a:noFill/>
            <a:miter lim="800000"/>
            <a:headEnd/>
            <a:tailEnd/>
          </a:ln>
        </p:spPr>
        <p:txBody>
          <a:bodyPr anchor="ctr">
            <a:spAutoFit/>
          </a:bodyPr>
          <a:lstStyle/>
          <a:p>
            <a:pPr algn="ctr"/>
            <a:r>
              <a:rPr lang="uk-UA" sz="2800" b="1" i="1">
                <a:latin typeface="Arial Narrow" pitchFamily="34" charset="0"/>
                <a:ea typeface="Calibri" pitchFamily="34" charset="0"/>
                <a:cs typeface="Times New Roman" pitchFamily="18" charset="0"/>
              </a:rPr>
              <a:t>Новаторство </a:t>
            </a:r>
          </a:p>
          <a:p>
            <a:pPr algn="ctr"/>
            <a:r>
              <a:rPr lang="uk-UA" sz="2800" b="1" i="1">
                <a:latin typeface="Arial Narrow" pitchFamily="34" charset="0"/>
                <a:ea typeface="Calibri" pitchFamily="34" charset="0"/>
                <a:cs typeface="Times New Roman" pitchFamily="18" charset="0"/>
              </a:rPr>
              <a:t>і традиції</a:t>
            </a:r>
          </a:p>
        </p:txBody>
      </p:sp>
      <p:sp>
        <p:nvSpPr>
          <p:cNvPr id="50197" name="Rectangle 3"/>
          <p:cNvSpPr>
            <a:spLocks noChangeArrowheads="1"/>
          </p:cNvSpPr>
          <p:nvPr/>
        </p:nvSpPr>
        <p:spPr bwMode="auto">
          <a:xfrm>
            <a:off x="785813" y="4929188"/>
            <a:ext cx="3714750" cy="954087"/>
          </a:xfrm>
          <a:prstGeom prst="rect">
            <a:avLst/>
          </a:prstGeom>
          <a:noFill/>
          <a:ln w="9525">
            <a:noFill/>
            <a:miter lim="800000"/>
            <a:headEnd/>
            <a:tailEnd/>
          </a:ln>
        </p:spPr>
        <p:txBody>
          <a:bodyPr anchor="ctr">
            <a:spAutoFit/>
          </a:bodyPr>
          <a:lstStyle/>
          <a:p>
            <a:pPr algn="ctr"/>
            <a:r>
              <a:rPr lang="uk-UA" sz="2800" b="1" i="1">
                <a:latin typeface="Arial Narrow" pitchFamily="34" charset="0"/>
                <a:ea typeface="Calibri" pitchFamily="34" charset="0"/>
                <a:cs typeface="Times New Roman" pitchFamily="18" charset="0"/>
              </a:rPr>
              <a:t>Роль мистецтва у житті людини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571636"/>
          </a:xfrm>
        </p:spPr>
        <p:txBody>
          <a:bodyPr>
            <a:normAutofit fontScale="90000"/>
          </a:bodyPr>
          <a:lstStyle/>
          <a:p>
            <a:pPr fontAlgn="auto">
              <a:spcAft>
                <a:spcPts val="0"/>
              </a:spcAft>
              <a:defRPr/>
            </a:pPr>
            <a:r>
              <a:rPr lang="uk-UA" sz="3600" dirty="0" smtClean="0"/>
              <a:t/>
            </a:r>
            <a:br>
              <a:rPr lang="uk-UA" sz="3600" dirty="0" smtClean="0"/>
            </a:br>
            <a:r>
              <a:rPr lang="uk-UA" sz="3600" dirty="0" smtClean="0"/>
              <a:t/>
            </a:r>
            <a:br>
              <a:rPr lang="uk-UA" sz="3600" dirty="0" smtClean="0"/>
            </a:br>
            <a:r>
              <a:rPr lang="uk-UA" sz="3600" b="1" dirty="0" smtClean="0"/>
              <a:t>Естафета людського духу – композиційний центр, </a:t>
            </a:r>
            <a:br>
              <a:rPr lang="uk-UA" sz="3600" b="1" dirty="0" smtClean="0"/>
            </a:br>
            <a:r>
              <a:rPr lang="uk-UA" sz="3600" b="1" dirty="0" smtClean="0"/>
              <a:t>що забезпечує цілісність роману</a:t>
            </a:r>
            <a:r>
              <a:rPr lang="ru-RU" sz="3600" dirty="0" smtClean="0"/>
              <a:t/>
            </a:r>
            <a:br>
              <a:rPr lang="ru-RU" sz="3600" dirty="0" smtClean="0"/>
            </a:br>
            <a:r>
              <a:rPr lang="uk-UA" dirty="0" smtClean="0"/>
              <a:t> </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66725" y="1857375"/>
          <a:ext cx="8248650" cy="4389438"/>
        </p:xfrm>
        <a:graphic>
          <a:graphicData uri="http://schemas.openxmlformats.org/drawingml/2006/table">
            <a:tbl>
              <a:tblPr firstRow="1" bandRow="1">
                <a:tableStyleId>{5C22544A-7EE6-4342-B048-85BDC9FD1C3A}</a:tableStyleId>
              </a:tblPr>
              <a:tblGrid>
                <a:gridCol w="8248650"/>
              </a:tblGrid>
              <a:tr h="370840">
                <a:tc>
                  <a:txBody>
                    <a:bodyPr/>
                    <a:lstStyle/>
                    <a:p>
                      <a:endParaRPr lang="uk-UA" dirty="0" smtClean="0"/>
                    </a:p>
                    <a:p>
                      <a:endParaRPr lang="uk-UA" dirty="0" smtClean="0"/>
                    </a:p>
                    <a:p>
                      <a:endParaRPr lang="uk-UA" dirty="0" smtClean="0"/>
                    </a:p>
                    <a:p>
                      <a:endParaRPr lang="uk-UA" dirty="0" smtClean="0"/>
                    </a:p>
                    <a:p>
                      <a:endParaRPr lang="ru-RU" dirty="0"/>
                    </a:p>
                  </a:txBody>
                  <a:tcPr>
                    <a:solidFill>
                      <a:schemeClr val="accent1">
                        <a:lumMod val="20000"/>
                        <a:lumOff val="80000"/>
                      </a:schemeClr>
                    </a:solidFill>
                  </a:tcPr>
                </a:tc>
              </a:tr>
              <a:tr h="370840">
                <a:tc>
                  <a:txBody>
                    <a:bodyPr/>
                    <a:lstStyle/>
                    <a:p>
                      <a:endParaRPr lang="uk-UA" dirty="0" smtClean="0"/>
                    </a:p>
                    <a:p>
                      <a:endParaRPr lang="uk-UA" dirty="0" smtClean="0"/>
                    </a:p>
                    <a:p>
                      <a:endParaRPr lang="uk-UA" dirty="0" smtClean="0"/>
                    </a:p>
                    <a:p>
                      <a:endParaRPr lang="uk-UA" dirty="0" smtClean="0"/>
                    </a:p>
                    <a:p>
                      <a:endParaRPr lang="ru-RU" dirty="0"/>
                    </a:p>
                  </a:txBody>
                  <a:tcPr/>
                </a:tc>
              </a:tr>
              <a:tr h="370840">
                <a:tc>
                  <a:txBody>
                    <a:bodyPr/>
                    <a:lstStyle/>
                    <a:p>
                      <a:endParaRPr lang="uk-UA" dirty="0" smtClean="0"/>
                    </a:p>
                    <a:p>
                      <a:endParaRPr lang="uk-UA" dirty="0" smtClean="0"/>
                    </a:p>
                    <a:p>
                      <a:endParaRPr lang="uk-UA" dirty="0" smtClean="0"/>
                    </a:p>
                    <a:p>
                      <a:endParaRPr lang="uk-UA" dirty="0" smtClean="0"/>
                    </a:p>
                    <a:p>
                      <a:endParaRPr lang="ru-RU" dirty="0"/>
                    </a:p>
                  </a:txBody>
                  <a:tcPr/>
                </a:tc>
              </a:tr>
            </a:tbl>
          </a:graphicData>
        </a:graphic>
      </p:graphicFrame>
      <p:sp>
        <p:nvSpPr>
          <p:cNvPr id="5" name="Скругленный прямоугольник 4"/>
          <p:cNvSpPr/>
          <p:nvPr/>
        </p:nvSpPr>
        <p:spPr>
          <a:xfrm>
            <a:off x="1357290" y="3571876"/>
            <a:ext cx="6715172" cy="914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Скругленный прямоугольник 5"/>
          <p:cNvSpPr/>
          <p:nvPr/>
        </p:nvSpPr>
        <p:spPr>
          <a:xfrm>
            <a:off x="500034" y="5072074"/>
            <a:ext cx="8215370" cy="914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Скругленный прямоугольник 6"/>
          <p:cNvSpPr/>
          <p:nvPr/>
        </p:nvSpPr>
        <p:spPr>
          <a:xfrm>
            <a:off x="2643174" y="2143116"/>
            <a:ext cx="4286280" cy="914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1215" name="Rectangle 1"/>
          <p:cNvSpPr>
            <a:spLocks noChangeArrowheads="1"/>
          </p:cNvSpPr>
          <p:nvPr/>
        </p:nvSpPr>
        <p:spPr bwMode="auto">
          <a:xfrm>
            <a:off x="1214438" y="2214563"/>
            <a:ext cx="6572250" cy="584200"/>
          </a:xfrm>
          <a:prstGeom prst="rect">
            <a:avLst/>
          </a:prstGeom>
          <a:noFill/>
          <a:ln w="9525">
            <a:noFill/>
            <a:miter lim="800000"/>
            <a:headEnd/>
            <a:tailEnd/>
          </a:ln>
        </p:spPr>
        <p:txBody>
          <a:bodyPr anchor="ctr">
            <a:spAutoFit/>
          </a:bodyPr>
          <a:lstStyle/>
          <a:p>
            <a:pPr algn="ctr"/>
            <a:r>
              <a:rPr lang="uk-UA" sz="3200">
                <a:latin typeface="Arial Narrow" pitchFamily="34" charset="0"/>
                <a:ea typeface="Calibri" pitchFamily="34" charset="0"/>
                <a:cs typeface="Times New Roman" pitchFamily="18" charset="0"/>
              </a:rPr>
              <a:t>	</a:t>
            </a:r>
            <a:r>
              <a:rPr lang="uk-UA" sz="2800" b="1" i="1">
                <a:latin typeface="Arial Narrow" pitchFamily="34" charset="0"/>
                <a:ea typeface="Calibri" pitchFamily="34" charset="0"/>
                <a:cs typeface="Times New Roman" pitchFamily="18" charset="0"/>
              </a:rPr>
              <a:t>Краса людського духу</a:t>
            </a:r>
          </a:p>
        </p:txBody>
      </p:sp>
      <p:sp>
        <p:nvSpPr>
          <p:cNvPr id="51216" name="Rectangle 2"/>
          <p:cNvSpPr>
            <a:spLocks noChangeArrowheads="1"/>
          </p:cNvSpPr>
          <p:nvPr/>
        </p:nvSpPr>
        <p:spPr bwMode="auto">
          <a:xfrm>
            <a:off x="1357313" y="3786188"/>
            <a:ext cx="6500812" cy="523875"/>
          </a:xfrm>
          <a:prstGeom prst="rect">
            <a:avLst/>
          </a:prstGeom>
          <a:noFill/>
          <a:ln w="9525">
            <a:noFill/>
            <a:miter lim="800000"/>
            <a:headEnd/>
            <a:tailEnd/>
          </a:ln>
        </p:spPr>
        <p:txBody>
          <a:bodyPr anchor="ctr">
            <a:spAutoFit/>
          </a:bodyPr>
          <a:lstStyle/>
          <a:p>
            <a:r>
              <a:rPr lang="uk-UA" sz="2800" b="1" i="1">
                <a:latin typeface="Arial Narrow" pitchFamily="34" charset="0"/>
                <a:ea typeface="Calibri" pitchFamily="34" charset="0"/>
                <a:cs typeface="Times New Roman" pitchFamily="18" charset="0"/>
              </a:rPr>
              <a:t>Людина, що зуміла створити такий храм</a:t>
            </a:r>
          </a:p>
        </p:txBody>
      </p:sp>
      <p:sp>
        <p:nvSpPr>
          <p:cNvPr id="51217" name="Rectangle 3"/>
          <p:cNvSpPr>
            <a:spLocks noChangeArrowheads="1"/>
          </p:cNvSpPr>
          <p:nvPr/>
        </p:nvSpPr>
        <p:spPr bwMode="auto">
          <a:xfrm>
            <a:off x="571500" y="5286375"/>
            <a:ext cx="8143875" cy="523875"/>
          </a:xfrm>
          <a:prstGeom prst="rect">
            <a:avLst/>
          </a:prstGeom>
          <a:noFill/>
          <a:ln w="9525">
            <a:noFill/>
            <a:miter lim="800000"/>
            <a:headEnd/>
            <a:tailEnd/>
          </a:ln>
        </p:spPr>
        <p:txBody>
          <a:bodyPr anchor="ctr">
            <a:spAutoFit/>
          </a:bodyPr>
          <a:lstStyle/>
          <a:p>
            <a:r>
              <a:rPr lang="uk-UA" sz="2800" b="1" i="1">
                <a:latin typeface="Arial Narrow" pitchFamily="34" charset="0"/>
                <a:ea typeface="Calibri" pitchFamily="34" charset="0"/>
                <a:cs typeface="Times New Roman" pitchFamily="18" charset="0"/>
              </a:rPr>
              <a:t>Сильні духом люди ті, хто оберігав і зберіг цю красу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571500" y="1000125"/>
            <a:ext cx="8001000" cy="5078413"/>
          </a:xfrm>
          <a:prstGeom prst="rect">
            <a:avLst/>
          </a:prstGeom>
          <a:noFill/>
          <a:ln w="9525">
            <a:noFill/>
            <a:miter lim="800000"/>
            <a:headEnd/>
            <a:tailEnd/>
          </a:ln>
        </p:spPr>
        <p:txBody>
          <a:bodyPr anchor="ctr">
            <a:spAutoFit/>
          </a:bodyPr>
          <a:lstStyle/>
          <a:p>
            <a:pPr algn="just"/>
            <a:r>
              <a:rPr lang="ru-RU" sz="1200">
                <a:solidFill>
                  <a:srgbClr val="000000"/>
                </a:solidFill>
                <a:cs typeface="Times New Roman" pitchFamily="18" charset="0"/>
              </a:rPr>
              <a:t>	</a:t>
            </a:r>
            <a:r>
              <a:rPr lang="ru-RU" sz="3600">
                <a:solidFill>
                  <a:srgbClr val="000000"/>
                </a:solidFill>
                <a:latin typeface="Arial Narrow" pitchFamily="34" charset="0"/>
                <a:cs typeface="Times New Roman" pitchFamily="18" charset="0"/>
              </a:rPr>
              <a:t>П.Загребельний виразно акцентував на волелюбстві, внутрішній незалежності митця, його унікальній самодостатності. Це та свобода, яку дарує людині її геній. І ніхто відібрати її не в силі. Митця можна позбавити життя (як це, зрештою, й робить князь Ярослав), але не свободи. Отож дивом у романі є не тільки Софія, а й талант Майстра, який її створив.</a:t>
            </a:r>
            <a:endParaRPr lang="ru-RU" sz="36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7"/>
                                        </p:tgtEl>
                                        <p:attrNameLst>
                                          <p:attrName>style.visibility</p:attrName>
                                        </p:attrNameLst>
                                      </p:cBhvr>
                                      <p:to>
                                        <p:strVal val="visible"/>
                                      </p:to>
                                    </p:set>
                                    <p:anim calcmode="lin" valueType="num">
                                      <p:cBhvr additive="base">
                                        <p:cTn id="7" dur="500" fill="hold"/>
                                        <p:tgtEl>
                                          <p:spTgt spid="60417"/>
                                        </p:tgtEl>
                                        <p:attrNameLst>
                                          <p:attrName>ppt_x</p:attrName>
                                        </p:attrNameLst>
                                      </p:cBhvr>
                                      <p:tavLst>
                                        <p:tav tm="0">
                                          <p:val>
                                            <p:strVal val="#ppt_x"/>
                                          </p:val>
                                        </p:tav>
                                        <p:tav tm="100000">
                                          <p:val>
                                            <p:strVal val="#ppt_x"/>
                                          </p:val>
                                        </p:tav>
                                      </p:tavLst>
                                    </p:anim>
                                    <p:anim calcmode="lin" valueType="num">
                                      <p:cBhvr additive="base">
                                        <p:cTn id="8" dur="500" fill="hold"/>
                                        <p:tgtEl>
                                          <p:spTgt spid="60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14313" y="214313"/>
            <a:ext cx="8786812" cy="6002337"/>
          </a:xfrm>
          <a:prstGeom prst="rect">
            <a:avLst/>
          </a:prstGeom>
          <a:noFill/>
          <a:ln w="9525">
            <a:noFill/>
            <a:miter lim="800000"/>
            <a:headEnd/>
            <a:tailEnd/>
          </a:ln>
        </p:spPr>
        <p:txBody>
          <a:bodyPr anchor="ctr">
            <a:spAutoFit/>
          </a:bodyPr>
          <a:lstStyle/>
          <a:p>
            <a:pPr algn="just"/>
            <a:r>
              <a:rPr lang="uk-UA" sz="3200">
                <a:latin typeface="Arial Narrow" pitchFamily="34" charset="0"/>
                <a:ea typeface="Calibri" pitchFamily="34" charset="0"/>
                <a:cs typeface="Times New Roman" pitchFamily="18" charset="0"/>
              </a:rPr>
              <a:t> 	</a:t>
            </a:r>
            <a:r>
              <a:rPr lang="uk-UA" sz="3200" b="1">
                <a:latin typeface="Arial Narrow" pitchFamily="34" charset="0"/>
                <a:ea typeface="Calibri" pitchFamily="34" charset="0"/>
                <a:cs typeface="Times New Roman" pitchFamily="18" charset="0"/>
              </a:rPr>
              <a:t>Доля головного героя роману – </a:t>
            </a:r>
            <a:r>
              <a:rPr lang="uk-UA" sz="3200" b="1" i="1">
                <a:latin typeface="Arial Narrow" pitchFamily="34" charset="0"/>
                <a:ea typeface="Calibri" pitchFamily="34" charset="0"/>
                <a:cs typeface="Times New Roman" pitchFamily="18" charset="0"/>
              </a:rPr>
              <a:t>Сивоока </a:t>
            </a:r>
            <a:r>
              <a:rPr lang="uk-UA" sz="3200" b="1">
                <a:latin typeface="Arial Narrow" pitchFamily="34" charset="0"/>
                <a:ea typeface="Calibri" pitchFamily="34" charset="0"/>
                <a:cs typeface="Times New Roman" pitchFamily="18" charset="0"/>
              </a:rPr>
              <a:t>– розкрита змалечку й до смерті, він показаний у розвитку, внутрішньому зростанні. Здавалося б, такий далекий час зображено в романі, а ми постійно опиняємось близько. Зовсім віч – на – віч  із привабливим, лобатим, натхненним і талановитим своїм пращуром.</a:t>
            </a:r>
            <a:endParaRPr lang="ru-RU" sz="3200" b="1">
              <a:latin typeface="Arial Narrow" pitchFamily="34" charset="0"/>
              <a:ea typeface="Calibri" pitchFamily="34" charset="0"/>
              <a:cs typeface="Times New Roman" pitchFamily="18" charset="0"/>
            </a:endParaRPr>
          </a:p>
          <a:p>
            <a:pPr algn="just" eaLnBrk="0" hangingPunct="0"/>
            <a:r>
              <a:rPr lang="uk-UA" sz="3200" b="1">
                <a:latin typeface="Arial Narrow" pitchFamily="34" charset="0"/>
                <a:ea typeface="Calibri" pitchFamily="34" charset="0"/>
                <a:cs typeface="Times New Roman" pitchFamily="18" charset="0"/>
              </a:rPr>
              <a:t>	Над багатьма складними проблемами б’ється зодчий Сивоок, якому випало здійснити згодом великий творчий подвиг – вимріяти і подарувати людям диво дивнеє землі Руської – Софію Київську.</a:t>
            </a:r>
            <a:endParaRPr lang="uk-UA" sz="3200" b="1">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 calcmode="lin" valueType="num">
                                      <p:cBhvr additive="base">
                                        <p:cTn id="7" dur="500" fill="hold"/>
                                        <p:tgtEl>
                                          <p:spTgt spid="47105"/>
                                        </p:tgtEl>
                                        <p:attrNameLst>
                                          <p:attrName>ppt_x</p:attrName>
                                        </p:attrNameLst>
                                      </p:cBhvr>
                                      <p:tavLst>
                                        <p:tav tm="0">
                                          <p:val>
                                            <p:strVal val="#ppt_x"/>
                                          </p:val>
                                        </p:tav>
                                        <p:tav tm="100000">
                                          <p:val>
                                            <p:strVal val="#ppt_x"/>
                                          </p:val>
                                        </p:tav>
                                      </p:tavLst>
                                    </p:anim>
                                    <p:anim calcmode="lin" valueType="num">
                                      <p:cBhvr additive="base">
                                        <p:cTn id="8" dur="500" fill="hold"/>
                                        <p:tgtEl>
                                          <p:spTgt spid="47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00132"/>
          </a:xfrm>
        </p:spPr>
        <p:txBody>
          <a:bodyPr>
            <a:normAutofit fontScale="90000"/>
          </a:bodyPr>
          <a:lstStyle/>
          <a:p>
            <a:pPr fontAlgn="auto">
              <a:spcAft>
                <a:spcPts val="0"/>
              </a:spcAft>
              <a:defRPr/>
            </a:pPr>
            <a:r>
              <a:rPr lang="uk-UA" sz="4000" dirty="0" smtClean="0">
                <a:latin typeface="Arial Narrow" pitchFamily="34" charset="0"/>
              </a:rPr>
              <a:t/>
            </a:r>
            <a:br>
              <a:rPr lang="uk-UA" sz="4000" dirty="0" smtClean="0">
                <a:latin typeface="Arial Narrow" pitchFamily="34" charset="0"/>
              </a:rPr>
            </a:br>
            <a:r>
              <a:rPr lang="uk-UA" sz="4000" b="1" dirty="0" smtClean="0">
                <a:latin typeface="Arial Narrow" pitchFamily="34" charset="0"/>
              </a:rPr>
              <a:t>Поєднання язичництва і християнства в душі </a:t>
            </a:r>
            <a:r>
              <a:rPr lang="uk-UA" sz="4000" b="1" dirty="0" err="1" smtClean="0">
                <a:latin typeface="Arial Narrow" pitchFamily="34" charset="0"/>
              </a:rPr>
              <a:t>Сивоока</a:t>
            </a:r>
            <a:r>
              <a:rPr lang="ru-RU" sz="4000" dirty="0" smtClean="0">
                <a:latin typeface="Arial Narrow" pitchFamily="34" charset="0"/>
              </a:rPr>
              <a:t/>
            </a:r>
            <a:br>
              <a:rPr lang="ru-RU" sz="4000" dirty="0" smtClean="0">
                <a:latin typeface="Arial Narrow" pitchFamily="34" charset="0"/>
              </a:rPr>
            </a:br>
            <a:r>
              <a:rPr lang="uk-UA" dirty="0" smtClean="0"/>
              <a:t> </a:t>
            </a:r>
            <a:endParaRPr lang="ru-RU" dirty="0"/>
          </a:p>
        </p:txBody>
      </p:sp>
      <p:graphicFrame>
        <p:nvGraphicFramePr>
          <p:cNvPr id="4" name="Содержимое 3"/>
          <p:cNvGraphicFramePr>
            <a:graphicFrameLocks noGrp="1"/>
          </p:cNvGraphicFramePr>
          <p:nvPr>
            <p:ph idx="1"/>
          </p:nvPr>
        </p:nvGraphicFramePr>
        <p:xfrm>
          <a:off x="142875" y="1143000"/>
          <a:ext cx="8786813" cy="5003800"/>
        </p:xfrm>
        <a:graphic>
          <a:graphicData uri="http://schemas.openxmlformats.org/drawingml/2006/table">
            <a:tbl>
              <a:tblPr firstRow="1" bandRow="1">
                <a:tableStyleId>{5C22544A-7EE6-4342-B048-85BDC9FD1C3A}</a:tableStyleId>
              </a:tblPr>
              <a:tblGrid>
                <a:gridCol w="2928958"/>
                <a:gridCol w="2928958"/>
                <a:gridCol w="2928958"/>
              </a:tblGrid>
              <a:tr h="370840">
                <a:tc>
                  <a:txBody>
                    <a:bodyPr/>
                    <a:lstStyle/>
                    <a:p>
                      <a:r>
                        <a:rPr kumimoji="1" lang="uk-UA" sz="2800" b="1" dirty="0" smtClean="0">
                          <a:solidFill>
                            <a:schemeClr val="lt1"/>
                          </a:solidFill>
                          <a:effectLst>
                            <a:outerShdw blurRad="38100" dist="38100" dir="2700000" algn="tl">
                              <a:srgbClr val="000000">
                                <a:alpha val="43137"/>
                              </a:srgbClr>
                            </a:outerShdw>
                          </a:effectLst>
                          <a:latin typeface="Arial Narrow" pitchFamily="34" charset="0"/>
                          <a:ea typeface="+mn-ea"/>
                          <a:cs typeface="+mn-cs"/>
                        </a:rPr>
                        <a:t>    Язичництво </a:t>
                      </a:r>
                      <a:endParaRPr lang="ru-RU" sz="2800" dirty="0">
                        <a:effectLst>
                          <a:outerShdw blurRad="38100" dist="38100" dir="2700000" algn="tl">
                            <a:srgbClr val="000000">
                              <a:alpha val="43137"/>
                            </a:srgbClr>
                          </a:outerShdw>
                        </a:effectLst>
                        <a:latin typeface="Arial Narrow" pitchFamily="34" charset="0"/>
                      </a:endParaRPr>
                    </a:p>
                  </a:txBody>
                  <a:tcPr/>
                </a:tc>
                <a:tc gridSpan="2">
                  <a:txBody>
                    <a:bodyPr/>
                    <a:lstStyle/>
                    <a:p>
                      <a:r>
                        <a:rPr kumimoji="1" lang="uk-UA" sz="2800" b="1" dirty="0" smtClean="0">
                          <a:solidFill>
                            <a:schemeClr val="lt1"/>
                          </a:solidFill>
                          <a:effectLst>
                            <a:outerShdw blurRad="38100" dist="38100" dir="2700000" algn="tl">
                              <a:srgbClr val="000000">
                                <a:alpha val="43137"/>
                              </a:srgbClr>
                            </a:outerShdw>
                          </a:effectLst>
                          <a:latin typeface="Arial Narrow" pitchFamily="34" charset="0"/>
                          <a:ea typeface="+mn-ea"/>
                          <a:cs typeface="+mn-cs"/>
                        </a:rPr>
                        <a:t>                     Християнство </a:t>
                      </a:r>
                      <a:endParaRPr lang="ru-RU" sz="2800" dirty="0">
                        <a:effectLst>
                          <a:outerShdw blurRad="38100" dist="38100" dir="2700000" algn="tl">
                            <a:srgbClr val="000000">
                              <a:alpha val="43137"/>
                            </a:srgbClr>
                          </a:outerShdw>
                        </a:effectLst>
                        <a:latin typeface="Arial Narrow" pitchFamily="34" charset="0"/>
                      </a:endParaRPr>
                    </a:p>
                  </a:txBody>
                  <a:tcPr/>
                </a:tc>
                <a:tc hMerge="1">
                  <a:txBody>
                    <a:bodyPr/>
                    <a:lstStyle/>
                    <a:p>
                      <a:endParaRPr lang="ru-RU"/>
                    </a:p>
                  </a:txBody>
                  <a:tcPr/>
                </a:tc>
              </a:tr>
              <a:tr h="370840">
                <a:tc>
                  <a:txBody>
                    <a:bodyPr/>
                    <a:lstStyle/>
                    <a:p>
                      <a:pPr algn="ctr"/>
                      <a:r>
                        <a:rPr kumimoji="1" lang="uk-UA" sz="2800" b="1" i="1" dirty="0" smtClean="0">
                          <a:solidFill>
                            <a:schemeClr val="dk1"/>
                          </a:solidFill>
                          <a:latin typeface="Arial Narrow" pitchFamily="34" charset="0"/>
                          <a:ea typeface="+mn-ea"/>
                          <a:cs typeface="+mn-cs"/>
                        </a:rPr>
                        <a:t>Дід  </a:t>
                      </a:r>
                      <a:r>
                        <a:rPr kumimoji="1" lang="uk-UA" sz="2800" b="1" i="1" dirty="0" err="1" smtClean="0">
                          <a:solidFill>
                            <a:schemeClr val="dk1"/>
                          </a:solidFill>
                          <a:latin typeface="Arial Narrow" pitchFamily="34" charset="0"/>
                          <a:ea typeface="+mn-ea"/>
                          <a:cs typeface="+mn-cs"/>
                        </a:rPr>
                        <a:t>Родим</a:t>
                      </a:r>
                      <a:r>
                        <a:rPr kumimoji="1" lang="uk-UA" sz="2800" b="1" i="1" dirty="0" smtClean="0">
                          <a:solidFill>
                            <a:schemeClr val="dk1"/>
                          </a:solidFill>
                          <a:latin typeface="Arial Narrow" pitchFamily="34" charset="0"/>
                          <a:ea typeface="+mn-ea"/>
                          <a:cs typeface="+mn-cs"/>
                        </a:rPr>
                        <a:t> і його філософія</a:t>
                      </a:r>
                      <a:endParaRPr lang="ru-RU" sz="2800" b="1" i="1" dirty="0">
                        <a:latin typeface="Arial Narrow" pitchFamily="34" charset="0"/>
                      </a:endParaRPr>
                    </a:p>
                  </a:txBody>
                  <a:tcPr/>
                </a:tc>
                <a:tc>
                  <a:txBody>
                    <a:bodyPr/>
                    <a:lstStyle/>
                    <a:p>
                      <a:pPr algn="ctr"/>
                      <a:r>
                        <a:rPr kumimoji="1" lang="uk-UA" sz="2800" b="1" i="1" dirty="0" smtClean="0">
                          <a:solidFill>
                            <a:schemeClr val="dk1"/>
                          </a:solidFill>
                          <a:latin typeface="Arial Narrow" pitchFamily="34" charset="0"/>
                          <a:ea typeface="+mn-ea"/>
                          <a:cs typeface="+mn-cs"/>
                        </a:rPr>
                        <a:t>Смерть діда Родима</a:t>
                      </a:r>
                      <a:endParaRPr lang="ru-RU" sz="2800" b="1" i="1" dirty="0">
                        <a:latin typeface="Arial Narrow" pitchFamily="34" charset="0"/>
                      </a:endParaRPr>
                    </a:p>
                  </a:txBody>
                  <a:tcPr/>
                </a:tc>
                <a:tc>
                  <a:txBody>
                    <a:bodyPr/>
                    <a:lstStyle/>
                    <a:p>
                      <a:pPr algn="ctr"/>
                      <a:r>
                        <a:rPr kumimoji="1" lang="uk-UA" sz="2800" b="1" i="1" dirty="0" smtClean="0">
                          <a:solidFill>
                            <a:schemeClr val="dk1"/>
                          </a:solidFill>
                          <a:latin typeface="Arial Narrow" pitchFamily="34" charset="0"/>
                          <a:ea typeface="+mn-ea"/>
                          <a:cs typeface="+mn-cs"/>
                        </a:rPr>
                        <a:t>Велич самопожертви Ісуса</a:t>
                      </a:r>
                      <a:endParaRPr lang="ru-RU" sz="2800" b="1" i="1" dirty="0">
                        <a:latin typeface="Arial Narrow" pitchFamily="34" charset="0"/>
                      </a:endParaRPr>
                    </a:p>
                  </a:txBody>
                  <a:tcPr/>
                </a:tc>
              </a:tr>
              <a:tr h="370840">
                <a:tc>
                  <a:txBody>
                    <a:bodyPr/>
                    <a:lstStyle/>
                    <a:p>
                      <a:pPr algn="ctr"/>
                      <a:r>
                        <a:rPr kumimoji="1" lang="uk-UA" sz="2800" b="1" i="1" dirty="0" smtClean="0">
                          <a:solidFill>
                            <a:schemeClr val="dk1"/>
                          </a:solidFill>
                          <a:latin typeface="Arial Narrow" pitchFamily="34" charset="0"/>
                          <a:ea typeface="+mn-ea"/>
                          <a:cs typeface="+mn-cs"/>
                        </a:rPr>
                        <a:t>Прекрасна квітка, яка росте в диких хащах</a:t>
                      </a:r>
                      <a:endParaRPr lang="ru-RU" sz="2800" b="1" i="1" dirty="0">
                        <a:latin typeface="Arial Narrow" pitchFamily="34" charset="0"/>
                      </a:endParaRPr>
                    </a:p>
                  </a:txBody>
                  <a:tcPr/>
                </a:tc>
                <a:tc>
                  <a:txBody>
                    <a:bodyPr/>
                    <a:lstStyle/>
                    <a:p>
                      <a:r>
                        <a:rPr kumimoji="1" lang="uk-UA" sz="2800" b="1" i="1" dirty="0" smtClean="0">
                          <a:solidFill>
                            <a:schemeClr val="dk1"/>
                          </a:solidFill>
                          <a:latin typeface="Arial Narrow" pitchFamily="34" charset="0"/>
                          <a:ea typeface="+mn-ea"/>
                          <a:cs typeface="+mn-cs"/>
                        </a:rPr>
                        <a:t>Загибель Лучука</a:t>
                      </a:r>
                      <a:endParaRPr lang="ru-RU" sz="2800" b="1" i="1" dirty="0">
                        <a:latin typeface="Arial Narrow" pitchFamily="34" charset="0"/>
                      </a:endParaRPr>
                    </a:p>
                  </a:txBody>
                  <a:tcPr/>
                </a:tc>
                <a:tc>
                  <a:txBody>
                    <a:bodyPr/>
                    <a:lstStyle/>
                    <a:p>
                      <a:pPr algn="ctr"/>
                      <a:r>
                        <a:rPr kumimoji="1" lang="uk-UA" sz="2800" b="1" i="1" dirty="0" smtClean="0">
                          <a:solidFill>
                            <a:schemeClr val="dk1"/>
                          </a:solidFill>
                          <a:latin typeface="Arial Narrow" pitchFamily="34" charset="0"/>
                          <a:ea typeface="+mn-ea"/>
                          <a:cs typeface="+mn-cs"/>
                        </a:rPr>
                        <a:t>Віра Ярослава та Іларіона</a:t>
                      </a:r>
                      <a:endParaRPr lang="ru-RU" sz="2800" b="1" i="1" dirty="0">
                        <a:latin typeface="Arial Narrow" pitchFamily="34" charset="0"/>
                      </a:endParaRPr>
                    </a:p>
                  </a:txBody>
                  <a:tcPr/>
                </a:tc>
              </a:tr>
              <a:tr h="370840">
                <a:tc>
                  <a:txBody>
                    <a:bodyPr/>
                    <a:lstStyle/>
                    <a:p>
                      <a:pPr algn="ctr"/>
                      <a:r>
                        <a:rPr kumimoji="1" lang="uk-UA" sz="2800" b="1" i="1" dirty="0" smtClean="0">
                          <a:solidFill>
                            <a:schemeClr val="dk1"/>
                          </a:solidFill>
                          <a:latin typeface="Arial Narrow" pitchFamily="34" charset="0"/>
                          <a:ea typeface="+mn-ea"/>
                          <a:cs typeface="+mn-cs"/>
                        </a:rPr>
                        <a:t>Спогади про дівчину Ягоду</a:t>
                      </a:r>
                      <a:endParaRPr lang="ru-RU" sz="2800" b="1" i="1" dirty="0">
                        <a:latin typeface="Arial Narrow" pitchFamily="34" charset="0"/>
                      </a:endParaRPr>
                    </a:p>
                  </a:txBody>
                  <a:tcPr/>
                </a:tc>
                <a:tc>
                  <a:txBody>
                    <a:bodyPr/>
                    <a:lstStyle/>
                    <a:p>
                      <a:pPr algn="ctr"/>
                      <a:r>
                        <a:rPr kumimoji="1" lang="uk-UA" sz="2800" b="1" i="1" dirty="0" smtClean="0">
                          <a:solidFill>
                            <a:schemeClr val="dk1"/>
                          </a:solidFill>
                          <a:latin typeface="Arial Narrow" pitchFamily="34" charset="0"/>
                          <a:ea typeface="+mn-ea"/>
                          <a:cs typeface="+mn-cs"/>
                        </a:rPr>
                        <a:t>Жорстокість візантійських правителів</a:t>
                      </a:r>
                      <a:endParaRPr lang="ru-RU" sz="2800" b="1" i="1" dirty="0">
                        <a:latin typeface="Arial Narrow" pitchFamily="34" charset="0"/>
                      </a:endParaRPr>
                    </a:p>
                  </a:txBody>
                  <a:tcPr/>
                </a:tc>
                <a:tc>
                  <a:txBody>
                    <a:bodyPr/>
                    <a:lstStyle/>
                    <a:p>
                      <a:pPr algn="ctr"/>
                      <a:r>
                        <a:rPr kumimoji="1" lang="uk-UA" sz="2800" b="1" i="1" dirty="0" smtClean="0">
                          <a:solidFill>
                            <a:schemeClr val="dk1"/>
                          </a:solidFill>
                          <a:latin typeface="Arial Narrow" pitchFamily="34" charset="0"/>
                          <a:ea typeface="+mn-ea"/>
                          <a:cs typeface="+mn-cs"/>
                        </a:rPr>
                        <a:t>Покаяння болгарських ченців</a:t>
                      </a:r>
                      <a:endParaRPr lang="ru-RU" sz="2800" b="1" i="1" dirty="0">
                        <a:latin typeface="Arial Narrow" pitchFamily="34" charset="0"/>
                      </a:endParaRPr>
                    </a:p>
                  </a:txBody>
                  <a:tcPr/>
                </a:tc>
              </a:tr>
              <a:tr h="370840">
                <a:tc>
                  <a:txBody>
                    <a:bodyPr/>
                    <a:lstStyle/>
                    <a:p>
                      <a:endParaRPr lang="ru-RU" b="1" i="1"/>
                    </a:p>
                  </a:txBody>
                  <a:tcPr/>
                </a:tc>
                <a:tc>
                  <a:txBody>
                    <a:bodyPr/>
                    <a:lstStyle/>
                    <a:p>
                      <a:endParaRPr lang="ru-RU" b="1" i="1"/>
                    </a:p>
                  </a:txBody>
                  <a:tcPr/>
                </a:tc>
                <a:tc>
                  <a:txBody>
                    <a:bodyPr/>
                    <a:lstStyle/>
                    <a:p>
                      <a:endParaRPr lang="ru-RU" b="1" i="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txBody>
          <a:bodyPr>
            <a:noAutofit/>
          </a:bodyPr>
          <a:lstStyle/>
          <a:p>
            <a:pPr fontAlgn="auto">
              <a:spcAft>
                <a:spcPts val="0"/>
              </a:spcAft>
              <a:defRPr/>
            </a:pPr>
            <a:r>
              <a:rPr lang="uk-UA" sz="3600" b="1" dirty="0" smtClean="0">
                <a:latin typeface="Arial Narrow" pitchFamily="34" charset="0"/>
              </a:rPr>
              <a:t>«Табель про ранги» кольорів – віддзеркалення сил і пристрастей світу.</a:t>
            </a:r>
            <a:endParaRPr lang="ru-RU" sz="3600" b="1" dirty="0">
              <a:latin typeface="Arial Narrow" pitchFamily="34" charset="0"/>
            </a:endParaRPr>
          </a:p>
        </p:txBody>
      </p:sp>
      <p:graphicFrame>
        <p:nvGraphicFramePr>
          <p:cNvPr id="55325" name="Group 29"/>
          <p:cNvGraphicFramePr>
            <a:graphicFrameLocks noGrp="1"/>
          </p:cNvGraphicFramePr>
          <p:nvPr>
            <p:ph idx="1"/>
          </p:nvPr>
        </p:nvGraphicFramePr>
        <p:xfrm>
          <a:off x="428625" y="1143000"/>
          <a:ext cx="8248650" cy="5451475"/>
        </p:xfrm>
        <a:graphic>
          <a:graphicData uri="http://schemas.openxmlformats.org/drawingml/2006/table">
            <a:tbl>
              <a:tblPr/>
              <a:tblGrid>
                <a:gridCol w="2247900"/>
                <a:gridCol w="6000750"/>
              </a:tblGrid>
              <a:tr h="72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3600" b="1" i="0" u="none" strike="noStrike" cap="none" normalizeH="0" baseline="0" smtClean="0">
                          <a:ln>
                            <a:noFill/>
                          </a:ln>
                          <a:solidFill>
                            <a:srgbClr val="FFFFFF"/>
                          </a:solidFill>
                          <a:effectLst>
                            <a:outerShdw blurRad="38100" dist="38100" dir="2700000" algn="tl">
                              <a:srgbClr val="000000"/>
                            </a:outerShdw>
                          </a:effectLst>
                          <a:latin typeface="Arial Narrow" pitchFamily="34" charset="0"/>
                          <a:cs typeface="Arial" charset="0"/>
                        </a:rPr>
                        <a:t>Колір </a:t>
                      </a:r>
                      <a:endParaRPr kumimoji="0" lang="ru-RU" sz="3600" b="1" i="0" u="none" strike="noStrike" cap="none" normalizeH="0" baseline="0" smtClean="0">
                        <a:ln>
                          <a:noFill/>
                        </a:ln>
                        <a:solidFill>
                          <a:srgbClr val="FFFFFF"/>
                        </a:solidFill>
                        <a:effectLst>
                          <a:outerShdw blurRad="38100" dist="38100" dir="2700000" algn="tl">
                            <a:srgbClr val="000000"/>
                          </a:outerShdw>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3600" b="1" i="0" u="none" strike="noStrike" cap="none" normalizeH="0" baseline="0" smtClean="0">
                          <a:ln>
                            <a:noFill/>
                          </a:ln>
                          <a:solidFill>
                            <a:srgbClr val="FFFFFF"/>
                          </a:solidFill>
                          <a:effectLst>
                            <a:outerShdw blurRad="38100" dist="38100" dir="2700000" algn="tl">
                              <a:srgbClr val="000000"/>
                            </a:outerShdw>
                          </a:effectLst>
                          <a:latin typeface="Arial Narrow" pitchFamily="34" charset="0"/>
                          <a:cs typeface="Arial" charset="0"/>
                        </a:rPr>
                        <a:t>Значення </a:t>
                      </a:r>
                      <a:endParaRPr kumimoji="0" lang="ru-RU" sz="3600" b="1" i="0" u="none" strike="noStrike" cap="none" normalizeH="0" baseline="0" smtClean="0">
                        <a:ln>
                          <a:noFill/>
                        </a:ln>
                        <a:solidFill>
                          <a:srgbClr val="FFFFFF"/>
                        </a:solidFill>
                        <a:effectLst>
                          <a:outerShdw blurRad="38100" dist="38100" dir="2700000" algn="tl">
                            <a:srgbClr val="000000"/>
                          </a:outerShdw>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600" b="1" i="1" u="none" strike="noStrike" cap="none" normalizeH="0" baseline="0" smtClean="0">
                          <a:ln>
                            <a:noFill/>
                          </a:ln>
                          <a:solidFill>
                            <a:srgbClr val="000000"/>
                          </a:solidFill>
                          <a:effectLst/>
                          <a:latin typeface="Arial Narrow" pitchFamily="34" charset="0"/>
                          <a:cs typeface="Arial" charset="0"/>
                        </a:rPr>
                        <a:t>Червона </a:t>
                      </a:r>
                      <a:endParaRPr kumimoji="0" lang="ru-RU" sz="36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600" b="1" i="1" u="none" strike="noStrike" cap="none" normalizeH="0" baseline="0" smtClean="0">
                          <a:ln>
                            <a:noFill/>
                          </a:ln>
                          <a:solidFill>
                            <a:srgbClr val="000000"/>
                          </a:solidFill>
                          <a:effectLst/>
                          <a:latin typeface="Arial Narrow" pitchFamily="34" charset="0"/>
                          <a:cs typeface="Arial" charset="0"/>
                        </a:rPr>
                        <a:t>Кохання й милосердя</a:t>
                      </a:r>
                      <a:endParaRPr kumimoji="0" lang="ru-RU" sz="36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633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600" b="1" i="1" u="none" strike="noStrike" cap="none" normalizeH="0" baseline="0" smtClean="0">
                          <a:ln>
                            <a:noFill/>
                          </a:ln>
                          <a:solidFill>
                            <a:srgbClr val="000000"/>
                          </a:solidFill>
                          <a:effectLst/>
                          <a:latin typeface="Arial Narrow" pitchFamily="34" charset="0"/>
                          <a:cs typeface="Arial" charset="0"/>
                        </a:rPr>
                        <a:t>Небесна </a:t>
                      </a:r>
                      <a:endParaRPr kumimoji="0" lang="ru-RU" sz="36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600" b="1" i="1" u="none" strike="noStrike" cap="none" normalizeH="0" baseline="0" smtClean="0">
                          <a:ln>
                            <a:noFill/>
                          </a:ln>
                          <a:solidFill>
                            <a:srgbClr val="000000"/>
                          </a:solidFill>
                          <a:effectLst/>
                          <a:latin typeface="Arial Narrow" pitchFamily="34" charset="0"/>
                          <a:cs typeface="Arial" charset="0"/>
                        </a:rPr>
                        <a:t>Вірність </a:t>
                      </a:r>
                      <a:endParaRPr kumimoji="0" lang="ru-RU" sz="36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600" b="1" i="1" u="none" strike="noStrike" cap="none" normalizeH="0" baseline="0" smtClean="0">
                          <a:ln>
                            <a:noFill/>
                          </a:ln>
                          <a:solidFill>
                            <a:srgbClr val="000000"/>
                          </a:solidFill>
                          <a:effectLst/>
                          <a:latin typeface="Arial Narrow" pitchFamily="34" charset="0"/>
                          <a:cs typeface="Arial" charset="0"/>
                        </a:rPr>
                        <a:t>Біла </a:t>
                      </a:r>
                      <a:endParaRPr kumimoji="0" lang="ru-RU" sz="36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600" b="1" i="1" u="none" strike="noStrike" cap="none" normalizeH="0" baseline="0" smtClean="0">
                          <a:ln>
                            <a:noFill/>
                          </a:ln>
                          <a:solidFill>
                            <a:srgbClr val="000000"/>
                          </a:solidFill>
                          <a:effectLst/>
                          <a:latin typeface="Arial Narrow" pitchFamily="34" charset="0"/>
                          <a:cs typeface="Arial" charset="0"/>
                        </a:rPr>
                        <a:t>Невинність </a:t>
                      </a:r>
                      <a:endParaRPr kumimoji="0" lang="ru-RU" sz="36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72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600" b="1" i="1" u="none" strike="noStrike" cap="none" normalizeH="0" baseline="0" smtClean="0">
                          <a:ln>
                            <a:noFill/>
                          </a:ln>
                          <a:solidFill>
                            <a:srgbClr val="000000"/>
                          </a:solidFill>
                          <a:effectLst/>
                          <a:latin typeface="Arial Narrow" pitchFamily="34" charset="0"/>
                          <a:cs typeface="Arial" charset="0"/>
                        </a:rPr>
                        <a:t>Чорна </a:t>
                      </a:r>
                      <a:endParaRPr kumimoji="0" lang="ru-RU" sz="36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3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600" b="1" i="1" u="none" strike="noStrike" cap="none" normalizeH="0" baseline="0" smtClean="0">
                          <a:ln>
                            <a:noFill/>
                          </a:ln>
                          <a:solidFill>
                            <a:srgbClr val="000000"/>
                          </a:solidFill>
                          <a:effectLst/>
                          <a:latin typeface="Arial Narrow" pitchFamily="34" charset="0"/>
                          <a:cs typeface="Arial" charset="0"/>
                        </a:rPr>
                        <a:t>Жалоба, смуток</a:t>
                      </a:r>
                      <a:endParaRPr kumimoji="0" lang="ru-RU" sz="36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3F2"/>
                    </a:solidFill>
                  </a:tcPr>
                </a:tc>
              </a:tr>
              <a:tr h="72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600" b="1" i="1" u="none" strike="noStrike" cap="none" normalizeH="0" baseline="0" smtClean="0">
                          <a:ln>
                            <a:noFill/>
                          </a:ln>
                          <a:solidFill>
                            <a:srgbClr val="000000"/>
                          </a:solidFill>
                          <a:effectLst/>
                          <a:latin typeface="Arial Narrow" pitchFamily="34" charset="0"/>
                          <a:cs typeface="Arial" charset="0"/>
                        </a:rPr>
                        <a:t>Жовта </a:t>
                      </a:r>
                      <a:endParaRPr kumimoji="0" lang="ru-RU" sz="36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600" b="1" i="1" u="none" strike="noStrike" cap="none" normalizeH="0" baseline="0" smtClean="0">
                          <a:ln>
                            <a:noFill/>
                          </a:ln>
                          <a:solidFill>
                            <a:srgbClr val="000000"/>
                          </a:solidFill>
                          <a:effectLst/>
                          <a:latin typeface="Arial Narrow" pitchFamily="34" charset="0"/>
                          <a:cs typeface="Arial" charset="0"/>
                        </a:rPr>
                        <a:t>Ненависть, зрада </a:t>
                      </a:r>
                      <a:endParaRPr kumimoji="0" lang="ru-RU" sz="36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E4"/>
                    </a:solidFill>
                  </a:tcPr>
                </a:tc>
              </a:tr>
              <a:tr h="1350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600" b="1" i="1" u="none" strike="noStrike" cap="none" normalizeH="0" baseline="0" smtClean="0">
                          <a:ln>
                            <a:noFill/>
                          </a:ln>
                          <a:solidFill>
                            <a:srgbClr val="000000"/>
                          </a:solidFill>
                          <a:effectLst/>
                          <a:latin typeface="Arial Narrow" pitchFamily="34" charset="0"/>
                          <a:cs typeface="Arial" charset="0"/>
                        </a:rPr>
                        <a:t>Золота </a:t>
                      </a:r>
                      <a:endParaRPr kumimoji="0" lang="ru-RU" sz="36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uk-UA" sz="3200" b="1" i="1" u="none" strike="noStrike" cap="none" normalizeH="0" baseline="0" smtClean="0">
                          <a:ln>
                            <a:noFill/>
                          </a:ln>
                          <a:solidFill>
                            <a:srgbClr val="000000"/>
                          </a:solidFill>
                          <a:effectLst/>
                          <a:latin typeface="Arial Narrow" pitchFamily="34" charset="0"/>
                          <a:cs typeface="Arial" charset="0"/>
                        </a:rPr>
                        <a:t>Святість, досконалість, мудрість, повага</a:t>
                      </a:r>
                      <a:endParaRPr kumimoji="0" lang="ru-RU" sz="3200" b="1" i="1" u="none" strike="noStrike" cap="none" normalizeH="0" baseline="0" smtClean="0">
                        <a:ln>
                          <a:noFill/>
                        </a:ln>
                        <a:solidFill>
                          <a:srgbClr val="000000"/>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325"/>
                                        </p:tgtEl>
                                        <p:attrNameLst>
                                          <p:attrName>style.visibility</p:attrName>
                                        </p:attrNameLst>
                                      </p:cBhvr>
                                      <p:to>
                                        <p:strVal val="visible"/>
                                      </p:to>
                                    </p:set>
                                    <p:anim calcmode="lin" valueType="num">
                                      <p:cBhvr additive="base">
                                        <p:cTn id="19" dur="500" fill="hold"/>
                                        <p:tgtEl>
                                          <p:spTgt spid="55325"/>
                                        </p:tgtEl>
                                        <p:attrNameLst>
                                          <p:attrName>ppt_x</p:attrName>
                                        </p:attrNameLst>
                                      </p:cBhvr>
                                      <p:tavLst>
                                        <p:tav tm="0">
                                          <p:val>
                                            <p:strVal val="#ppt_x"/>
                                          </p:val>
                                        </p:tav>
                                        <p:tav tm="100000">
                                          <p:val>
                                            <p:strVal val="#ppt_x"/>
                                          </p:val>
                                        </p:tav>
                                      </p:tavLst>
                                    </p:anim>
                                    <p:anim calcmode="lin" valueType="num">
                                      <p:cBhvr additive="base">
                                        <p:cTn id="20" dur="500" fill="hold"/>
                                        <p:tgtEl>
                                          <p:spTgt spid="553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71500" y="500063"/>
            <a:ext cx="8072438" cy="4838700"/>
          </a:xfrm>
          <a:prstGeom prst="rect">
            <a:avLst/>
          </a:prstGeom>
          <a:noFill/>
          <a:ln w="9525">
            <a:noFill/>
            <a:miter lim="800000"/>
            <a:headEnd/>
            <a:tailEnd/>
          </a:ln>
        </p:spPr>
        <p:txBody>
          <a:bodyPr>
            <a:spAutoFit/>
          </a:bodyPr>
          <a:lstStyle/>
          <a:p>
            <a:pPr algn="just"/>
            <a:r>
              <a:rPr lang="ru-RU">
                <a:latin typeface="Cambria" pitchFamily="18" charset="0"/>
              </a:rPr>
              <a:t>	</a:t>
            </a:r>
            <a:r>
              <a:rPr lang="ru-RU" sz="2400">
                <a:latin typeface="Arial Narrow" pitchFamily="34" charset="0"/>
              </a:rPr>
              <a:t>Автор «Дива» пропонує своєму читачеві задуматися над одвічною проблемою «митець і влада». Влада намагається підкорити волю митця, адже талант несе в собі виклик, бунт, загрозу всемогутності можновладця. Тому й з’являється спокуса впокорити талант, поставити його на службу своїх, княжих, інтересів. Такої зваби не уник і Ярослав Мудрий, герой Павла Загребельного. «Тримається держава на князеві, а тому повинні підкорятися йому всі людове в державі, — міркує князь. — Хто не кориться — ворог або підозрілий чоловік. Тоді хто ж Сивоок? Один раз нагнув князя в свій бік, тепер знов, і так, видно, націляється чинити й далі... Непокірливий...»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313" y="285750"/>
            <a:ext cx="8643937" cy="5508625"/>
          </a:xfrm>
          <a:prstGeom prst="rect">
            <a:avLst/>
          </a:prstGeom>
          <a:noFill/>
          <a:ln w="9525">
            <a:noFill/>
            <a:miter lim="800000"/>
            <a:headEnd/>
            <a:tailEnd/>
          </a:ln>
        </p:spPr>
        <p:txBody>
          <a:bodyPr anchor="ctr">
            <a:spAutoFit/>
          </a:bodyPr>
          <a:lstStyle/>
          <a:p>
            <a:pPr algn="just"/>
            <a:r>
              <a:rPr lang="uk-UA" sz="2800">
                <a:latin typeface="Arial Narrow" pitchFamily="34" charset="0"/>
                <a:ea typeface="Calibri" pitchFamily="34" charset="0"/>
                <a:cs typeface="Times New Roman" pitchFamily="18" charset="0"/>
              </a:rPr>
              <a:t>	</a:t>
            </a:r>
            <a:r>
              <a:rPr lang="uk-UA" sz="3200" b="1">
                <a:latin typeface="Arial Narrow" pitchFamily="34" charset="0"/>
                <a:ea typeface="Calibri" pitchFamily="34" charset="0"/>
                <a:cs typeface="Times New Roman" pitchFamily="18" charset="0"/>
              </a:rPr>
              <a:t>Сивоок – гордий і волелюбний виходець із низів – не дав притлумити свій природний хист релігійно-християнським канонам, розірвав усі ланцюги, які могли сковувати його творчий геній, і тим піднявся над віками. Славнозвісний шедевр – Софія – плід творчості нашого далекого предка-слов’янина, представника народних мас.</a:t>
            </a:r>
            <a:endParaRPr lang="ru-RU" sz="3200" b="1">
              <a:latin typeface="Arial Narrow" pitchFamily="34" charset="0"/>
              <a:ea typeface="Calibri" pitchFamily="34" charset="0"/>
              <a:cs typeface="Times New Roman" pitchFamily="18" charset="0"/>
            </a:endParaRPr>
          </a:p>
          <a:p>
            <a:pPr algn="just" eaLnBrk="0" hangingPunct="0"/>
            <a:r>
              <a:rPr lang="uk-UA" sz="3200" b="1">
                <a:latin typeface="Arial Narrow" pitchFamily="34" charset="0"/>
                <a:ea typeface="Calibri" pitchFamily="34" charset="0"/>
                <a:cs typeface="Times New Roman" pitchFamily="18" charset="0"/>
              </a:rPr>
              <a:t>	Сивоок побував у багатьох чужих землях , почитав силу-силенну старовинних фоліантів і замислюється над тим, що ми сьогодні називаємо філософією мистецтва.</a:t>
            </a:r>
            <a:endParaRPr lang="uk-UA" sz="3200" b="1">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71480"/>
            <a:ext cx="7772400" cy="1470025"/>
          </a:xfrm>
        </p:spPr>
        <p:txBody>
          <a:bodyPr>
            <a:normAutofit fontScale="90000"/>
          </a:bodyPr>
          <a:lstStyle/>
          <a:p>
            <a:pPr fontAlgn="auto">
              <a:spcAft>
                <a:spcPts val="0"/>
              </a:spcAft>
              <a:defRPr/>
            </a:pPr>
            <a:r>
              <a:rPr lang="ru-RU" b="1" i="1" dirty="0" smtClean="0">
                <a:effectLst>
                  <a:outerShdw blurRad="38100" dist="38100" dir="2700000" algn="tl">
                    <a:srgbClr val="000000">
                      <a:alpha val="43137"/>
                    </a:srgbClr>
                  </a:outerShdw>
                </a:effectLst>
                <a:latin typeface="Verdana" pitchFamily="34" charset="0"/>
              </a:rPr>
              <a:t/>
            </a:r>
            <a:br>
              <a:rPr lang="ru-RU" b="1" i="1" dirty="0" smtClean="0">
                <a:effectLst>
                  <a:outerShdw blurRad="38100" dist="38100" dir="2700000" algn="tl">
                    <a:srgbClr val="000000">
                      <a:alpha val="43137"/>
                    </a:srgbClr>
                  </a:outerShdw>
                </a:effectLst>
                <a:latin typeface="Verdana" pitchFamily="34" charset="0"/>
              </a:rPr>
            </a:br>
            <a:r>
              <a:rPr lang="ru-RU" b="1" i="1" dirty="0" err="1" smtClean="0">
                <a:effectLst>
                  <a:outerShdw blurRad="38100" dist="38100" dir="2700000" algn="tl">
                    <a:srgbClr val="000000">
                      <a:alpha val="43137"/>
                    </a:srgbClr>
                  </a:outerShdw>
                </a:effectLst>
                <a:latin typeface="Verdana" pitchFamily="34" charset="0"/>
              </a:rPr>
              <a:t>Життя</a:t>
            </a:r>
            <a:r>
              <a:rPr lang="ru-RU" b="1" i="1" dirty="0" smtClean="0">
                <a:effectLst>
                  <a:outerShdw blurRad="38100" dist="38100" dir="2700000" algn="tl">
                    <a:srgbClr val="000000">
                      <a:alpha val="43137"/>
                    </a:srgbClr>
                  </a:outerShdw>
                </a:effectLst>
                <a:latin typeface="Verdana" pitchFamily="34" charset="0"/>
              </a:rPr>
              <a:t> </a:t>
            </a:r>
            <a:r>
              <a:rPr lang="ru-RU" b="1" i="1" dirty="0" err="1" smtClean="0">
                <a:effectLst>
                  <a:outerShdw blurRad="38100" dist="38100" dir="2700000" algn="tl">
                    <a:srgbClr val="000000">
                      <a:alpha val="43137"/>
                    </a:srgbClr>
                  </a:outerShdw>
                </a:effectLst>
                <a:latin typeface="Verdana" pitchFamily="34" charset="0"/>
              </a:rPr>
              <a:t>Сивоока</a:t>
            </a:r>
            <a:r>
              <a:rPr lang="ru-RU" b="1" i="1" dirty="0" smtClean="0">
                <a:effectLst>
                  <a:outerShdw blurRad="38100" dist="38100" dir="2700000" algn="tl">
                    <a:srgbClr val="000000">
                      <a:alpha val="43137"/>
                    </a:srgbClr>
                  </a:outerShdw>
                </a:effectLst>
                <a:latin typeface="Verdana" pitchFamily="34" charset="0"/>
              </a:rPr>
              <a:t> – </a:t>
            </a:r>
            <a:br>
              <a:rPr lang="ru-RU" b="1" i="1" dirty="0" smtClean="0">
                <a:effectLst>
                  <a:outerShdw blurRad="38100" dist="38100" dir="2700000" algn="tl">
                    <a:srgbClr val="000000">
                      <a:alpha val="43137"/>
                    </a:srgbClr>
                  </a:outerShdw>
                </a:effectLst>
                <a:latin typeface="Verdana" pitchFamily="34" charset="0"/>
              </a:rPr>
            </a:br>
            <a:r>
              <a:rPr lang="ru-RU" b="1" i="1" dirty="0" smtClean="0">
                <a:effectLst>
                  <a:outerShdw blurRad="38100" dist="38100" dir="2700000" algn="tl">
                    <a:srgbClr val="000000">
                      <a:alpha val="43137"/>
                    </a:srgbClr>
                  </a:outerShdw>
                </a:effectLst>
                <a:latin typeface="Verdana" pitchFamily="34" charset="0"/>
              </a:rPr>
              <a:t>9 </a:t>
            </a:r>
            <a:r>
              <a:rPr lang="ru-RU" b="1" i="1" dirty="0" err="1" smtClean="0">
                <a:effectLst>
                  <a:outerShdw blurRad="38100" dist="38100" dir="2700000" algn="tl">
                    <a:srgbClr val="000000">
                      <a:alpha val="43137"/>
                    </a:srgbClr>
                  </a:outerShdw>
                </a:effectLst>
                <a:latin typeface="Verdana" pitchFamily="34" charset="0"/>
              </a:rPr>
              <a:t>концентричних</a:t>
            </a:r>
            <a:r>
              <a:rPr lang="ru-RU" b="1" i="1" dirty="0" smtClean="0">
                <a:effectLst>
                  <a:outerShdw blurRad="38100" dist="38100" dir="2700000" algn="tl">
                    <a:srgbClr val="000000">
                      <a:alpha val="43137"/>
                    </a:srgbClr>
                  </a:outerShdw>
                </a:effectLst>
                <a:latin typeface="Verdana" pitchFamily="34" charset="0"/>
              </a:rPr>
              <a:t> </a:t>
            </a:r>
            <a:r>
              <a:rPr lang="ru-RU" b="1" i="1" dirty="0" err="1" smtClean="0">
                <a:effectLst>
                  <a:outerShdw blurRad="38100" dist="38100" dir="2700000" algn="tl">
                    <a:srgbClr val="000000">
                      <a:alpha val="43137"/>
                    </a:srgbClr>
                  </a:outerShdw>
                </a:effectLst>
                <a:latin typeface="Verdana" pitchFamily="34" charset="0"/>
              </a:rPr>
              <a:t>кіл</a:t>
            </a:r>
            <a:r>
              <a:rPr lang="ru-RU" b="1" i="1" dirty="0" smtClean="0">
                <a:effectLst>
                  <a:outerShdw blurRad="38100" dist="38100" dir="2700000" algn="tl">
                    <a:srgbClr val="000000">
                      <a:alpha val="43137"/>
                    </a:srgbClr>
                  </a:outerShdw>
                </a:effectLst>
                <a:latin typeface="Verdana" pitchFamily="34" charset="0"/>
              </a:rPr>
              <a:t> </a:t>
            </a:r>
            <a:br>
              <a:rPr lang="ru-RU" b="1" i="1" dirty="0" smtClean="0">
                <a:effectLst>
                  <a:outerShdw blurRad="38100" dist="38100" dir="2700000" algn="tl">
                    <a:srgbClr val="000000">
                      <a:alpha val="43137"/>
                    </a:srgbClr>
                  </a:outerShdw>
                </a:effectLst>
                <a:latin typeface="Verdana" pitchFamily="34" charset="0"/>
              </a:rPr>
            </a:br>
            <a:endParaRPr lang="ru-RU" dirty="0"/>
          </a:p>
        </p:txBody>
      </p:sp>
      <p:sp>
        <p:nvSpPr>
          <p:cNvPr id="3" name="Подзаголовок 2"/>
          <p:cNvSpPr>
            <a:spLocks noGrp="1"/>
          </p:cNvSpPr>
          <p:nvPr>
            <p:ph type="subTitle" idx="1"/>
          </p:nvPr>
        </p:nvSpPr>
        <p:spPr>
          <a:xfrm>
            <a:off x="1357313" y="2857500"/>
            <a:ext cx="6400800" cy="1752600"/>
          </a:xfrm>
        </p:spPr>
        <p:txBody>
          <a:bodyPr>
            <a:normAutofit lnSpcReduction="10000"/>
          </a:bodyPr>
          <a:lstStyle/>
          <a:p>
            <a:pPr fontAlgn="auto">
              <a:spcAft>
                <a:spcPts val="0"/>
              </a:spcAft>
              <a:buClr>
                <a:schemeClr val="accent1">
                  <a:shade val="75000"/>
                </a:schemeClr>
              </a:buClr>
              <a:buFont typeface="Wingdings"/>
              <a:buNone/>
              <a:defRPr/>
            </a:pPr>
            <a:r>
              <a:rPr lang="ru-RU" sz="3600" i="1" dirty="0" smtClean="0">
                <a:solidFill>
                  <a:schemeClr val="tx1"/>
                </a:solidFill>
                <a:latin typeface="Arial Narrow" pitchFamily="34" charset="0"/>
              </a:rPr>
              <a:t>У </a:t>
            </a:r>
            <a:r>
              <a:rPr lang="ru-RU" sz="3600" i="1" dirty="0" err="1" smtClean="0">
                <a:solidFill>
                  <a:schemeClr val="tx1"/>
                </a:solidFill>
                <a:latin typeface="Arial Narrow" pitchFamily="34" charset="0"/>
              </a:rPr>
              <a:t>деяких</a:t>
            </a:r>
            <a:r>
              <a:rPr lang="ru-RU" sz="3600" i="1" dirty="0" smtClean="0">
                <a:solidFill>
                  <a:schemeClr val="tx1"/>
                </a:solidFill>
                <a:latin typeface="Arial Narrow" pitchFamily="34" charset="0"/>
              </a:rPr>
              <a:t> культурах число 9 </a:t>
            </a:r>
            <a:r>
              <a:rPr lang="ru-RU" sz="3600" i="1" dirty="0" err="1" smtClean="0">
                <a:solidFill>
                  <a:schemeClr val="tx1"/>
                </a:solidFill>
                <a:latin typeface="Arial Narrow" pitchFamily="34" charset="0"/>
              </a:rPr>
              <a:t>позначає</a:t>
            </a:r>
            <a:r>
              <a:rPr lang="ru-RU" sz="3600" i="1" dirty="0" smtClean="0">
                <a:solidFill>
                  <a:schemeClr val="tx1"/>
                </a:solidFill>
                <a:latin typeface="Arial Narrow" pitchFamily="34" charset="0"/>
              </a:rPr>
              <a:t> </a:t>
            </a:r>
          </a:p>
          <a:p>
            <a:pPr fontAlgn="auto">
              <a:spcAft>
                <a:spcPts val="0"/>
              </a:spcAft>
              <a:buClr>
                <a:schemeClr val="accent1">
                  <a:shade val="75000"/>
                </a:schemeClr>
              </a:buClr>
              <a:buFont typeface="Wingdings"/>
              <a:buNone/>
              <a:defRPr/>
            </a:pPr>
            <a:r>
              <a:rPr lang="ru-RU" sz="3600" i="1" dirty="0" smtClean="0">
                <a:solidFill>
                  <a:srgbClr val="002060"/>
                </a:solidFill>
                <a:latin typeface="Arial Narrow" pitchFamily="34" charset="0"/>
              </a:rPr>
              <a:t>«ВСЕ»</a:t>
            </a:r>
          </a:p>
          <a:p>
            <a:pPr fontAlgn="auto">
              <a:spcAft>
                <a:spcPts val="0"/>
              </a:spcAft>
              <a:buClr>
                <a:schemeClr val="accent1">
                  <a:shade val="75000"/>
                </a:schemeClr>
              </a:buClr>
              <a:buFont typeface="Wingdings"/>
              <a:buNone/>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14313"/>
          </a:xfrm>
        </p:spPr>
        <p:txBody>
          <a:bodyPr>
            <a:normAutofit fontScale="90000"/>
          </a:bodyPr>
          <a:lstStyle/>
          <a:p>
            <a:pPr fontAlgn="auto">
              <a:spcAft>
                <a:spcPts val="0"/>
              </a:spcAft>
              <a:defRPr/>
            </a:pPr>
            <a:endParaRPr lang="ru-RU" dirty="0"/>
          </a:p>
        </p:txBody>
      </p:sp>
      <p:graphicFrame>
        <p:nvGraphicFramePr>
          <p:cNvPr id="4" name="Содержимое 3"/>
          <p:cNvGraphicFramePr>
            <a:graphicFrameLocks noGrp="1"/>
          </p:cNvGraphicFramePr>
          <p:nvPr>
            <p:ph idx="1"/>
          </p:nvPr>
        </p:nvGraphicFramePr>
        <p:xfrm>
          <a:off x="142875" y="214313"/>
          <a:ext cx="8858250" cy="6430962"/>
        </p:xfrm>
        <a:graphic>
          <a:graphicData uri="http://schemas.openxmlformats.org/drawingml/2006/table">
            <a:tbl>
              <a:tblPr firstRow="1" bandRow="1">
                <a:tableStyleId>{5C22544A-7EE6-4342-B048-85BDC9FD1C3A}</a:tableStyleId>
              </a:tblPr>
              <a:tblGrid>
                <a:gridCol w="1646850"/>
                <a:gridCol w="7211462"/>
              </a:tblGrid>
              <a:tr h="370840">
                <a:tc>
                  <a:txBody>
                    <a:bodyPr/>
                    <a:lstStyle/>
                    <a:p>
                      <a:pPr algn="just"/>
                      <a:r>
                        <a:rPr kumimoji="1" lang="uk-UA" sz="2800" b="0" dirty="0" smtClean="0">
                          <a:solidFill>
                            <a:schemeClr val="tx1"/>
                          </a:solidFill>
                          <a:latin typeface="Arial Narrow" pitchFamily="34" charset="0"/>
                          <a:ea typeface="+mn-ea"/>
                          <a:cs typeface="+mn-cs"/>
                        </a:rPr>
                        <a:t>1946-1951</a:t>
                      </a:r>
                      <a:endParaRPr lang="ru-RU" sz="2800" b="0" dirty="0">
                        <a:solidFill>
                          <a:schemeClr val="tx1"/>
                        </a:solidFill>
                        <a:latin typeface="Arial Narrow" pitchFamily="34" charset="0"/>
                      </a:endParaRPr>
                    </a:p>
                  </a:txBody>
                  <a:tcPr>
                    <a:solidFill>
                      <a:schemeClr val="accent1">
                        <a:lumMod val="20000"/>
                        <a:lumOff val="80000"/>
                      </a:schemeClr>
                    </a:solidFill>
                  </a:tcPr>
                </a:tc>
                <a:tc>
                  <a:txBody>
                    <a:bodyPr/>
                    <a:lstStyle/>
                    <a:p>
                      <a:pPr algn="just"/>
                      <a:r>
                        <a:rPr kumimoji="1" lang="uk-UA" sz="2800" b="0" dirty="0" smtClean="0">
                          <a:solidFill>
                            <a:schemeClr val="tx1"/>
                          </a:solidFill>
                          <a:latin typeface="Arial Narrow" pitchFamily="34" charset="0"/>
                          <a:ea typeface="+mn-ea"/>
                          <a:cs typeface="+mn-cs"/>
                        </a:rPr>
                        <a:t>Навчається на філологічному факультеті Дніпропетровського університету.</a:t>
                      </a:r>
                      <a:endParaRPr lang="ru-RU" sz="2800" b="0" dirty="0">
                        <a:solidFill>
                          <a:schemeClr val="tx1"/>
                        </a:solidFill>
                        <a:latin typeface="Arial Narrow" pitchFamily="34" charset="0"/>
                      </a:endParaRPr>
                    </a:p>
                  </a:txBody>
                  <a:tcPr>
                    <a:solidFill>
                      <a:schemeClr val="accent1">
                        <a:lumMod val="20000"/>
                        <a:lumOff val="80000"/>
                      </a:schemeClr>
                    </a:solidFill>
                  </a:tcPr>
                </a:tc>
              </a:tr>
              <a:tr h="370840">
                <a:tc>
                  <a:txBody>
                    <a:bodyPr/>
                    <a:lstStyle/>
                    <a:p>
                      <a:pPr algn="just"/>
                      <a:r>
                        <a:rPr kumimoji="1" lang="uk-UA" sz="2800" dirty="0" smtClean="0">
                          <a:solidFill>
                            <a:schemeClr val="dk1"/>
                          </a:solidFill>
                          <a:latin typeface="Arial Narrow" pitchFamily="34" charset="0"/>
                          <a:ea typeface="+mn-ea"/>
                          <a:cs typeface="+mn-cs"/>
                        </a:rPr>
                        <a:t>1951-1963</a:t>
                      </a:r>
                      <a:endParaRPr lang="ru-RU" sz="2800" dirty="0">
                        <a:latin typeface="Arial Narrow" pitchFamily="34" charset="0"/>
                      </a:endParaRPr>
                    </a:p>
                  </a:txBody>
                  <a:tcPr/>
                </a:tc>
                <a:tc>
                  <a:txBody>
                    <a:bodyPr/>
                    <a:lstStyle/>
                    <a:p>
                      <a:pPr algn="just"/>
                      <a:r>
                        <a:rPr kumimoji="1" lang="uk-UA" sz="2800" dirty="0" smtClean="0">
                          <a:solidFill>
                            <a:schemeClr val="dk1"/>
                          </a:solidFill>
                          <a:latin typeface="Arial Narrow" pitchFamily="34" charset="0"/>
                          <a:ea typeface="+mn-ea"/>
                          <a:cs typeface="+mn-cs"/>
                        </a:rPr>
                        <a:t>Журналістська робота в обласній газеті, згодом переїздить до Києва, з’являються друком перші збірки його оповідань. Головний редактор газети «Літературна Україна».</a:t>
                      </a:r>
                      <a:endParaRPr lang="ru-RU" sz="2800" dirty="0">
                        <a:latin typeface="Arial Narrow" pitchFamily="34" charset="0"/>
                      </a:endParaRPr>
                    </a:p>
                  </a:txBody>
                  <a:tcPr/>
                </a:tc>
              </a:tr>
              <a:tr h="370840">
                <a:tc>
                  <a:txBody>
                    <a:bodyPr/>
                    <a:lstStyle/>
                    <a:p>
                      <a:pPr algn="just"/>
                      <a:r>
                        <a:rPr kumimoji="1" lang="uk-UA" sz="2800" dirty="0" smtClean="0">
                          <a:solidFill>
                            <a:schemeClr val="dk1"/>
                          </a:solidFill>
                          <a:latin typeface="Arial Narrow" pitchFamily="34" charset="0"/>
                          <a:ea typeface="+mn-ea"/>
                          <a:cs typeface="+mn-cs"/>
                        </a:rPr>
                        <a:t>1960-1980</a:t>
                      </a:r>
                      <a:endParaRPr lang="ru-RU" sz="2800" dirty="0">
                        <a:latin typeface="Arial Narrow" pitchFamily="34" charset="0"/>
                      </a:endParaRPr>
                    </a:p>
                  </a:txBody>
                  <a:tcPr/>
                </a:tc>
                <a:tc>
                  <a:txBody>
                    <a:bodyPr/>
                    <a:lstStyle/>
                    <a:p>
                      <a:pPr algn="just"/>
                      <a:r>
                        <a:rPr kumimoji="1" lang="uk-UA" sz="2800" dirty="0" smtClean="0">
                          <a:solidFill>
                            <a:schemeClr val="dk1"/>
                          </a:solidFill>
                          <a:latin typeface="Arial Narrow" pitchFamily="34" charset="0"/>
                          <a:ea typeface="+mn-ea"/>
                          <a:cs typeface="+mn-cs"/>
                        </a:rPr>
                        <a:t>Багато і плідно працює, з-під його пера виходить 18 романів, п’єси, кіносценарії, повісті, критичні статті.</a:t>
                      </a:r>
                      <a:endParaRPr lang="ru-RU" sz="2800" dirty="0">
                        <a:latin typeface="Arial Narrow" pitchFamily="34" charset="0"/>
                      </a:endParaRPr>
                    </a:p>
                  </a:txBody>
                  <a:tcPr/>
                </a:tc>
              </a:tr>
              <a:tr h="370840">
                <a:tc>
                  <a:txBody>
                    <a:bodyPr/>
                    <a:lstStyle/>
                    <a:p>
                      <a:pPr algn="just"/>
                      <a:r>
                        <a:rPr kumimoji="1" lang="uk-UA" sz="2800" dirty="0" smtClean="0">
                          <a:solidFill>
                            <a:schemeClr val="dk1"/>
                          </a:solidFill>
                          <a:latin typeface="Arial Narrow" pitchFamily="34" charset="0"/>
                          <a:ea typeface="+mn-ea"/>
                          <a:cs typeface="+mn-cs"/>
                        </a:rPr>
                        <a:t>1979-1986</a:t>
                      </a:r>
                      <a:endParaRPr lang="ru-RU" sz="2800" dirty="0">
                        <a:latin typeface="Arial Narrow" pitchFamily="34" charset="0"/>
                      </a:endParaRPr>
                    </a:p>
                  </a:txBody>
                  <a:tcPr/>
                </a:tc>
                <a:tc>
                  <a:txBody>
                    <a:bodyPr/>
                    <a:lstStyle/>
                    <a:p>
                      <a:pPr algn="just"/>
                      <a:r>
                        <a:rPr kumimoji="1" lang="uk-UA" sz="2800" dirty="0" smtClean="0">
                          <a:solidFill>
                            <a:schemeClr val="dk1"/>
                          </a:solidFill>
                          <a:latin typeface="Arial Narrow" pitchFamily="34" charset="0"/>
                          <a:ea typeface="+mn-ea"/>
                          <a:cs typeface="+mn-cs"/>
                        </a:rPr>
                        <a:t>Очолює Спілку письменників України, стає лауреатом державної премії СРСР за роман «Розгін».</a:t>
                      </a:r>
                      <a:endParaRPr lang="ru-RU" sz="2800" dirty="0">
                        <a:latin typeface="Arial Narrow" pitchFamily="34" charset="0"/>
                      </a:endParaRPr>
                    </a:p>
                  </a:txBody>
                  <a:tcPr/>
                </a:tc>
              </a:tr>
              <a:tr h="370840">
                <a:tc>
                  <a:txBody>
                    <a:bodyPr/>
                    <a:lstStyle/>
                    <a:p>
                      <a:pPr algn="just"/>
                      <a:r>
                        <a:rPr kumimoji="1" lang="uk-UA" sz="2800" dirty="0" smtClean="0">
                          <a:solidFill>
                            <a:schemeClr val="dk1"/>
                          </a:solidFill>
                          <a:latin typeface="Arial Narrow" pitchFamily="34" charset="0"/>
                          <a:ea typeface="+mn-ea"/>
                          <a:cs typeface="+mn-cs"/>
                        </a:rPr>
                        <a:t>3 лютого   2009</a:t>
                      </a:r>
                      <a:endParaRPr lang="ru-RU" sz="2800" dirty="0">
                        <a:latin typeface="Arial Narrow" pitchFamily="34" charset="0"/>
                      </a:endParaRPr>
                    </a:p>
                  </a:txBody>
                  <a:tcPr/>
                </a:tc>
                <a:tc>
                  <a:txBody>
                    <a:bodyPr/>
                    <a:lstStyle/>
                    <a:p>
                      <a:pPr algn="just"/>
                      <a:r>
                        <a:rPr kumimoji="1" lang="uk-UA" sz="2800" dirty="0" smtClean="0">
                          <a:solidFill>
                            <a:schemeClr val="dk1"/>
                          </a:solidFill>
                          <a:latin typeface="Arial Narrow" pitchFamily="34" charset="0"/>
                          <a:ea typeface="+mn-ea"/>
                          <a:cs typeface="+mn-cs"/>
                        </a:rPr>
                        <a:t>Серце письменника перестало битися, похований на Байковому кладовищі.</a:t>
                      </a:r>
                      <a:endParaRPr lang="ru-RU" sz="2800" dirty="0">
                        <a:latin typeface="Arial Narrow" pitchFamily="34"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00338" y="5373688"/>
            <a:ext cx="4175125" cy="126841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 name="TextBox 2"/>
          <p:cNvSpPr txBox="1"/>
          <p:nvPr/>
        </p:nvSpPr>
        <p:spPr>
          <a:xfrm>
            <a:off x="3131840" y="5517232"/>
            <a:ext cx="3168352" cy="936104"/>
          </a:xfrm>
          <a:prstGeom prst="rect">
            <a:avLst/>
          </a:prstGeom>
          <a:noFill/>
        </p:spPr>
        <p:txBody>
          <a:bodyPr spcFirstLastPara="1">
            <a:prstTxWarp prst="textCircle">
              <a:avLst/>
            </a:prstTxWarp>
            <a:spAutoFit/>
          </a:bodyPr>
          <a:lstStyle/>
          <a:p>
            <a:pPr fontAlgn="auto">
              <a:spcBef>
                <a:spcPts val="0"/>
              </a:spcBef>
              <a:spcAft>
                <a:spcPts val="0"/>
              </a:spcAft>
              <a:defRPr/>
            </a:pPr>
            <a:r>
              <a:rPr lang="ru-RU" dirty="0" err="1">
                <a:latin typeface="+mn-lt"/>
                <a:cs typeface="+mn-cs"/>
              </a:rPr>
              <a:t>Рік</a:t>
            </a:r>
            <a:r>
              <a:rPr lang="ru-RU" dirty="0">
                <a:latin typeface="+mn-lt"/>
                <a:cs typeface="+mn-cs"/>
              </a:rPr>
              <a:t> 992. Великий </a:t>
            </a:r>
            <a:r>
              <a:rPr lang="ru-RU" dirty="0" err="1">
                <a:latin typeface="+mn-lt"/>
                <a:cs typeface="+mn-cs"/>
              </a:rPr>
              <a:t>сонцестій</a:t>
            </a:r>
            <a:r>
              <a:rPr lang="ru-RU" dirty="0">
                <a:latin typeface="+mn-lt"/>
                <a:cs typeface="+mn-cs"/>
              </a:rPr>
              <a:t>. Пуща </a:t>
            </a:r>
            <a:r>
              <a:rPr lang="ru-RU" dirty="0">
                <a:latin typeface="+mn-lt"/>
                <a:cs typeface="+mn-cs"/>
              </a:rPr>
              <a:t>(</a:t>
            </a:r>
            <a:r>
              <a:rPr lang="ru-RU" dirty="0" err="1">
                <a:latin typeface="+mn-lt"/>
                <a:cs typeface="+mn-cs"/>
              </a:rPr>
              <a:t>таємниця</a:t>
            </a:r>
            <a:r>
              <a:rPr lang="ru-RU" dirty="0">
                <a:latin typeface="+mn-lt"/>
                <a:cs typeface="+mn-cs"/>
              </a:rPr>
              <a:t> </a:t>
            </a:r>
            <a:r>
              <a:rPr lang="ru-RU" dirty="0" err="1">
                <a:latin typeface="+mn-lt"/>
                <a:cs typeface="+mn-cs"/>
              </a:rPr>
              <a:t>народження</a:t>
            </a:r>
            <a:r>
              <a:rPr lang="ru-RU" dirty="0">
                <a:latin typeface="+mn-lt"/>
                <a:cs typeface="+mn-cs"/>
              </a:rPr>
              <a:t> </a:t>
            </a:r>
            <a:r>
              <a:rPr lang="ru-RU" dirty="0" err="1">
                <a:latin typeface="+mn-lt"/>
                <a:cs typeface="+mn-cs"/>
              </a:rPr>
              <a:t>Сивоока</a:t>
            </a:r>
            <a:r>
              <a:rPr lang="ru-RU" dirty="0">
                <a:latin typeface="+mn-lt"/>
                <a:cs typeface="+mn-cs"/>
              </a:rPr>
              <a:t>, </a:t>
            </a:r>
            <a:r>
              <a:rPr lang="ru-RU" dirty="0" err="1">
                <a:latin typeface="+mn-lt"/>
                <a:cs typeface="+mn-cs"/>
              </a:rPr>
              <a:t>відкриття</a:t>
            </a:r>
            <a:r>
              <a:rPr lang="ru-RU" dirty="0">
                <a:latin typeface="+mn-lt"/>
                <a:cs typeface="+mn-cs"/>
              </a:rPr>
              <a:t> </a:t>
            </a:r>
            <a:r>
              <a:rPr lang="ru-RU" dirty="0">
                <a:latin typeface="+mn-lt"/>
                <a:cs typeface="+mn-cs"/>
              </a:rPr>
              <a:t>ним </a:t>
            </a:r>
            <a:r>
              <a:rPr lang="ru-RU" dirty="0" err="1">
                <a:latin typeface="+mn-lt"/>
                <a:cs typeface="+mn-cs"/>
              </a:rPr>
              <a:t>краси,таємничості</a:t>
            </a:r>
            <a:r>
              <a:rPr lang="ru-RU" dirty="0">
                <a:latin typeface="+mn-lt"/>
                <a:cs typeface="+mn-cs"/>
              </a:rPr>
              <a:t> </a:t>
            </a:r>
            <a:r>
              <a:rPr lang="ru-RU" dirty="0" err="1">
                <a:latin typeface="+mn-lt"/>
                <a:cs typeface="+mn-cs"/>
              </a:rPr>
              <a:t>і</a:t>
            </a:r>
            <a:r>
              <a:rPr lang="ru-RU" dirty="0">
                <a:latin typeface="+mn-lt"/>
                <a:cs typeface="+mn-cs"/>
              </a:rPr>
              <a:t> </a:t>
            </a:r>
            <a:r>
              <a:rPr lang="ru-RU" dirty="0" err="1">
                <a:latin typeface="+mn-lt"/>
                <a:cs typeface="+mn-cs"/>
              </a:rPr>
              <a:t>барв</a:t>
            </a:r>
            <a:r>
              <a:rPr lang="ru-RU" dirty="0">
                <a:latin typeface="+mn-lt"/>
                <a:cs typeface="+mn-cs"/>
              </a:rPr>
              <a:t> </a:t>
            </a:r>
            <a:r>
              <a:rPr lang="ru-RU" dirty="0" err="1">
                <a:latin typeface="+mn-lt"/>
                <a:cs typeface="+mn-cs"/>
              </a:rPr>
              <a:t>світу</a:t>
            </a:r>
            <a:r>
              <a:rPr lang="ru-RU" dirty="0">
                <a:latin typeface="+mn-lt"/>
                <a:cs typeface="+mn-cs"/>
              </a:rPr>
              <a:t>)</a:t>
            </a:r>
          </a:p>
        </p:txBody>
      </p:sp>
      <p:sp>
        <p:nvSpPr>
          <p:cNvPr id="5" name="Овал 4"/>
          <p:cNvSpPr/>
          <p:nvPr/>
        </p:nvSpPr>
        <p:spPr>
          <a:xfrm>
            <a:off x="2124075" y="4724400"/>
            <a:ext cx="5327650" cy="190023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TextBox 5"/>
          <p:cNvSpPr txBox="1"/>
          <p:nvPr/>
        </p:nvSpPr>
        <p:spPr>
          <a:xfrm>
            <a:off x="2267744" y="5229200"/>
            <a:ext cx="5112568" cy="1368152"/>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dirty="0" err="1">
                <a:latin typeface="+mn-lt"/>
                <a:cs typeface="+mn-cs"/>
              </a:rPr>
              <a:t>Рік</a:t>
            </a:r>
            <a:r>
              <a:rPr lang="ru-RU" dirty="0">
                <a:latin typeface="+mn-lt"/>
                <a:cs typeface="+mn-cs"/>
              </a:rPr>
              <a:t> 1004. Весна. </a:t>
            </a:r>
            <a:r>
              <a:rPr lang="ru-RU" dirty="0" err="1">
                <a:latin typeface="+mn-lt"/>
                <a:cs typeface="+mn-cs"/>
              </a:rPr>
              <a:t>Київ</a:t>
            </a:r>
            <a:r>
              <a:rPr lang="ru-RU" dirty="0">
                <a:latin typeface="+mn-lt"/>
                <a:cs typeface="+mn-cs"/>
              </a:rPr>
              <a:t> </a:t>
            </a:r>
            <a:endParaRPr lang="ru-RU" dirty="0">
              <a:latin typeface="+mn-lt"/>
              <a:cs typeface="+mn-cs"/>
            </a:endParaRPr>
          </a:p>
          <a:p>
            <a:pPr fontAlgn="auto">
              <a:spcBef>
                <a:spcPts val="0"/>
              </a:spcBef>
              <a:spcAft>
                <a:spcPts val="0"/>
              </a:spcAft>
              <a:defRPr/>
            </a:pPr>
            <a:r>
              <a:rPr lang="ru-RU" dirty="0">
                <a:latin typeface="+mn-lt"/>
                <a:cs typeface="+mn-cs"/>
              </a:rPr>
              <a:t>(</a:t>
            </a:r>
            <a:r>
              <a:rPr lang="ru-RU" dirty="0" err="1">
                <a:latin typeface="+mn-lt"/>
                <a:cs typeface="+mn-cs"/>
              </a:rPr>
              <a:t>пригоди</a:t>
            </a:r>
            <a:r>
              <a:rPr lang="ru-RU" dirty="0">
                <a:latin typeface="+mn-lt"/>
                <a:cs typeface="+mn-cs"/>
              </a:rPr>
              <a:t> </a:t>
            </a:r>
            <a:r>
              <a:rPr lang="ru-RU" dirty="0" err="1">
                <a:latin typeface="+mn-lt"/>
                <a:cs typeface="+mn-cs"/>
              </a:rPr>
              <a:t>друзів</a:t>
            </a:r>
            <a:r>
              <a:rPr lang="ru-RU" dirty="0">
                <a:latin typeface="+mn-lt"/>
                <a:cs typeface="+mn-cs"/>
              </a:rPr>
              <a:t> у </a:t>
            </a:r>
            <a:r>
              <a:rPr lang="ru-RU" dirty="0" err="1">
                <a:latin typeface="+mn-lt"/>
                <a:cs typeface="+mn-cs"/>
              </a:rPr>
              <a:t>Києві</a:t>
            </a:r>
            <a:r>
              <a:rPr lang="ru-RU" dirty="0">
                <a:latin typeface="+mn-lt"/>
                <a:cs typeface="+mn-cs"/>
              </a:rPr>
              <a:t>, краса полонила душу </a:t>
            </a:r>
            <a:r>
              <a:rPr lang="ru-RU" dirty="0" err="1">
                <a:latin typeface="+mn-lt"/>
                <a:cs typeface="+mn-cs"/>
              </a:rPr>
              <a:t>Сивоока</a:t>
            </a:r>
            <a:r>
              <a:rPr lang="ru-RU" dirty="0">
                <a:latin typeface="+mn-lt"/>
                <a:cs typeface="+mn-cs"/>
              </a:rPr>
              <a:t>)</a:t>
            </a:r>
          </a:p>
        </p:txBody>
      </p:sp>
      <p:sp>
        <p:nvSpPr>
          <p:cNvPr id="7" name="Овал 6"/>
          <p:cNvSpPr/>
          <p:nvPr/>
        </p:nvSpPr>
        <p:spPr>
          <a:xfrm>
            <a:off x="1692275" y="4221163"/>
            <a:ext cx="6192838" cy="237648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TextBox 7"/>
          <p:cNvSpPr txBox="1"/>
          <p:nvPr/>
        </p:nvSpPr>
        <p:spPr>
          <a:xfrm>
            <a:off x="2051720" y="4581128"/>
            <a:ext cx="5328592" cy="1224136"/>
          </a:xfrm>
          <a:prstGeom prst="rect">
            <a:avLst/>
          </a:prstGeom>
          <a:noFill/>
        </p:spPr>
        <p:txBody>
          <a:bodyPr spcFirstLastPara="1" wrap="none">
            <a:prstTxWarp prst="textCircle">
              <a:avLst/>
            </a:prstTxWarp>
            <a:spAutoFit/>
          </a:bodyPr>
          <a:lstStyle/>
          <a:p>
            <a:pPr algn="just" fontAlgn="auto">
              <a:spcBef>
                <a:spcPts val="0"/>
              </a:spcBef>
              <a:spcAft>
                <a:spcPts val="0"/>
              </a:spcAft>
              <a:defRPr/>
            </a:pPr>
            <a:r>
              <a:rPr lang="ru-RU" dirty="0" err="1">
                <a:latin typeface="+mn-lt"/>
                <a:cs typeface="+mn-cs"/>
              </a:rPr>
              <a:t>Рік</a:t>
            </a:r>
            <a:r>
              <a:rPr lang="ru-RU" dirty="0">
                <a:latin typeface="+mn-lt"/>
                <a:cs typeface="+mn-cs"/>
              </a:rPr>
              <a:t> 1004. </a:t>
            </a:r>
            <a:r>
              <a:rPr lang="ru-RU" dirty="0" err="1">
                <a:latin typeface="+mn-lt"/>
                <a:cs typeface="+mn-cs"/>
              </a:rPr>
              <a:t>Радогость</a:t>
            </a:r>
            <a:r>
              <a:rPr lang="ru-RU" dirty="0">
                <a:latin typeface="+mn-lt"/>
                <a:cs typeface="+mn-cs"/>
              </a:rPr>
              <a:t> (</a:t>
            </a:r>
            <a:r>
              <a:rPr lang="ru-RU" dirty="0" err="1">
                <a:latin typeface="+mn-lt"/>
                <a:cs typeface="+mn-cs"/>
              </a:rPr>
              <a:t>свідоме</a:t>
            </a:r>
            <a:r>
              <a:rPr lang="ru-RU" dirty="0">
                <a:latin typeface="+mn-lt"/>
                <a:cs typeface="+mn-cs"/>
              </a:rPr>
              <a:t> </a:t>
            </a:r>
            <a:r>
              <a:rPr lang="ru-RU" dirty="0" err="1">
                <a:latin typeface="+mn-lt"/>
                <a:cs typeface="+mn-cs"/>
              </a:rPr>
              <a:t>прагнення</a:t>
            </a:r>
            <a:r>
              <a:rPr lang="ru-RU" dirty="0">
                <a:latin typeface="+mn-lt"/>
                <a:cs typeface="+mn-cs"/>
              </a:rPr>
              <a:t> </a:t>
            </a:r>
            <a:r>
              <a:rPr lang="ru-RU" dirty="0" err="1">
                <a:latin typeface="+mn-lt"/>
                <a:cs typeface="+mn-cs"/>
              </a:rPr>
              <a:t>служити</a:t>
            </a:r>
            <a:r>
              <a:rPr lang="ru-RU" dirty="0">
                <a:latin typeface="+mn-lt"/>
                <a:cs typeface="+mn-cs"/>
              </a:rPr>
              <a:t> </a:t>
            </a:r>
            <a:r>
              <a:rPr lang="ru-RU" dirty="0" err="1">
                <a:latin typeface="+mn-lt"/>
                <a:cs typeface="+mn-cs"/>
              </a:rPr>
              <a:t>красі</a:t>
            </a:r>
            <a:r>
              <a:rPr lang="ru-RU" dirty="0">
                <a:latin typeface="+mn-lt"/>
                <a:cs typeface="+mn-cs"/>
              </a:rPr>
              <a:t>) </a:t>
            </a:r>
          </a:p>
        </p:txBody>
      </p:sp>
      <p:sp>
        <p:nvSpPr>
          <p:cNvPr id="9" name="Овал 8"/>
          <p:cNvSpPr/>
          <p:nvPr/>
        </p:nvSpPr>
        <p:spPr>
          <a:xfrm>
            <a:off x="1403350" y="3573463"/>
            <a:ext cx="6840538" cy="3024187"/>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TextBox 9"/>
          <p:cNvSpPr txBox="1"/>
          <p:nvPr/>
        </p:nvSpPr>
        <p:spPr>
          <a:xfrm>
            <a:off x="1979712" y="4005064"/>
            <a:ext cx="5616624" cy="1080120"/>
          </a:xfrm>
          <a:prstGeom prst="rect">
            <a:avLst/>
          </a:prstGeom>
          <a:noFill/>
        </p:spPr>
        <p:txBody>
          <a:bodyPr spcFirstLastPara="1" wrap="none">
            <a:prstTxWarp prst="textArchUp">
              <a:avLst/>
            </a:prstTxWarp>
            <a:spAutoFit/>
          </a:bodyPr>
          <a:lstStyle/>
          <a:p>
            <a:pPr fontAlgn="auto">
              <a:spcBef>
                <a:spcPts val="0"/>
              </a:spcBef>
              <a:spcAft>
                <a:spcPts val="0"/>
              </a:spcAft>
              <a:defRPr/>
            </a:pPr>
            <a:r>
              <a:rPr lang="ru-RU" dirty="0" err="1">
                <a:latin typeface="+mn-lt"/>
                <a:cs typeface="+mn-cs"/>
              </a:rPr>
              <a:t>Рік</a:t>
            </a:r>
            <a:r>
              <a:rPr lang="ru-RU" dirty="0">
                <a:latin typeface="+mn-lt"/>
                <a:cs typeface="+mn-cs"/>
              </a:rPr>
              <a:t> 1014. </a:t>
            </a:r>
            <a:r>
              <a:rPr lang="ru-RU" dirty="0" err="1">
                <a:latin typeface="+mn-lt"/>
                <a:cs typeface="+mn-cs"/>
              </a:rPr>
              <a:t>Літо</a:t>
            </a:r>
            <a:r>
              <a:rPr lang="ru-RU" dirty="0">
                <a:latin typeface="+mn-lt"/>
                <a:cs typeface="+mn-cs"/>
              </a:rPr>
              <a:t>. </a:t>
            </a:r>
            <a:r>
              <a:rPr lang="ru-RU" dirty="0" err="1">
                <a:latin typeface="+mn-lt"/>
                <a:cs typeface="+mn-cs"/>
              </a:rPr>
              <a:t>Болгарське</a:t>
            </a:r>
            <a:r>
              <a:rPr lang="ru-RU" dirty="0">
                <a:latin typeface="+mn-lt"/>
                <a:cs typeface="+mn-cs"/>
              </a:rPr>
              <a:t> царство (</a:t>
            </a:r>
            <a:r>
              <a:rPr lang="ru-RU" dirty="0" err="1">
                <a:latin typeface="+mn-lt"/>
                <a:cs typeface="+mn-cs"/>
              </a:rPr>
              <a:t>суцільна</a:t>
            </a:r>
            <a:r>
              <a:rPr lang="ru-RU" dirty="0">
                <a:latin typeface="+mn-lt"/>
                <a:cs typeface="+mn-cs"/>
              </a:rPr>
              <a:t> </a:t>
            </a:r>
            <a:r>
              <a:rPr lang="ru-RU" dirty="0" err="1">
                <a:latin typeface="+mn-lt"/>
                <a:cs typeface="+mn-cs"/>
              </a:rPr>
              <a:t>темінь</a:t>
            </a:r>
            <a:r>
              <a:rPr lang="ru-RU" dirty="0">
                <a:latin typeface="+mn-lt"/>
                <a:cs typeface="+mn-cs"/>
              </a:rPr>
              <a:t> </a:t>
            </a:r>
            <a:r>
              <a:rPr lang="ru-RU" dirty="0" err="1">
                <a:latin typeface="+mn-lt"/>
                <a:cs typeface="+mn-cs"/>
              </a:rPr>
              <a:t>і</a:t>
            </a:r>
            <a:r>
              <a:rPr lang="ru-RU" dirty="0">
                <a:latin typeface="+mn-lt"/>
                <a:cs typeface="+mn-cs"/>
              </a:rPr>
              <a:t> неволя) </a:t>
            </a:r>
          </a:p>
        </p:txBody>
      </p:sp>
      <p:sp>
        <p:nvSpPr>
          <p:cNvPr id="12" name="Овал 11"/>
          <p:cNvSpPr/>
          <p:nvPr/>
        </p:nvSpPr>
        <p:spPr>
          <a:xfrm>
            <a:off x="1042988" y="2924175"/>
            <a:ext cx="7416800" cy="3673475"/>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TextBox 12"/>
          <p:cNvSpPr txBox="1"/>
          <p:nvPr/>
        </p:nvSpPr>
        <p:spPr>
          <a:xfrm>
            <a:off x="1547664" y="3429000"/>
            <a:ext cx="6595460" cy="1512168"/>
          </a:xfrm>
          <a:prstGeom prst="rect">
            <a:avLst/>
          </a:prstGeom>
          <a:noFill/>
        </p:spPr>
        <p:txBody>
          <a:bodyPr spcFirstLastPara="1" wrap="none">
            <a:prstTxWarp prst="textCircle">
              <a:avLst/>
            </a:prstTxWarp>
            <a:spAutoFit/>
          </a:bodyPr>
          <a:lstStyle/>
          <a:p>
            <a:pPr fontAlgn="auto">
              <a:spcBef>
                <a:spcPts val="0"/>
              </a:spcBef>
              <a:spcAft>
                <a:spcPts val="0"/>
              </a:spcAft>
              <a:defRPr/>
            </a:pPr>
            <a:r>
              <a:rPr lang="ru-RU" dirty="0" err="1">
                <a:latin typeface="+mn-lt"/>
                <a:cs typeface="+mn-cs"/>
              </a:rPr>
              <a:t>Рік</a:t>
            </a:r>
            <a:r>
              <a:rPr lang="ru-RU" dirty="0">
                <a:latin typeface="+mn-lt"/>
                <a:cs typeface="+mn-cs"/>
              </a:rPr>
              <a:t> 1014. </a:t>
            </a:r>
            <a:r>
              <a:rPr lang="ru-RU" dirty="0" err="1">
                <a:latin typeface="+mn-lt"/>
                <a:cs typeface="+mn-cs"/>
              </a:rPr>
              <a:t>Осінь</a:t>
            </a:r>
            <a:r>
              <a:rPr lang="ru-RU" dirty="0">
                <a:latin typeface="+mn-lt"/>
                <a:cs typeface="+mn-cs"/>
              </a:rPr>
              <a:t>. Константинополь (</a:t>
            </a:r>
            <a:r>
              <a:rPr lang="ru-RU" dirty="0" err="1">
                <a:latin typeface="+mn-lt"/>
                <a:cs typeface="+mn-cs"/>
              </a:rPr>
              <a:t>зіткнення</a:t>
            </a:r>
            <a:r>
              <a:rPr lang="ru-RU" dirty="0">
                <a:latin typeface="+mn-lt"/>
                <a:cs typeface="+mn-cs"/>
              </a:rPr>
              <a:t> </a:t>
            </a:r>
            <a:r>
              <a:rPr lang="ru-RU" dirty="0" err="1">
                <a:latin typeface="+mn-lt"/>
                <a:cs typeface="+mn-cs"/>
              </a:rPr>
              <a:t>двох</a:t>
            </a:r>
            <a:r>
              <a:rPr lang="ru-RU" dirty="0">
                <a:latin typeface="+mn-lt"/>
                <a:cs typeface="+mn-cs"/>
              </a:rPr>
              <a:t> </a:t>
            </a:r>
            <a:r>
              <a:rPr lang="ru-RU" dirty="0" err="1">
                <a:latin typeface="+mn-lt"/>
                <a:cs typeface="+mn-cs"/>
              </a:rPr>
              <a:t>художніх</a:t>
            </a:r>
            <a:r>
              <a:rPr lang="ru-RU" dirty="0">
                <a:latin typeface="+mn-lt"/>
                <a:cs typeface="+mn-cs"/>
              </a:rPr>
              <a:t> </a:t>
            </a:r>
            <a:r>
              <a:rPr lang="ru-RU" dirty="0" err="1">
                <a:latin typeface="+mn-lt"/>
                <a:cs typeface="+mn-cs"/>
              </a:rPr>
              <a:t>світів</a:t>
            </a:r>
            <a:r>
              <a:rPr lang="ru-RU" dirty="0">
                <a:latin typeface="+mn-lt"/>
                <a:cs typeface="+mn-cs"/>
              </a:rPr>
              <a:t>)</a:t>
            </a:r>
          </a:p>
        </p:txBody>
      </p:sp>
      <p:sp>
        <p:nvSpPr>
          <p:cNvPr id="15" name="Овал 14"/>
          <p:cNvSpPr/>
          <p:nvPr/>
        </p:nvSpPr>
        <p:spPr>
          <a:xfrm>
            <a:off x="755650" y="2276475"/>
            <a:ext cx="7993063" cy="4321175"/>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TextBox 15"/>
          <p:cNvSpPr txBox="1"/>
          <p:nvPr/>
        </p:nvSpPr>
        <p:spPr>
          <a:xfrm rot="21381747">
            <a:off x="1619673" y="2708920"/>
            <a:ext cx="6336703" cy="1728192"/>
          </a:xfrm>
          <a:prstGeom prst="rect">
            <a:avLst/>
          </a:prstGeom>
          <a:noFill/>
        </p:spPr>
        <p:txBody>
          <a:bodyPr spcFirstLastPara="1" wrap="none">
            <a:prstTxWarp prst="textCircle">
              <a:avLst/>
            </a:prstTxWarp>
            <a:spAutoFit/>
          </a:bodyPr>
          <a:lstStyle/>
          <a:p>
            <a:pPr fontAlgn="auto">
              <a:spcBef>
                <a:spcPts val="0"/>
              </a:spcBef>
              <a:spcAft>
                <a:spcPts val="0"/>
              </a:spcAft>
              <a:defRPr/>
            </a:pPr>
            <a:r>
              <a:rPr lang="ru-RU" dirty="0" err="1">
                <a:latin typeface="+mn-lt"/>
                <a:cs typeface="+mn-cs"/>
              </a:rPr>
              <a:t>Рік</a:t>
            </a:r>
            <a:r>
              <a:rPr lang="ru-RU" dirty="0">
                <a:latin typeface="+mn-lt"/>
                <a:cs typeface="+mn-cs"/>
              </a:rPr>
              <a:t> 1026. Константинополь (для </a:t>
            </a:r>
            <a:r>
              <a:rPr lang="ru-RU" dirty="0" err="1">
                <a:latin typeface="+mn-lt"/>
                <a:cs typeface="+mn-cs"/>
              </a:rPr>
              <a:t>Сивоока</a:t>
            </a:r>
            <a:r>
              <a:rPr lang="ru-RU" dirty="0">
                <a:latin typeface="+mn-lt"/>
                <a:cs typeface="+mn-cs"/>
              </a:rPr>
              <a:t> </a:t>
            </a:r>
            <a:r>
              <a:rPr lang="ru-RU" dirty="0" err="1">
                <a:latin typeface="+mn-lt"/>
                <a:cs typeface="+mn-cs"/>
              </a:rPr>
              <a:t>мистецтво</a:t>
            </a:r>
            <a:r>
              <a:rPr lang="ru-RU" dirty="0">
                <a:latin typeface="+mn-lt"/>
                <a:cs typeface="+mn-cs"/>
              </a:rPr>
              <a:t> – </a:t>
            </a:r>
            <a:r>
              <a:rPr lang="ru-RU" dirty="0" err="1">
                <a:latin typeface="+mn-lt"/>
                <a:cs typeface="+mn-cs"/>
              </a:rPr>
              <a:t>це</a:t>
            </a:r>
            <a:r>
              <a:rPr lang="ru-RU" dirty="0">
                <a:latin typeface="+mn-lt"/>
                <a:cs typeface="+mn-cs"/>
              </a:rPr>
              <a:t> </a:t>
            </a:r>
            <a:r>
              <a:rPr lang="ru-RU" dirty="0" err="1">
                <a:latin typeface="+mn-lt"/>
                <a:cs typeface="+mn-cs"/>
              </a:rPr>
              <a:t>чаклунство</a:t>
            </a:r>
            <a:r>
              <a:rPr lang="ru-RU" dirty="0">
                <a:latin typeface="+mn-lt"/>
                <a:cs typeface="+mn-cs"/>
              </a:rPr>
              <a:t>)</a:t>
            </a:r>
          </a:p>
        </p:txBody>
      </p:sp>
      <p:sp>
        <p:nvSpPr>
          <p:cNvPr id="17" name="Овал 16"/>
          <p:cNvSpPr/>
          <p:nvPr/>
        </p:nvSpPr>
        <p:spPr>
          <a:xfrm>
            <a:off x="468313" y="1773238"/>
            <a:ext cx="8424862" cy="482441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TextBox 17"/>
          <p:cNvSpPr txBox="1"/>
          <p:nvPr/>
        </p:nvSpPr>
        <p:spPr>
          <a:xfrm>
            <a:off x="1979713" y="2132856"/>
            <a:ext cx="5760639" cy="1296144"/>
          </a:xfrm>
          <a:prstGeom prst="rect">
            <a:avLst/>
          </a:prstGeom>
          <a:noFill/>
        </p:spPr>
        <p:txBody>
          <a:bodyPr spcFirstLastPara="1" wrap="none">
            <a:prstTxWarp prst="textCircle">
              <a:avLst/>
            </a:prstTxWarp>
            <a:spAutoFit/>
          </a:bodyPr>
          <a:lstStyle/>
          <a:p>
            <a:pPr fontAlgn="auto">
              <a:spcBef>
                <a:spcPts val="0"/>
              </a:spcBef>
              <a:spcAft>
                <a:spcPts val="0"/>
              </a:spcAft>
              <a:defRPr/>
            </a:pPr>
            <a:r>
              <a:rPr lang="ru-RU" dirty="0" err="1">
                <a:latin typeface="+mn-lt"/>
                <a:cs typeface="+mn-cs"/>
              </a:rPr>
              <a:t>Рік</a:t>
            </a:r>
            <a:r>
              <a:rPr lang="ru-RU" dirty="0">
                <a:latin typeface="+mn-lt"/>
                <a:cs typeface="+mn-cs"/>
              </a:rPr>
              <a:t> 1028. </a:t>
            </a:r>
            <a:r>
              <a:rPr lang="ru-RU" dirty="0" err="1">
                <a:latin typeface="+mn-lt"/>
                <a:cs typeface="+mn-cs"/>
              </a:rPr>
              <a:t>Теплінь</a:t>
            </a:r>
            <a:r>
              <a:rPr lang="ru-RU" dirty="0">
                <a:latin typeface="+mn-lt"/>
                <a:cs typeface="+mn-cs"/>
              </a:rPr>
              <a:t>. </a:t>
            </a:r>
            <a:r>
              <a:rPr lang="ru-RU" dirty="0" err="1">
                <a:latin typeface="+mn-lt"/>
                <a:cs typeface="+mn-cs"/>
              </a:rPr>
              <a:t>Київ</a:t>
            </a:r>
            <a:r>
              <a:rPr lang="ru-RU" dirty="0">
                <a:latin typeface="+mn-lt"/>
                <a:cs typeface="+mn-cs"/>
              </a:rPr>
              <a:t> (</a:t>
            </a:r>
            <a:r>
              <a:rPr lang="ru-RU" dirty="0" err="1">
                <a:latin typeface="+mn-lt"/>
                <a:cs typeface="+mn-cs"/>
              </a:rPr>
              <a:t>збувається</a:t>
            </a:r>
            <a:r>
              <a:rPr lang="ru-RU" dirty="0">
                <a:latin typeface="+mn-lt"/>
                <a:cs typeface="+mn-cs"/>
              </a:rPr>
              <a:t> </a:t>
            </a:r>
            <a:r>
              <a:rPr lang="ru-RU" dirty="0" err="1">
                <a:latin typeface="+mn-lt"/>
                <a:cs typeface="+mn-cs"/>
              </a:rPr>
              <a:t>заповітна</a:t>
            </a:r>
            <a:r>
              <a:rPr lang="ru-RU" dirty="0">
                <a:latin typeface="+mn-lt"/>
                <a:cs typeface="+mn-cs"/>
              </a:rPr>
              <a:t> </a:t>
            </a:r>
            <a:r>
              <a:rPr lang="ru-RU" dirty="0" err="1">
                <a:latin typeface="+mn-lt"/>
                <a:cs typeface="+mn-cs"/>
              </a:rPr>
              <a:t>мрія</a:t>
            </a:r>
            <a:r>
              <a:rPr lang="ru-RU" dirty="0">
                <a:latin typeface="+mn-lt"/>
                <a:cs typeface="+mn-cs"/>
              </a:rPr>
              <a:t> </a:t>
            </a:r>
            <a:r>
              <a:rPr lang="ru-RU" dirty="0" err="1">
                <a:latin typeface="+mn-lt"/>
                <a:cs typeface="+mn-cs"/>
              </a:rPr>
              <a:t>Сивоока</a:t>
            </a:r>
            <a:r>
              <a:rPr lang="ru-RU" dirty="0">
                <a:latin typeface="+mn-lt"/>
                <a:cs typeface="+mn-cs"/>
              </a:rPr>
              <a:t>)</a:t>
            </a:r>
          </a:p>
        </p:txBody>
      </p:sp>
      <p:sp>
        <p:nvSpPr>
          <p:cNvPr id="19" name="Овал 18"/>
          <p:cNvSpPr/>
          <p:nvPr/>
        </p:nvSpPr>
        <p:spPr>
          <a:xfrm>
            <a:off x="323850" y="1196975"/>
            <a:ext cx="8721725" cy="540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TextBox 19"/>
          <p:cNvSpPr txBox="1"/>
          <p:nvPr/>
        </p:nvSpPr>
        <p:spPr>
          <a:xfrm>
            <a:off x="2843808" y="1484784"/>
            <a:ext cx="4104456" cy="936104"/>
          </a:xfrm>
          <a:prstGeom prst="rect">
            <a:avLst/>
          </a:prstGeom>
          <a:noFill/>
        </p:spPr>
        <p:txBody>
          <a:bodyPr spcFirstLastPara="1" wrap="none">
            <a:prstTxWarp prst="textArchUp">
              <a:avLst/>
            </a:prstTxWarp>
            <a:spAutoFit/>
          </a:bodyPr>
          <a:lstStyle/>
          <a:p>
            <a:pPr fontAlgn="auto">
              <a:spcBef>
                <a:spcPts val="0"/>
              </a:spcBef>
              <a:spcAft>
                <a:spcPts val="0"/>
              </a:spcAft>
              <a:defRPr/>
            </a:pPr>
            <a:r>
              <a:rPr lang="ru-RU" dirty="0" err="1">
                <a:latin typeface="+mn-lt"/>
                <a:cs typeface="+mn-cs"/>
              </a:rPr>
              <a:t>Рік</a:t>
            </a:r>
            <a:r>
              <a:rPr lang="ru-RU" dirty="0">
                <a:latin typeface="+mn-lt"/>
                <a:cs typeface="+mn-cs"/>
              </a:rPr>
              <a:t> 1032. </a:t>
            </a:r>
            <a:r>
              <a:rPr lang="ru-RU" dirty="0" err="1">
                <a:latin typeface="+mn-lt"/>
                <a:cs typeface="+mn-cs"/>
              </a:rPr>
              <a:t>Київ</a:t>
            </a:r>
            <a:r>
              <a:rPr lang="ru-RU" dirty="0">
                <a:latin typeface="+mn-lt"/>
                <a:cs typeface="+mn-cs"/>
              </a:rPr>
              <a:t> (</a:t>
            </a:r>
            <a:r>
              <a:rPr lang="ru-RU" dirty="0" err="1">
                <a:latin typeface="+mn-lt"/>
                <a:cs typeface="+mn-cs"/>
              </a:rPr>
              <a:t>Сивоок</a:t>
            </a:r>
            <a:r>
              <a:rPr lang="ru-RU" dirty="0">
                <a:latin typeface="+mn-lt"/>
                <a:cs typeface="+mn-cs"/>
              </a:rPr>
              <a:t> </a:t>
            </a:r>
            <a:r>
              <a:rPr lang="ru-RU" dirty="0" err="1">
                <a:latin typeface="+mn-lt"/>
                <a:cs typeface="+mn-cs"/>
              </a:rPr>
              <a:t>зводить</a:t>
            </a:r>
            <a:r>
              <a:rPr lang="ru-RU" dirty="0">
                <a:latin typeface="+mn-lt"/>
                <a:cs typeface="+mn-cs"/>
              </a:rPr>
              <a:t> собор)</a:t>
            </a:r>
          </a:p>
        </p:txBody>
      </p:sp>
      <p:sp>
        <p:nvSpPr>
          <p:cNvPr id="21" name="Овал 20"/>
          <p:cNvSpPr/>
          <p:nvPr/>
        </p:nvSpPr>
        <p:spPr>
          <a:xfrm>
            <a:off x="179388" y="476250"/>
            <a:ext cx="8964612" cy="6137275"/>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TextBox 21"/>
          <p:cNvSpPr txBox="1"/>
          <p:nvPr/>
        </p:nvSpPr>
        <p:spPr>
          <a:xfrm>
            <a:off x="1475656" y="908720"/>
            <a:ext cx="6552728" cy="1944216"/>
          </a:xfrm>
          <a:prstGeom prst="rect">
            <a:avLst/>
          </a:prstGeom>
          <a:noFill/>
        </p:spPr>
        <p:txBody>
          <a:bodyPr spcFirstLastPara="1" wrap="none">
            <a:prstTxWarp prst="textCircle">
              <a:avLst/>
            </a:prstTxWarp>
            <a:spAutoFit/>
          </a:bodyPr>
          <a:lstStyle/>
          <a:p>
            <a:pPr fontAlgn="auto">
              <a:spcBef>
                <a:spcPts val="0"/>
              </a:spcBef>
              <a:spcAft>
                <a:spcPts val="0"/>
              </a:spcAft>
              <a:defRPr/>
            </a:pPr>
            <a:r>
              <a:rPr lang="ru-RU" dirty="0" err="1">
                <a:latin typeface="+mn-lt"/>
                <a:cs typeface="+mn-cs"/>
              </a:rPr>
              <a:t>Рік</a:t>
            </a:r>
            <a:r>
              <a:rPr lang="ru-RU" dirty="0">
                <a:latin typeface="+mn-lt"/>
                <a:cs typeface="+mn-cs"/>
              </a:rPr>
              <a:t> 1037. </a:t>
            </a:r>
            <a:r>
              <a:rPr lang="ru-RU" dirty="0" err="1">
                <a:latin typeface="+mn-lt"/>
                <a:cs typeface="+mn-cs"/>
              </a:rPr>
              <a:t>Сонцеворот</a:t>
            </a:r>
            <a:r>
              <a:rPr lang="ru-RU" dirty="0">
                <a:latin typeface="+mn-lt"/>
                <a:cs typeface="+mn-cs"/>
              </a:rPr>
              <a:t>. </a:t>
            </a:r>
            <a:r>
              <a:rPr lang="ru-RU" dirty="0" err="1">
                <a:latin typeface="+mn-lt"/>
                <a:cs typeface="+mn-cs"/>
              </a:rPr>
              <a:t>Київ</a:t>
            </a:r>
            <a:r>
              <a:rPr lang="ru-RU" dirty="0">
                <a:latin typeface="+mn-lt"/>
                <a:cs typeface="+mn-cs"/>
              </a:rPr>
              <a:t> (</a:t>
            </a:r>
            <a:r>
              <a:rPr lang="ru-RU" dirty="0" err="1">
                <a:latin typeface="+mn-lt"/>
                <a:cs typeface="+mn-cs"/>
              </a:rPr>
              <a:t>Сивоок</a:t>
            </a:r>
            <a:r>
              <a:rPr lang="ru-RU" dirty="0">
                <a:latin typeface="+mn-lt"/>
                <a:cs typeface="+mn-cs"/>
              </a:rPr>
              <a:t> ,</a:t>
            </a:r>
            <a:r>
              <a:rPr lang="ru-RU" dirty="0" err="1">
                <a:latin typeface="+mn-lt"/>
                <a:cs typeface="+mn-cs"/>
              </a:rPr>
              <a:t>звівши</a:t>
            </a:r>
            <a:r>
              <a:rPr lang="ru-RU" dirty="0">
                <a:latin typeface="+mn-lt"/>
                <a:cs typeface="+mn-cs"/>
              </a:rPr>
              <a:t> собор, </a:t>
            </a:r>
            <a:r>
              <a:rPr lang="ru-RU" dirty="0" err="1">
                <a:latin typeface="+mn-lt"/>
                <a:cs typeface="+mn-cs"/>
              </a:rPr>
              <a:t>йде</a:t>
            </a:r>
            <a:r>
              <a:rPr lang="ru-RU" dirty="0">
                <a:latin typeface="+mn-lt"/>
                <a:cs typeface="+mn-cs"/>
              </a:rPr>
              <a:t> у </a:t>
            </a:r>
            <a:r>
              <a:rPr lang="ru-RU" dirty="0" err="1">
                <a:latin typeface="+mn-lt"/>
                <a:cs typeface="+mn-cs"/>
              </a:rPr>
              <a:t>вічність</a:t>
            </a:r>
            <a:r>
              <a:rPr lang="ru-RU" dirty="0">
                <a:latin typeface="+mn-lt"/>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P spid="12" grpId="0" animBg="1"/>
      <p:bldP spid="15" grpId="0" animBg="1"/>
      <p:bldP spid="17" grpId="0" animBg="1"/>
      <p:bldP spid="19"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858312" cy="642918"/>
          </a:xfrm>
        </p:spPr>
        <p:txBody>
          <a:bodyPr>
            <a:normAutofit fontScale="90000"/>
          </a:bodyPr>
          <a:lstStyle/>
          <a:p>
            <a:pPr fontAlgn="auto">
              <a:spcAft>
                <a:spcPts val="0"/>
              </a:spcAft>
              <a:defRPr/>
            </a:pPr>
            <a:r>
              <a:rPr lang="uk-UA" dirty="0" smtClean="0"/>
              <a:t/>
            </a:r>
            <a:br>
              <a:rPr lang="uk-UA" dirty="0" smtClean="0"/>
            </a:br>
            <a:r>
              <a:rPr lang="uk-UA" b="1" dirty="0" smtClean="0"/>
              <a:t>Шлях  </a:t>
            </a:r>
            <a:r>
              <a:rPr lang="uk-UA" b="1" dirty="0" err="1" smtClean="0"/>
              <a:t>Сивоока</a:t>
            </a:r>
            <a:r>
              <a:rPr lang="uk-UA" b="1" dirty="0" smtClean="0"/>
              <a:t> на вершину слави</a:t>
            </a:r>
            <a:r>
              <a:rPr lang="ru-RU" dirty="0" smtClean="0"/>
              <a:t/>
            </a:r>
            <a:br>
              <a:rPr lang="ru-RU" dirty="0" smtClean="0"/>
            </a:br>
            <a:r>
              <a:rPr lang="uk-UA" dirty="0" smtClean="0"/>
              <a:t> </a:t>
            </a:r>
            <a:endParaRPr lang="ru-RU" dirty="0"/>
          </a:p>
        </p:txBody>
      </p:sp>
      <p:graphicFrame>
        <p:nvGraphicFramePr>
          <p:cNvPr id="4" name="Содержимое 3"/>
          <p:cNvGraphicFramePr>
            <a:graphicFrameLocks noGrp="1"/>
          </p:cNvGraphicFramePr>
          <p:nvPr>
            <p:ph idx="1"/>
          </p:nvPr>
        </p:nvGraphicFramePr>
        <p:xfrm>
          <a:off x="285750" y="571500"/>
          <a:ext cx="8715375" cy="6026150"/>
        </p:xfrm>
        <a:graphic>
          <a:graphicData uri="http://schemas.openxmlformats.org/drawingml/2006/table">
            <a:tbl>
              <a:tblPr firstRow="1" bandRow="1">
                <a:tableStyleId>{5C22544A-7EE6-4342-B048-85BDC9FD1C3A}</a:tableStyleId>
              </a:tblPr>
              <a:tblGrid>
                <a:gridCol w="1293676"/>
                <a:gridCol w="7421760"/>
              </a:tblGrid>
              <a:tr h="885971">
                <a:tc>
                  <a:txBody>
                    <a:bodyPr/>
                    <a:lstStyle/>
                    <a:p>
                      <a:pPr algn="just"/>
                      <a:r>
                        <a:rPr kumimoji="1" lang="uk-UA" sz="2400" b="0" dirty="0" err="1" smtClean="0">
                          <a:solidFill>
                            <a:schemeClr val="tx1"/>
                          </a:solidFill>
                          <a:latin typeface="Arial Narrow" pitchFamily="34" charset="0"/>
                          <a:ea typeface="+mn-ea"/>
                          <a:cs typeface="+mn-cs"/>
                        </a:rPr>
                        <a:t>Родим</a:t>
                      </a:r>
                      <a:endParaRPr lang="ru-RU" sz="2400" b="0" dirty="0">
                        <a:solidFill>
                          <a:schemeClr val="tx1"/>
                        </a:solidFill>
                        <a:latin typeface="Arial Narrow" pitchFamily="34" charset="0"/>
                      </a:endParaRPr>
                    </a:p>
                  </a:txBody>
                  <a:tcPr>
                    <a:solidFill>
                      <a:schemeClr val="bg1">
                        <a:lumMod val="95000"/>
                      </a:schemeClr>
                    </a:solidFill>
                  </a:tcPr>
                </a:tc>
                <a:tc>
                  <a:txBody>
                    <a:bodyPr/>
                    <a:lstStyle/>
                    <a:p>
                      <a:pPr algn="just"/>
                      <a:r>
                        <a:rPr kumimoji="1" lang="uk-UA" sz="2400" b="0" dirty="0" smtClean="0">
                          <a:solidFill>
                            <a:schemeClr val="tx1"/>
                          </a:solidFill>
                          <a:latin typeface="Arial Narrow" pitchFamily="34" charset="0"/>
                          <a:ea typeface="+mn-ea"/>
                          <a:cs typeface="+mn-cs"/>
                        </a:rPr>
                        <a:t>Прищеплював  доброзичливе ставлення до природи, був наставником і духівником</a:t>
                      </a:r>
                      <a:endParaRPr lang="ru-RU" sz="2400" b="0" dirty="0">
                        <a:solidFill>
                          <a:schemeClr val="tx1"/>
                        </a:solidFill>
                        <a:latin typeface="Arial Narrow" pitchFamily="34" charset="0"/>
                      </a:endParaRPr>
                    </a:p>
                  </a:txBody>
                  <a:tcPr>
                    <a:solidFill>
                      <a:schemeClr val="bg1">
                        <a:lumMod val="95000"/>
                      </a:schemeClr>
                    </a:solidFill>
                  </a:tcPr>
                </a:tc>
              </a:tr>
              <a:tr h="492207">
                <a:tc>
                  <a:txBody>
                    <a:bodyPr/>
                    <a:lstStyle/>
                    <a:p>
                      <a:pPr algn="just"/>
                      <a:endParaRPr lang="ru-RU" sz="2400">
                        <a:latin typeface="Arial Narrow" pitchFamily="34" charset="0"/>
                      </a:endParaRPr>
                    </a:p>
                  </a:txBody>
                  <a:tcPr/>
                </a:tc>
                <a:tc>
                  <a:txBody>
                    <a:bodyPr/>
                    <a:lstStyle/>
                    <a:p>
                      <a:pPr algn="just"/>
                      <a:endParaRPr lang="ru-RU" sz="2400" dirty="0">
                        <a:latin typeface="Arial Narrow" pitchFamily="34" charset="0"/>
                      </a:endParaRPr>
                    </a:p>
                  </a:txBody>
                  <a:tcPr/>
                </a:tc>
              </a:tr>
              <a:tr h="1279737">
                <a:tc>
                  <a:txBody>
                    <a:bodyPr/>
                    <a:lstStyle/>
                    <a:p>
                      <a:pPr algn="just"/>
                      <a:r>
                        <a:rPr kumimoji="1" lang="uk-UA" sz="2400" dirty="0" smtClean="0">
                          <a:solidFill>
                            <a:schemeClr val="dk1"/>
                          </a:solidFill>
                          <a:latin typeface="Arial Narrow" pitchFamily="34" charset="0"/>
                          <a:ea typeface="+mn-ea"/>
                          <a:cs typeface="+mn-cs"/>
                        </a:rPr>
                        <a:t>Ярослав</a:t>
                      </a:r>
                      <a:endParaRPr lang="ru-RU" sz="2400" dirty="0">
                        <a:latin typeface="Arial Narrow" pitchFamily="34" charset="0"/>
                      </a:endParaRPr>
                    </a:p>
                  </a:txBody>
                  <a:tcPr/>
                </a:tc>
                <a:tc>
                  <a:txBody>
                    <a:bodyPr/>
                    <a:lstStyle/>
                    <a:p>
                      <a:pPr algn="just"/>
                      <a:r>
                        <a:rPr kumimoji="1" lang="uk-UA" sz="2400" dirty="0" smtClean="0">
                          <a:solidFill>
                            <a:schemeClr val="dk1"/>
                          </a:solidFill>
                          <a:latin typeface="Arial Narrow" pitchFamily="34" charset="0"/>
                          <a:ea typeface="+mn-ea"/>
                          <a:cs typeface="+mn-cs"/>
                        </a:rPr>
                        <a:t>Відкрив глибину християнського світогляду, здатність до самопожертви в ім’я нації, мистецтва, надихнув на створення Софії в Київській Русі.</a:t>
                      </a:r>
                      <a:endParaRPr lang="ru-RU" sz="2400" dirty="0">
                        <a:latin typeface="Arial Narrow" pitchFamily="34" charset="0"/>
                      </a:endParaRPr>
                    </a:p>
                  </a:txBody>
                  <a:tcPr/>
                </a:tc>
              </a:tr>
              <a:tr h="492207">
                <a:tc>
                  <a:txBody>
                    <a:bodyPr/>
                    <a:lstStyle/>
                    <a:p>
                      <a:pPr algn="just"/>
                      <a:endParaRPr lang="ru-RU" sz="2400">
                        <a:latin typeface="Arial Narrow" pitchFamily="34" charset="0"/>
                      </a:endParaRPr>
                    </a:p>
                  </a:txBody>
                  <a:tcPr/>
                </a:tc>
                <a:tc>
                  <a:txBody>
                    <a:bodyPr/>
                    <a:lstStyle/>
                    <a:p>
                      <a:pPr algn="just"/>
                      <a:endParaRPr lang="ru-RU" sz="2400" dirty="0">
                        <a:latin typeface="Arial Narrow" pitchFamily="34" charset="0"/>
                      </a:endParaRPr>
                    </a:p>
                  </a:txBody>
                  <a:tcPr/>
                </a:tc>
              </a:tr>
              <a:tr h="492207">
                <a:tc>
                  <a:txBody>
                    <a:bodyPr/>
                    <a:lstStyle/>
                    <a:p>
                      <a:pPr algn="just"/>
                      <a:r>
                        <a:rPr kumimoji="1" lang="uk-UA" sz="2400" dirty="0" smtClean="0">
                          <a:solidFill>
                            <a:schemeClr val="dk1"/>
                          </a:solidFill>
                          <a:latin typeface="Arial Narrow" pitchFamily="34" charset="0"/>
                          <a:ea typeface="+mn-ea"/>
                          <a:cs typeface="+mn-cs"/>
                        </a:rPr>
                        <a:t>Ягода</a:t>
                      </a:r>
                      <a:endParaRPr lang="ru-RU" sz="2400" dirty="0">
                        <a:latin typeface="Arial Narrow" pitchFamily="34" charset="0"/>
                      </a:endParaRPr>
                    </a:p>
                  </a:txBody>
                  <a:tcPr/>
                </a:tc>
                <a:tc>
                  <a:txBody>
                    <a:bodyPr/>
                    <a:lstStyle/>
                    <a:p>
                      <a:pPr algn="just"/>
                      <a:endParaRPr lang="ru-RU" sz="2400" dirty="0">
                        <a:latin typeface="Arial Narrow" pitchFamily="34" charset="0"/>
                      </a:endParaRPr>
                    </a:p>
                  </a:txBody>
                  <a:tcPr/>
                </a:tc>
              </a:tr>
              <a:tr h="492207">
                <a:tc>
                  <a:txBody>
                    <a:bodyPr/>
                    <a:lstStyle/>
                    <a:p>
                      <a:pPr algn="just"/>
                      <a:endParaRPr lang="ru-RU" sz="2400">
                        <a:latin typeface="Arial Narrow" pitchFamily="34" charset="0"/>
                      </a:endParaRPr>
                    </a:p>
                  </a:txBody>
                  <a:tcPr/>
                </a:tc>
                <a:tc>
                  <a:txBody>
                    <a:bodyPr/>
                    <a:lstStyle/>
                    <a:p>
                      <a:pPr algn="just"/>
                      <a:endParaRPr lang="ru-RU" sz="2400" dirty="0">
                        <a:latin typeface="Arial Narrow" pitchFamily="34" charset="0"/>
                      </a:endParaRPr>
                    </a:p>
                  </a:txBody>
                  <a:tcPr/>
                </a:tc>
              </a:tr>
              <a:tr h="492207">
                <a:tc>
                  <a:txBody>
                    <a:bodyPr/>
                    <a:lstStyle/>
                    <a:p>
                      <a:pPr algn="just"/>
                      <a:r>
                        <a:rPr kumimoji="1" lang="uk-UA" sz="2400" dirty="0" smtClean="0">
                          <a:solidFill>
                            <a:schemeClr val="dk1"/>
                          </a:solidFill>
                          <a:latin typeface="Arial Narrow" pitchFamily="34" charset="0"/>
                          <a:ea typeface="+mn-ea"/>
                          <a:cs typeface="+mn-cs"/>
                        </a:rPr>
                        <a:t>Ченці </a:t>
                      </a:r>
                      <a:endParaRPr lang="ru-RU" sz="2400" dirty="0">
                        <a:latin typeface="Arial Narrow" pitchFamily="34" charset="0"/>
                      </a:endParaRPr>
                    </a:p>
                  </a:txBody>
                  <a:tcPr/>
                </a:tc>
                <a:tc>
                  <a:txBody>
                    <a:bodyPr/>
                    <a:lstStyle/>
                    <a:p>
                      <a:pPr algn="just"/>
                      <a:endParaRPr lang="ru-RU" sz="2400" dirty="0">
                        <a:latin typeface="Arial Narrow" pitchFamily="34" charset="0"/>
                      </a:endParaRPr>
                    </a:p>
                  </a:txBody>
                  <a:tcPr/>
                </a:tc>
              </a:tr>
              <a:tr h="492207">
                <a:tc>
                  <a:txBody>
                    <a:bodyPr/>
                    <a:lstStyle/>
                    <a:p>
                      <a:pPr algn="just"/>
                      <a:endParaRPr lang="ru-RU" sz="2400">
                        <a:latin typeface="Arial Narrow" pitchFamily="34" charset="0"/>
                      </a:endParaRPr>
                    </a:p>
                  </a:txBody>
                  <a:tcPr/>
                </a:tc>
                <a:tc>
                  <a:txBody>
                    <a:bodyPr/>
                    <a:lstStyle/>
                    <a:p>
                      <a:pPr algn="just"/>
                      <a:endParaRPr lang="ru-RU" sz="2400" dirty="0">
                        <a:latin typeface="Arial Narrow" pitchFamily="34" charset="0"/>
                      </a:endParaRPr>
                    </a:p>
                  </a:txBody>
                  <a:tcPr/>
                </a:tc>
              </a:tr>
              <a:tr h="907747">
                <a:tc>
                  <a:txBody>
                    <a:bodyPr/>
                    <a:lstStyle/>
                    <a:p>
                      <a:pPr algn="just"/>
                      <a:r>
                        <a:rPr kumimoji="1" lang="uk-UA" sz="2400" dirty="0" err="1" smtClean="0">
                          <a:solidFill>
                            <a:schemeClr val="dk1"/>
                          </a:solidFill>
                          <a:latin typeface="Arial Narrow" pitchFamily="34" charset="0"/>
                          <a:ea typeface="+mn-ea"/>
                          <a:cs typeface="+mn-cs"/>
                        </a:rPr>
                        <a:t>Агапіт</a:t>
                      </a:r>
                      <a:endParaRPr lang="ru-RU" sz="2400" dirty="0">
                        <a:latin typeface="Arial Narrow" pitchFamily="34" charset="0"/>
                      </a:endParaRPr>
                    </a:p>
                  </a:txBody>
                  <a:tcPr/>
                </a:tc>
                <a:tc>
                  <a:txBody>
                    <a:bodyPr/>
                    <a:lstStyle/>
                    <a:p>
                      <a:pPr algn="just"/>
                      <a:r>
                        <a:rPr kumimoji="1" lang="uk-UA" sz="2400" dirty="0" smtClean="0">
                          <a:solidFill>
                            <a:schemeClr val="dk1"/>
                          </a:solidFill>
                          <a:latin typeface="Arial Narrow" pitchFamily="34" charset="0"/>
                          <a:ea typeface="+mn-ea"/>
                          <a:cs typeface="+mn-cs"/>
                        </a:rPr>
                        <a:t>Майстерність виконання, техніка, досвід, зробив останні штрихи у формуванні таланту </a:t>
                      </a:r>
                      <a:r>
                        <a:rPr kumimoji="1" lang="uk-UA" sz="2400" dirty="0" err="1" smtClean="0">
                          <a:solidFill>
                            <a:schemeClr val="dk1"/>
                          </a:solidFill>
                          <a:latin typeface="Arial Narrow" pitchFamily="34" charset="0"/>
                          <a:ea typeface="+mn-ea"/>
                          <a:cs typeface="+mn-cs"/>
                        </a:rPr>
                        <a:t>Сивоока</a:t>
                      </a:r>
                      <a:endParaRPr lang="ru-RU" sz="2400" dirty="0">
                        <a:latin typeface="Arial Narrow" pitchFamily="34" charset="0"/>
                      </a:endParaRPr>
                    </a:p>
                  </a:txBody>
                  <a:tcPr/>
                </a:tc>
              </a:tr>
            </a:tbl>
          </a:graphicData>
        </a:graphic>
      </p:graphicFrame>
      <p:cxnSp>
        <p:nvCxnSpPr>
          <p:cNvPr id="6" name="Прямая со стрелкой 5"/>
          <p:cNvCxnSpPr/>
          <p:nvPr/>
        </p:nvCxnSpPr>
        <p:spPr>
          <a:xfrm rot="5400000">
            <a:off x="4108450" y="1677988"/>
            <a:ext cx="500063"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5400000">
            <a:off x="4108451" y="3463925"/>
            <a:ext cx="50006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a:off x="4108451" y="4464050"/>
            <a:ext cx="50006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a:off x="4108451" y="5464175"/>
            <a:ext cx="500062"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671513"/>
            <a:ext cx="9144000" cy="5151437"/>
          </a:xfrm>
          <a:prstGeom prst="rect">
            <a:avLst/>
          </a:prstGeom>
          <a:noFill/>
          <a:ln w="9525">
            <a:noFill/>
            <a:miter lim="800000"/>
            <a:headEnd/>
            <a:tailEnd/>
          </a:ln>
          <a:effectLst/>
        </p:spPr>
        <p:txBody>
          <a:bodyPr anchor="ctr">
            <a:spAutoFit/>
          </a:bodyPr>
          <a:lstStyle/>
          <a:p>
            <a:pPr indent="449263" algn="just"/>
            <a:r>
              <a:rPr lang="uk-UA" sz="3200" b="1" i="1">
                <a:solidFill>
                  <a:srgbClr val="8A9036"/>
                </a:solidFill>
                <a:latin typeface="Arial Narrow" pitchFamily="34" charset="0"/>
                <a:ea typeface="Calibri" pitchFamily="34" charset="0"/>
                <a:cs typeface="Times New Roman" pitchFamily="18" charset="0"/>
              </a:rPr>
              <a:t>           Образ Сивоока -  Божидара - Михаїла</a:t>
            </a:r>
            <a:endParaRPr lang="ru-RU" sz="3200" b="1" i="1">
              <a:solidFill>
                <a:srgbClr val="8A9036"/>
              </a:solidFill>
              <a:latin typeface="Arial Narrow" pitchFamily="34" charset="0"/>
              <a:ea typeface="Calibri" pitchFamily="34" charset="0"/>
              <a:cs typeface="Times New Roman" pitchFamily="18" charset="0"/>
            </a:endParaRPr>
          </a:p>
          <a:p>
            <a:pPr indent="449263" algn="just" eaLnBrk="0" hangingPunct="0">
              <a:buFont typeface="Wingdings" pitchFamily="2" charset="2"/>
              <a:buChar char="q"/>
            </a:pPr>
            <a:r>
              <a:rPr lang="uk-UA" sz="2000">
                <a:latin typeface="Arial Narrow" pitchFamily="34" charset="0"/>
                <a:ea typeface="Calibri" pitchFamily="34" charset="0"/>
                <a:cs typeface="Times New Roman" pitchFamily="18" charset="0"/>
              </a:rPr>
              <a:t>Наївна  щирість, чистота душі, вроджене поетичне світосприйняття. Змалку вбирав у себе барви рідного краю, набирався снаги  в своїй землі.</a:t>
            </a:r>
            <a:endParaRPr lang="ru-RU" sz="2000">
              <a:latin typeface="Arial Narrow" pitchFamily="34" charset="0"/>
            </a:endParaRPr>
          </a:p>
          <a:p>
            <a:pPr indent="449263" algn="just" eaLnBrk="0" hangingPunct="0">
              <a:buFont typeface="Wingdings" pitchFamily="2" charset="2"/>
              <a:buChar char="q"/>
            </a:pPr>
            <a:r>
              <a:rPr lang="uk-UA" sz="2000">
                <a:latin typeface="Arial Narrow" pitchFamily="34" charset="0"/>
                <a:cs typeface="Calibri" pitchFamily="34" charset="0"/>
              </a:rPr>
              <a:t>У діда Родима спостерігав, куди, яка краска кладеться. У Сивоока «між рукою і оком є те, чого нема ні в кого з людей». Вразливе серце художника зазнає великої втрати – смерть забирає діда Родима, згодом - Лучука.</a:t>
            </a:r>
            <a:endParaRPr lang="ru-RU" sz="2000">
              <a:latin typeface="Arial Narrow" pitchFamily="34" charset="0"/>
            </a:endParaRPr>
          </a:p>
          <a:p>
            <a:pPr indent="449263" algn="just" eaLnBrk="0" hangingPunct="0">
              <a:buFont typeface="Wingdings" pitchFamily="2" charset="2"/>
              <a:buChar char="q"/>
            </a:pPr>
            <a:r>
              <a:rPr lang="uk-UA" sz="2000">
                <a:latin typeface="Arial Narrow" pitchFamily="34" charset="0"/>
                <a:cs typeface="Calibri" pitchFamily="34" charset="0"/>
              </a:rPr>
              <a:t>Не вагаючись стає в ряди полонених монахів, щоб розділити з ними хресний шлях.</a:t>
            </a:r>
            <a:endParaRPr lang="ru-RU" sz="2000">
              <a:latin typeface="Arial Narrow" pitchFamily="34" charset="0"/>
            </a:endParaRPr>
          </a:p>
          <a:p>
            <a:pPr indent="449263" algn="just" eaLnBrk="0" hangingPunct="0">
              <a:buFont typeface="Wingdings" pitchFamily="2" charset="2"/>
              <a:buChar char="q"/>
            </a:pPr>
            <a:r>
              <a:rPr lang="uk-UA" sz="2000">
                <a:latin typeface="Arial Narrow" pitchFamily="34" charset="0"/>
                <a:cs typeface="Calibri" pitchFamily="34" charset="0"/>
              </a:rPr>
              <a:t>Виявляє надзвичайну мужність перед катом, залишається живим і зрячим.</a:t>
            </a:r>
            <a:endParaRPr lang="ru-RU" sz="2000">
              <a:latin typeface="Arial Narrow" pitchFamily="34" charset="0"/>
            </a:endParaRPr>
          </a:p>
          <a:p>
            <a:pPr indent="449263" algn="just" eaLnBrk="0" hangingPunct="0">
              <a:buFont typeface="Wingdings" pitchFamily="2" charset="2"/>
              <a:buChar char="q"/>
            </a:pPr>
            <a:r>
              <a:rPr lang="uk-UA" sz="2000">
                <a:latin typeface="Arial Narrow" pitchFamily="34" charset="0"/>
                <a:cs typeface="Calibri" pitchFamily="34" charset="0"/>
              </a:rPr>
              <a:t>Пройшов різні мистецькі науки в чужих краях, але душа залишилася незайманою.</a:t>
            </a:r>
            <a:endParaRPr lang="ru-RU" sz="2000">
              <a:latin typeface="Arial Narrow" pitchFamily="34" charset="0"/>
            </a:endParaRPr>
          </a:p>
          <a:p>
            <a:pPr indent="449263" algn="just" eaLnBrk="0" hangingPunct="0">
              <a:buFont typeface="Wingdings" pitchFamily="2" charset="2"/>
              <a:buChar char="q"/>
            </a:pPr>
            <a:r>
              <a:rPr lang="uk-UA" sz="2000">
                <a:latin typeface="Arial Narrow" pitchFamily="34" charset="0"/>
                <a:cs typeface="Calibri" pitchFamily="34" charset="0"/>
              </a:rPr>
              <a:t>Добрий, людяний, має високе почуття гідності. Ніколи й нікому не корився, гордо заявляючи, що художник – не раб. Керувався у своїх учинках лише покликом серця. Так підказали йому любов і честь.</a:t>
            </a:r>
            <a:endParaRPr lang="ru-RU" sz="2000">
              <a:latin typeface="Arial Narrow" pitchFamily="34" charset="0"/>
            </a:endParaRPr>
          </a:p>
          <a:p>
            <a:pPr indent="449263" algn="just" eaLnBrk="0" hangingPunct="0">
              <a:buFont typeface="Wingdings" pitchFamily="2" charset="2"/>
              <a:buChar char="q"/>
            </a:pPr>
            <a:r>
              <a:rPr lang="uk-UA" sz="2000">
                <a:latin typeface="Arial Narrow" pitchFamily="34" charset="0"/>
                <a:cs typeface="Calibri" pitchFamily="34" charset="0"/>
              </a:rPr>
              <a:t>Створив храм, який став продовженням землі київської, «гучним її криком, її співом, мелодією, барвою». </a:t>
            </a:r>
            <a:endParaRPr lang="uk-UA" sz="20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additive="base">
                                        <p:cTn id="7" dur="500" fill="hold"/>
                                        <p:tgtEl>
                                          <p:spTgt spid="44033"/>
                                        </p:tgtEl>
                                        <p:attrNameLst>
                                          <p:attrName>ppt_x</p:attrName>
                                        </p:attrNameLst>
                                      </p:cBhvr>
                                      <p:tavLst>
                                        <p:tav tm="0">
                                          <p:val>
                                            <p:strVal val="#ppt_x"/>
                                          </p:val>
                                        </p:tav>
                                        <p:tav tm="100000">
                                          <p:val>
                                            <p:strVal val="#ppt_x"/>
                                          </p:val>
                                        </p:tav>
                                      </p:tavLst>
                                    </p:anim>
                                    <p:anim calcmode="lin" valueType="num">
                                      <p:cBhvr additive="base">
                                        <p:cTn id="8" dur="500" fill="hold"/>
                                        <p:tgtEl>
                                          <p:spTgt spid="44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313" y="458788"/>
            <a:ext cx="8715375" cy="5614987"/>
          </a:xfrm>
          <a:prstGeom prst="rect">
            <a:avLst/>
          </a:prstGeom>
          <a:noFill/>
          <a:ln w="9525">
            <a:noFill/>
            <a:miter lim="800000"/>
            <a:headEnd/>
            <a:tailEnd/>
          </a:ln>
        </p:spPr>
        <p:txBody>
          <a:bodyPr anchor="ctr">
            <a:spAutoFit/>
          </a:bodyPr>
          <a:lstStyle/>
          <a:p>
            <a:pPr algn="just"/>
            <a:r>
              <a:rPr lang="ru-RU" sz="2000">
                <a:solidFill>
                  <a:srgbClr val="000000"/>
                </a:solidFill>
                <a:latin typeface="Arial Narrow" pitchFamily="34" charset="0"/>
                <a:cs typeface="Times New Roman" pitchFamily="18" charset="0"/>
              </a:rPr>
              <a:t>	</a:t>
            </a:r>
            <a:r>
              <a:rPr lang="ru-RU" b="1">
                <a:latin typeface="Arial Narrow" pitchFamily="34" charset="0"/>
                <a:cs typeface="Times New Roman" pitchFamily="18" charset="0"/>
              </a:rPr>
              <a:t>П.Загребельного цікавив не тільки історичний Ярослав Мудрий: в «оптиці» його мистецької уваги — психологія людини влади загалом. За логікою автора, перебування на вищих щаблях керівної верхівки держави може стати джерелом внутрішньої конфліктності, двоїстості. У романі князь Ярослав постає саме таким — внутрішньо конфліктним. «Княже» й «людське» перебувають у вельми складному психологічному «діалозі». Мудрість уживається із майже деспотичною жорстокістю. З одного боку, князь має неабияку силу державця, з другого ж — він часто не належить самому собі, оскільки постійно мусить зважати на обставини й оточення.Влада — страшна ноша. Вона, зрештою, душевно висушує людину: історія Ярослава Мудрого в романі «Диво» промовляє саме про це. У його монологах час від часу звучить ідея корисності жорстокого державного примусу. «А що таке мудрість? — міркує князь Ярослав. — Це правда. Правда ж милостивою не буває. Вона тверда й жорстока. Багато прочитав я книг, всі віки і всі народи там списані, скрізь було багато жорстокості, але тільки вона доводила народи до розквіту. Завжди, щоб держава могла розквітати й піднялася вище за всіх, народ повинен згодитися на деякі пожертви й нестатки. Сам він на це ніколи не піде, його треба примусити». Князь Ярослав у П.Загребельного, як бачимо, є прихильником жорсткої влади. Його слова про примус як джерело державного розквіту легко проектуються на реалії минулого століття, підтверджуючи думку письменника про «замкнене коло історії».</a:t>
            </a:r>
            <a:endParaRPr lang="ru-RU" b="1">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additive="base">
                                        <p:cTn id="7"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
                                            <p:txEl>
                                              <p:pRg st="0" end="0"/>
                                            </p:txEl>
                                          </p:spTgt>
                                        </p:tgtEl>
                                        <p:attrNameLst>
                                          <p:attrName>style.visibility</p:attrName>
                                        </p:attrNameLst>
                                      </p:cBhvr>
                                      <p:to>
                                        <p:strVal val="visible"/>
                                      </p:to>
                                    </p:set>
                                    <p:anim calcmode="lin" valueType="num">
                                      <p:cBhvr additive="base">
                                        <p:cTn id="13" dur="500" fill="hold"/>
                                        <p:tgtEl>
                                          <p:spTgt spid="10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000500" y="500063"/>
            <a:ext cx="4370388" cy="5929312"/>
          </a:xfrm>
          <a:prstGeom prst="rect">
            <a:avLst/>
          </a:prstGeom>
          <a:noFill/>
          <a:ln w="57150">
            <a:solidFill>
              <a:schemeClr val="accent1">
                <a:lumMod val="75000"/>
              </a:schemeClr>
            </a:solidFill>
            <a:miter lim="800000"/>
            <a:headEnd/>
            <a:tailEnd/>
          </a:ln>
          <a:effectLst/>
        </p:spPr>
      </p:pic>
      <p:sp>
        <p:nvSpPr>
          <p:cNvPr id="3" name="Прямоугольник 2"/>
          <p:cNvSpPr>
            <a:spLocks noChangeArrowheads="1"/>
          </p:cNvSpPr>
          <p:nvPr/>
        </p:nvSpPr>
        <p:spPr bwMode="auto">
          <a:xfrm>
            <a:off x="500063" y="5143500"/>
            <a:ext cx="2833687" cy="608013"/>
          </a:xfrm>
          <a:prstGeom prst="rect">
            <a:avLst/>
          </a:prstGeom>
          <a:noFill/>
          <a:ln w="9525">
            <a:noFill/>
            <a:miter lim="800000"/>
            <a:headEnd/>
            <a:tailEnd/>
          </a:ln>
        </p:spPr>
        <p:txBody>
          <a:bodyPr wrap="none">
            <a:spAutoFit/>
          </a:bodyPr>
          <a:lstStyle/>
          <a:p>
            <a:pPr>
              <a:lnSpc>
                <a:spcPct val="115000"/>
              </a:lnSpc>
              <a:spcAft>
                <a:spcPts val="1000"/>
              </a:spcAft>
            </a:pPr>
            <a:r>
              <a:rPr lang="uk-UA" sz="3200" i="1">
                <a:latin typeface="Arial Narrow" pitchFamily="34" charset="0"/>
                <a:ea typeface="Calibri" pitchFamily="34" charset="0"/>
                <a:cs typeface="Times New Roman" pitchFamily="18" charset="0"/>
              </a:rPr>
              <a:t>Ярослав Мудрий</a:t>
            </a:r>
            <a:endParaRPr lang="ru-RU" sz="3200" i="1">
              <a:latin typeface="Arial Narrow"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642918"/>
            <a:ext cx="1500198" cy="478634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uk-UA" sz="3200" dirty="0">
                <a:latin typeface="Arial Narrow" pitchFamily="34" charset="0"/>
              </a:rPr>
              <a:t>Я</a:t>
            </a:r>
          </a:p>
          <a:p>
            <a:pPr algn="ctr" fontAlgn="auto">
              <a:spcBef>
                <a:spcPts val="0"/>
              </a:spcBef>
              <a:spcAft>
                <a:spcPts val="0"/>
              </a:spcAft>
              <a:defRPr/>
            </a:pPr>
            <a:r>
              <a:rPr lang="uk-UA" sz="3200" dirty="0">
                <a:latin typeface="Arial Narrow" pitchFamily="34" charset="0"/>
              </a:rPr>
              <a:t>Р</a:t>
            </a:r>
          </a:p>
          <a:p>
            <a:pPr algn="ctr" fontAlgn="auto">
              <a:spcBef>
                <a:spcPts val="0"/>
              </a:spcBef>
              <a:spcAft>
                <a:spcPts val="0"/>
              </a:spcAft>
              <a:defRPr/>
            </a:pPr>
            <a:r>
              <a:rPr lang="uk-UA" sz="3200" dirty="0">
                <a:latin typeface="Arial Narrow" pitchFamily="34" charset="0"/>
              </a:rPr>
              <a:t>О</a:t>
            </a:r>
          </a:p>
          <a:p>
            <a:pPr algn="ctr" fontAlgn="auto">
              <a:spcBef>
                <a:spcPts val="0"/>
              </a:spcBef>
              <a:spcAft>
                <a:spcPts val="0"/>
              </a:spcAft>
              <a:defRPr/>
            </a:pPr>
            <a:r>
              <a:rPr lang="uk-UA" sz="3200" dirty="0">
                <a:latin typeface="Arial Narrow" pitchFamily="34" charset="0"/>
              </a:rPr>
              <a:t>С</a:t>
            </a:r>
          </a:p>
          <a:p>
            <a:pPr algn="ctr" fontAlgn="auto">
              <a:spcBef>
                <a:spcPts val="0"/>
              </a:spcBef>
              <a:spcAft>
                <a:spcPts val="0"/>
              </a:spcAft>
              <a:defRPr/>
            </a:pPr>
            <a:r>
              <a:rPr lang="uk-UA" sz="3200" dirty="0">
                <a:latin typeface="Arial Narrow" pitchFamily="34" charset="0"/>
              </a:rPr>
              <a:t>Л</a:t>
            </a:r>
          </a:p>
          <a:p>
            <a:pPr algn="ctr" fontAlgn="auto">
              <a:spcBef>
                <a:spcPts val="0"/>
              </a:spcBef>
              <a:spcAft>
                <a:spcPts val="0"/>
              </a:spcAft>
              <a:defRPr/>
            </a:pPr>
            <a:r>
              <a:rPr lang="uk-UA" sz="3200" dirty="0">
                <a:latin typeface="Arial Narrow" pitchFamily="34" charset="0"/>
              </a:rPr>
              <a:t>А</a:t>
            </a:r>
          </a:p>
          <a:p>
            <a:pPr algn="ctr" fontAlgn="auto">
              <a:spcBef>
                <a:spcPts val="0"/>
              </a:spcBef>
              <a:spcAft>
                <a:spcPts val="0"/>
              </a:spcAft>
              <a:defRPr/>
            </a:pPr>
            <a:r>
              <a:rPr lang="uk-UA" sz="3200" dirty="0">
                <a:latin typeface="Arial Narrow" pitchFamily="34" charset="0"/>
              </a:rPr>
              <a:t>В</a:t>
            </a:r>
          </a:p>
          <a:p>
            <a:pPr algn="ctr" fontAlgn="auto">
              <a:spcBef>
                <a:spcPts val="0"/>
              </a:spcBef>
              <a:spcAft>
                <a:spcPts val="0"/>
              </a:spcAft>
              <a:defRPr/>
            </a:pPr>
            <a:endParaRPr lang="uk-UA" sz="3200" dirty="0">
              <a:latin typeface="Arial Narrow" pitchFamily="34" charset="0"/>
            </a:endParaRPr>
          </a:p>
          <a:p>
            <a:pPr algn="ctr" fontAlgn="auto">
              <a:spcBef>
                <a:spcPts val="0"/>
              </a:spcBef>
              <a:spcAft>
                <a:spcPts val="0"/>
              </a:spcAft>
              <a:defRPr/>
            </a:pPr>
            <a:r>
              <a:rPr lang="uk-UA" sz="3200" dirty="0">
                <a:latin typeface="Arial Narrow" pitchFamily="34" charset="0"/>
              </a:rPr>
              <a:t>Мудрий</a:t>
            </a:r>
            <a:endParaRPr lang="ru-RU" sz="3200" dirty="0">
              <a:latin typeface="Arial Narrow" pitchFamily="34" charset="0"/>
            </a:endParaRPr>
          </a:p>
        </p:txBody>
      </p:sp>
      <p:sp>
        <p:nvSpPr>
          <p:cNvPr id="112641" name="Rectangle 1"/>
          <p:cNvSpPr>
            <a:spLocks noChangeArrowheads="1"/>
          </p:cNvSpPr>
          <p:nvPr/>
        </p:nvSpPr>
        <p:spPr bwMode="auto">
          <a:xfrm>
            <a:off x="2571750" y="655638"/>
            <a:ext cx="6072188" cy="4965700"/>
          </a:xfrm>
          <a:prstGeom prst="rect">
            <a:avLst/>
          </a:prstGeom>
          <a:noFill/>
          <a:ln w="9525">
            <a:noFill/>
            <a:miter lim="800000"/>
            <a:headEnd/>
            <a:tailEnd/>
          </a:ln>
        </p:spPr>
        <p:txBody>
          <a:bodyPr anchor="ctr">
            <a:spAutoFit/>
          </a:bodyPr>
          <a:lstStyle/>
          <a:p>
            <a:pPr algn="just">
              <a:buFont typeface="Wingdings" pitchFamily="2" charset="2"/>
              <a:buChar char="v"/>
            </a:pPr>
            <a:r>
              <a:rPr lang="uk-UA" sz="3200">
                <a:latin typeface="Arial Narrow" pitchFamily="34" charset="0"/>
                <a:ea typeface="Calibri" pitchFamily="34" charset="0"/>
                <a:cs typeface="Times New Roman" pitchFamily="18" charset="0"/>
              </a:rPr>
              <a:t>Виходець із своєї землі, прагнув об’єднати й возвеличити державу, робить все для її зміцнення й утвердження. </a:t>
            </a:r>
            <a:endParaRPr lang="ru-RU" sz="3200">
              <a:latin typeface="Arial Narrow" pitchFamily="34" charset="0"/>
              <a:ea typeface="Calibri" pitchFamily="34" charset="0"/>
              <a:cs typeface="Times New Roman" pitchFamily="18" charset="0"/>
            </a:endParaRPr>
          </a:p>
          <a:p>
            <a:pPr algn="just" eaLnBrk="0" hangingPunct="0">
              <a:buFont typeface="Wingdings" pitchFamily="2" charset="2"/>
              <a:buChar char="v"/>
            </a:pPr>
            <a:r>
              <a:rPr lang="uk-UA" sz="3200">
                <a:latin typeface="Arial Narrow" pitchFamily="34" charset="0"/>
                <a:ea typeface="Calibri" pitchFamily="34" charset="0"/>
                <a:cs typeface="Times New Roman" pitchFamily="18" charset="0"/>
              </a:rPr>
              <a:t>Мудрий і далекоглядний правитель, освічений книжник</a:t>
            </a:r>
            <a:endParaRPr lang="ru-RU" sz="3200">
              <a:latin typeface="Arial Narrow" pitchFamily="34" charset="0"/>
            </a:endParaRPr>
          </a:p>
          <a:p>
            <a:pPr algn="just" eaLnBrk="0" hangingPunct="0">
              <a:buFont typeface="Wingdings" pitchFamily="2" charset="2"/>
              <a:buChar char="v"/>
            </a:pPr>
            <a:r>
              <a:rPr lang="uk-UA" sz="3200">
                <a:latin typeface="Arial Narrow" pitchFamily="34" charset="0"/>
                <a:cs typeface="Calibri" pitchFamily="34" charset="0"/>
              </a:rPr>
              <a:t>Жорстокий тиран з холодним серцем.</a:t>
            </a:r>
            <a:endParaRPr lang="ru-RU" sz="3200">
              <a:latin typeface="Arial Narrow" pitchFamily="34" charset="0"/>
            </a:endParaRPr>
          </a:p>
          <a:p>
            <a:pPr algn="just" eaLnBrk="0" hangingPunct="0">
              <a:buFont typeface="Wingdings" pitchFamily="2" charset="2"/>
              <a:buChar char="v"/>
            </a:pPr>
            <a:r>
              <a:rPr lang="uk-UA" sz="3200">
                <a:latin typeface="Arial Narrow" pitchFamily="34" charset="0"/>
                <a:cs typeface="Calibri" pitchFamily="34" charset="0"/>
              </a:rPr>
              <a:t>Самовпевнений і пихатий самодержець, тиран і деспот.</a:t>
            </a:r>
            <a:endParaRPr lang="uk-UA" sz="3200">
              <a:latin typeface="Arial Narrow" pitchFamily="34" charset="0"/>
            </a:endParaRPr>
          </a:p>
        </p:txBody>
      </p:sp>
      <p:cxnSp>
        <p:nvCxnSpPr>
          <p:cNvPr id="5" name="Прямая со стрелкой 4"/>
          <p:cNvCxnSpPr>
            <a:stCxn id="2" idx="3"/>
          </p:cNvCxnSpPr>
          <p:nvPr/>
        </p:nvCxnSpPr>
        <p:spPr>
          <a:xfrm flipV="1">
            <a:off x="2000250" y="714375"/>
            <a:ext cx="714375" cy="23209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a:stCxn id="2" idx="3"/>
          </p:cNvCxnSpPr>
          <p:nvPr/>
        </p:nvCxnSpPr>
        <p:spPr>
          <a:xfrm flipV="1">
            <a:off x="2000250" y="2928938"/>
            <a:ext cx="714375" cy="1063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 idx="3"/>
          </p:cNvCxnSpPr>
          <p:nvPr/>
        </p:nvCxnSpPr>
        <p:spPr>
          <a:xfrm>
            <a:off x="2000250" y="3035300"/>
            <a:ext cx="714375" cy="965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2" idx="3"/>
          </p:cNvCxnSpPr>
          <p:nvPr/>
        </p:nvCxnSpPr>
        <p:spPr>
          <a:xfrm>
            <a:off x="2000250" y="3035300"/>
            <a:ext cx="714375" cy="210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2641"/>
                                        </p:tgtEl>
                                        <p:attrNameLst>
                                          <p:attrName>style.visibility</p:attrName>
                                        </p:attrNameLst>
                                      </p:cBhvr>
                                      <p:to>
                                        <p:strVal val="visible"/>
                                      </p:to>
                                    </p:set>
                                    <p:animEffect transition="in" filter="blinds(horizontal)">
                                      <p:cBhvr>
                                        <p:cTn id="19" dur="500"/>
                                        <p:tgtEl>
                                          <p:spTgt spid="112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285750" y="142875"/>
            <a:ext cx="8643938" cy="6186488"/>
          </a:xfrm>
          <a:prstGeom prst="rect">
            <a:avLst/>
          </a:prstGeom>
          <a:noFill/>
          <a:ln w="9525">
            <a:noFill/>
            <a:miter lim="800000"/>
            <a:headEnd/>
            <a:tailEnd/>
          </a:ln>
        </p:spPr>
        <p:txBody>
          <a:bodyPr anchor="ctr">
            <a:spAutoFit/>
          </a:bodyPr>
          <a:lstStyle/>
          <a:p>
            <a:pPr algn="just"/>
            <a:r>
              <a:rPr lang="uk-UA" sz="3200">
                <a:latin typeface="Arial Narrow" pitchFamily="34" charset="0"/>
                <a:ea typeface="Calibri" pitchFamily="34" charset="0"/>
                <a:cs typeface="Times New Roman" pitchFamily="18" charset="0"/>
              </a:rPr>
              <a:t>	</a:t>
            </a:r>
            <a:r>
              <a:rPr lang="uk-UA" sz="3600" b="1">
                <a:latin typeface="Arial Narrow" pitchFamily="34" charset="0"/>
                <a:ea typeface="Calibri" pitchFamily="34" charset="0"/>
                <a:cs typeface="Times New Roman" pitchFamily="18" charset="0"/>
              </a:rPr>
              <a:t>«Диво» дивувало незвичайною, несподіваною побудовою, схрещенням часів, віддалених століттями. Але в другій половині 60-х років ХХ ст. однією з прикмет літературного процесу якраз і було те, що зламувались глухі перегородки між темами сучасності й історії, розгорталася розмова про духовні й моральні джерела людини, нове й старе в національному характері, ставлення до минулого, спадкоємність поколінь. Актуальним є це і сьогодні.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7"/>
                                        </p:tgtEl>
                                        <p:attrNameLst>
                                          <p:attrName>style.visibility</p:attrName>
                                        </p:attrNameLst>
                                      </p:cBhvr>
                                      <p:to>
                                        <p:strVal val="visible"/>
                                      </p:to>
                                    </p:set>
                                    <p:anim calcmode="lin" valueType="num">
                                      <p:cBhvr additive="base">
                                        <p:cTn id="7" dur="500" fill="hold"/>
                                        <p:tgtEl>
                                          <p:spTgt spid="96257"/>
                                        </p:tgtEl>
                                        <p:attrNameLst>
                                          <p:attrName>ppt_x</p:attrName>
                                        </p:attrNameLst>
                                      </p:cBhvr>
                                      <p:tavLst>
                                        <p:tav tm="0">
                                          <p:val>
                                            <p:strVal val="#ppt_x"/>
                                          </p:val>
                                        </p:tav>
                                        <p:tav tm="100000">
                                          <p:val>
                                            <p:strVal val="#ppt_x"/>
                                          </p:val>
                                        </p:tav>
                                      </p:tavLst>
                                    </p:anim>
                                    <p:anim calcmode="lin" valueType="num">
                                      <p:cBhvr additive="base">
                                        <p:cTn id="8" dur="500" fill="hold"/>
                                        <p:tgtEl>
                                          <p:spTgt spid="96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857250" y="1357313"/>
            <a:ext cx="7572375" cy="3108325"/>
          </a:xfrm>
          <a:prstGeom prst="rect">
            <a:avLst/>
          </a:prstGeom>
          <a:noFill/>
          <a:ln w="9525">
            <a:noFill/>
            <a:miter lim="800000"/>
            <a:headEnd/>
            <a:tailEnd/>
          </a:ln>
        </p:spPr>
        <p:txBody>
          <a:bodyPr>
            <a:spAutoFit/>
          </a:bodyPr>
          <a:lstStyle/>
          <a:p>
            <a:pPr algn="just"/>
            <a:r>
              <a:rPr lang="ru-RU">
                <a:latin typeface="Cambria" pitchFamily="18" charset="0"/>
              </a:rPr>
              <a:t>	</a:t>
            </a:r>
            <a:r>
              <a:rPr lang="ru-RU" sz="2800" b="1">
                <a:latin typeface="Arial Narrow" pitchFamily="34" charset="0"/>
              </a:rPr>
              <a:t>Реконструюючи історію Київської Русі, П.Загребельний екстраполював її на сучасність, показуючи, власне, могутню течію часу, в якому все взаємопов’язано і переплетено. У «дзеркалі» ХІ століття вгадуються риси століття ХХ-го; історія князя й митця виламується з рамок конкретного часу, переходячи у сферу вічності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42918"/>
          </a:xfrm>
        </p:spPr>
        <p:txBody>
          <a:bodyPr>
            <a:normAutofit fontScale="90000"/>
          </a:bodyPr>
          <a:lstStyle/>
          <a:p>
            <a:pPr fontAlgn="auto">
              <a:spcAft>
                <a:spcPts val="0"/>
              </a:spcAft>
              <a:defRPr/>
            </a:pPr>
            <a:r>
              <a:rPr lang="uk-UA" b="1" dirty="0" smtClean="0"/>
              <a:t>Літературний диктант</a:t>
            </a:r>
            <a:endParaRPr lang="ru-RU" b="1" dirty="0"/>
          </a:p>
        </p:txBody>
      </p:sp>
      <p:sp>
        <p:nvSpPr>
          <p:cNvPr id="3" name="Содержимое 2"/>
          <p:cNvSpPr>
            <a:spLocks noGrp="1"/>
          </p:cNvSpPr>
          <p:nvPr>
            <p:ph idx="1"/>
          </p:nvPr>
        </p:nvSpPr>
        <p:spPr bwMode="auto">
          <a:xfrm>
            <a:off x="142875" y="571500"/>
            <a:ext cx="8858250" cy="6072188"/>
          </a:xfrm>
        </p:spPr>
        <p:txBody>
          <a:bodyPr wrap="square" lIns="91440" tIns="45720" rIns="91440" bIns="45720" numCol="1" anchor="t" anchorCtr="0" compatLnSpc="1">
            <a:prstTxWarp prst="textNoShape">
              <a:avLst/>
            </a:prstTxWarp>
          </a:bodyPr>
          <a:lstStyle/>
          <a:p>
            <a:pPr algn="just">
              <a:buFont typeface="Wingdings" pitchFamily="2" charset="2"/>
              <a:buNone/>
            </a:pPr>
            <a:r>
              <a:rPr lang="uk-UA" smtClean="0">
                <a:latin typeface="Arial Narrow" pitchFamily="34" charset="0"/>
              </a:rPr>
              <a:t>1.  П.Загребельний родом з …</a:t>
            </a:r>
            <a:endParaRPr lang="ru-RU" smtClean="0">
              <a:latin typeface="Arial Narrow" pitchFamily="34" charset="0"/>
            </a:endParaRPr>
          </a:p>
          <a:p>
            <a:pPr algn="just">
              <a:buFont typeface="Wingdings" pitchFamily="2" charset="2"/>
              <a:buNone/>
            </a:pPr>
            <a:r>
              <a:rPr lang="uk-UA" smtClean="0">
                <a:latin typeface="Arial Narrow" pitchFamily="34" charset="0"/>
              </a:rPr>
              <a:t>2. Цикл романів,  відзначених Державною премією ім..Т.Г.Шевченка…</a:t>
            </a:r>
            <a:endParaRPr lang="ru-RU" smtClean="0">
              <a:latin typeface="Arial Narrow" pitchFamily="34" charset="0"/>
            </a:endParaRPr>
          </a:p>
          <a:p>
            <a:pPr algn="just">
              <a:buFont typeface="Wingdings" pitchFamily="2" charset="2"/>
              <a:buNone/>
            </a:pPr>
            <a:r>
              <a:rPr lang="uk-UA" smtClean="0">
                <a:latin typeface="Arial Narrow" pitchFamily="34" charset="0"/>
              </a:rPr>
              <a:t>3.  Цикл історичних романів про Київську Русь …</a:t>
            </a:r>
            <a:endParaRPr lang="ru-RU" smtClean="0">
              <a:latin typeface="Arial Narrow" pitchFamily="34" charset="0"/>
            </a:endParaRPr>
          </a:p>
          <a:p>
            <a:pPr algn="just">
              <a:buFont typeface="Wingdings" pitchFamily="2" charset="2"/>
              <a:buNone/>
            </a:pPr>
            <a:r>
              <a:rPr lang="uk-UA" smtClean="0">
                <a:latin typeface="Arial Narrow" pitchFamily="34" charset="0"/>
              </a:rPr>
              <a:t>4.  Роман про Софію Київську називається …</a:t>
            </a:r>
            <a:endParaRPr lang="ru-RU" smtClean="0">
              <a:latin typeface="Arial Narrow" pitchFamily="34" charset="0"/>
            </a:endParaRPr>
          </a:p>
          <a:p>
            <a:pPr algn="just">
              <a:buFont typeface="Wingdings" pitchFamily="2" charset="2"/>
              <a:buNone/>
            </a:pPr>
            <a:r>
              <a:rPr lang="uk-UA" smtClean="0">
                <a:latin typeface="Arial Narrow" pitchFamily="34" charset="0"/>
              </a:rPr>
              <a:t>5. Події, описані в романі «Диво», розкриваються у … часових вимірах. </a:t>
            </a:r>
            <a:endParaRPr lang="ru-RU" smtClean="0">
              <a:latin typeface="Arial Narrow" pitchFamily="34" charset="0"/>
            </a:endParaRPr>
          </a:p>
          <a:p>
            <a:pPr algn="just">
              <a:buFont typeface="Wingdings" pitchFamily="2" charset="2"/>
              <a:buNone/>
            </a:pPr>
            <a:r>
              <a:rPr lang="uk-UA" smtClean="0">
                <a:latin typeface="Arial Narrow" pitchFamily="34" charset="0"/>
              </a:rPr>
              <a:t>6.  «… з ніг до голови загорнуті в звірині шкури, самі теж наїжачені, мов дики з пущі» прийшли до Києва …</a:t>
            </a:r>
            <a:endParaRPr lang="ru-RU"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142875" y="582613"/>
            <a:ext cx="8858250" cy="5453062"/>
          </a:xfrm>
          <a:prstGeom prst="rect">
            <a:avLst/>
          </a:prstGeom>
          <a:noFill/>
          <a:ln w="9525">
            <a:noFill/>
            <a:miter lim="800000"/>
            <a:headEnd/>
            <a:tailEnd/>
          </a:ln>
          <a:effectLst/>
        </p:spPr>
        <p:txBody>
          <a:bodyPr anchor="ctr">
            <a:spAutoFit/>
          </a:bodyPr>
          <a:lstStyle/>
          <a:p>
            <a:pPr marL="742950" indent="-742950" algn="just"/>
            <a:r>
              <a:rPr lang="uk-UA" sz="3200">
                <a:latin typeface="Arial Narrow" pitchFamily="34" charset="0"/>
                <a:ea typeface="Calibri" pitchFamily="34" charset="0"/>
                <a:cs typeface="Times New Roman" pitchFamily="18" charset="0"/>
              </a:rPr>
              <a:t>7. Сивоок «знову був серед вишневого мороку в</a:t>
            </a:r>
          </a:p>
          <a:p>
            <a:pPr marL="742950" indent="-742950" algn="just"/>
            <a:r>
              <a:rPr lang="uk-UA" sz="3200">
                <a:latin typeface="Arial Narrow" pitchFamily="34" charset="0"/>
                <a:ea typeface="Calibri" pitchFamily="34" charset="0"/>
                <a:cs typeface="Times New Roman" pitchFamily="18" charset="0"/>
              </a:rPr>
              <a:t>    світанні барв …рідної землі,… знов йому</a:t>
            </a:r>
          </a:p>
          <a:p>
            <a:pPr marL="742950" indent="-742950" algn="just"/>
            <a:r>
              <a:rPr lang="uk-UA" sz="3200">
                <a:latin typeface="Arial Narrow" pitchFamily="34" charset="0"/>
                <a:ea typeface="Calibri" pitchFamily="34" charset="0"/>
                <a:cs typeface="Times New Roman" pitchFamily="18" charset="0"/>
              </a:rPr>
              <a:t>    перед очі стала» …</a:t>
            </a:r>
            <a:endParaRPr lang="ru-RU" sz="3200">
              <a:latin typeface="Arial Narrow" pitchFamily="34" charset="0"/>
              <a:ea typeface="Calibri" pitchFamily="34" charset="0"/>
              <a:cs typeface="Times New Roman" pitchFamily="18" charset="0"/>
            </a:endParaRPr>
          </a:p>
          <a:p>
            <a:pPr marL="742950" indent="-742950" algn="just" eaLnBrk="0" hangingPunct="0"/>
            <a:r>
              <a:rPr lang="uk-UA" sz="3200">
                <a:latin typeface="Arial Narrow" pitchFamily="34" charset="0"/>
                <a:ea typeface="Calibri" pitchFamily="34" charset="0"/>
                <a:cs typeface="Times New Roman" pitchFamily="18" charset="0"/>
              </a:rPr>
              <a:t>8.  Сивоок зводить Софію Київську за задумом …</a:t>
            </a:r>
            <a:endParaRPr lang="ru-RU" sz="3200">
              <a:latin typeface="Arial Narrow" pitchFamily="34" charset="0"/>
            </a:endParaRPr>
          </a:p>
          <a:p>
            <a:pPr marL="742950" indent="-742950" algn="just" eaLnBrk="0" hangingPunct="0"/>
            <a:r>
              <a:rPr lang="uk-UA" sz="3200">
                <a:latin typeface="Arial Narrow" pitchFamily="34" charset="0"/>
                <a:cs typeface="Calibri" pitchFamily="34" charset="0"/>
              </a:rPr>
              <a:t>9.  Шукав у барві не бога, а людину …</a:t>
            </a:r>
            <a:endParaRPr lang="ru-RU" sz="3200">
              <a:latin typeface="Arial Narrow" pitchFamily="34" charset="0"/>
            </a:endParaRPr>
          </a:p>
          <a:p>
            <a:pPr marL="742950" indent="-742950" algn="just" eaLnBrk="0" hangingPunct="0"/>
            <a:r>
              <a:rPr lang="uk-UA" sz="3200">
                <a:latin typeface="Arial Narrow" pitchFamily="34" charset="0"/>
                <a:cs typeface="Calibri" pitchFamily="34" charset="0"/>
              </a:rPr>
              <a:t>10. Прадавня семантика кореня слова «диво»…</a:t>
            </a:r>
            <a:endParaRPr lang="ru-RU" sz="3200">
              <a:latin typeface="Arial Narrow" pitchFamily="34" charset="0"/>
            </a:endParaRPr>
          </a:p>
          <a:p>
            <a:pPr marL="742950" indent="-742950" algn="just" eaLnBrk="0" hangingPunct="0"/>
            <a:r>
              <a:rPr lang="uk-UA" sz="3200">
                <a:latin typeface="Arial Narrow" pitchFamily="34" charset="0"/>
                <a:cs typeface="Calibri" pitchFamily="34" charset="0"/>
              </a:rPr>
              <a:t>11. «В нього між оком та рукою є те, чого нема ні</a:t>
            </a:r>
          </a:p>
          <a:p>
            <a:pPr marL="742950" indent="-742950" algn="just" eaLnBrk="0" hangingPunct="0"/>
            <a:r>
              <a:rPr lang="uk-UA" sz="3200">
                <a:latin typeface="Arial Narrow" pitchFamily="34" charset="0"/>
                <a:cs typeface="Calibri" pitchFamily="34" charset="0"/>
              </a:rPr>
              <a:t>     в кого з людей, а саме цим і визначається той,</a:t>
            </a:r>
          </a:p>
          <a:p>
            <a:pPr marL="742950" indent="-742950" algn="just" eaLnBrk="0" hangingPunct="0"/>
            <a:r>
              <a:rPr lang="uk-UA" sz="3200">
                <a:latin typeface="Arial Narrow" pitchFamily="34" charset="0"/>
                <a:cs typeface="Calibri" pitchFamily="34" charset="0"/>
              </a:rPr>
              <a:t>     хто може вичарувати з небуття новий світ</a:t>
            </a:r>
          </a:p>
          <a:p>
            <a:pPr marL="742950" indent="-742950" algn="just" eaLnBrk="0" hangingPunct="0"/>
            <a:r>
              <a:rPr lang="uk-UA" sz="3200">
                <a:latin typeface="Arial Narrow" pitchFamily="34" charset="0"/>
                <a:cs typeface="Calibri" pitchFamily="34" charset="0"/>
              </a:rPr>
              <a:t>     богів і візерунків», - так про Сивоока сказав …</a:t>
            </a:r>
            <a:endParaRPr lang="ru-RU" sz="3200">
              <a:latin typeface="Arial Narrow" pitchFamily="34" charset="0"/>
            </a:endParaRPr>
          </a:p>
          <a:p>
            <a:pPr marL="742950" indent="-742950" algn="just" eaLnBrk="0" hangingPunct="0"/>
            <a:r>
              <a:rPr lang="uk-UA" sz="3200">
                <a:latin typeface="Arial Narrow" pitchFamily="34" charset="0"/>
                <a:cs typeface="Calibri" pitchFamily="34" charset="0"/>
              </a:rPr>
              <a:t>12. Сивоока убив …</a:t>
            </a:r>
            <a:endParaRPr lang="uk-UA" sz="32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473"/>
                                        </p:tgtEl>
                                        <p:attrNameLst>
                                          <p:attrName>style.visibility</p:attrName>
                                        </p:attrNameLst>
                                      </p:cBhvr>
                                      <p:to>
                                        <p:strVal val="visible"/>
                                      </p:to>
                                    </p:set>
                                    <p:anim calcmode="lin" valueType="num">
                                      <p:cBhvr additive="base">
                                        <p:cTn id="7" dur="500" fill="hold"/>
                                        <p:tgtEl>
                                          <p:spTgt spid="105473"/>
                                        </p:tgtEl>
                                        <p:attrNameLst>
                                          <p:attrName>ppt_x</p:attrName>
                                        </p:attrNameLst>
                                      </p:cBhvr>
                                      <p:tavLst>
                                        <p:tav tm="0">
                                          <p:val>
                                            <p:strVal val="#ppt_x"/>
                                          </p:val>
                                        </p:tav>
                                        <p:tav tm="100000">
                                          <p:val>
                                            <p:strVal val="#ppt_x"/>
                                          </p:val>
                                        </p:tav>
                                      </p:tavLst>
                                    </p:anim>
                                    <p:anim calcmode="lin" valueType="num">
                                      <p:cBhvr additive="base">
                                        <p:cTn id="8" dur="500" fill="hold"/>
                                        <p:tgtEl>
                                          <p:spTgt spid="1054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75"/>
            <a:ext cx="8229600" cy="285750"/>
          </a:xfrm>
        </p:spPr>
        <p:txBody>
          <a:bodyPr>
            <a:normAutofit fontScale="90000"/>
          </a:bodyPr>
          <a:lstStyle/>
          <a:p>
            <a:pPr fontAlgn="auto">
              <a:spcAft>
                <a:spcPts val="0"/>
              </a:spcAft>
              <a:defRPr/>
            </a:pPr>
            <a:endParaRPr lang="ru-RU" dirty="0"/>
          </a:p>
        </p:txBody>
      </p:sp>
      <p:pic>
        <p:nvPicPr>
          <p:cNvPr id="115714" name="Picture 2"/>
          <p:cNvPicPr>
            <a:picLocks noGrp="1" noChangeAspect="1" noChangeArrowheads="1"/>
          </p:cNvPicPr>
          <p:nvPr>
            <p:ph idx="1"/>
          </p:nvPr>
        </p:nvPicPr>
        <p:blipFill>
          <a:blip r:embed="rId2"/>
          <a:srcRect/>
          <a:stretch>
            <a:fillRect/>
          </a:stretch>
        </p:blipFill>
        <p:spPr bwMode="auto">
          <a:xfrm>
            <a:off x="1214438" y="142875"/>
            <a:ext cx="7286625" cy="5840413"/>
          </a:xfrm>
          <a:ln w="57150">
            <a:solidFill>
              <a:schemeClr val="accent1">
                <a:lumMod val="75000"/>
              </a:schemeClr>
            </a:solidFill>
            <a:miter lim="800000"/>
            <a:headEnd/>
            <a:tailEnd/>
          </a:ln>
        </p:spPr>
      </p:pic>
      <p:sp>
        <p:nvSpPr>
          <p:cNvPr id="115715" name="Rectangle 3"/>
          <p:cNvSpPr>
            <a:spLocks noChangeArrowheads="1"/>
          </p:cNvSpPr>
          <p:nvPr/>
        </p:nvSpPr>
        <p:spPr bwMode="auto">
          <a:xfrm>
            <a:off x="2786063" y="5929313"/>
            <a:ext cx="4929187" cy="584200"/>
          </a:xfrm>
          <a:prstGeom prst="rect">
            <a:avLst/>
          </a:prstGeom>
          <a:noFill/>
          <a:ln w="9525">
            <a:noFill/>
            <a:miter lim="800000"/>
            <a:headEnd/>
            <a:tailEnd/>
          </a:ln>
        </p:spPr>
        <p:txBody>
          <a:bodyPr anchor="ctr">
            <a:spAutoFit/>
          </a:bodyPr>
          <a:lstStyle/>
          <a:p>
            <a:r>
              <a:rPr lang="uk-UA" sz="3200">
                <a:latin typeface="Arial Narrow" pitchFamily="34" charset="0"/>
                <a:ea typeface="Calibri" pitchFamily="34" charset="0"/>
                <a:cs typeface="Times New Roman" pitchFamily="18" charset="0"/>
              </a:rPr>
              <a:t>   Батьківська хата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decel="50000" fill="hold">
                                          <p:stCondLst>
                                            <p:cond delay="0"/>
                                          </p:stCondLst>
                                        </p:cTn>
                                        <p:tgtEl>
                                          <p:spTgt spid="1157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57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5714"/>
                                        </p:tgtEl>
                                        <p:attrNameLst>
                                          <p:attrName>ppt_w</p:attrName>
                                        </p:attrNameLst>
                                      </p:cBhvr>
                                      <p:tavLst>
                                        <p:tav tm="0">
                                          <p:val>
                                            <p:strVal val="#ppt_w*.05"/>
                                          </p:val>
                                        </p:tav>
                                        <p:tav tm="100000">
                                          <p:val>
                                            <p:strVal val="#ppt_w"/>
                                          </p:val>
                                        </p:tav>
                                      </p:tavLst>
                                    </p:anim>
                                    <p:anim calcmode="lin" valueType="num">
                                      <p:cBhvr>
                                        <p:cTn id="10" dur="1000" fill="hold"/>
                                        <p:tgtEl>
                                          <p:spTgt spid="1157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57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57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57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57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715"/>
                                        </p:tgtEl>
                                        <p:attrNameLst>
                                          <p:attrName>style.visibility</p:attrName>
                                        </p:attrNameLst>
                                      </p:cBhvr>
                                      <p:to>
                                        <p:strVal val="visible"/>
                                      </p:to>
                                    </p:set>
                                    <p:anim calcmode="lin" valueType="num">
                                      <p:cBhvr additive="base">
                                        <p:cTn id="19" dur="500" fill="hold"/>
                                        <p:tgtEl>
                                          <p:spTgt spid="115715"/>
                                        </p:tgtEl>
                                        <p:attrNameLst>
                                          <p:attrName>ppt_x</p:attrName>
                                        </p:attrNameLst>
                                      </p:cBhvr>
                                      <p:tavLst>
                                        <p:tav tm="0">
                                          <p:val>
                                            <p:strVal val="#ppt_x"/>
                                          </p:val>
                                        </p:tav>
                                        <p:tav tm="100000">
                                          <p:val>
                                            <p:strVal val="#ppt_x"/>
                                          </p:val>
                                        </p:tav>
                                      </p:tavLst>
                                    </p:anim>
                                    <p:anim calcmode="lin" valueType="num">
                                      <p:cBhvr additive="base">
                                        <p:cTn id="20"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14380"/>
          </a:xfrm>
        </p:spPr>
        <p:txBody>
          <a:bodyPr>
            <a:normAutofit fontScale="90000"/>
          </a:bodyPr>
          <a:lstStyle/>
          <a:p>
            <a:pPr fontAlgn="auto">
              <a:spcAft>
                <a:spcPts val="0"/>
              </a:spcAft>
              <a:defRPr/>
            </a:pPr>
            <a:r>
              <a:rPr lang="uk-UA" b="1" dirty="0" smtClean="0"/>
              <a:t>Відповіді </a:t>
            </a:r>
            <a:endParaRPr lang="ru-RU" b="1" dirty="0"/>
          </a:p>
        </p:txBody>
      </p:sp>
      <p:sp>
        <p:nvSpPr>
          <p:cNvPr id="69634" name="Текст 2"/>
          <p:cNvSpPr>
            <a:spLocks noGrp="1"/>
          </p:cNvSpPr>
          <p:nvPr>
            <p:ph type="body" idx="1"/>
          </p:nvPr>
        </p:nvSpPr>
        <p:spPr bwMode="auto">
          <a:xfrm>
            <a:off x="457200" y="1320800"/>
            <a:ext cx="4040188" cy="639763"/>
          </a:xfrm>
        </p:spPr>
        <p:txBody>
          <a:bodyPr wrap="square" lIns="91440" tIns="45720" rIns="91440" bIns="45720" numCol="1" anchorCtr="0" compatLnSpc="1">
            <a:prstTxWarp prst="textNoShape">
              <a:avLst/>
            </a:prstTxWarp>
          </a:bodyPr>
          <a:lstStyle/>
          <a:p>
            <a:endParaRPr lang="ru-RU" smtClean="0"/>
          </a:p>
        </p:txBody>
      </p:sp>
      <p:sp>
        <p:nvSpPr>
          <p:cNvPr id="4" name="Содержимое 3"/>
          <p:cNvSpPr>
            <a:spLocks noGrp="1"/>
          </p:cNvSpPr>
          <p:nvPr>
            <p:ph sz="half" idx="2"/>
          </p:nvPr>
        </p:nvSpPr>
        <p:spPr>
          <a:xfrm>
            <a:off x="457200" y="857232"/>
            <a:ext cx="4040188" cy="5054617"/>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fontAlgn="auto">
              <a:spcAft>
                <a:spcPts val="0"/>
              </a:spcAft>
              <a:buClr>
                <a:schemeClr val="accent1">
                  <a:shade val="75000"/>
                </a:schemeClr>
              </a:buClr>
              <a:buFont typeface="Wingdings"/>
              <a:buNone/>
              <a:defRPr/>
            </a:pPr>
            <a:r>
              <a:rPr lang="uk-UA" sz="3600" b="1" dirty="0" smtClean="0">
                <a:latin typeface="Arial Narrow" pitchFamily="34" charset="0"/>
              </a:rPr>
              <a:t>1.  Полтавщини</a:t>
            </a:r>
            <a:endParaRPr lang="ru-RU" sz="3600" b="1" dirty="0" smtClean="0">
              <a:latin typeface="Arial Narrow" pitchFamily="34" charset="0"/>
            </a:endParaRPr>
          </a:p>
          <a:p>
            <a:pPr fontAlgn="auto">
              <a:spcAft>
                <a:spcPts val="0"/>
              </a:spcAft>
              <a:buClr>
                <a:schemeClr val="accent1">
                  <a:shade val="75000"/>
                </a:schemeClr>
              </a:buClr>
              <a:buFont typeface="Wingdings"/>
              <a:buNone/>
              <a:defRPr/>
            </a:pPr>
            <a:r>
              <a:rPr lang="uk-UA" sz="3600" b="1" dirty="0" smtClean="0">
                <a:latin typeface="Arial Narrow" pitchFamily="34" charset="0"/>
              </a:rPr>
              <a:t>2.  «</a:t>
            </a:r>
            <a:r>
              <a:rPr lang="uk-UA" sz="3600" b="1" dirty="0" err="1" smtClean="0">
                <a:latin typeface="Arial Narrow" pitchFamily="34" charset="0"/>
              </a:rPr>
              <a:t>Первоміст</a:t>
            </a:r>
            <a:r>
              <a:rPr lang="uk-UA" sz="3600" b="1" dirty="0" smtClean="0">
                <a:latin typeface="Arial Narrow" pitchFamily="34" charset="0"/>
              </a:rPr>
              <a:t>», «Смерть у Києві», «Розгін»</a:t>
            </a:r>
            <a:endParaRPr lang="ru-RU" sz="3600" b="1" dirty="0" smtClean="0">
              <a:latin typeface="Arial Narrow" pitchFamily="34" charset="0"/>
            </a:endParaRPr>
          </a:p>
          <a:p>
            <a:pPr fontAlgn="auto">
              <a:spcAft>
                <a:spcPts val="0"/>
              </a:spcAft>
              <a:buClr>
                <a:schemeClr val="accent1">
                  <a:shade val="75000"/>
                </a:schemeClr>
              </a:buClr>
              <a:buFont typeface="Wingdings"/>
              <a:buNone/>
              <a:defRPr/>
            </a:pPr>
            <a:r>
              <a:rPr lang="uk-UA" sz="3600" b="1" dirty="0" smtClean="0">
                <a:latin typeface="Arial Narrow" pitchFamily="34" charset="0"/>
              </a:rPr>
              <a:t>3.  «Диво», «</a:t>
            </a:r>
            <a:r>
              <a:rPr lang="uk-UA" sz="3600" b="1" dirty="0" err="1" smtClean="0">
                <a:latin typeface="Arial Narrow" pitchFamily="34" charset="0"/>
              </a:rPr>
              <a:t>Первоміст</a:t>
            </a:r>
            <a:r>
              <a:rPr lang="uk-UA" sz="3600" b="1" dirty="0" smtClean="0">
                <a:latin typeface="Arial Narrow" pitchFamily="34" charset="0"/>
              </a:rPr>
              <a:t>», «Смерть у Києві», «Євпраксія»</a:t>
            </a:r>
            <a:endParaRPr lang="ru-RU" sz="3600" b="1" dirty="0" smtClean="0">
              <a:latin typeface="Arial Narrow" pitchFamily="34" charset="0"/>
            </a:endParaRPr>
          </a:p>
          <a:p>
            <a:pPr fontAlgn="auto">
              <a:spcAft>
                <a:spcPts val="0"/>
              </a:spcAft>
              <a:buClr>
                <a:schemeClr val="accent1">
                  <a:shade val="75000"/>
                </a:schemeClr>
              </a:buClr>
              <a:buFont typeface="Wingdings"/>
              <a:buNone/>
              <a:defRPr/>
            </a:pPr>
            <a:r>
              <a:rPr lang="uk-UA" sz="3600" b="1" dirty="0" smtClean="0">
                <a:latin typeface="Arial Narrow" pitchFamily="34" charset="0"/>
              </a:rPr>
              <a:t>4.  «Диво»</a:t>
            </a:r>
            <a:endParaRPr lang="ru-RU" sz="3600" b="1" dirty="0" smtClean="0">
              <a:latin typeface="Arial Narrow" pitchFamily="34" charset="0"/>
            </a:endParaRPr>
          </a:p>
          <a:p>
            <a:pPr fontAlgn="auto">
              <a:spcAft>
                <a:spcPts val="0"/>
              </a:spcAft>
              <a:buClr>
                <a:schemeClr val="accent1">
                  <a:shade val="75000"/>
                </a:schemeClr>
              </a:buClr>
              <a:buFont typeface="Wingdings"/>
              <a:buNone/>
              <a:defRPr/>
            </a:pPr>
            <a:r>
              <a:rPr lang="uk-UA" sz="3600" b="1" dirty="0" smtClean="0">
                <a:latin typeface="Arial Narrow" pitchFamily="34" charset="0"/>
              </a:rPr>
              <a:t>5.  Трьох </a:t>
            </a:r>
            <a:endParaRPr lang="ru-RU" sz="3600" b="1" dirty="0" smtClean="0">
              <a:latin typeface="Arial Narrow" pitchFamily="34" charset="0"/>
            </a:endParaRPr>
          </a:p>
          <a:p>
            <a:pPr fontAlgn="auto">
              <a:spcAft>
                <a:spcPts val="0"/>
              </a:spcAft>
              <a:buClr>
                <a:schemeClr val="accent1">
                  <a:shade val="75000"/>
                </a:schemeClr>
              </a:buClr>
              <a:buFont typeface="Wingdings"/>
              <a:buNone/>
              <a:defRPr/>
            </a:pPr>
            <a:endParaRPr lang="ru-RU" dirty="0" smtClean="0"/>
          </a:p>
          <a:p>
            <a:pPr fontAlgn="auto">
              <a:spcAft>
                <a:spcPts val="0"/>
              </a:spcAft>
              <a:buClr>
                <a:schemeClr val="accent1">
                  <a:shade val="75000"/>
                </a:schemeClr>
              </a:buClr>
              <a:buFont typeface="Wingdings"/>
              <a:buChar char="p"/>
              <a:defRPr/>
            </a:pPr>
            <a:endParaRPr lang="ru-RU" dirty="0"/>
          </a:p>
        </p:txBody>
      </p:sp>
      <p:sp>
        <p:nvSpPr>
          <p:cNvPr id="69636" name="Текст 4"/>
          <p:cNvSpPr>
            <a:spLocks noGrp="1"/>
          </p:cNvSpPr>
          <p:nvPr>
            <p:ph type="body" sz="quarter" idx="3"/>
          </p:nvPr>
        </p:nvSpPr>
        <p:spPr bwMode="auto">
          <a:xfrm>
            <a:off x="4645025" y="1320800"/>
            <a:ext cx="4038600" cy="639763"/>
          </a:xfrm>
        </p:spPr>
        <p:txBody>
          <a:bodyPr wrap="square" lIns="91440" tIns="45720" rIns="91440" bIns="45720" numCol="1" anchorCtr="0" compatLnSpc="1">
            <a:prstTxWarp prst="textNoShape">
              <a:avLst/>
            </a:prstTxWarp>
          </a:bodyPr>
          <a:lstStyle/>
          <a:p>
            <a:endParaRPr lang="ru-RU" smtClean="0"/>
          </a:p>
        </p:txBody>
      </p:sp>
      <p:sp>
        <p:nvSpPr>
          <p:cNvPr id="6" name="Содержимое 5"/>
          <p:cNvSpPr>
            <a:spLocks noGrp="1"/>
          </p:cNvSpPr>
          <p:nvPr>
            <p:ph sz="quarter" idx="4"/>
          </p:nvPr>
        </p:nvSpPr>
        <p:spPr>
          <a:xfrm>
            <a:off x="4643438" y="857232"/>
            <a:ext cx="4039200" cy="5054617"/>
          </a:xfrm>
        </p:spPr>
        <p:style>
          <a:lnRef idx="1">
            <a:schemeClr val="accent1"/>
          </a:lnRef>
          <a:fillRef idx="2">
            <a:schemeClr val="accent1"/>
          </a:fillRef>
          <a:effectRef idx="1">
            <a:schemeClr val="accent1"/>
          </a:effectRef>
          <a:fontRef idx="minor">
            <a:schemeClr val="dk1"/>
          </a:fontRef>
        </p:style>
        <p:txBody>
          <a:bodyPr>
            <a:normAutofit fontScale="92500"/>
          </a:bodyPr>
          <a:lstStyle/>
          <a:p>
            <a:pPr fontAlgn="auto">
              <a:spcAft>
                <a:spcPts val="0"/>
              </a:spcAft>
              <a:buClr>
                <a:schemeClr val="accent1">
                  <a:shade val="75000"/>
                </a:schemeClr>
              </a:buClr>
              <a:buFont typeface="Wingdings"/>
              <a:buNone/>
              <a:defRPr/>
            </a:pPr>
            <a:r>
              <a:rPr lang="uk-UA" sz="3600" b="1" dirty="0" smtClean="0">
                <a:latin typeface="Arial Narrow" pitchFamily="34" charset="0"/>
              </a:rPr>
              <a:t>6.  </a:t>
            </a:r>
            <a:r>
              <a:rPr lang="uk-UA" sz="3600" b="1" dirty="0" err="1" smtClean="0">
                <a:latin typeface="Arial Narrow" pitchFamily="34" charset="0"/>
              </a:rPr>
              <a:t>Сивоок</a:t>
            </a:r>
            <a:r>
              <a:rPr lang="uk-UA" sz="3600" b="1" dirty="0" smtClean="0">
                <a:latin typeface="Arial Narrow" pitchFamily="34" charset="0"/>
              </a:rPr>
              <a:t> і Лучук</a:t>
            </a:r>
            <a:endParaRPr lang="ru-RU" sz="3600" b="1" dirty="0" smtClean="0">
              <a:latin typeface="Arial Narrow" pitchFamily="34" charset="0"/>
            </a:endParaRPr>
          </a:p>
          <a:p>
            <a:pPr fontAlgn="auto">
              <a:spcAft>
                <a:spcPts val="0"/>
              </a:spcAft>
              <a:buClr>
                <a:schemeClr val="accent1">
                  <a:shade val="75000"/>
                </a:schemeClr>
              </a:buClr>
              <a:buFont typeface="Wingdings"/>
              <a:buNone/>
              <a:defRPr/>
            </a:pPr>
            <a:r>
              <a:rPr lang="uk-UA" sz="3600" b="1" dirty="0" smtClean="0">
                <a:latin typeface="Arial Narrow" pitchFamily="34" charset="0"/>
              </a:rPr>
              <a:t>7.  Церква Богородиці</a:t>
            </a:r>
            <a:endParaRPr lang="ru-RU" sz="3600" b="1" dirty="0" smtClean="0">
              <a:latin typeface="Arial Narrow" pitchFamily="34" charset="0"/>
            </a:endParaRPr>
          </a:p>
          <a:p>
            <a:pPr fontAlgn="auto">
              <a:spcAft>
                <a:spcPts val="0"/>
              </a:spcAft>
              <a:buClr>
                <a:schemeClr val="accent1">
                  <a:shade val="75000"/>
                </a:schemeClr>
              </a:buClr>
              <a:buFont typeface="Wingdings"/>
              <a:buNone/>
              <a:defRPr/>
            </a:pPr>
            <a:r>
              <a:rPr lang="uk-UA" sz="3600" b="1" dirty="0" smtClean="0">
                <a:latin typeface="Arial Narrow" pitchFamily="34" charset="0"/>
              </a:rPr>
              <a:t>8.  Ярослава Мудрого</a:t>
            </a:r>
            <a:endParaRPr lang="ru-RU" sz="3600" b="1" dirty="0" smtClean="0">
              <a:latin typeface="Arial Narrow" pitchFamily="34" charset="0"/>
            </a:endParaRPr>
          </a:p>
          <a:p>
            <a:pPr fontAlgn="auto">
              <a:spcAft>
                <a:spcPts val="0"/>
              </a:spcAft>
              <a:buClr>
                <a:schemeClr val="accent1">
                  <a:shade val="75000"/>
                </a:schemeClr>
              </a:buClr>
              <a:buFont typeface="Wingdings"/>
              <a:buNone/>
              <a:defRPr/>
            </a:pPr>
            <a:r>
              <a:rPr lang="uk-UA" sz="3600" b="1" dirty="0" smtClean="0">
                <a:latin typeface="Arial Narrow" pitchFamily="34" charset="0"/>
              </a:rPr>
              <a:t>9.  </a:t>
            </a:r>
            <a:r>
              <a:rPr lang="uk-UA" sz="3600" b="1" dirty="0" err="1" smtClean="0">
                <a:latin typeface="Arial Narrow" pitchFamily="34" charset="0"/>
              </a:rPr>
              <a:t>Сивоок</a:t>
            </a:r>
            <a:endParaRPr lang="ru-RU" sz="3600" b="1" dirty="0" smtClean="0">
              <a:latin typeface="Arial Narrow" pitchFamily="34" charset="0"/>
            </a:endParaRPr>
          </a:p>
          <a:p>
            <a:pPr fontAlgn="auto">
              <a:spcAft>
                <a:spcPts val="0"/>
              </a:spcAft>
              <a:buClr>
                <a:schemeClr val="accent1">
                  <a:shade val="75000"/>
                </a:schemeClr>
              </a:buClr>
              <a:buFont typeface="Wingdings"/>
              <a:buNone/>
              <a:defRPr/>
            </a:pPr>
            <a:r>
              <a:rPr lang="uk-UA" sz="3600" b="1" dirty="0" smtClean="0">
                <a:latin typeface="Arial Narrow" pitchFamily="34" charset="0"/>
              </a:rPr>
              <a:t>10. «Світити»</a:t>
            </a:r>
            <a:endParaRPr lang="ru-RU" sz="3600" b="1" dirty="0" smtClean="0">
              <a:latin typeface="Arial Narrow" pitchFamily="34" charset="0"/>
            </a:endParaRPr>
          </a:p>
          <a:p>
            <a:pPr fontAlgn="auto">
              <a:spcAft>
                <a:spcPts val="0"/>
              </a:spcAft>
              <a:buClr>
                <a:schemeClr val="accent1">
                  <a:shade val="75000"/>
                </a:schemeClr>
              </a:buClr>
              <a:buFont typeface="Wingdings"/>
              <a:buNone/>
              <a:defRPr/>
            </a:pPr>
            <a:r>
              <a:rPr lang="uk-UA" sz="3600" b="1" dirty="0" smtClean="0">
                <a:latin typeface="Arial Narrow" pitchFamily="34" charset="0"/>
              </a:rPr>
              <a:t>11. Ярослав</a:t>
            </a:r>
            <a:endParaRPr lang="ru-RU" sz="3600" b="1" dirty="0" smtClean="0">
              <a:latin typeface="Arial Narrow" pitchFamily="34" charset="0"/>
            </a:endParaRPr>
          </a:p>
          <a:p>
            <a:pPr fontAlgn="auto">
              <a:spcAft>
                <a:spcPts val="0"/>
              </a:spcAft>
              <a:buClr>
                <a:schemeClr val="accent1">
                  <a:shade val="75000"/>
                </a:schemeClr>
              </a:buClr>
              <a:buFont typeface="Wingdings"/>
              <a:buNone/>
              <a:defRPr/>
            </a:pPr>
            <a:r>
              <a:rPr lang="uk-UA" sz="3600" b="1" dirty="0" smtClean="0">
                <a:latin typeface="Arial Narrow" pitchFamily="34" charset="0"/>
              </a:rPr>
              <a:t>12. Ситник</a:t>
            </a:r>
            <a:endParaRPr lang="ru-RU" sz="36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bg/>
                                          </p:spTgt>
                                        </p:tgtEl>
                                        <p:attrNameLst>
                                          <p:attrName>style.visibility</p:attrName>
                                        </p:attrNameLst>
                                      </p:cBhvr>
                                      <p:to>
                                        <p:strVal val="visible"/>
                                      </p:to>
                                    </p:set>
                                    <p:anim calcmode="lin" valueType="num">
                                      <p:cBhvr additive="base">
                                        <p:cTn id="5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56"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additive="base">
                                        <p:cTn id="6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 calcmode="lin" valueType="num">
                                      <p:cBhvr additive="base">
                                        <p:cTn id="6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2" end="2"/>
                                            </p:txEl>
                                          </p:spTgt>
                                        </p:tgtEl>
                                        <p:attrNameLst>
                                          <p:attrName>style.visibility</p:attrName>
                                        </p:attrNameLst>
                                      </p:cBhvr>
                                      <p:to>
                                        <p:strVal val="visible"/>
                                      </p:to>
                                    </p:set>
                                    <p:anim calcmode="lin" valueType="num">
                                      <p:cBhvr additive="base">
                                        <p:cTn id="7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anim calcmode="lin" valueType="num">
                                      <p:cBhvr additive="base">
                                        <p:cTn id="7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 calcmode="lin" valueType="num">
                                      <p:cBhvr additive="base">
                                        <p:cTn id="8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anim calcmode="lin" valueType="num">
                                      <p:cBhvr additive="base">
                                        <p:cTn id="9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txEl>
                                              <p:pRg st="6" end="6"/>
                                            </p:txEl>
                                          </p:spTgt>
                                        </p:tgtEl>
                                        <p:attrNameLst>
                                          <p:attrName>style.visibility</p:attrName>
                                        </p:attrNameLst>
                                      </p:cBhvr>
                                      <p:to>
                                        <p:strVal val="visible"/>
                                      </p:to>
                                    </p:set>
                                    <p:anim calcmode="lin" valueType="num">
                                      <p:cBhvr additive="base">
                                        <p:cTn id="9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75"/>
            <a:ext cx="8229600" cy="214313"/>
          </a:xfrm>
        </p:spPr>
        <p:txBody>
          <a:bodyPr>
            <a:normAutofit fontScale="90000"/>
          </a:bodyPr>
          <a:lstStyle/>
          <a:p>
            <a:pPr fontAlgn="auto">
              <a:spcAft>
                <a:spcPts val="0"/>
              </a:spcAft>
              <a:defRPr/>
            </a:pPr>
            <a:endParaRPr lang="ru-RU" dirty="0"/>
          </a:p>
        </p:txBody>
      </p:sp>
      <p:pic>
        <p:nvPicPr>
          <p:cNvPr id="114690" name="Picture 2"/>
          <p:cNvPicPr>
            <a:picLocks noGrp="1" noChangeAspect="1" noChangeArrowheads="1"/>
          </p:cNvPicPr>
          <p:nvPr>
            <p:ph idx="1"/>
          </p:nvPr>
        </p:nvPicPr>
        <p:blipFill>
          <a:blip r:embed="rId2"/>
          <a:srcRect/>
          <a:stretch>
            <a:fillRect/>
          </a:stretch>
        </p:blipFill>
        <p:spPr bwMode="auto">
          <a:xfrm>
            <a:off x="1500188" y="142875"/>
            <a:ext cx="6858000" cy="5286375"/>
          </a:xfrm>
          <a:ln w="57150">
            <a:solidFill>
              <a:schemeClr val="accent1">
                <a:lumMod val="75000"/>
              </a:schemeClr>
            </a:solidFill>
            <a:miter lim="800000"/>
            <a:headEnd/>
            <a:tailEnd/>
          </a:ln>
        </p:spPr>
      </p:pic>
      <p:sp>
        <p:nvSpPr>
          <p:cNvPr id="114691" name="Rectangle 3"/>
          <p:cNvSpPr>
            <a:spLocks noChangeArrowheads="1"/>
          </p:cNvSpPr>
          <p:nvPr/>
        </p:nvSpPr>
        <p:spPr bwMode="auto">
          <a:xfrm>
            <a:off x="500063" y="5500688"/>
            <a:ext cx="8143875" cy="1077912"/>
          </a:xfrm>
          <a:prstGeom prst="rect">
            <a:avLst/>
          </a:prstGeom>
          <a:noFill/>
          <a:ln w="9525">
            <a:noFill/>
            <a:miter lim="800000"/>
            <a:headEnd/>
            <a:tailEnd/>
          </a:ln>
        </p:spPr>
        <p:txBody>
          <a:bodyPr anchor="ctr">
            <a:spAutoFit/>
          </a:bodyPr>
          <a:lstStyle/>
          <a:p>
            <a:r>
              <a:rPr lang="uk-UA" sz="3200">
                <a:latin typeface="Arial Narrow" pitchFamily="34" charset="0"/>
                <a:ea typeface="Calibri" pitchFamily="34" charset="0"/>
                <a:cs typeface="Times New Roman" pitchFamily="18" charset="0"/>
              </a:rPr>
              <a:t>		Автограф письменника на книжці, </a:t>
            </a:r>
          </a:p>
          <a:p>
            <a:r>
              <a:rPr lang="uk-UA" sz="3200">
                <a:latin typeface="Arial Narrow" pitchFamily="34" charset="0"/>
                <a:ea typeface="Calibri" pitchFamily="34" charset="0"/>
                <a:cs typeface="Times New Roman" pitchFamily="18" charset="0"/>
              </a:rPr>
              <a:t>		що зберігається в батьківській хаті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decel="50000" fill="hold">
                                          <p:stCondLst>
                                            <p:cond delay="0"/>
                                          </p:stCondLst>
                                        </p:cTn>
                                        <p:tgtEl>
                                          <p:spTgt spid="1146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46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4690"/>
                                        </p:tgtEl>
                                        <p:attrNameLst>
                                          <p:attrName>ppt_w</p:attrName>
                                        </p:attrNameLst>
                                      </p:cBhvr>
                                      <p:tavLst>
                                        <p:tav tm="0">
                                          <p:val>
                                            <p:strVal val="#ppt_w*.05"/>
                                          </p:val>
                                        </p:tav>
                                        <p:tav tm="100000">
                                          <p:val>
                                            <p:strVal val="#ppt_w"/>
                                          </p:val>
                                        </p:tav>
                                      </p:tavLst>
                                    </p:anim>
                                    <p:anim calcmode="lin" valueType="num">
                                      <p:cBhvr>
                                        <p:cTn id="10" dur="1000" fill="hold"/>
                                        <p:tgtEl>
                                          <p:spTgt spid="1146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46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46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46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469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4691"/>
                                        </p:tgtEl>
                                        <p:attrNameLst>
                                          <p:attrName>style.visibility</p:attrName>
                                        </p:attrNameLst>
                                      </p:cBhvr>
                                      <p:to>
                                        <p:strVal val="visible"/>
                                      </p:to>
                                    </p:set>
                                    <p:anim calcmode="lin" valueType="num">
                                      <p:cBhvr additive="base">
                                        <p:cTn id="19" dur="500" fill="hold"/>
                                        <p:tgtEl>
                                          <p:spTgt spid="114691"/>
                                        </p:tgtEl>
                                        <p:attrNameLst>
                                          <p:attrName>ppt_x</p:attrName>
                                        </p:attrNameLst>
                                      </p:cBhvr>
                                      <p:tavLst>
                                        <p:tav tm="0">
                                          <p:val>
                                            <p:strVal val="#ppt_x"/>
                                          </p:val>
                                        </p:tav>
                                        <p:tav tm="100000">
                                          <p:val>
                                            <p:strVal val="#ppt_x"/>
                                          </p:val>
                                        </p:tav>
                                      </p:tavLst>
                                    </p:anim>
                                    <p:anim calcmode="lin" valueType="num">
                                      <p:cBhvr additive="base">
                                        <p:cTn id="20" dur="500" fill="hold"/>
                                        <p:tgtEl>
                                          <p:spTgt spid="114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143000" y="285750"/>
            <a:ext cx="6858000" cy="4557713"/>
          </a:xfrm>
          <a:prstGeom prst="rect">
            <a:avLst/>
          </a:prstGeom>
          <a:noFill/>
          <a:ln w="9525">
            <a:noFill/>
            <a:miter lim="800000"/>
            <a:headEnd/>
            <a:tailEnd/>
          </a:ln>
        </p:spPr>
      </p:pic>
      <p:sp>
        <p:nvSpPr>
          <p:cNvPr id="3" name="Прямоугольник 2"/>
          <p:cNvSpPr>
            <a:spLocks noChangeArrowheads="1"/>
          </p:cNvSpPr>
          <p:nvPr/>
        </p:nvSpPr>
        <p:spPr bwMode="auto">
          <a:xfrm>
            <a:off x="714375" y="5357813"/>
            <a:ext cx="7643813" cy="584200"/>
          </a:xfrm>
          <a:prstGeom prst="rect">
            <a:avLst/>
          </a:prstGeom>
          <a:noFill/>
          <a:ln w="9525">
            <a:noFill/>
            <a:miter lim="800000"/>
            <a:headEnd/>
            <a:tailEnd/>
          </a:ln>
        </p:spPr>
        <p:txBody>
          <a:bodyPr>
            <a:spAutoFit/>
          </a:bodyPr>
          <a:lstStyle/>
          <a:p>
            <a:r>
              <a:rPr lang="ru-RU" sz="3200" b="1">
                <a:latin typeface="Arial Narrow" pitchFamily="34" charset="0"/>
              </a:rPr>
              <a:t>   Павло Загребельний</a:t>
            </a:r>
            <a:r>
              <a:rPr lang="ru-RU" sz="3200">
                <a:latin typeface="Arial Narrow" pitchFamily="34" charset="0"/>
              </a:rPr>
              <a:t> на дачі у Кончі-Заспі.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0"/>
            <a:ext cx="8229600" cy="285750"/>
          </a:xfrm>
        </p:spPr>
        <p:txBody>
          <a:bodyPr>
            <a:normAutofit fontScale="90000"/>
          </a:bodyPr>
          <a:lstStyle/>
          <a:p>
            <a:pPr fontAlgn="auto">
              <a:spcAft>
                <a:spcPts val="0"/>
              </a:spcAft>
              <a:defRPr/>
            </a:pPr>
            <a:endParaRPr lang="ru-RU" dirty="0"/>
          </a:p>
        </p:txBody>
      </p:sp>
      <p:pic>
        <p:nvPicPr>
          <p:cNvPr id="116738" name="Picture 2"/>
          <p:cNvPicPr>
            <a:picLocks noGrp="1" noChangeAspect="1" noChangeArrowheads="1"/>
          </p:cNvPicPr>
          <p:nvPr>
            <p:ph idx="1"/>
          </p:nvPr>
        </p:nvPicPr>
        <p:blipFill>
          <a:blip r:embed="rId2"/>
          <a:srcRect/>
          <a:stretch>
            <a:fillRect/>
          </a:stretch>
        </p:blipFill>
        <p:spPr bwMode="auto">
          <a:xfrm>
            <a:off x="1428750" y="571500"/>
            <a:ext cx="7286625" cy="5005388"/>
          </a:xfrm>
          <a:ln w="57150">
            <a:solidFill>
              <a:schemeClr val="accent1">
                <a:lumMod val="75000"/>
              </a:schemeClr>
            </a:solidFill>
            <a:miter lim="800000"/>
            <a:headEnd/>
            <a:tailEnd/>
          </a:ln>
        </p:spPr>
      </p:pic>
      <p:sp>
        <p:nvSpPr>
          <p:cNvPr id="116739" name="Rectangle 3"/>
          <p:cNvSpPr>
            <a:spLocks noChangeArrowheads="1"/>
          </p:cNvSpPr>
          <p:nvPr/>
        </p:nvSpPr>
        <p:spPr bwMode="auto">
          <a:xfrm>
            <a:off x="1571625" y="5572125"/>
            <a:ext cx="7072313" cy="1077913"/>
          </a:xfrm>
          <a:prstGeom prst="rect">
            <a:avLst/>
          </a:prstGeom>
          <a:noFill/>
          <a:ln w="9525">
            <a:noFill/>
            <a:miter lim="800000"/>
            <a:headEnd/>
            <a:tailEnd/>
          </a:ln>
        </p:spPr>
        <p:txBody>
          <a:bodyPr anchor="ctr">
            <a:spAutoFit/>
          </a:bodyPr>
          <a:lstStyle/>
          <a:p>
            <a:pPr algn="ctr"/>
            <a:r>
              <a:rPr lang="uk-UA" sz="3200">
                <a:latin typeface="Arial Narrow" pitchFamily="34" charset="0"/>
                <a:ea typeface="Calibri" pitchFamily="34" charset="0"/>
                <a:cs typeface="Times New Roman" pitchFamily="18" charset="0"/>
              </a:rPr>
              <a:t>Колишня школа в с.Озера, в якій навчався П.Загребельний – випускник 1941р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p:cTn id="7" dur="500" decel="50000" fill="hold">
                                          <p:stCondLst>
                                            <p:cond delay="0"/>
                                          </p:stCondLst>
                                        </p:cTn>
                                        <p:tgtEl>
                                          <p:spTgt spid="1167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6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6738"/>
                                        </p:tgtEl>
                                        <p:attrNameLst>
                                          <p:attrName>ppt_w</p:attrName>
                                        </p:attrNameLst>
                                      </p:cBhvr>
                                      <p:tavLst>
                                        <p:tav tm="0">
                                          <p:val>
                                            <p:strVal val="#ppt_w*.05"/>
                                          </p:val>
                                        </p:tav>
                                        <p:tav tm="100000">
                                          <p:val>
                                            <p:strVal val="#ppt_w"/>
                                          </p:val>
                                        </p:tav>
                                      </p:tavLst>
                                    </p:anim>
                                    <p:anim calcmode="lin" valueType="num">
                                      <p:cBhvr>
                                        <p:cTn id="10" dur="1000" fill="hold"/>
                                        <p:tgtEl>
                                          <p:spTgt spid="116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6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6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6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67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16739"/>
                                        </p:tgtEl>
                                        <p:attrNameLst>
                                          <p:attrName>style.visibility</p:attrName>
                                        </p:attrNameLst>
                                      </p:cBhvr>
                                      <p:to>
                                        <p:strVal val="visible"/>
                                      </p:to>
                                    </p:set>
                                    <p:anim calcmode="lin" valueType="num">
                                      <p:cBhvr>
                                        <p:cTn id="19" dur="500" fill="hold"/>
                                        <p:tgtEl>
                                          <p:spTgt spid="116739"/>
                                        </p:tgtEl>
                                        <p:attrNameLst>
                                          <p:attrName>ppt_w</p:attrName>
                                        </p:attrNameLst>
                                      </p:cBhvr>
                                      <p:tavLst>
                                        <p:tav tm="0">
                                          <p:val>
                                            <p:fltVal val="0"/>
                                          </p:val>
                                        </p:tav>
                                        <p:tav tm="100000">
                                          <p:val>
                                            <p:strVal val="#ppt_w"/>
                                          </p:val>
                                        </p:tav>
                                      </p:tavLst>
                                    </p:anim>
                                    <p:anim calcmode="lin" valueType="num">
                                      <p:cBhvr>
                                        <p:cTn id="20" dur="500" fill="hold"/>
                                        <p:tgtEl>
                                          <p:spTgt spid="116739"/>
                                        </p:tgtEl>
                                        <p:attrNameLst>
                                          <p:attrName>ppt_h</p:attrName>
                                        </p:attrNameLst>
                                      </p:cBhvr>
                                      <p:tavLst>
                                        <p:tav tm="0">
                                          <p:val>
                                            <p:fltVal val="0"/>
                                          </p:val>
                                        </p:tav>
                                        <p:tav tm="100000">
                                          <p:val>
                                            <p:strVal val="#ppt_h"/>
                                          </p:val>
                                        </p:tav>
                                      </p:tavLst>
                                    </p:anim>
                                    <p:animEffect transition="in" filter="fade">
                                      <p:cBhvr>
                                        <p:cTn id="21" dur="5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2428875" y="214313"/>
            <a:ext cx="4614863" cy="5499100"/>
          </a:xfrm>
          <a:prstGeom prst="rect">
            <a:avLst/>
          </a:prstGeom>
          <a:noFill/>
          <a:ln w="57150">
            <a:solidFill>
              <a:schemeClr val="accent1">
                <a:lumMod val="75000"/>
              </a:schemeClr>
            </a:solidFill>
            <a:miter lim="800000"/>
            <a:headEnd/>
            <a:tailEnd/>
          </a:ln>
          <a:effectLst/>
        </p:spPr>
      </p:pic>
      <p:sp>
        <p:nvSpPr>
          <p:cNvPr id="4" name="Прямоугольник 3"/>
          <p:cNvSpPr>
            <a:spLocks noChangeArrowheads="1"/>
          </p:cNvSpPr>
          <p:nvPr/>
        </p:nvSpPr>
        <p:spPr bwMode="auto">
          <a:xfrm>
            <a:off x="714375" y="5786438"/>
            <a:ext cx="7858125" cy="523875"/>
          </a:xfrm>
          <a:prstGeom prst="rect">
            <a:avLst/>
          </a:prstGeom>
          <a:noFill/>
          <a:ln w="9525">
            <a:noFill/>
            <a:miter lim="800000"/>
            <a:headEnd/>
            <a:tailEnd/>
          </a:ln>
        </p:spPr>
        <p:txBody>
          <a:bodyPr>
            <a:spAutoFit/>
          </a:bodyPr>
          <a:lstStyle/>
          <a:p>
            <a:r>
              <a:rPr lang="ru-RU" sz="2800" b="1">
                <a:latin typeface="Arial Narrow" pitchFamily="34" charset="0"/>
                <a:cs typeface="Calibri" pitchFamily="34" charset="0"/>
              </a:rPr>
              <a:t>    </a:t>
            </a:r>
            <a:r>
              <a:rPr lang="uk-UA" sz="2800">
                <a:latin typeface="Arial Narrow" pitchFamily="34" charset="0"/>
                <a:cs typeface="Calibri" pitchFamily="34" charset="0"/>
              </a:rPr>
              <a:t>Могила </a:t>
            </a:r>
            <a:r>
              <a:rPr lang="ru-RU" sz="2800">
                <a:latin typeface="Arial Narrow" pitchFamily="34" charset="0"/>
                <a:cs typeface="Calibri" pitchFamily="34" charset="0"/>
              </a:rPr>
              <a:t>Павл</a:t>
            </a:r>
            <a:r>
              <a:rPr lang="uk-UA" sz="2800">
                <a:latin typeface="Arial Narrow" pitchFamily="34" charset="0"/>
                <a:cs typeface="Calibri" pitchFamily="34" charset="0"/>
              </a:rPr>
              <a:t>а</a:t>
            </a:r>
            <a:r>
              <a:rPr lang="ru-RU" sz="2800">
                <a:latin typeface="Arial Narrow" pitchFamily="34" charset="0"/>
                <a:cs typeface="Calibri" pitchFamily="34" charset="0"/>
              </a:rPr>
              <a:t> Архипович</a:t>
            </a:r>
            <a:r>
              <a:rPr lang="uk-UA" sz="2800">
                <a:latin typeface="Arial Narrow" pitchFamily="34" charset="0"/>
                <a:cs typeface="Calibri" pitchFamily="34" charset="0"/>
              </a:rPr>
              <a:t>а на </a:t>
            </a:r>
            <a:r>
              <a:rPr lang="ru-RU" sz="2800">
                <a:latin typeface="Arial Narrow" pitchFamily="34" charset="0"/>
                <a:cs typeface="Calibri" pitchFamily="34" charset="0"/>
              </a:rPr>
              <a:t>Байков</a:t>
            </a:r>
            <a:r>
              <a:rPr lang="uk-UA" sz="2800">
                <a:latin typeface="Arial Narrow" pitchFamily="34" charset="0"/>
                <a:cs typeface="Calibri" pitchFamily="34" charset="0"/>
              </a:rPr>
              <a:t>ому</a:t>
            </a:r>
            <a:r>
              <a:rPr lang="ru-RU" sz="2800">
                <a:latin typeface="Arial Narrow" pitchFamily="34" charset="0"/>
                <a:cs typeface="Calibri" pitchFamily="34" charset="0"/>
              </a:rPr>
              <a:t> кладовищ</a:t>
            </a:r>
            <a:r>
              <a:rPr lang="uk-UA" sz="2800">
                <a:latin typeface="Arial Narrow" pitchFamily="34" charset="0"/>
                <a:cs typeface="Calibri" pitchFamily="34" charset="0"/>
              </a:rPr>
              <a:t>і </a:t>
            </a:r>
            <a:endParaRPr lang="ru-RU" sz="28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10" dur="1000" fill="hold"/>
                                        <p:tgtEl>
                                          <p:spTgt spid="30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Currency">
      <a:dk1>
        <a:sysClr val="windowText" lastClr="000000"/>
      </a:dk1>
      <a:lt1>
        <a:sysClr val="window" lastClr="FFFFFF"/>
      </a:lt1>
      <a:dk2>
        <a:srgbClr val="4A606E"/>
      </a:dk2>
      <a:lt2>
        <a:srgbClr val="D1E1E3"/>
      </a:lt2>
      <a:accent1>
        <a:srgbClr val="79B5B0"/>
      </a:accent1>
      <a:accent2>
        <a:srgbClr val="B4BC4C"/>
      </a:accent2>
      <a:accent3>
        <a:srgbClr val="B77851"/>
      </a:accent3>
      <a:accent4>
        <a:srgbClr val="776A5B"/>
      </a:accent4>
      <a:accent5>
        <a:srgbClr val="B6AD76"/>
      </a:accent5>
      <a:accent6>
        <a:srgbClr val="95AEB1"/>
      </a:accent6>
      <a:hlink>
        <a:srgbClr val="3ECCED"/>
      </a:hlink>
      <a:folHlink>
        <a:srgbClr val="2C6C93"/>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948</TotalTime>
  <Words>1944</Words>
  <Application>Microsoft Office PowerPoint</Application>
  <PresentationFormat>Экран (4:3)</PresentationFormat>
  <Paragraphs>177</Paragraphs>
  <Slides>50</Slides>
  <Notes>0</Notes>
  <HiddenSlides>0</HiddenSlides>
  <MMClips>0</MMClips>
  <ScaleCrop>false</ScaleCrop>
  <HeadingPairs>
    <vt:vector size="6" baseType="variant">
      <vt:variant>
        <vt:lpstr>Использованные шрифты</vt:lpstr>
      </vt:variant>
      <vt:variant>
        <vt:i4>9</vt:i4>
      </vt:variant>
      <vt:variant>
        <vt:lpstr>Шаблон оформления</vt:lpstr>
      </vt:variant>
      <vt:variant>
        <vt:i4>9</vt:i4>
      </vt:variant>
      <vt:variant>
        <vt:lpstr>Заголовки слайдов</vt:lpstr>
      </vt:variant>
      <vt:variant>
        <vt:i4>50</vt:i4>
      </vt:variant>
    </vt:vector>
  </HeadingPairs>
  <TitlesOfParts>
    <vt:vector size="68" baseType="lpstr">
      <vt:lpstr>Cambria</vt:lpstr>
      <vt:lpstr>Arial</vt:lpstr>
      <vt:lpstr>Constantia</vt:lpstr>
      <vt:lpstr>Wingdings</vt:lpstr>
      <vt:lpstr>Calibri</vt:lpstr>
      <vt:lpstr>ＭＳ 明朝</vt:lpstr>
      <vt:lpstr>ＭＳ Ｐゴシック</vt:lpstr>
      <vt:lpstr>Times New Roman</vt:lpstr>
      <vt:lpstr>Arial Narrow</vt:lpstr>
      <vt:lpstr>Brooklet</vt:lpstr>
      <vt:lpstr>Brooklet</vt:lpstr>
      <vt:lpstr>Brooklet</vt:lpstr>
      <vt:lpstr>Brooklet</vt:lpstr>
      <vt:lpstr>Brooklet</vt:lpstr>
      <vt:lpstr>Brooklet</vt:lpstr>
      <vt:lpstr>Brooklet</vt:lpstr>
      <vt:lpstr>Brooklet</vt:lpstr>
      <vt:lpstr>Brooklet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1</cp:lastModifiedBy>
  <cp:revision>101</cp:revision>
  <dcterms:created xsi:type="dcterms:W3CDTF">2011-04-05T17:39:26Z</dcterms:created>
  <dcterms:modified xsi:type="dcterms:W3CDTF">2014-05-05T19:51:36Z</dcterms:modified>
</cp:coreProperties>
</file>