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64" r:id="rId7"/>
    <p:sldId id="267" r:id="rId8"/>
    <p:sldId id="268" r:id="rId9"/>
    <p:sldId id="269" r:id="rId10"/>
    <p:sldId id="275" r:id="rId11"/>
    <p:sldId id="276" r:id="rId12"/>
    <p:sldId id="274" r:id="rId13"/>
    <p:sldId id="263" r:id="rId14"/>
    <p:sldId id="271" r:id="rId15"/>
    <p:sldId id="272" r:id="rId16"/>
    <p:sldId id="262" r:id="rId17"/>
    <p:sldId id="270" r:id="rId18"/>
    <p:sldId id="277" r:id="rId19"/>
    <p:sldId id="278" r:id="rId20"/>
    <p:sldId id="279" r:id="rId21"/>
    <p:sldId id="26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FF"/>
    <a:srgbClr val="FF00FF"/>
    <a:srgbClr val="FFFF00"/>
    <a:srgbClr val="CC00CC"/>
    <a:srgbClr val="00FF00"/>
    <a:srgbClr val="FF6600"/>
    <a:srgbClr val="FF3399"/>
    <a:srgbClr val="0000FF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816F-E221-47B2-ADEF-32E2B00CD9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E120-D6AB-4899-BD98-10B7F7BE7C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88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E120-D6AB-4899-BD98-10B7F7BE7CF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35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CFBCED-AB78-44EF-ABDF-3CADB9483F56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1933DD-9F62-4F3E-BBD3-A1D6CF1A1A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\Рабочий стол\bigfon.com_201108302258547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52" y="332656"/>
            <a:ext cx="91565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552" y="476672"/>
            <a:ext cx="3936480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Італія та все про неї 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9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56" y="-27384"/>
            <a:ext cx="8229600" cy="576064"/>
          </a:xfrm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</a:rPr>
              <a:t>Тиждень моди в Мілані </a:t>
            </a:r>
          </a:p>
        </p:txBody>
      </p:sp>
      <p:pic>
        <p:nvPicPr>
          <p:cNvPr id="11266" name="Picture 2" descr="C:\Documents and Settings\А\Рабочий стол\mil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26" y="3429000"/>
            <a:ext cx="4498556" cy="33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А\Рабочий стол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582" y="505703"/>
            <a:ext cx="4387601" cy="31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60" y="548680"/>
            <a:ext cx="4358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Тиждень моди в Мілані - це третя за датою проведення Тиждень моди з Великої четвірки (Нью-Йорк, Лондон, Париж). Міланський тиждень моди, як і сама Італія, славиться своїм багатством і розкішшю. Проводиться під керівництвом Національної палати моди Італії: жіночі колекції у лютому та вересні, чоловічі - в січні і червні</a:t>
            </a:r>
            <a:r>
              <a:rPr lang="ru-RU" i="1" dirty="0" smtClean="0"/>
              <a:t>.</a:t>
            </a:r>
          </a:p>
          <a:p>
            <a:pPr algn="ctr"/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03582" y="3685088"/>
            <a:ext cx="4504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Милан не зря спорит за право самой модной столицы моды — здесь располагаются штаб-квартиры самых культовых марок. На неделе моды в Милане традиционно свои коллекции представляют ведущие Дома моды:</a:t>
            </a:r>
          </a:p>
          <a:p>
            <a:pPr algn="ctr"/>
            <a:endParaRPr lang="uk-UA" i="1" dirty="0"/>
          </a:p>
          <a:p>
            <a:pPr algn="ctr"/>
            <a:r>
              <a:rPr lang="it-IT" i="1" dirty="0"/>
              <a:t>Dolce&amp;Gabbana</a:t>
            </a:r>
            <a:r>
              <a:rPr lang="uk-UA" i="1" dirty="0"/>
              <a:t> ;</a:t>
            </a:r>
            <a:r>
              <a:rPr lang="it-IT" i="1" dirty="0" smtClean="0"/>
              <a:t>Roberto Cavalli</a:t>
            </a:r>
            <a:r>
              <a:rPr lang="uk-UA" i="1" dirty="0" smtClean="0"/>
              <a:t>; </a:t>
            </a:r>
            <a:r>
              <a:rPr lang="it-IT" i="1" dirty="0"/>
              <a:t>Giorgio </a:t>
            </a:r>
            <a:r>
              <a:rPr lang="it-IT" i="1" dirty="0" smtClean="0"/>
              <a:t>Armani</a:t>
            </a:r>
            <a:r>
              <a:rPr lang="uk-UA" i="1" dirty="0" smtClean="0"/>
              <a:t>; </a:t>
            </a:r>
            <a:r>
              <a:rPr lang="it-IT" i="1" dirty="0" smtClean="0"/>
              <a:t>Fendi</a:t>
            </a:r>
            <a:r>
              <a:rPr lang="uk-UA" i="1" dirty="0" smtClean="0"/>
              <a:t>; </a:t>
            </a:r>
            <a:r>
              <a:rPr lang="it-IT" i="1" dirty="0" smtClean="0"/>
              <a:t>Etro</a:t>
            </a:r>
            <a:r>
              <a:rPr lang="uk-UA" i="1" dirty="0" smtClean="0"/>
              <a:t>; </a:t>
            </a:r>
            <a:r>
              <a:rPr lang="it-IT" i="1" dirty="0"/>
              <a:t>Gianfranco </a:t>
            </a:r>
            <a:r>
              <a:rPr lang="it-IT" i="1" dirty="0" smtClean="0"/>
              <a:t>Ferre</a:t>
            </a:r>
            <a:r>
              <a:rPr lang="uk-UA" i="1" dirty="0" smtClean="0"/>
              <a:t>; </a:t>
            </a:r>
            <a:r>
              <a:rPr lang="it-IT" i="1" dirty="0" smtClean="0"/>
              <a:t>Versace</a:t>
            </a:r>
            <a:r>
              <a:rPr lang="uk-UA" i="1" dirty="0" smtClean="0"/>
              <a:t>; </a:t>
            </a:r>
            <a:r>
              <a:rPr lang="it-IT" i="1" dirty="0" smtClean="0"/>
              <a:t>Prada</a:t>
            </a:r>
            <a:r>
              <a:rPr lang="uk-UA" i="1" dirty="0" smtClean="0"/>
              <a:t>; </a:t>
            </a:r>
            <a:r>
              <a:rPr lang="it-IT" i="1" dirty="0" smtClean="0"/>
              <a:t>Moschino</a:t>
            </a:r>
            <a:r>
              <a:rPr lang="uk-UA" i="1" dirty="0" smtClean="0"/>
              <a:t>; </a:t>
            </a:r>
            <a:r>
              <a:rPr lang="it-IT" i="1" dirty="0" smtClean="0"/>
              <a:t>Gucci</a:t>
            </a:r>
            <a:r>
              <a:rPr lang="uk-UA" i="1" dirty="0" smtClean="0"/>
              <a:t>; </a:t>
            </a:r>
            <a:r>
              <a:rPr lang="it-IT" i="1" dirty="0"/>
              <a:t>Alberta </a:t>
            </a:r>
            <a:r>
              <a:rPr lang="it-IT" i="1" dirty="0" smtClean="0"/>
              <a:t>Ferretti</a:t>
            </a:r>
            <a:r>
              <a:rPr lang="uk-UA" i="1" dirty="0" smtClean="0"/>
              <a:t>; </a:t>
            </a:r>
            <a:r>
              <a:rPr lang="it-IT" i="1" dirty="0"/>
              <a:t>Jil </a:t>
            </a:r>
            <a:r>
              <a:rPr lang="it-IT" i="1" dirty="0" smtClean="0"/>
              <a:t>Sander</a:t>
            </a:r>
            <a:r>
              <a:rPr lang="uk-UA" i="1" dirty="0" smtClean="0"/>
              <a:t>; </a:t>
            </a:r>
            <a:r>
              <a:rPr lang="it-IT" i="1" dirty="0" smtClean="0"/>
              <a:t>Blumarine</a:t>
            </a:r>
            <a:r>
              <a:rPr lang="uk-UA" i="1" dirty="0" smtClean="0"/>
              <a:t>; </a:t>
            </a:r>
            <a:r>
              <a:rPr lang="it-IT" i="1" dirty="0"/>
              <a:t>Missoni</a:t>
            </a:r>
            <a:endParaRPr lang="ru-RU" i="1" dirty="0"/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834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А\Рабочий стол\milanskaya-nedely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732" y="44624"/>
            <a:ext cx="4771087" cy="34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3780"/>
            <a:ext cx="2645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Тиждень моди в Мілані проводиться з 1979 року. Довгий час до цього центром італійської моди була Флоренція. Найбільш значимі покази </a:t>
            </a:r>
            <a:r>
              <a:rPr lang="en-US" i="1" dirty="0"/>
              <a:t>pret-a-porter </a:t>
            </a:r>
            <a:r>
              <a:rPr lang="ru-RU" i="1" dirty="0" smtClean="0"/>
              <a:t>проходили </a:t>
            </a:r>
            <a:r>
              <a:rPr lang="ru-RU" i="1" dirty="0"/>
              <a:t>там же, в палаццо Пітті. Ситуація змінилася лише в кінці 70-х, коли Мілан представив нову концепцію проведення заходу: було організовано багатоденне </a:t>
            </a:r>
            <a:r>
              <a:rPr lang="ru-RU" i="1" dirty="0" smtClean="0"/>
              <a:t>шоу зі спеціальними відвідуваннями</a:t>
            </a:r>
          </a:p>
          <a:p>
            <a:pPr algn="ctr"/>
            <a:r>
              <a:rPr lang="ru-RU" i="1" dirty="0" smtClean="0"/>
              <a:t>для показів. Організацію Тижня моди в Мілані проводить Національна палата моди Італії, президентом якої є Маріо Бозеллі.</a:t>
            </a:r>
          </a:p>
          <a:p>
            <a:pPr algn="ctr"/>
            <a:endParaRPr lang="ru-RU" i="1" dirty="0"/>
          </a:p>
        </p:txBody>
      </p:sp>
      <p:pic>
        <p:nvPicPr>
          <p:cNvPr id="12292" name="Picture 4" descr="C:\Documents and Settings\А\Рабочий стол\34570_51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024" y="3493933"/>
            <a:ext cx="4536504" cy="32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6328" y="682818"/>
            <a:ext cx="315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Жодна, напевно, злочинна діяльність не викликає стільки інтересу та симпатій, не містить стільки легенд як італійська мафія (Коза Ностра).</a:t>
            </a:r>
          </a:p>
          <a:p>
            <a:pPr algn="ctr"/>
            <a:r>
              <a:rPr lang="ru-RU" i="1" dirty="0"/>
              <a:t>МАФІЯ - найменування однієї із самостійних злочинних організацій італійського кримінального світу. Це специфічно італійське явище, точних аналогів якому в світі немає. </a:t>
            </a:r>
            <a:r>
              <a:rPr lang="ru-RU" i="1" dirty="0" smtClean="0"/>
              <a:t>Слово "мафія" -</a:t>
            </a:r>
            <a:endParaRPr lang="ru-RU" i="1" dirty="0"/>
          </a:p>
        </p:txBody>
      </p:sp>
      <p:pic>
        <p:nvPicPr>
          <p:cNvPr id="10245" name="Picture 5" descr="C:\Documents and Settings\А\Рабочий стол\1312441298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836" y="745392"/>
            <a:ext cx="6037860" cy="36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166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Італійська </a:t>
            </a:r>
            <a:r>
              <a:rPr lang="ru-RU" sz="2800" b="1" i="1" dirty="0"/>
              <a:t>мафія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18833"/>
            <a:ext cx="9065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спадщина часів, коли Сицилія була арабської територією, і є поняттям з арабського права, означавшим захист простих людей від беззаконня влади. "Мафія" - виключно сицилійське поняття. В інших регіонах Італії аналогічні організації носили і носять інші назви ("Ндрангетта" - в Калабрії, "Сакра корона юніта" - в Апулії, "Каморра" - в Неаполі).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7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\Рабочий стол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5284952" cy="28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А\Рабочий стол\Транспорт\3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7" y="69808"/>
            <a:ext cx="4674323" cy="2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7346" y="290259"/>
            <a:ext cx="43031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400" i="1" dirty="0"/>
          </a:p>
          <a:p>
            <a:pPr algn="ctr"/>
            <a:r>
              <a:rPr lang="uk-UA" i="1" dirty="0" smtClean="0"/>
              <a:t>Транспорт </a:t>
            </a:r>
            <a:r>
              <a:rPr lang="uk-UA" i="1" dirty="0"/>
              <a:t>Італії є розвиненим і комплексним. Найбільше значення мають автомобільний, залізничний, трубопровідний і морський. Суперавтостради Італії </a:t>
            </a:r>
            <a:r>
              <a:rPr lang="uk-UA" i="1" dirty="0" smtClean="0"/>
              <a:t>відповідають </a:t>
            </a:r>
            <a:r>
              <a:rPr lang="uk-UA" i="1" dirty="0"/>
              <a:t>кращим міжнародним стандартам. Використовуються 25 млн легкових і 2 млн вантажних автомобілів. </a:t>
            </a:r>
            <a:r>
              <a:rPr lang="uk-UA" i="1" dirty="0" smtClean="0"/>
              <a:t>Головними </a:t>
            </a:r>
            <a:r>
              <a:rPr lang="uk-UA" i="1" dirty="0"/>
              <a:t>вузлами внутрішніх і міжнародних сполучень є Рим і Мілан, морськими портами — Ґенуя, Трієст і Венеція. </a:t>
            </a:r>
            <a:r>
              <a:rPr lang="uk-UA" sz="1400" i="1" dirty="0"/>
              <a:t> 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732142"/>
            <a:ext cx="3631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i="1" dirty="0" smtClean="0"/>
          </a:p>
          <a:p>
            <a:r>
              <a:rPr lang="uk-UA" i="1" dirty="0" smtClean="0"/>
              <a:t>     Специфікою </a:t>
            </a:r>
            <a:r>
              <a:rPr lang="uk-UA" i="1" dirty="0"/>
              <a:t>транспортної </a:t>
            </a:r>
            <a:r>
              <a:rPr lang="uk-UA" i="1" dirty="0" smtClean="0"/>
              <a:t>   </a:t>
            </a:r>
          </a:p>
          <a:p>
            <a:r>
              <a:rPr lang="uk-UA" i="1" dirty="0" smtClean="0"/>
              <a:t>     системи </a:t>
            </a:r>
            <a:r>
              <a:rPr lang="uk-UA" i="1" dirty="0"/>
              <a:t>Італії є такі її риси:</a:t>
            </a:r>
            <a:endParaRPr lang="ru-RU" i="1" dirty="0"/>
          </a:p>
          <a:p>
            <a:endParaRPr lang="ru-RU" i="1" dirty="0"/>
          </a:p>
          <a:p>
            <a:pPr algn="ctr"/>
            <a:r>
              <a:rPr lang="uk-UA" i="1" dirty="0" smtClean="0"/>
              <a:t>1. Найщільніша </a:t>
            </a:r>
            <a:r>
              <a:rPr lang="uk-UA" i="1" dirty="0"/>
              <a:t>мережа транспортної інфраструктури на </a:t>
            </a:r>
            <a:r>
              <a:rPr lang="uk-UA" i="1" dirty="0" smtClean="0"/>
              <a:t>Півночі.</a:t>
            </a:r>
          </a:p>
          <a:p>
            <a:pPr algn="ctr"/>
            <a:r>
              <a:rPr lang="uk-UA" i="1" dirty="0" smtClean="0"/>
              <a:t>2. Залізниці </a:t>
            </a:r>
            <a:r>
              <a:rPr lang="uk-UA" i="1" dirty="0"/>
              <a:t>й автостради півострова за своїми напрямками і густотою фактично повторили мережу стародавніх римських доріг, включаючи і славнозвісну Аппієву дорогу між Римом, Неаполем і Бриндізі.</a:t>
            </a:r>
            <a:endParaRPr lang="ru-RU" i="1" dirty="0"/>
          </a:p>
          <a:p>
            <a:pPr algn="ctr"/>
            <a:r>
              <a:rPr lang="uk-UA" i="1" dirty="0"/>
              <a:t> </a:t>
            </a:r>
            <a:endParaRPr lang="ru-RU" i="1" dirty="0"/>
          </a:p>
          <a:p>
            <a:pPr algn="ctr"/>
            <a:endParaRPr lang="ru-RU" i="1" dirty="0"/>
          </a:p>
          <a:p>
            <a:pPr algn="ctr"/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4462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Транспорт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709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4544" y="1373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Венеційські  Гондоли</a:t>
            </a:r>
          </a:p>
          <a:p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32130"/>
            <a:ext cx="8835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Гондола </a:t>
            </a:r>
            <a:r>
              <a:rPr lang="ru-RU" i="1" dirty="0"/>
              <a:t>— традиційний венеціанський грібний човен. Є одним з символів Венеції. Історично була головним засобом пересування по каналах міста, в наш </a:t>
            </a:r>
            <a:r>
              <a:rPr lang="ru-RU" i="1" dirty="0" smtClean="0"/>
              <a:t>час гондоли </a:t>
            </a:r>
            <a:r>
              <a:rPr lang="ru-RU" i="1" dirty="0"/>
              <a:t>служать для розваги численних туристів. За оцінкою істориків в XVIII столітті у Венеції налічувалося декілька тисяч гондол</a:t>
            </a:r>
            <a:r>
              <a:rPr lang="ru-RU" i="1" dirty="0" smtClean="0"/>
              <a:t>.</a:t>
            </a:r>
            <a:endParaRPr lang="ru-RU" i="1" dirty="0"/>
          </a:p>
          <a:p>
            <a:pPr algn="ctr"/>
            <a:r>
              <a:rPr lang="ru-RU" i="1" dirty="0"/>
              <a:t>Кількість ліцензій на роботу гондольєром у Венеції жорстко обмежена — </a:t>
            </a:r>
            <a:r>
              <a:rPr lang="ru-RU" i="1" dirty="0" smtClean="0"/>
              <a:t>425.Ліцензії </a:t>
            </a:r>
            <a:r>
              <a:rPr lang="ru-RU" i="1" dirty="0"/>
              <a:t>можуть передаватися у спадок від батька до сина, внаслідок чого потрапити до числа гондольєрів сторонній людині непросто.</a:t>
            </a:r>
          </a:p>
        </p:txBody>
      </p:sp>
      <p:pic>
        <p:nvPicPr>
          <p:cNvPr id="6146" name="Picture 2" descr="C:\Documents and Settings\А\Рабочий стол\800px-Parked_gond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6099150" cy="40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36912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Асиметрична форма човна дозволяє весляру — гондольєрові керувати човном одним веслом, знаходячись збоку від лінії, що розділяє човен уздовж навпіл. Гондольєр стоїть на човні і управляє ним дивлячись вперед у напрямку руху. Весло також виконує роль керма.</a:t>
            </a:r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0292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\Рабочий стол\427px-Gondoli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23" y="260648"/>
            <a:ext cx="446277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А\Рабочий стол\426px-THE_GONDOL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748" y="116632"/>
            <a:ext cx="405037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3046" y="5085184"/>
            <a:ext cx="4485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Гондольєр — чоловіча професія, яка вимагає великої майстерності. Цій професії не позичати романтизму, недаремно у гондольєрів є навіть особливий вид пісень, що мають назву баркарола (від італ. </a:t>
            </a:r>
            <a:r>
              <a:rPr lang="en-US" i="1" dirty="0"/>
              <a:t>barka — «</a:t>
            </a:r>
            <a:r>
              <a:rPr lang="ru-RU" i="1" dirty="0"/>
              <a:t>човен»).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76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\Рабочий стол\Сільське господарсто\agricolture_italiana_1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296" y="146000"/>
            <a:ext cx="4523638" cy="29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\Рабочий стол\Сільське господарсто\10214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98" y="3860920"/>
            <a:ext cx="3951734" cy="27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682" y="0"/>
            <a:ext cx="42397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Сільська господарство</a:t>
            </a:r>
            <a:endParaRPr lang="ru-RU" sz="2400" i="1" dirty="0" smtClean="0"/>
          </a:p>
          <a:p>
            <a:pPr algn="ctr"/>
            <a:r>
              <a:rPr lang="uk-UA" sz="1400" i="1" dirty="0" smtClean="0"/>
              <a:t> </a:t>
            </a:r>
            <a:endParaRPr lang="ru-RU" sz="1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35448" y="3083424"/>
            <a:ext cx="4690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/>
              <a:t>Італія є важливим виробником зерна. Вирощують пшеницю, кукурудзу, ячмінь і рис. Значні площі зайняті під цукровими буряками і картоплею. </a:t>
            </a:r>
            <a:r>
              <a:rPr lang="uk-UA" i="1" dirty="0" smtClean="0"/>
              <a:t>Щоправда</a:t>
            </a:r>
            <a:r>
              <a:rPr lang="uk-UA" i="1" dirty="0"/>
              <a:t>, тверда пшениця для </a:t>
            </a:r>
            <a:r>
              <a:rPr lang="uk-UA" i="1" dirty="0" smtClean="0"/>
              <a:t>виготовлення </a:t>
            </a:r>
            <a:r>
              <a:rPr lang="uk-UA" i="1" dirty="0"/>
              <a:t>макаронів </a:t>
            </a:r>
            <a:r>
              <a:rPr lang="uk-UA" i="1" dirty="0" smtClean="0"/>
              <a:t>культивується </a:t>
            </a:r>
            <a:r>
              <a:rPr lang="uk-UA" i="1" dirty="0"/>
              <a:t>в межах Півдня. Власної пшениці не вистачає, її імпортують. </a:t>
            </a:r>
          </a:p>
          <a:p>
            <a:pPr algn="ctr"/>
            <a:r>
              <a:rPr lang="uk-UA" i="1" dirty="0"/>
              <a:t>В міру економічного розвитку країни все більшого значення набуває тваринництво, хоча умови Середземномор'я для нього не можна вважати сприятливими. Розводять велику рогату худобу, свиней, овець, кіз, птицю. 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04664"/>
            <a:ext cx="43354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/>
              <a:t>За стандартами ЄС, сільське господарство Італії недостатньо ефективне. Малі господарства малопродуктивні й мало товарні. В сільському господарстві Італії домінує рослинництво. Природне середовище для них сприятливе саме на півострові й островах. Найбільше значення має культура томатів. Італія є великим виробником і експортером також фруктів, особливо груш і персиків, апельсинів, лимонів, винограду й вина. </a:t>
            </a:r>
            <a:endParaRPr lang="ru-RU" i="1" dirty="0"/>
          </a:p>
          <a:p>
            <a:pPr algn="ctr"/>
            <a:endParaRPr lang="ru-RU" sz="1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\Рабочий стол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475" y="116632"/>
            <a:ext cx="45470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\Рабочий стол\spaget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015571" cy="32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46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Макарони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200" y="555645"/>
            <a:ext cx="431196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/>
              <a:t>Відправною датою поширення макаронних виробів в Європі найчастіше вважається середина 90-х рр.. </a:t>
            </a:r>
            <a:r>
              <a:rPr lang="en-US" sz="1900" i="1" dirty="0"/>
              <a:t>XVIII </a:t>
            </a:r>
            <a:r>
              <a:rPr lang="ru-RU" sz="1900" i="1" dirty="0"/>
              <a:t>в., Коли відомий мандрівник Марко Поло, який повернувся після довгих мандрів до рідної Венеції, привіз з Китаю як сувенір тонкі трубочки з тесту, зроблені, щоправда, з рисової муки.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3075" y="3602047"/>
            <a:ext cx="3915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Що стосується назви продукту, на </a:t>
            </a:r>
            <a:r>
              <a:rPr lang="ru-RU" i="1" dirty="0" smtClean="0"/>
              <a:t>цей рахунок </a:t>
            </a:r>
            <a:r>
              <a:rPr lang="ru-RU" i="1" dirty="0"/>
              <a:t>існує наступна легенда: нібито якийсь кардинал, вперше побачивши блюдо з макаронів на своєму столі, вигукнув: «О, ма кароні!», - Що в перекладі з італійської означає «О, як мило!». За іншою версією, слово </a:t>
            </a:r>
            <a:r>
              <a:rPr lang="en-US" i="1" dirty="0"/>
              <a:t>maccheroni </a:t>
            </a:r>
            <a:r>
              <a:rPr lang="ru-RU" i="1" dirty="0"/>
              <a:t>походить від сицилійського </a:t>
            </a:r>
            <a:r>
              <a:rPr lang="en-US" i="1" dirty="0"/>
              <a:t>maccarruni - «</a:t>
            </a:r>
            <a:r>
              <a:rPr lang="ru-RU" i="1" dirty="0"/>
              <a:t>оброблене тісто» (італ. </a:t>
            </a:r>
            <a:r>
              <a:rPr lang="en-US" i="1" dirty="0"/>
              <a:t>maccare - «</a:t>
            </a:r>
            <a:r>
              <a:rPr lang="ru-RU" i="1" dirty="0"/>
              <a:t>місити, м'яти»).</a:t>
            </a:r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559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\Рабочий стол\pa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6" y="103845"/>
            <a:ext cx="4613840" cy="34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\Рабочий стол\bigstockphoto_Bowl_Of_Lemon_Pasta_With_Shrim_1591590.309163513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6" y="3623065"/>
            <a:ext cx="4613840" cy="3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69232"/>
            <a:ext cx="3600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/>
              <a:t>Вважається, що батьківщиною спагетті є Генуя, недалеко від якої (в м. Понтедассіо) відкрито музей спагетті. У цьому музеї зібрано все мислиме і немислиме, прямо або побічно відноситься до цього знаменитому продукту: від нотаріального акту з архіву Генуї (від 4 лютого 1279), що підтверджує існування в ті часи кулінарного виробу з тіста («макароніс»), до демонструються екземплярів приблизно 180 видів макаронних виробів. Особливе місце в музеї відведено багатотисячним записам з усілякими рецептами соусів і приправ.</a:t>
            </a:r>
          </a:p>
        </p:txBody>
      </p:sp>
    </p:spTree>
    <p:extLst>
      <p:ext uri="{BB962C8B-B14F-4D97-AF65-F5344CB8AC3E}">
        <p14:creationId xmlns:p14="http://schemas.microsoft.com/office/powerpoint/2010/main" xmlns="" val="11696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\Рабочий стол\italy2-kfe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912" y="128857"/>
            <a:ext cx="4460072" cy="33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\Рабочий стол\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3429001"/>
            <a:ext cx="464893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912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Пицца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4424" y="555645"/>
            <a:ext cx="443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Історія </a:t>
            </a:r>
            <a:r>
              <a:rPr lang="ru-RU" i="1" dirty="0" smtClean="0"/>
              <a:t>піцци </a:t>
            </a:r>
            <a:r>
              <a:rPr lang="ru-RU" i="1" dirty="0"/>
              <a:t>починається приблизно 200 років тому, коли в одному з найбільш густонаселених міст Європи, Неаполі, пекарі почали нашвидкоруч готувати страву для бідних. Це були коржики з тіста, на які зверху покривали шаром томатів, посипали орегано (сушеним майораном) і поливали соняшниковою олією, іноді зверху клали трохи сиру.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37890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Так з'явилася піца. Вуличні то</a:t>
            </a:r>
            <a:r>
              <a:rPr lang="en-US" i="1" dirty="0"/>
              <a:t>p</a:t>
            </a:r>
            <a:r>
              <a:rPr lang="ru-RU" i="1" dirty="0"/>
              <a:t>говци складали її у високі мідні ящики, які носили на голові, і п</a:t>
            </a:r>
            <a:r>
              <a:rPr lang="en-US" i="1" dirty="0"/>
              <a:t>p</a:t>
            </a:r>
            <a:r>
              <a:rPr lang="ru-RU" i="1" dirty="0"/>
              <a:t>одавать на вулицях. Часто покупці були настільки бідні, що брали піцу в борг і розраховувалися за неї протягом тижня. Тому таку піцу називали «восьмиденною».</a:t>
            </a:r>
          </a:p>
        </p:txBody>
      </p:sp>
    </p:spTree>
    <p:extLst>
      <p:ext uri="{BB962C8B-B14F-4D97-AF65-F5344CB8AC3E}">
        <p14:creationId xmlns:p14="http://schemas.microsoft.com/office/powerpoint/2010/main" xmlns="" val="3287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29414"/>
            <a:ext cx="3168352" cy="3574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335" y="231342"/>
            <a:ext cx="4259089" cy="299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79" y="793555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площа </a:t>
            </a:r>
            <a:r>
              <a:rPr lang="ru-RU" i="1" dirty="0"/>
              <a:t>території Італії - 301 337 км²</a:t>
            </a:r>
            <a:endParaRPr lang="ru-RU" i="1" dirty="0" smtClean="0"/>
          </a:p>
          <a:p>
            <a:r>
              <a:rPr lang="ru-RU" i="1" dirty="0" smtClean="0"/>
              <a:t>     (</a:t>
            </a:r>
            <a:r>
              <a:rPr lang="ru-RU" i="1" dirty="0"/>
              <a:t>70 місце серед держав світу)</a:t>
            </a:r>
            <a:r>
              <a:rPr lang="uk-UA" i="1" dirty="0"/>
              <a:t> </a:t>
            </a:r>
            <a:endParaRPr lang="uk-UA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н</a:t>
            </a:r>
            <a:r>
              <a:rPr lang="ru-RU" i="1" dirty="0" smtClean="0"/>
              <a:t>айвища </a:t>
            </a:r>
            <a:r>
              <a:rPr lang="ru-RU" i="1" dirty="0"/>
              <a:t>точка гора Монблан (4807 км) </a:t>
            </a:r>
            <a:r>
              <a:rPr lang="ru-RU" i="1" dirty="0" smtClean="0"/>
              <a:t> </a:t>
            </a:r>
            <a:r>
              <a:rPr lang="ru-RU" i="1" dirty="0"/>
              <a:t>на кордоні з Францією.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населення </a:t>
            </a:r>
            <a:r>
              <a:rPr lang="ru-RU" i="1" dirty="0"/>
              <a:t>складає 58,1 млн </a:t>
            </a:r>
            <a:r>
              <a:rPr lang="ru-RU" i="1" dirty="0" smtClean="0"/>
              <a:t>осіб.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столиця </a:t>
            </a:r>
            <a:r>
              <a:rPr lang="ru-RU" i="1" dirty="0"/>
              <a:t>Рим (</a:t>
            </a:r>
            <a:r>
              <a:rPr lang="ru-RU" i="1" dirty="0" smtClean="0"/>
              <a:t>2,8 </a:t>
            </a:r>
            <a:r>
              <a:rPr lang="ru-RU" i="1" dirty="0"/>
              <a:t>млн </a:t>
            </a:r>
            <a:r>
              <a:rPr lang="ru-RU" i="1" dirty="0" smtClean="0"/>
              <a:t>осіб.)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державна </a:t>
            </a:r>
            <a:r>
              <a:rPr lang="ru-RU" i="1" dirty="0"/>
              <a:t>мова </a:t>
            </a:r>
            <a:r>
              <a:rPr lang="ru-RU" i="1" dirty="0" smtClean="0"/>
              <a:t>– італійська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грошова </a:t>
            </a:r>
            <a:r>
              <a:rPr lang="ru-RU" i="1" dirty="0"/>
              <a:t>одиниця - євро</a:t>
            </a:r>
            <a:r>
              <a:rPr lang="ru-RU" i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272" y="3356992"/>
            <a:ext cx="5178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 dirty="0"/>
              <a:t>державне свято 2 червня - День проголошення республіки у 1946 році</a:t>
            </a:r>
            <a:r>
              <a:rPr lang="ru-RU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на </a:t>
            </a:r>
            <a:r>
              <a:rPr lang="ru-RU" i="1" dirty="0"/>
              <a:t>території Італії знаходяться дві міні-держави: Ватикан і Республіка Сан-Маріно.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Італія </a:t>
            </a:r>
            <a:r>
              <a:rPr lang="ru-RU" i="1" dirty="0"/>
              <a:t>розділена на 20 областей, що включають 94 провінції</a:t>
            </a:r>
            <a:r>
              <a:rPr lang="ru-RU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/>
              <a:t>ф</a:t>
            </a:r>
            <a:r>
              <a:rPr lang="uk-UA" i="1" dirty="0" smtClean="0"/>
              <a:t>орма державного правління - парламентська республіка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глава </a:t>
            </a:r>
            <a:r>
              <a:rPr lang="ru-RU" i="1" dirty="0"/>
              <a:t>держави - президент </a:t>
            </a:r>
            <a:r>
              <a:rPr lang="ru-RU" i="1" dirty="0" smtClean="0"/>
              <a:t>(Джорджіо Наполітано з </a:t>
            </a:r>
            <a:r>
              <a:rPr lang="ru-RU" i="1" dirty="0"/>
              <a:t>15 травня 2006 р</a:t>
            </a:r>
            <a:r>
              <a:rPr lang="ru-RU" i="1" dirty="0" smtClean="0"/>
              <a:t>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 smtClean="0"/>
              <a:t>керівник </a:t>
            </a:r>
            <a:r>
              <a:rPr lang="ru-RU" i="1" dirty="0"/>
              <a:t>уряду - прем'єр-міністр </a:t>
            </a:r>
            <a:r>
              <a:rPr lang="ru-RU" i="1" dirty="0" smtClean="0"/>
              <a:t>(Романо </a:t>
            </a:r>
            <a:r>
              <a:rPr lang="ru-RU" i="1" dirty="0"/>
              <a:t>Проді </a:t>
            </a:r>
            <a:r>
              <a:rPr lang="ru-RU" i="1" dirty="0" smtClean="0"/>
              <a:t>з </a:t>
            </a:r>
            <a:r>
              <a:rPr lang="ru-RU" i="1" dirty="0"/>
              <a:t>17 травня 2006 р.).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78" y="123536"/>
            <a:ext cx="35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Загальні відомості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560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\Рабочий стол\bigfon.com_201111130021507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08" y="120016"/>
            <a:ext cx="5356296" cy="31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\Рабочий стол\4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117" y="3284984"/>
            <a:ext cx="54122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0104" y="271339"/>
            <a:ext cx="3693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У наші дні справжня італійська піца являє собою круглу тонку коржика, покриту небудь сиром, помідорами або м'ясом. Начинка на тесті може бути різною. У зв'язку з тим, що рецепт «коржі для бідняків» розлетівся по всьому світу, уявлення про справжньої італійської піци сильно скривилося.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04" y="3618019"/>
            <a:ext cx="33980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/>
              <a:t>Справа в тому, що кожна країна привнесла свої доповнення та особливості. Сьогодні піцою називають будь-яку булку покриту ковбасою, сиром помідорами та іншими продуктами, незалежно від форми, інгредієнтів для тіста і т.д.</a:t>
            </a:r>
          </a:p>
          <a:p>
            <a:pPr algn="ctr"/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xmlns="" val="30109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\Рабочий стол\Архітектура\800px-Cattedrale_di_Siena_-_march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930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А\Рабочий стол\vatica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4320480" cy="30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8512" y="3730611"/>
            <a:ext cx="4427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/>
              <a:t> </a:t>
            </a:r>
            <a:endParaRPr lang="ru-RU" i="1" dirty="0"/>
          </a:p>
          <a:p>
            <a:pPr algn="ctr"/>
            <a:r>
              <a:rPr lang="uk-UA" i="1" dirty="0" smtClean="0"/>
              <a:t>Християнство</a:t>
            </a:r>
            <a:r>
              <a:rPr lang="uk-UA" i="1" dirty="0"/>
              <a:t>. Більшість віруючих належать до католицької церкви. </a:t>
            </a:r>
            <a:r>
              <a:rPr lang="uk-UA" i="1" dirty="0" smtClean="0"/>
              <a:t>Близько </a:t>
            </a:r>
            <a:r>
              <a:rPr lang="uk-UA" i="1" dirty="0"/>
              <a:t>225 000 чол. вважають себе протестантами, в тому числі лютерани, методисти та баптисти. Вони всі є членами Об'єднання Євангельських Церков у </a:t>
            </a:r>
            <a:r>
              <a:rPr lang="uk-UA" i="1" dirty="0" smtClean="0"/>
              <a:t>Італії. Кількість </a:t>
            </a:r>
            <a:r>
              <a:rPr lang="uk-UA" i="1" dirty="0"/>
              <a:t>євреїв різко зменшилася в період Другої світової війни через нацистське переслідування.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138112"/>
            <a:ext cx="43204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/>
          </a:p>
          <a:p>
            <a:pPr algn="ctr"/>
            <a:r>
              <a:rPr lang="uk-UA" i="1" dirty="0" smtClean="0"/>
              <a:t> </a:t>
            </a:r>
            <a:r>
              <a:rPr lang="uk-UA" i="1" dirty="0"/>
              <a:t>Італійська архітектура виникла і в прямому і в переносному значенні на руїнах Древнього Риму.</a:t>
            </a:r>
            <a:endParaRPr lang="ru-RU" i="1" dirty="0"/>
          </a:p>
          <a:p>
            <a:pPr algn="ctr"/>
            <a:r>
              <a:rPr lang="uk-UA" i="1" dirty="0"/>
              <a:t> </a:t>
            </a:r>
            <a:r>
              <a:rPr lang="uk-UA" i="1" dirty="0" smtClean="0"/>
              <a:t>Провідна </a:t>
            </a:r>
            <a:r>
              <a:rPr lang="uk-UA" i="1" dirty="0"/>
              <a:t>роль в архітектурі середньовічної Італії належала церковній архітектурі. Найпоширенішим типом будівлі цієї епохи була </a:t>
            </a:r>
            <a:r>
              <a:rPr lang="uk-UA" i="1" dirty="0" smtClean="0"/>
              <a:t>базиліка. В </a:t>
            </a:r>
            <a:r>
              <a:rPr lang="uk-UA" i="1" dirty="0"/>
              <a:t>ХІІІ-XIV століттях своєю творчість виділяються такі видатні </a:t>
            </a:r>
            <a:r>
              <a:rPr lang="uk-UA" i="1" dirty="0" smtClean="0"/>
              <a:t>архітектори як </a:t>
            </a:r>
            <a:r>
              <a:rPr lang="uk-UA" i="1" dirty="0"/>
              <a:t>Арнольфо </a:t>
            </a:r>
            <a:r>
              <a:rPr lang="uk-UA" i="1" dirty="0" smtClean="0"/>
              <a:t>ді Камбіо</a:t>
            </a:r>
            <a:r>
              <a:rPr lang="uk-UA" i="1" dirty="0"/>
              <a:t>,</a:t>
            </a:r>
            <a:r>
              <a:rPr lang="uk-UA" i="1" dirty="0" smtClean="0"/>
              <a:t> </a:t>
            </a:r>
            <a:r>
              <a:rPr lang="uk-UA" i="1" dirty="0"/>
              <a:t>Андреа де </a:t>
            </a:r>
            <a:r>
              <a:rPr lang="uk-UA" i="1" dirty="0" smtClean="0"/>
              <a:t>Понтдера</a:t>
            </a:r>
            <a:r>
              <a:rPr lang="uk-UA" i="1" dirty="0"/>
              <a:t>,</a:t>
            </a:r>
            <a:r>
              <a:rPr lang="uk-UA" i="1" dirty="0" smtClean="0"/>
              <a:t> </a:t>
            </a:r>
            <a:r>
              <a:rPr lang="uk-UA" i="1" dirty="0"/>
              <a:t>Андреа ди </a:t>
            </a:r>
            <a:r>
              <a:rPr lang="uk-UA" i="1" dirty="0" smtClean="0"/>
              <a:t>Чоне. </a:t>
            </a:r>
            <a:r>
              <a:rPr lang="uk-UA" i="1" dirty="0"/>
              <a:t> </a:t>
            </a:r>
            <a:endParaRPr lang="ru-RU" i="1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uk-UA" sz="1200" dirty="0"/>
              <a:t> 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-2738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Архітектура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351510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Релігія</a:t>
            </a:r>
            <a:endParaRPr lang="ru-RU" sz="2400" b="1" i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24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2012121519_1984368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2730997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нець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9414"/>
            <a:ext cx="2980184" cy="3096344"/>
          </a:xfrm>
          <a:prstGeom prst="rect">
            <a:avLst/>
          </a:prstGeom>
        </p:spPr>
      </p:pic>
      <p:pic>
        <p:nvPicPr>
          <p:cNvPr id="1027" name="Picture 3" descr="C:\Documents and Settings\А\Рабочий стол\Державний устрій\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49461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48680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/>
              <a:t> </a:t>
            </a:r>
            <a:endParaRPr lang="ru-RU" sz="1600" i="1" dirty="0"/>
          </a:p>
          <a:p>
            <a:pPr algn="ctr"/>
            <a:r>
              <a:rPr lang="uk-UA" i="1" dirty="0"/>
              <a:t>Згідно з республіканською Конституцією, що була урочисто прийнята 27 грудня 1947 і набула чинності 1 січня 1948, </a:t>
            </a:r>
            <a:r>
              <a:rPr lang="uk-UA" i="1" dirty="0" smtClean="0"/>
              <a:t>Виборний </a:t>
            </a:r>
            <a:r>
              <a:rPr lang="uk-UA" i="1" dirty="0"/>
              <a:t>двопалатний Парламент складається з Палати Депутатів (630 членів) і Сенату Республіки (315 членів). В</a:t>
            </a:r>
            <a:r>
              <a:rPr lang="uk-UA" i="1" dirty="0" smtClean="0"/>
              <a:t>они </a:t>
            </a:r>
            <a:r>
              <a:rPr lang="uk-UA" i="1" dirty="0"/>
              <a:t>контролюють політику і діяльність виконавчої влади. Парламент на спільному засіданні обирає Президента Республіки терміном на 7 років.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184" y="3663022"/>
            <a:ext cx="46440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/>
              <a:t> </a:t>
            </a:r>
            <a:endParaRPr lang="ru-RU" sz="1600" i="1" dirty="0"/>
          </a:p>
          <a:p>
            <a:pPr algn="ctr"/>
            <a:r>
              <a:rPr lang="uk-UA" i="1" dirty="0"/>
              <a:t>Італія поділяється на 20 областей — Валле д’Аоста, </a:t>
            </a:r>
            <a:r>
              <a:rPr lang="uk-UA" i="1" dirty="0" smtClean="0"/>
              <a:t>Ломбардія,П'ємонт</a:t>
            </a:r>
            <a:r>
              <a:rPr lang="uk-UA" i="1" dirty="0"/>
              <a:t>, Лігурія, Венето, Тоскана, </a:t>
            </a:r>
            <a:r>
              <a:rPr lang="uk-UA" i="1" dirty="0" smtClean="0"/>
              <a:t>та багато інших(але п'ять </a:t>
            </a:r>
            <a:r>
              <a:rPr lang="uk-UA" i="1" dirty="0"/>
              <a:t>з </a:t>
            </a:r>
            <a:r>
              <a:rPr lang="uk-UA" i="1" dirty="0" smtClean="0"/>
              <a:t>них— </a:t>
            </a:r>
            <a:r>
              <a:rPr lang="uk-UA" i="1" dirty="0"/>
              <a:t>Сицилія, Сардинія, Трентіно-Альто-Адідже, Валле-д’Аоста та Фріулі-Венеція Джулія — мають особливий статус), області поділені на 110 провінцій. Провінції в свою чергу поділяються на комуни. Загальна кількість комун — 8101.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Адміністративний поділ</a:t>
            </a:r>
            <a:endParaRPr lang="ru-RU" sz="2400" i="1" dirty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2173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Державний устрій</a:t>
            </a:r>
            <a:endParaRPr lang="ru-RU" sz="2400" i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53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\Рабочий стол\Географічне положення\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8"/>
            <a:ext cx="4161424" cy="51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76" y="480729"/>
            <a:ext cx="4796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/>
              <a:t> </a:t>
            </a:r>
            <a:endParaRPr lang="ru-RU" sz="1600" i="1" dirty="0"/>
          </a:p>
          <a:p>
            <a:r>
              <a:rPr lang="uk-UA" i="1" dirty="0"/>
              <a:t>Італія — це країна, що розташована на півдні Європи, оточена морями басейну Середземного моря і займає: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весь </a:t>
            </a:r>
            <a:r>
              <a:rPr lang="uk-UA" i="1" dirty="0"/>
              <a:t>Апеннінський півострів;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великі </a:t>
            </a:r>
            <a:r>
              <a:rPr lang="uk-UA" i="1" dirty="0"/>
              <a:t>острови Сицилія, Сардинія;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7 </a:t>
            </a:r>
            <a:r>
              <a:rPr lang="uk-UA" i="1" dirty="0"/>
              <a:t>населених островів Тосканського архіпелагу, найбільшим з яких є острів Ельба;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Понціанські </a:t>
            </a:r>
            <a:r>
              <a:rPr lang="uk-UA" i="1" dirty="0"/>
              <a:t>острови;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острови </a:t>
            </a:r>
            <a:r>
              <a:rPr lang="uk-UA" i="1" dirty="0"/>
              <a:t>Іск'я, Капрі, Прочіда;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острови </a:t>
            </a:r>
            <a:r>
              <a:rPr lang="uk-UA" i="1" dirty="0"/>
              <a:t>Еолійського (Ліпарського) архіпелагу;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острів </a:t>
            </a:r>
            <a:r>
              <a:rPr lang="uk-UA" i="1" dirty="0"/>
              <a:t>Устіка;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Егадські </a:t>
            </a:r>
            <a:r>
              <a:rPr lang="uk-UA" i="1" dirty="0"/>
              <a:t>острови;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/>
              <a:t>Архіпелаг </a:t>
            </a:r>
            <a:r>
              <a:rPr lang="uk-UA" i="1" dirty="0"/>
              <a:t>Маддалена, острови Таволара, Молара, л'Асінара, Сант-Антіоко і Сан-П'єтро поблизу Сардинії;</a:t>
            </a:r>
            <a:endParaRPr lang="ru-RU" i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76" y="5517232"/>
            <a:ext cx="891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Довжина </a:t>
            </a:r>
            <a:r>
              <a:rPr lang="ru-RU" i="1" dirty="0"/>
              <a:t>берегової лінії — 7 600 км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Територіальні </a:t>
            </a:r>
            <a:r>
              <a:rPr lang="ru-RU" i="1" dirty="0"/>
              <a:t>води — 12 морських миль.</a:t>
            </a:r>
          </a:p>
          <a:p>
            <a:r>
              <a:rPr lang="ru-RU" i="1" dirty="0" smtClean="0"/>
              <a:t>Континентальний </a:t>
            </a:r>
            <a:r>
              <a:rPr lang="ru-RU" i="1" dirty="0"/>
              <a:t>шельф — 200 морських миль.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5230" y="159023"/>
            <a:ext cx="369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 Географічне положення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682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\Рабочий стол\Collage_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0" y="1628800"/>
            <a:ext cx="6257509" cy="51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Всі дороги ведуть до Риму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31968" y="389563"/>
            <a:ext cx="906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Історія Риму охоплює 2800 років існування міста, який виріс з маленької італійської села, що з'явилася в </a:t>
            </a:r>
            <a:r>
              <a:rPr lang="en-US" i="1" dirty="0"/>
              <a:t>IX </a:t>
            </a:r>
            <a:r>
              <a:rPr lang="ru-RU" i="1" dirty="0"/>
              <a:t>столітті до н. е.. Сьогодні це столиця Італії, міжнародний політичний і культурний центр, який вважається одним з найкрасивіших міст світу. Рим, вміщуючи в собі місто-держава Ватикан, є центром католицького світу.</a:t>
            </a:r>
          </a:p>
          <a:p>
            <a:pPr algn="ctr"/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37589" y="1628800"/>
            <a:ext cx="2714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Риму </a:t>
            </a:r>
            <a:r>
              <a:rPr lang="ru-RU" i="1" dirty="0"/>
              <a:t>судилося бути столицею світу: він був нею і не бажає про це забувати. Сучасний Рим (</a:t>
            </a:r>
            <a:r>
              <a:rPr lang="ru-RU" i="1" dirty="0" smtClean="0"/>
              <a:t>2,8 </a:t>
            </a:r>
            <a:r>
              <a:rPr lang="ru-RU" i="1" dirty="0"/>
              <a:t>млн. жителів) для кожного, хто сюди приїжджає, починається з відчутного дихання Вічності. На вулицях сучасного Риму вирує бурхливе життя: великі супермаркети та маленькі кіоски, вуличні кафе під парасольками та крихітні закусочні, сліпучі ювелірні магазини та численні взуттєві крамниці</a:t>
            </a:r>
            <a:r>
              <a:rPr lang="ru-RU" i="1" dirty="0" smtClean="0"/>
              <a:t>.</a:t>
            </a:r>
            <a:endParaRPr lang="ru-RU" i="1" dirty="0"/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25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\Рабочий стол\chto-dumayut-italyan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7328"/>
            <a:ext cx="4556380" cy="32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\Рабочий стол\june_22_spain_italy_big_italian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56380" cy="31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1663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Населення</a:t>
            </a:r>
            <a:endParaRPr lang="ru-RU" sz="2400" i="1" dirty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35892" y="288513"/>
            <a:ext cx="440810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/>
              <a:t> </a:t>
            </a:r>
            <a:endParaRPr lang="ru-RU" sz="1600" i="1" dirty="0"/>
          </a:p>
          <a:p>
            <a:pPr algn="ctr"/>
            <a:r>
              <a:rPr lang="uk-UA" sz="2400" b="1" i="1" dirty="0"/>
              <a:t> </a:t>
            </a:r>
            <a:r>
              <a:rPr lang="uk-UA" sz="2400" i="1" dirty="0"/>
              <a:t> </a:t>
            </a:r>
            <a:r>
              <a:rPr lang="ru-RU" i="1" dirty="0"/>
              <a:t>Населення Італії дуже нерівномірно розподілене по країні, середня щільність його — 189 чоловік на 1 км². Найбільш густонаселені області Італії — рівнини Кампанії, Ломбардії і Лігурії, де на один  км² припадає понад 300 жителів. </a:t>
            </a:r>
            <a:endParaRPr lang="uk-UA" i="1" dirty="0"/>
          </a:p>
          <a:p>
            <a:pPr algn="ctr"/>
            <a:r>
              <a:rPr lang="ru-RU" i="1" dirty="0"/>
              <a:t>Природний приріст населення в Італії має від'ємні значення. Зараз він складає близько (-0,6) на 1000 осіб. Смертність — менше 10 на 1000 осіб, а середня тривалість життя — 79 років.</a:t>
            </a:r>
          </a:p>
          <a:p>
            <a:pPr algn="ctr"/>
            <a:r>
              <a:rPr lang="ru-RU" i="1" dirty="0"/>
              <a:t>98 % громадян держави — італійці, які належать до романської мовної групи. Таку саму частку становлять християни-католики. У прикордонних із сусідніми державами районах проживають словенці, греки, албанці, французи. </a:t>
            </a:r>
          </a:p>
          <a:p>
            <a:pPr algn="ctr"/>
            <a:r>
              <a:rPr lang="ru-RU" i="1" dirty="0"/>
              <a:t>Найбільшими містами-мільйонерами є Рим, Мілан, Неаполь і Турин. На півдні країни переважає сільське населення.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8876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Венеціанський карнавал</a:t>
            </a:r>
            <a:endParaRPr lang="ru-RU" sz="2400" b="1" i="1" dirty="0"/>
          </a:p>
        </p:txBody>
      </p:sp>
      <p:pic>
        <p:nvPicPr>
          <p:cNvPr id="3074" name="Picture 2" descr="C:\Documents and Settings\А\Рабочий стол\67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711636"/>
            <a:ext cx="5940281" cy="44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2568" y="815582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Перша згадка карнавалу у Венеції відноситься до 1094 року, хоча до XIII-XIV століть масок на карнавалах не носили . У 1162 році на честь перемоги над патріархом Аквілєї почалося народне гуляння на площі Сан-Марко. Імовірно з того часу карнавал став щорічним. За традицією, Венеціанський карнавал відкривається давнім міським святом — Святом Марій, тобто дівчат (італ. </a:t>
            </a:r>
            <a:r>
              <a:rPr lang="en-US" i="1" dirty="0"/>
              <a:t>Festa delle Marie</a:t>
            </a:r>
            <a:r>
              <a:rPr lang="en-US" i="1" dirty="0" smtClean="0"/>
              <a:t>) 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4992" y="5370729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Воно присвячене </a:t>
            </a:r>
            <a:r>
              <a:rPr lang="ru-RU" i="1" dirty="0"/>
              <a:t>напівлегендарному врятуванню венеціанських панянок з рук істрійських піратів. Першого ж дня відбувається знаменита театралізована маскарадна хода, що бере старт з площі святого Марка.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0395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3864" y="0"/>
            <a:ext cx="29443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/>
              <a:t>Венеціанському карнавалу від Середньовіччя були притаманні феєрична обстановка і піднесений, а нерідко і фрівольний найстрій, що здавна вабили гостей до Венеції в дні його проведення</a:t>
            </a:r>
            <a:r>
              <a:rPr lang="ru-RU" sz="1900" i="1" dirty="0" smtClean="0"/>
              <a:t>. </a:t>
            </a:r>
            <a:r>
              <a:rPr lang="ru-RU" sz="1900" i="1" dirty="0"/>
              <a:t>У дні карнавалу Венеція стає суцільною театральною сценою, на якій усі є одночасно й акторами, і глядачами. Просто на вулицях актори дають вистави в стилі комедії дель–арте, акробати, </a:t>
            </a:r>
          </a:p>
        </p:txBody>
      </p:sp>
      <p:pic>
        <p:nvPicPr>
          <p:cNvPr id="4099" name="Picture 3" descr="C:\Documents and Settings\А\Рабочий стол\Venezia_carneval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362" y="149390"/>
            <a:ext cx="6101624" cy="4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4941167"/>
            <a:ext cx="88924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/>
              <a:t>жонглери та інші циркачі показують </a:t>
            </a:r>
            <a:r>
              <a:rPr lang="ru-RU" sz="1900" i="1" dirty="0" smtClean="0"/>
              <a:t>свою майстреність</a:t>
            </a:r>
            <a:r>
              <a:rPr lang="ru-RU" sz="1900" i="1" dirty="0"/>
              <a:t>, увесь час повсюдно лунають постріли петард і хлопавок, на учасників сипляться справжні хмари конфетті. Увечері небо над містом спалахує від феєрверків. З вулиць свято переміщується в численні палаццо Венеції, де місцеві аристократи дають костюмовані бали, учасникі яких теж у масках.</a:t>
            </a:r>
          </a:p>
          <a:p>
            <a:pPr algn="ctr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8717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\Рабочий стол\IMG_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47" y="2424956"/>
            <a:ext cx="6398865" cy="42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44" y="3067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Для участі у Венеціанському карнавалі єдиною обов'язковою умовою було бути в масці. Венеціанські маски вирізняються неабиякою вишуканістю, таємниці і художня майстерність виготовлення яких коріняться, як у народній, так і професійній традиціях. У добу пізнього Середньовіччя у Венеції носіння карнавальних масок набуло такої популярності, що їх почали надягати і в будні, чим нерідко користувалися різного штибу злодії. Саме це спонукало Церкву заборонити носіння карнавальних масок не в святкові дні. А в 1608 році в місті навіть видали декрет, за яким чоловіки за носіння в повсякденному житті масок каралися двома роками тюремного ув'язнення </a:t>
            </a:r>
            <a:r>
              <a:rPr lang="ru-RU" i="1" dirty="0" smtClean="0"/>
              <a:t>і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69012" y="2204864"/>
            <a:ext cx="2574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стягненням солідного штрафу, а жінок за це ж правопорушення привселюдно </a:t>
            </a:r>
            <a:r>
              <a:rPr lang="ru-RU" i="1" dirty="0" smtClean="0"/>
              <a:t>сікли</a:t>
            </a:r>
            <a:r>
              <a:rPr lang="ru-RU" i="1" dirty="0"/>
              <a:t> </a:t>
            </a:r>
            <a:r>
              <a:rPr lang="ru-RU" i="1" dirty="0" smtClean="0"/>
              <a:t>різками</a:t>
            </a:r>
            <a:r>
              <a:rPr lang="ru-RU" i="1" dirty="0"/>
              <a:t>. Маска і карнавальний костюм, в першу чергу, персонажів італійської комедії дель арте (Арлекіно, П'єро, Панталоне, Коломбіна тощо) є основними атрибутами дійства.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621</TotalTime>
  <Words>1760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Тиждень моди в Мілані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BEST</cp:lastModifiedBy>
  <cp:revision>112</cp:revision>
  <dcterms:created xsi:type="dcterms:W3CDTF">2013-01-28T13:41:58Z</dcterms:created>
  <dcterms:modified xsi:type="dcterms:W3CDTF">2013-03-05T19:13:02Z</dcterms:modified>
</cp:coreProperties>
</file>