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24CF-261F-4FA6-8F10-9003EA82E58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EE8AD-F02B-435A-A871-BDBD4741E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8FB4D6-CC0C-4C69-B180-ED63BAC3E75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A3AE33-CFC1-449B-B9E7-0D61E640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0"/>
            <a:ext cx="5105400" cy="2868168"/>
          </a:xfrm>
        </p:spPr>
        <p:txBody>
          <a:bodyPr/>
          <a:lstStyle/>
          <a:p>
            <a:pPr algn="ctr"/>
            <a:r>
              <a:rPr lang="ru-RU" dirty="0" smtClean="0"/>
              <a:t>Арабо-мусульманская архитектура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5661248"/>
            <a:ext cx="2927722" cy="980728"/>
          </a:xfrm>
        </p:spPr>
        <p:txBody>
          <a:bodyPr/>
          <a:lstStyle/>
          <a:p>
            <a:pPr algn="l"/>
            <a:r>
              <a:rPr lang="ru-RU" sz="1200" dirty="0" smtClean="0"/>
              <a:t>Выполнила</a:t>
            </a:r>
          </a:p>
          <a:p>
            <a:pPr algn="l"/>
            <a:r>
              <a:rPr lang="ru-RU" sz="1200" dirty="0" smtClean="0"/>
              <a:t> ученица 11 класса </a:t>
            </a:r>
          </a:p>
          <a:p>
            <a:pPr algn="l"/>
            <a:r>
              <a:rPr lang="ru-RU" sz="1200" dirty="0" smtClean="0"/>
              <a:t>Плахотная Влада</a:t>
            </a:r>
            <a:endParaRPr lang="ru-RU" sz="1200" dirty="0"/>
          </a:p>
        </p:txBody>
      </p:sp>
      <p:pic>
        <p:nvPicPr>
          <p:cNvPr id="73730" name="Picture 2" descr="&amp;Acy;&amp;rcy;&amp;acy;&amp;bcy;&amp;ocy;-&amp;mcy;&amp;ucy;&amp;scy;&amp;ucy;&amp;lcy;&amp;softcy;&amp;mcy;&amp;acy;&amp;ncy;&amp;scy;&amp;kcy;&amp;acy;&amp;yacy; &amp;acy;&amp;rcy;&amp;khcy;&amp;icy;&amp;tcy;&amp;iecy;&amp;kcy;&amp;tcy;&amp;ucy;&amp;rcy;&amp;acy;. &amp;Acy;&amp;rcy;&amp;kcy;&amp;icy; - &amp;ocy;&amp;bcy;&amp;yacy;&amp;zcy;&amp;acy;&amp;tcy;&amp;iecy;&amp;lcy;&amp;softcy;&amp;ncy;&amp;ycy;&amp;jcy; &amp;ecy;&amp;lcy;&amp;iecy;&amp;mcy;&amp;iecy;&amp;ncy;&amp;tcy; &amp;icy;&amp;scy;&amp;lcy;&amp;acy;&amp;mcy;&amp;scy;&amp;kcy;&amp;ocy;&amp;jcy; &amp;acy;&amp;rcy;&amp;khcy;&amp;icy;&amp;tcy;&amp;iecy;&amp;kcy;&amp;tcy;&amp;u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6079604" cy="405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1" name="Picture 3" descr="C:\Program Files\Microsoft Office\MEDIA\OFFICE12\Lines\BD2137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Архитектурные элементы, выражающие исламский стиль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5002" name="Picture 10" descr="C:\Program Files\Microsoft Office\MEDIA\OFFICE12\Lines\BD148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5715000" cy="95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628800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Большие купола.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Использование симметрии</a:t>
            </a:r>
            <a:r>
              <a:rPr lang="ru-RU" dirty="0" smtClean="0"/>
              <a:t>.</a:t>
            </a:r>
            <a:endParaRPr lang="ru-RU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Раковины и фонтаны для ритуального умывания.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Большие дворы, соединённые с большим молитвенным залом.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Использование ярких цветов.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Отточенные арки и арки в виде подковы.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5006" name="Picture 14" descr="File:Selimiye Mosque, D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456384" cy="262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008" name="Picture 16" descr="http://cheriecity.co.uk/wp-content/uploads/2011/11/islamic-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35283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культовые сооружения до X в.</a:t>
            </a:r>
            <a:endParaRPr lang="ru-RU" sz="3200" dirty="0"/>
          </a:p>
        </p:txBody>
      </p:sp>
      <p:pic>
        <p:nvPicPr>
          <p:cNvPr id="86019" name="Picture 3" descr="C:\Program Files\Microsoft Office\MEDIA\OFFICE12\Lines\BD148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5715000" cy="9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26876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 числу основных, наиболее значительных мечетей относятся: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949280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Большая мечеть Дамаска</a:t>
            </a:r>
            <a:endParaRPr lang="ru-RU" b="1" dirty="0"/>
          </a:p>
        </p:txBody>
      </p:sp>
      <p:pic>
        <p:nvPicPr>
          <p:cNvPr id="86021" name="Picture 5" descr="http://www.vokrugsveta.ru/photo/thumbnails/1024/9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366611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23" name="Picture 7" descr="http://img1.advisor.travel/f654x654px-11656237714c1ccb844137448927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60040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594928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Амра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0192" y="148478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Аль-Асхар</a:t>
            </a:r>
            <a:endParaRPr lang="ru-RU" b="1" dirty="0"/>
          </a:p>
        </p:txBody>
      </p:sp>
      <p:pic>
        <p:nvPicPr>
          <p:cNvPr id="87042" name="Picture 2" descr="http://img404.imageshack.us/img404/8281/alazharmosque04hq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507605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300192" y="48691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Ибн-Тулун</a:t>
            </a:r>
            <a:endParaRPr lang="ru-RU" b="1" dirty="0"/>
          </a:p>
        </p:txBody>
      </p:sp>
      <p:pic>
        <p:nvPicPr>
          <p:cNvPr id="87044" name="Picture 4" descr="http://www.takequickbreak.com/wp-content/uploads/2013/08/5020518903_3cafbe708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511256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arx.novosibdom.ru/story/ARX_HISTORY/islam/pers/shah-i-zinda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752528" cy="2917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724128" y="1772816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Шах-и-Зинда</a:t>
            </a:r>
            <a:endParaRPr lang="ru-RU" b="1" dirty="0"/>
          </a:p>
        </p:txBody>
      </p:sp>
      <p:pic>
        <p:nvPicPr>
          <p:cNvPr id="88068" name="Picture 4" descr="http://refdb.ru/images/1168/2335526/76c9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82453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364088" y="458112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Мечеть Скалы в Иерусалиме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Мавзолей Тадж-Махал в </a:t>
            </a:r>
            <a:r>
              <a:rPr lang="ru-RU" dirty="0" err="1" smtClean="0"/>
              <a:t>Агре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9091" name="Picture 3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5715000" cy="95250"/>
          </a:xfrm>
          <a:prstGeom prst="rect">
            <a:avLst/>
          </a:prstGeom>
          <a:noFill/>
        </p:spPr>
      </p:pic>
      <p:pic>
        <p:nvPicPr>
          <p:cNvPr id="89093" name="Picture 5" descr="http://gallerix.ru/pic/Vereshagin/image/glrx-200085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515097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Архитектура Тадж-Махала торжественна и величественна, сам мавзолей стал памятником вечной любви, перед которой отступает сама смерть.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17233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1983 году Тадж-Махал был назван объектом Всемирного наследия ЮНЕСКО: «жемчужиной мусульманского искусства в Индии, одним из общепризнанных шедевров наследия, которым восхищаются во всём мире».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Арабо-мусульманская архитектура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61248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Арабо-мусульманская архитектура</a:t>
            </a:r>
            <a:r>
              <a:rPr lang="ru-RU" b="1" dirty="0" smtClean="0"/>
              <a:t> </a:t>
            </a:r>
            <a:r>
              <a:rPr lang="ru-RU" dirty="0" smtClean="0"/>
              <a:t>является сочетанием различных архитектурных стилей, которые развились из ислама, как социального, культурного, религиозного и политического явления. </a:t>
            </a:r>
            <a:endParaRPr lang="ru-RU" dirty="0"/>
          </a:p>
        </p:txBody>
      </p:sp>
      <p:pic>
        <p:nvPicPr>
          <p:cNvPr id="76804" name="Picture 4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219575" cy="209550"/>
          </a:xfrm>
          <a:prstGeom prst="rect">
            <a:avLst/>
          </a:prstGeom>
          <a:noFill/>
        </p:spPr>
      </p:pic>
      <p:pic>
        <p:nvPicPr>
          <p:cNvPr id="76806" name="Picture 6" descr="File:Sultan Ahmed Mosque, Istamb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6840760" cy="356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Архитектурный стиль появился на Ближнем Востоке в VII веке и развился в период средневековья.</a:t>
            </a:r>
            <a:endParaRPr lang="ru-RU" dirty="0"/>
          </a:p>
        </p:txBody>
      </p:sp>
      <p:pic>
        <p:nvPicPr>
          <p:cNvPr id="77829" name="Picture 5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5715000" cy="95250"/>
          </a:xfrm>
          <a:prstGeom prst="rect">
            <a:avLst/>
          </a:prstGeom>
          <a:noFill/>
        </p:spPr>
      </p:pic>
      <p:pic>
        <p:nvPicPr>
          <p:cNvPr id="77831" name="Picture 7" descr="http://www.islam.ru/sites/default/files/imagecache/post_image_265_201/img/kultura/2011/09/masjid_naba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597666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589240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Первая мечеть была построена после переселение пророка Мухаммеда из  Мекки в Медину.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085184"/>
            <a:ext cx="430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Мечеть Пророка в Пресветлой Медине</a:t>
            </a:r>
            <a:endParaRPr lang="ru-RU" dirty="0"/>
          </a:p>
        </p:txBody>
      </p:sp>
      <p:pic>
        <p:nvPicPr>
          <p:cNvPr id="77833" name="Picture 9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45224"/>
            <a:ext cx="5715000" cy="952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6211669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Затем мечети стали открываться в тех городах, которые были завоёваны мусульманами.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Типология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971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Мечеть</a:t>
            </a:r>
            <a:r>
              <a:rPr lang="ru-RU" dirty="0" smtClean="0"/>
              <a:t> </a:t>
            </a:r>
            <a:r>
              <a:rPr lang="ar-AE" dirty="0" smtClean="0"/>
              <a:t>‎‎‎ — </a:t>
            </a:r>
            <a:r>
              <a:rPr lang="ru-RU" dirty="0" smtClean="0"/>
              <a:t>мусульманское богослужебное сооружение.</a:t>
            </a:r>
            <a:endParaRPr lang="ru-RU" dirty="0"/>
          </a:p>
        </p:txBody>
      </p:sp>
      <p:pic>
        <p:nvPicPr>
          <p:cNvPr id="78850" name="Picture 2" descr="http://s001.radikal.ru/i196/1107/45/aa174ad61f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056784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517232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Средние века мечеть так же выполняла и социальные функции: в ней происходило обучение студентов, собрание жителей, давался приют странникам</a:t>
            </a:r>
            <a:endParaRPr lang="ru-RU" dirty="0"/>
          </a:p>
        </p:txBody>
      </p:sp>
      <p:pic>
        <p:nvPicPr>
          <p:cNvPr id="78852" name="Picture 4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5715000" cy="95250"/>
          </a:xfrm>
          <a:prstGeom prst="rect">
            <a:avLst/>
          </a:prstGeom>
          <a:noFill/>
        </p:spPr>
      </p:pic>
      <p:pic>
        <p:nvPicPr>
          <p:cNvPr id="78858" name="Picture 10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229200"/>
            <a:ext cx="5760640" cy="876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Арабский тип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Древнейший тип мечети, распространился с Исламом из Аравии. Арабская мечеть представляет собой прямоугольный или квадратный двор, по периметру обнесённый аркадой или галереей, с примыкающим ко двору молитвенным залом.</a:t>
            </a:r>
            <a:endParaRPr lang="ru-RU" dirty="0"/>
          </a:p>
        </p:txBody>
      </p:sp>
      <p:pic>
        <p:nvPicPr>
          <p:cNvPr id="82948" name="Picture 4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5934075" cy="57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6093296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Мечеть </a:t>
            </a:r>
            <a:r>
              <a:rPr lang="ru-RU" b="1" dirty="0" err="1" smtClean="0"/>
              <a:t>Хассана</a:t>
            </a:r>
            <a:r>
              <a:rPr lang="ru-RU" b="1" dirty="0" smtClean="0"/>
              <a:t> II</a:t>
            </a:r>
            <a:endParaRPr lang="ru-RU" b="1" dirty="0"/>
          </a:p>
        </p:txBody>
      </p:sp>
      <p:pic>
        <p:nvPicPr>
          <p:cNvPr id="82950" name="Picture 6" descr="File:Night of the Hassan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59766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Функциональное разделение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квартальные мечети</a:t>
            </a:r>
            <a:r>
              <a:rPr lang="ru-RU" dirty="0" smtClean="0"/>
              <a:t> — мечети, </a:t>
            </a:r>
            <a:r>
              <a:rPr lang="ru-RU" dirty="0" err="1" smtClean="0"/>
              <a:t>предназначеные</a:t>
            </a:r>
            <a:r>
              <a:rPr lang="ru-RU" dirty="0" smtClean="0"/>
              <a:t> для ежедневной молитвы, также являются местом собраний жителей квартала.</a:t>
            </a:r>
            <a:endParaRPr lang="ru-RU" dirty="0"/>
          </a:p>
        </p:txBody>
      </p:sp>
      <p:pic>
        <p:nvPicPr>
          <p:cNvPr id="79874" name="Picture 2" descr="http://www.orexca.com/images/fotogallery/img_full/1214899377_6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3"/>
            <a:ext cx="364543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5" name="Picture 3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4381500" cy="66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25144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b="1" dirty="0" err="1" smtClean="0"/>
              <a:t>джума</a:t>
            </a:r>
            <a:r>
              <a:rPr lang="ru-RU" b="1" dirty="0" smtClean="0"/>
              <a:t>- мечети</a:t>
            </a:r>
            <a:r>
              <a:rPr lang="ru-RU" dirty="0" smtClean="0"/>
              <a:t> — соборные мечети, предназначены для пятничной молитвы, располагались в городах.</a:t>
            </a:r>
            <a:endParaRPr lang="ru-RU" dirty="0"/>
          </a:p>
        </p:txBody>
      </p:sp>
      <p:pic>
        <p:nvPicPr>
          <p:cNvPr id="79877" name="Picture 5" descr="http://www.moidagestan.ru/files/gallery/big/3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77072"/>
            <a:ext cx="367240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Функциональное разделение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715000" cy="95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628800"/>
            <a:ext cx="4427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err="1" smtClean="0"/>
              <a:t>намазгох</a:t>
            </a:r>
            <a:r>
              <a:rPr lang="ru-RU" dirty="0" smtClean="0"/>
              <a:t> — крупная открытая загородная мечеть, предназначенная для богослужения в важнейшие мусульманские праздники Курбан-байрам и Ураза-байрам.</a:t>
            </a:r>
            <a:endParaRPr lang="ru-RU" dirty="0"/>
          </a:p>
        </p:txBody>
      </p:sp>
      <p:pic>
        <p:nvPicPr>
          <p:cNvPr id="80898" name="Picture 2" descr="http://lcweb2.loc.gov/service/pnp/prokc/21800/2182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3456384" cy="262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4381500" cy="6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869160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/>
              <a:t>мечети при мавзолеях праведников, при медресе, </a:t>
            </a:r>
            <a:r>
              <a:rPr lang="ru-RU" dirty="0" err="1" smtClean="0"/>
              <a:t>ханаках</a:t>
            </a:r>
            <a:r>
              <a:rPr lang="ru-RU" dirty="0" smtClean="0"/>
              <a:t> и пр.</a:t>
            </a:r>
            <a:endParaRPr lang="ru-RU" dirty="0"/>
          </a:p>
        </p:txBody>
      </p:sp>
      <p:pic>
        <p:nvPicPr>
          <p:cNvPr id="80900" name="Picture 4" descr="http://www.extreme-mania.ru/upload/iblock/50d/50d2b035b2c6c460ce6dae5cc7e6de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3381400" cy="253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архитектурные стили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Program Files\Microsoft Office\MEDIA\OFFICE12\Lines\BD1480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715000" cy="95250"/>
          </a:xfrm>
          <a:prstGeom prst="rect">
            <a:avLst/>
          </a:prstGeom>
          <a:noFill/>
        </p:spPr>
      </p:pic>
      <p:pic>
        <p:nvPicPr>
          <p:cNvPr id="81926" name="Picture 6" descr="http://www.letsart.ru/sites/default/files/imagecache/image-inside/music/6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80928"/>
            <a:ext cx="518160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700808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Архитектурное исполнение мечети может быть весьма различным, но существуют два обязательных элемента: </a:t>
            </a:r>
            <a:r>
              <a:rPr lang="ru-RU" dirty="0" err="1" smtClean="0"/>
              <a:t>михраб</a:t>
            </a:r>
            <a:r>
              <a:rPr lang="ru-RU" dirty="0" smtClean="0"/>
              <a:t> (направление на Мекку) и минарет (высокая башня, находящаяся рядом с мечетью).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Общественные здания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3970" name="Picture 2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219575" cy="209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исламского мира также являются характерными: караван-сараи (придорожные гостиницы), крытые рынки, </a:t>
            </a:r>
            <a:r>
              <a:rPr lang="ru-RU" dirty="0" err="1" smtClean="0"/>
              <a:t>хаммам</a:t>
            </a:r>
            <a:r>
              <a:rPr lang="ru-RU" dirty="0" smtClean="0"/>
              <a:t> (общественные бани) и другие архитектурные сооружения</a:t>
            </a:r>
            <a:endParaRPr lang="ru-RU" dirty="0"/>
          </a:p>
        </p:txBody>
      </p:sp>
      <p:pic>
        <p:nvPicPr>
          <p:cNvPr id="83972" name="Picture 4" descr="File:Caravansarai Kar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67687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5805264"/>
            <a:ext cx="35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Караван-сарай, </a:t>
            </a:r>
            <a:r>
              <a:rPr lang="ru-RU" b="1" dirty="0" err="1" smtClean="0"/>
              <a:t>Кередж</a:t>
            </a:r>
            <a:r>
              <a:rPr lang="ru-RU" b="1" dirty="0" smtClean="0"/>
              <a:t>, Иран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350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Арабо-мусульманская архитектура </vt:lpstr>
      <vt:lpstr>Арабо-мусульманская архитектура</vt:lpstr>
      <vt:lpstr>История</vt:lpstr>
      <vt:lpstr>Типология</vt:lpstr>
      <vt:lpstr>Арабский тип </vt:lpstr>
      <vt:lpstr>Функциональное разделение </vt:lpstr>
      <vt:lpstr>Функциональное разделение </vt:lpstr>
      <vt:lpstr>Основные архитектурные стили </vt:lpstr>
      <vt:lpstr>Общественные здания </vt:lpstr>
      <vt:lpstr>Архитектурные элементы, выражающие исламский стиль </vt:lpstr>
      <vt:lpstr>культовые сооружения до X в.</vt:lpstr>
      <vt:lpstr>Слайд 12</vt:lpstr>
      <vt:lpstr>Слайд 13</vt:lpstr>
      <vt:lpstr>Мавзолей Тадж-Махал в Агре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Арабо-мусульманская архитектура</dc:title>
  <dc:creator>влада</dc:creator>
  <cp:lastModifiedBy>влада</cp:lastModifiedBy>
  <cp:revision>13</cp:revision>
  <dcterms:created xsi:type="dcterms:W3CDTF">2014-01-21T20:02:25Z</dcterms:created>
  <dcterms:modified xsi:type="dcterms:W3CDTF">2014-01-21T22:52:35Z</dcterms:modified>
</cp:coreProperties>
</file>