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Shruti" panose="020B0502040204020203" pitchFamily="34" charset="0"/>
      <p:regular r:id="rId18"/>
      <p:bold r:id="rId19"/>
    </p:embeddedFont>
    <p:embeddedFont>
      <p:font typeface="Wingdings 3" panose="05040102010807070707" pitchFamily="18" charset="2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hocogirl" panose="04000505020000020000" pitchFamily="82" charset="0"/>
      <p:regular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Maya" panose="020000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549" y="0"/>
            <a:ext cx="77201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rgbClr val="D2612E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hocogirl" panose="04000505020000020000" pitchFamily="82" charset="0"/>
              </a:rPr>
              <a:t>Тема:</a:t>
            </a:r>
            <a:r>
              <a:rPr lang="ru-RU" sz="9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</a:rPr>
              <a:t/>
            </a:r>
            <a:br>
              <a:rPr lang="ru-RU" sz="9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</a:rPr>
            </a:br>
            <a:r>
              <a:rPr lang="ru-RU" sz="9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</a:rPr>
              <a:t>Показательные    уравнения и неравенства</a:t>
            </a:r>
            <a:endParaRPr lang="ru-RU" sz="96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ocogirl" panose="04000505020000020000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6841" r="17969"/>
          <a:stretch/>
        </p:blipFill>
        <p:spPr>
          <a:xfrm>
            <a:off x="287384" y="4210472"/>
            <a:ext cx="2769326" cy="2647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92" y="143692"/>
            <a:ext cx="1776549" cy="17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4" y="117692"/>
            <a:ext cx="859100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  <a:cs typeface="Consolas" panose="020B0609020204030204" pitchFamily="49" charset="0"/>
              </a:rPr>
              <a:t>Практические советы: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1. Первым делом смотрим на основания степеней. Соображаем, нельзя ли их сделать одинаковыми. Пробуем это сделать, активно используя действия со степенями. Не забываем, что числа без иксов тоже можно превращать в степени!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2. Пробуем привести показательное уравнение к виду, когда слева и справа стоят одинаковые числа в каких угодно степенях. Используем действия со степенями и разложение на множители. То что можно посчитать в числах - считаем.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3. Если второй совет не сработал, пробуем применить замену переменной. В итоге может получиться уравнение, которое легко решается. Чаще всего - квадратное. Или дробное, которое тоже сводится к квадратному.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4. Для успешного решения показательных уравнений надо степени некоторых чисел знать "в лицо".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932" y="1119752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0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40" b="9163"/>
          <a:stretch/>
        </p:blipFill>
        <p:spPr>
          <a:xfrm>
            <a:off x="410256" y="5169151"/>
            <a:ext cx="3286534" cy="1688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r="10738"/>
          <a:stretch/>
        </p:blipFill>
        <p:spPr>
          <a:xfrm rot="5400000">
            <a:off x="-426375" y="426374"/>
            <a:ext cx="3344095" cy="2491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4881" t="4851" r="14488" b="10282"/>
          <a:stretch/>
        </p:blipFill>
        <p:spPr>
          <a:xfrm flipH="1">
            <a:off x="6554155" y="3769177"/>
            <a:ext cx="2965269" cy="30888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5024" y="2620820"/>
            <a:ext cx="6170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</a:rPr>
              <a:t>Практика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aya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678" y="215035"/>
            <a:ext cx="2095500" cy="2190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012" y="4481201"/>
            <a:ext cx="2219325" cy="2057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122" y="2690594"/>
            <a:ext cx="1430111" cy="14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7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549" y="0"/>
            <a:ext cx="77201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</a:rPr>
              <a:t/>
            </a:r>
            <a:br>
              <a:rPr lang="ru-RU" sz="9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</a:rPr>
            </a:br>
            <a:r>
              <a:rPr lang="ru-RU" sz="9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</a:rPr>
              <a:t>Показательные    неравенства</a:t>
            </a:r>
            <a:endParaRPr lang="ru-RU" sz="96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ocogirl" panose="04000505020000020000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6841" r="17969"/>
          <a:stretch/>
        </p:blipFill>
        <p:spPr>
          <a:xfrm>
            <a:off x="287384" y="4210472"/>
            <a:ext cx="2769326" cy="2647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92" y="143692"/>
            <a:ext cx="1776549" cy="17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16^x&gt;0,1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75212"/>
            <a:ext cx="9534228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363" y="579702"/>
            <a:ext cx="9477580" cy="53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3695" r="13022"/>
          <a:stretch/>
        </p:blipFill>
        <p:spPr>
          <a:xfrm>
            <a:off x="383313" y="2040037"/>
            <a:ext cx="9335452" cy="4817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169" r="51298" b="94365"/>
          <a:stretch/>
        </p:blipFill>
        <p:spPr>
          <a:xfrm>
            <a:off x="0" y="248194"/>
            <a:ext cx="6191829" cy="587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1424" t="6857" r="39617" b="59239"/>
          <a:stretch/>
        </p:blipFill>
        <p:spPr>
          <a:xfrm>
            <a:off x="6844936" y="116484"/>
            <a:ext cx="2299064" cy="21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1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40" b="9163"/>
          <a:stretch/>
        </p:blipFill>
        <p:spPr>
          <a:xfrm>
            <a:off x="410256" y="5169151"/>
            <a:ext cx="3286534" cy="1688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r="10738"/>
          <a:stretch/>
        </p:blipFill>
        <p:spPr>
          <a:xfrm rot="5400000">
            <a:off x="-426375" y="426374"/>
            <a:ext cx="3344095" cy="2491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4881" t="4851" r="14488" b="10282"/>
          <a:stretch/>
        </p:blipFill>
        <p:spPr>
          <a:xfrm flipH="1">
            <a:off x="6554155" y="3769177"/>
            <a:ext cx="2965269" cy="30888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5024" y="2620820"/>
            <a:ext cx="6170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</a:rPr>
              <a:t>Практика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aya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678" y="215035"/>
            <a:ext cx="2095500" cy="2190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012" y="4481201"/>
            <a:ext cx="2219325" cy="2057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122" y="2690594"/>
            <a:ext cx="1430111" cy="14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2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992778"/>
            <a:ext cx="92441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Это 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уравнение, в котором неизвестные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и 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выражения с ними находятся в показателях каких-то степеней. 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И только там! Это важно.</a:t>
            </a: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Вот вам примеры показательных уравнений:</a:t>
            </a:r>
          </a:p>
          <a:p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х+2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= 125</a:t>
            </a:r>
          </a:p>
          <a:p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·2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= 8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х+3</a:t>
            </a:r>
          </a:p>
          <a:p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+4·3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-5 =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b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И 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так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далее… </a:t>
            </a: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7565"/>
            <a:ext cx="1280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Maya" panose="02000000000000000000" pitchFamily="2" charset="0"/>
                <a:cs typeface="Consolas" panose="020B0609020204030204" pitchFamily="49" charset="0"/>
              </a:rPr>
              <a:t>Что такое показательное уравнение? </a:t>
            </a:r>
            <a:endParaRPr lang="ru-RU" sz="800" dirty="0">
              <a:latin typeface="Maya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4605" y="3931151"/>
            <a:ext cx="6592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Обратите внимание!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В основаниях степеней (внизу) - только числа. В показателях степеней (вверху) - самые разнообразные выражения с иксом.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742" y="563621"/>
            <a:ext cx="1048703" cy="20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124" y="25361"/>
            <a:ext cx="79287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</a:rPr>
              <a:t>Решение 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</a:rPr>
              <a:t>простейших</a:t>
            </a:r>
            <a:b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</a:rPr>
            </a:b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</a:rPr>
              <a:t> 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ya" panose="02000000000000000000" pitchFamily="2" charset="0"/>
              </a:rPr>
              <a:t>показательных уравнений.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16" y="1595021"/>
            <a:ext cx="93355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Для начала решим что-нибудь совсем элементарное. Например:</a:t>
            </a:r>
          </a:p>
          <a:p>
            <a:pPr algn="ctr"/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ru-RU" sz="28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ru-RU" sz="2800" baseline="300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х 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 2</a:t>
            </a:r>
          </a:p>
          <a:p>
            <a:pPr algn="ctr"/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Что мы сделали? Мы, фактически, просто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отбросили 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одинаковые основания (тройки). </a:t>
            </a:r>
          </a:p>
          <a:p>
            <a:pPr algn="ctr"/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Действительно, если в показательном уравнении слева и справа стоят одинаковые числа в каких угодно степенях,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то можно приравнять 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показатели степеней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173770"/>
            <a:ext cx="1711234" cy="33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67" y="399527"/>
            <a:ext cx="7676607" cy="501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Однако,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запомним: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r>
              <a:rPr lang="ru-RU" sz="2800" i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убирать основания можно только тогда, когда слева и справа числа-основания находятся в гордом одиночестве!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Безо всяких соседей и коэффициентов. Скажем, в уравнениях: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2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х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+2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х+1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= 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2</a:t>
            </a:r>
            <a:r>
              <a:rPr lang="ru-RU" sz="28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</a:t>
            </a: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b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ru-RU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или</a:t>
            </a: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2·2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х</a:t>
            </a: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= 2</a:t>
            </a:r>
            <a:r>
              <a:rPr lang="ru-RU" sz="28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двойки убирать нельзя!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081848" y="384810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2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shatel.com/public/formulas/029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732"/>
          <a:stretch/>
        </p:blipFill>
        <p:spPr bwMode="auto">
          <a:xfrm>
            <a:off x="189096" y="2625634"/>
            <a:ext cx="9575411" cy="12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shatel.com/public/formulas/029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744" r="38210"/>
          <a:stretch/>
        </p:blipFill>
        <p:spPr bwMode="auto">
          <a:xfrm>
            <a:off x="316924" y="5004250"/>
            <a:ext cx="6468292" cy="17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097" y="164175"/>
            <a:ext cx="92320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hocogirl" panose="04000505020000020000" pitchFamily="82" charset="0"/>
              </a:rPr>
              <a:t>Вспомним действия со степенями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hocogirl" panose="04000505020000020000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194" y="3879671"/>
            <a:ext cx="4272917" cy="915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924" y="3903491"/>
            <a:ext cx="3992955" cy="1076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02934"/>
            <a:ext cx="2057400" cy="2057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33138">
            <a:off x="7963919" y="5518448"/>
            <a:ext cx="1232331" cy="12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0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78" y="158157"/>
            <a:ext cx="106810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hocogirl" panose="04000505020000020000" pitchFamily="82" charset="0"/>
                <a:cs typeface="Shruti" panose="020B0502040204020203" pitchFamily="34" charset="0"/>
              </a:rPr>
              <a:t>Пример решения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/>
            </a:r>
            <a:b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36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- 8</a:t>
            </a:r>
            <a:r>
              <a:rPr lang="ru-RU" sz="36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х+1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0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  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8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=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2</a:t>
            </a:r>
            <a:r>
              <a:rPr lang="ru-RU" sz="36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3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8</a:t>
            </a:r>
            <a:r>
              <a:rPr lang="ru-RU" sz="36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х+1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(2</a:t>
            </a:r>
            <a:r>
              <a:rPr lang="ru-RU" sz="36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)</a:t>
            </a:r>
            <a:r>
              <a:rPr lang="ru-RU" sz="36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х+1</a:t>
            </a:r>
            <a:endParaRPr lang="ru-RU" sz="36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/>
            </a:r>
            <a:b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                 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(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а</a:t>
            </a:r>
            <a:r>
              <a:rPr lang="ru-RU" sz="36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n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)</a:t>
            </a:r>
            <a:r>
              <a:rPr lang="ru-RU" sz="36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m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a</a:t>
            </a:r>
            <a:r>
              <a:rPr lang="ru-RU" sz="3600" b="1" baseline="30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nm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                     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8</a:t>
            </a:r>
            <a:r>
              <a:rPr lang="ru-RU" sz="36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х+1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(2</a:t>
            </a:r>
            <a:r>
              <a:rPr lang="ru-RU" sz="36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3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)</a:t>
            </a:r>
            <a:r>
              <a:rPr lang="ru-RU" sz="36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х+1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2</a:t>
            </a:r>
            <a:r>
              <a:rPr lang="ru-RU" sz="36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3(х+1)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/>
            </a:r>
            <a:b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36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- 2</a:t>
            </a:r>
            <a:r>
              <a:rPr lang="ru-RU" sz="36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3(х+1)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0</a:t>
            </a:r>
          </a:p>
          <a:p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36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2</a:t>
            </a:r>
            <a:r>
              <a:rPr lang="ru-RU" sz="36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3(х+1)</a:t>
            </a:r>
            <a:endParaRPr lang="ru-RU" sz="36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 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= 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3(х+1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)</a:t>
            </a:r>
          </a:p>
          <a:p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 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= -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endParaRPr lang="ru-RU" sz="3600" i="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072" y="158157"/>
            <a:ext cx="1505362" cy="29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635" y="91440"/>
            <a:ext cx="1030659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sz="40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2х+4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-11·9</a:t>
            </a:r>
            <a:r>
              <a:rPr lang="ru-RU" sz="40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210</a:t>
            </a:r>
          </a:p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                           9</a:t>
            </a:r>
            <a:r>
              <a:rPr lang="ru-RU" sz="4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х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(3</a:t>
            </a:r>
            <a:r>
              <a:rPr lang="ru-RU" sz="40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2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)</a:t>
            </a:r>
            <a:r>
              <a:rPr lang="ru-RU" sz="40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х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3</a:t>
            </a:r>
            <a:r>
              <a:rPr lang="ru-RU" sz="40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2х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                             3</a:t>
            </a:r>
            <a:r>
              <a:rPr lang="ru-RU" sz="4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2х+4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3</a:t>
            </a:r>
            <a:r>
              <a:rPr lang="ru-RU" sz="40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2х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·3</a:t>
            </a:r>
            <a:r>
              <a:rPr lang="ru-RU" sz="40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4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·3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4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- 11·3</a:t>
            </a:r>
            <a:r>
              <a:rPr lang="ru-RU" sz="40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210</a:t>
            </a:r>
          </a:p>
          <a:p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(3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4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- 11) = </a:t>
            </a:r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210</a:t>
            </a:r>
            <a:b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(81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- 11) = 210</a:t>
            </a:r>
          </a:p>
          <a:p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70·3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210</a:t>
            </a:r>
          </a:p>
          <a:p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3</a:t>
            </a:r>
          </a:p>
          <a:p>
            <a:r>
              <a:rPr lang="ru-RU" sz="4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sz="4000" baseline="300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3</a:t>
            </a:r>
            <a:r>
              <a:rPr lang="ru-RU" sz="4000" baseline="30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1</a:t>
            </a:r>
            <a:endParaRPr lang="ru-RU" sz="400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 = 1</a:t>
            </a:r>
          </a:p>
          <a:p>
            <a:r>
              <a:rPr lang="ru-RU" sz="4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 = 0,5</a:t>
            </a:r>
            <a:endParaRPr lang="ru-RU" sz="4000" i="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3511"/>
          <a:stretch/>
        </p:blipFill>
        <p:spPr>
          <a:xfrm>
            <a:off x="7537269" y="2897649"/>
            <a:ext cx="1956379" cy="38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3" y="0"/>
            <a:ext cx="1116874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ya" panose="02000000000000000000" pitchFamily="2" charset="0"/>
              </a:rPr>
              <a:t>Замена </a:t>
            </a: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ya" panose="02000000000000000000" pitchFamily="2" charset="0"/>
              </a:rPr>
              <a:t>переменной.</a:t>
            </a:r>
            <a:b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ya" panose="02000000000000000000" pitchFamily="2" charset="0"/>
              </a:rPr>
            </a:b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ya" panose="02000000000000000000" pitchFamily="2" charset="0"/>
              </a:rPr>
              <a:t>Биквадратные уравнения</a:t>
            </a:r>
            <a:r>
              <a:rPr lang="ru-RU" sz="4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ya" panose="02000000000000000000" pitchFamily="2" charset="0"/>
              </a:rPr>
              <a:t/>
            </a:r>
            <a:br>
              <a:rPr lang="ru-RU" sz="4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ya" panose="02000000000000000000" pitchFamily="2" charset="0"/>
              </a:rPr>
            </a:br>
            <a:endParaRPr lang="ru-RU" b="1" dirty="0" smtClean="0">
              <a:ln w="0">
                <a:solidFill>
                  <a:schemeClr val="tx1"/>
                </a:solidFill>
              </a:ln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4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- 3·2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+2 = 0                   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4</a:t>
            </a:r>
            <a:r>
              <a:rPr lang="ru-RU" sz="28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х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(2</a:t>
            </a:r>
            <a:r>
              <a:rPr lang="ru-RU" sz="28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2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)</a:t>
            </a:r>
            <a:r>
              <a:rPr lang="ru-RU" sz="28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х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 = 2</a:t>
            </a:r>
            <a:r>
              <a:rPr lang="ru-RU" sz="28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2х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- 3·2</a:t>
            </a:r>
            <a:r>
              <a:rPr lang="ru-RU" sz="28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+2 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0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t </a:t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Тогда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2</a:t>
            </a:r>
            <a:r>
              <a:rPr lang="ru-RU" sz="28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х2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(2</a:t>
            </a:r>
            <a:r>
              <a:rPr lang="ru-RU" sz="28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)</a:t>
            </a:r>
            <a:r>
              <a:rPr lang="ru-RU" sz="28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t</a:t>
            </a:r>
            <a:r>
              <a:rPr lang="ru-RU" sz="28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</a:rPr>
              <a:t>.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/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t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- 3t+2 = 0</a:t>
            </a:r>
          </a:p>
          <a:p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t</a:t>
            </a:r>
            <a:r>
              <a:rPr lang="ru-RU" sz="2800" baseline="-25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1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2</a:t>
            </a:r>
          </a:p>
          <a:p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t</a:t>
            </a:r>
            <a:r>
              <a:rPr lang="ru-RU" sz="2800" baseline="-25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1</a:t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</a:rPr>
              <a:t>.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 panose="020B0604030504040204" pitchFamily="34" charset="0"/>
            </a:endParaRPr>
          </a:p>
          <a:p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t</a:t>
            </a:r>
            <a:r>
              <a:rPr lang="ru-RU" sz="2800" baseline="-25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1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2 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           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t</a:t>
            </a:r>
            <a:r>
              <a:rPr lang="ru-RU" sz="2800" baseline="-25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1 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2               2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1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baseline="-25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1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1               1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0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    ( 2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х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baseline="30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0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)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                        х</a:t>
            </a:r>
            <a:r>
              <a:rPr lang="ru-RU" sz="2800" baseline="-25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 =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</a:rPr>
              <a:t>0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973" y="318638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" y="417399"/>
            <a:ext cx="893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При решении показательных уравнений в конце иногда получается какое-то неудобное выражение. </a:t>
            </a:r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/>
            </a:r>
            <a:b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</a:br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Типа</a:t>
            </a:r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:</a:t>
            </a:r>
          </a:p>
          <a:p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ocogirl" panose="04000505020000020000" pitchFamily="82" charset="0"/>
              <a:cs typeface="Consolas" panose="020B0609020204030204" pitchFamily="49" charset="0"/>
            </a:endParaRPr>
          </a:p>
          <a:p>
            <a:r>
              <a:rPr lang="ru-RU" sz="54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2</a:t>
            </a:r>
            <a:r>
              <a:rPr lang="ru-RU" sz="5400" baseline="30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х</a:t>
            </a:r>
            <a:r>
              <a:rPr lang="ru-RU" sz="54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 = </a:t>
            </a:r>
            <a:r>
              <a:rPr lang="ru-RU" sz="54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7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/>
            </a:r>
            <a:b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</a:b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x = log</a:t>
            </a:r>
            <a:r>
              <a:rPr lang="en-US" sz="5400" baseline="-25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2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ocogirl" panose="04000505020000020000" pitchFamily="82" charset="0"/>
                <a:cs typeface="Consolas" panose="020B0609020204030204" pitchFamily="49" charset="0"/>
              </a:rPr>
              <a:t>7</a:t>
            </a:r>
            <a:endParaRPr lang="ru-RU" sz="54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ocogirl" panose="04000505020000020000" pitchFamily="82" charset="0"/>
              <a:cs typeface="Consolas" panose="020B06090202040302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4" y="115788"/>
            <a:ext cx="950431" cy="1268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451" y="3022330"/>
            <a:ext cx="4034246" cy="38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220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289</Words>
  <Application>Microsoft Office PowerPoint</Application>
  <PresentationFormat>Широкоэкранный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Shruti</vt:lpstr>
      <vt:lpstr>Arial</vt:lpstr>
      <vt:lpstr>Wingdings 3</vt:lpstr>
      <vt:lpstr>Verdana</vt:lpstr>
      <vt:lpstr>Times New Roman</vt:lpstr>
      <vt:lpstr>Chocogirl</vt:lpstr>
      <vt:lpstr>Consolas</vt:lpstr>
      <vt:lpstr>Maya</vt:lpstr>
      <vt:lpstr>Calibri</vt:lpstr>
      <vt:lpstr>Trebuchet MS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Lisa</dc:creator>
  <cp:lastModifiedBy>Lisa</cp:lastModifiedBy>
  <cp:revision>13</cp:revision>
  <dcterms:created xsi:type="dcterms:W3CDTF">2014-04-14T17:31:04Z</dcterms:created>
  <dcterms:modified xsi:type="dcterms:W3CDTF">2014-04-14T19:23:01Z</dcterms:modified>
</cp:coreProperties>
</file>