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56" r:id="rId4"/>
    <p:sldId id="257" r:id="rId5"/>
    <p:sldId id="258" r:id="rId6"/>
    <p:sldId id="259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636774569845439"/>
          <c:y val="2.4216347956505461E-2"/>
          <c:w val="0.8465952172645097"/>
          <c:h val="0.8270500562429696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7777777777777828E-2"/>
                  <c:y val="-3.96825396825393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240740740740744E-2"/>
                  <c:y val="-1.58730158730158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2"/>
                <c:pt idx="0">
                  <c:v>Дівчата</c:v>
                </c:pt>
                <c:pt idx="1">
                  <c:v>Хлопці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0.52600000000000002</c:v>
                </c:pt>
                <c:pt idx="1">
                  <c:v>0.504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2"/>
                <c:pt idx="0">
                  <c:v>Дівчата</c:v>
                </c:pt>
                <c:pt idx="1">
                  <c:v>Хлопці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8377472"/>
        <c:axId val="8379008"/>
        <c:axId val="32186816"/>
      </c:bar3DChart>
      <c:catAx>
        <c:axId val="837747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8379008"/>
        <c:crosses val="autoZero"/>
        <c:auto val="1"/>
        <c:lblAlgn val="ctr"/>
        <c:lblOffset val="100"/>
        <c:noMultiLvlLbl val="0"/>
      </c:catAx>
      <c:valAx>
        <c:axId val="8379008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8377472"/>
        <c:crosses val="autoZero"/>
        <c:crossBetween val="between"/>
      </c:valAx>
      <c:serAx>
        <c:axId val="32186816"/>
        <c:scaling>
          <c:orientation val="minMax"/>
        </c:scaling>
        <c:delete val="1"/>
        <c:axPos val="b"/>
        <c:majorTickMark val="out"/>
        <c:minorTickMark val="none"/>
        <c:tickLblPos val="none"/>
        <c:crossAx val="8379008"/>
        <c:crosses val="autoZero"/>
      </c:ser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636774569845436"/>
          <c:y val="2.4216347956505457E-2"/>
          <c:w val="0.8465952172645097"/>
          <c:h val="0.8270500562429696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7777777777777821E-2"/>
                  <c:y val="-3.96825396825393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2407407407407433E-2"/>
                  <c:y val="-1.58730158730158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2"/>
                <c:pt idx="0">
                  <c:v>Дівчата</c:v>
                </c:pt>
                <c:pt idx="1">
                  <c:v>Хлопці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0.62000000000000044</c:v>
                </c:pt>
                <c:pt idx="1">
                  <c:v>0.39000000000000024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2"/>
                <c:pt idx="0">
                  <c:v>Дівчата</c:v>
                </c:pt>
                <c:pt idx="1">
                  <c:v>Хлопці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32228864"/>
        <c:axId val="32230400"/>
        <c:axId val="70831616"/>
      </c:bar3DChart>
      <c:catAx>
        <c:axId val="3222886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32230400"/>
        <c:crosses val="autoZero"/>
        <c:auto val="1"/>
        <c:lblAlgn val="ctr"/>
        <c:lblOffset val="100"/>
        <c:noMultiLvlLbl val="0"/>
      </c:catAx>
      <c:valAx>
        <c:axId val="32230400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32228864"/>
        <c:crosses val="autoZero"/>
        <c:crossBetween val="between"/>
      </c:valAx>
      <c:serAx>
        <c:axId val="70831616"/>
        <c:scaling>
          <c:orientation val="minMax"/>
        </c:scaling>
        <c:delete val="1"/>
        <c:axPos val="b"/>
        <c:majorTickMark val="out"/>
        <c:minorTickMark val="none"/>
        <c:tickLblPos val="none"/>
        <c:crossAx val="32230400"/>
        <c:crosses val="autoZero"/>
      </c:ser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414552347623219"/>
          <c:y val="4.6664544098128952E-2"/>
          <c:w val="0.8465952172645097"/>
          <c:h val="0.8270500562429696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7777777777777821E-2"/>
                  <c:y val="-3.96825396825393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2407407407407433E-2"/>
                  <c:y val="-1.58730158730158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2"/>
                <c:pt idx="0">
                  <c:v>Дівчата</c:v>
                </c:pt>
                <c:pt idx="1">
                  <c:v>Хлопці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9.0000000000000024E-2</c:v>
                </c:pt>
                <c:pt idx="1">
                  <c:v>0.23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2"/>
                <c:pt idx="0">
                  <c:v>Дівчата</c:v>
                </c:pt>
                <c:pt idx="1">
                  <c:v>Хлопці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34494720"/>
        <c:axId val="34496512"/>
        <c:axId val="32271424"/>
      </c:bar3DChart>
      <c:catAx>
        <c:axId val="3449472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34496512"/>
        <c:crosses val="autoZero"/>
        <c:auto val="1"/>
        <c:lblAlgn val="ctr"/>
        <c:lblOffset val="100"/>
        <c:noMultiLvlLbl val="0"/>
      </c:catAx>
      <c:valAx>
        <c:axId val="34496512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34494720"/>
        <c:crosses val="autoZero"/>
        <c:crossBetween val="between"/>
      </c:valAx>
      <c:serAx>
        <c:axId val="32271424"/>
        <c:scaling>
          <c:orientation val="minMax"/>
        </c:scaling>
        <c:delete val="1"/>
        <c:axPos val="b"/>
        <c:majorTickMark val="out"/>
        <c:minorTickMark val="none"/>
        <c:tickLblPos val="none"/>
        <c:crossAx val="34496512"/>
        <c:crosses val="autoZero"/>
      </c:ser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636774569845436"/>
          <c:y val="2.4216347956505457E-2"/>
          <c:w val="0.8465952172645097"/>
          <c:h val="0.8270500562429696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7777777777777821E-2"/>
                  <c:y val="-3.96825396825393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2407407407407433E-2"/>
                  <c:y val="-1.58730158730158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2"/>
                <c:pt idx="0">
                  <c:v>Дівчата</c:v>
                </c:pt>
                <c:pt idx="1">
                  <c:v>Хлопці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0.53700000000000003</c:v>
                </c:pt>
                <c:pt idx="1">
                  <c:v>0.4100000000000002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2"/>
                <c:pt idx="0">
                  <c:v>Дівчата</c:v>
                </c:pt>
                <c:pt idx="1">
                  <c:v>Хлопці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34528256"/>
        <c:axId val="34530048"/>
        <c:axId val="34506048"/>
      </c:bar3DChart>
      <c:catAx>
        <c:axId val="3452825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34530048"/>
        <c:crosses val="autoZero"/>
        <c:auto val="1"/>
        <c:lblAlgn val="ctr"/>
        <c:lblOffset val="100"/>
        <c:noMultiLvlLbl val="0"/>
      </c:catAx>
      <c:valAx>
        <c:axId val="34530048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34528256"/>
        <c:crosses val="autoZero"/>
        <c:crossBetween val="between"/>
      </c:valAx>
      <c:serAx>
        <c:axId val="34506048"/>
        <c:scaling>
          <c:orientation val="minMax"/>
        </c:scaling>
        <c:delete val="1"/>
        <c:axPos val="b"/>
        <c:majorTickMark val="out"/>
        <c:minorTickMark val="none"/>
        <c:tickLblPos val="none"/>
        <c:crossAx val="34530048"/>
        <c:crosses val="autoZero"/>
      </c:ser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636774569845436"/>
          <c:y val="2.4216347956505457E-2"/>
          <c:w val="0.8465952172645097"/>
          <c:h val="0.8270500562429696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7777777777777821E-2"/>
                  <c:y val="-3.96825396825393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2407407407407433E-2"/>
                  <c:y val="-1.58730158730158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2"/>
                <c:pt idx="0">
                  <c:v>Дівчата</c:v>
                </c:pt>
                <c:pt idx="1">
                  <c:v>Хлопці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0.13800000000000001</c:v>
                </c:pt>
                <c:pt idx="1">
                  <c:v>3.1000000000000017E-2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2"/>
                <c:pt idx="0">
                  <c:v>Дівчата</c:v>
                </c:pt>
                <c:pt idx="1">
                  <c:v>Хлопці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34594816"/>
        <c:axId val="34596352"/>
        <c:axId val="34507392"/>
      </c:bar3DChart>
      <c:catAx>
        <c:axId val="3459481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34596352"/>
        <c:crosses val="autoZero"/>
        <c:auto val="1"/>
        <c:lblAlgn val="ctr"/>
        <c:lblOffset val="100"/>
        <c:noMultiLvlLbl val="0"/>
      </c:catAx>
      <c:valAx>
        <c:axId val="34596352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34594816"/>
        <c:crosses val="autoZero"/>
        <c:crossBetween val="between"/>
      </c:valAx>
      <c:serAx>
        <c:axId val="34507392"/>
        <c:scaling>
          <c:orientation val="minMax"/>
        </c:scaling>
        <c:delete val="1"/>
        <c:axPos val="b"/>
        <c:majorTickMark val="out"/>
        <c:minorTickMark val="none"/>
        <c:tickLblPos val="none"/>
        <c:crossAx val="34596352"/>
        <c:crosses val="autoZero"/>
      </c:ser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11A99-3415-4037-96FF-EDCEB60D5426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6B9C-9C2C-4A24-AFF4-6E70BA57BD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11A99-3415-4037-96FF-EDCEB60D5426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6B9C-9C2C-4A24-AFF4-6E70BA57BD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11A99-3415-4037-96FF-EDCEB60D5426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6B9C-9C2C-4A24-AFF4-6E70BA57BD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11A99-3415-4037-96FF-EDCEB60D5426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6B9C-9C2C-4A24-AFF4-6E70BA57BD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11A99-3415-4037-96FF-EDCEB60D5426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6B9C-9C2C-4A24-AFF4-6E70BA57BD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11A99-3415-4037-96FF-EDCEB60D5426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6B9C-9C2C-4A24-AFF4-6E70BA57BD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11A99-3415-4037-96FF-EDCEB60D5426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6B9C-9C2C-4A24-AFF4-6E70BA57BD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11A99-3415-4037-96FF-EDCEB60D5426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6B9C-9C2C-4A24-AFF4-6E70BA57BD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11A99-3415-4037-96FF-EDCEB60D5426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6B9C-9C2C-4A24-AFF4-6E70BA57BD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11A99-3415-4037-96FF-EDCEB60D5426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6B9C-9C2C-4A24-AFF4-6E70BA57BD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11A99-3415-4037-96FF-EDCEB60D5426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6B9C-9C2C-4A24-AFF4-6E70BA57BD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11A99-3415-4037-96FF-EDCEB60D5426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76B9C-9C2C-4A24-AFF4-6E70BA57BD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14488"/>
          </a:xfrm>
        </p:spPr>
        <p:txBody>
          <a:bodyPr>
            <a:normAutofit/>
          </a:bodyPr>
          <a:lstStyle/>
          <a:p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ВАГІТНІСТЬ У РАННЬОМУ ВІЦІ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3242" y="4929174"/>
            <a:ext cx="5500758" cy="192882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uk-UA" sz="2800" b="1" dirty="0" smtClean="0">
                <a:ln w="19050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Учениці 10-Б класу</a:t>
            </a:r>
          </a:p>
          <a:p>
            <a:pPr>
              <a:buNone/>
            </a:pPr>
            <a:r>
              <a:rPr lang="uk-UA" sz="2800" b="1" dirty="0" smtClean="0">
                <a:ln w="19050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Криворізької гімназії №127</a:t>
            </a:r>
          </a:p>
          <a:p>
            <a:pPr>
              <a:buNone/>
            </a:pPr>
            <a:r>
              <a:rPr lang="uk-UA" sz="2800" b="1" dirty="0" err="1" smtClean="0">
                <a:ln w="19050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Катлан</a:t>
            </a:r>
            <a:r>
              <a:rPr lang="uk-UA" sz="2800" b="1" dirty="0" smtClean="0">
                <a:ln w="19050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Анастасії</a:t>
            </a:r>
          </a:p>
          <a:p>
            <a:pPr>
              <a:buNone/>
            </a:pPr>
            <a:r>
              <a:rPr lang="uk-UA" sz="2800" b="1" dirty="0" smtClean="0">
                <a:ln w="19050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Науковий керівник: Пшенична С.М.</a:t>
            </a:r>
            <a:endParaRPr lang="ru-RU" sz="2800" b="1" dirty="0">
              <a:ln w="19050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8434" name="Picture 2" descr="http://cs304912.userapi.com/v304912131/2354/RNSFFIjBZH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6199" y="1700808"/>
            <a:ext cx="4500594" cy="28860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n>
                  <a:solidFill>
                    <a:srgbClr val="002060"/>
                  </a:solidFill>
                </a:ln>
              </a:rPr>
              <a:t>Регулярне статеве життя</a:t>
            </a:r>
            <a:endParaRPr lang="ru-RU" dirty="0">
              <a:ln>
                <a:solidFill>
                  <a:srgbClr val="002060"/>
                </a:solidFill>
              </a:ln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214422"/>
          <a:ext cx="9144000" cy="5643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n>
                  <a:solidFill>
                    <a:srgbClr val="002060"/>
                  </a:solidFill>
                </a:ln>
              </a:rPr>
              <a:t>Більше 4 статевих партнерів</a:t>
            </a:r>
            <a:endParaRPr lang="ru-RU" dirty="0">
              <a:ln>
                <a:solidFill>
                  <a:srgbClr val="002060"/>
                </a:solidFill>
              </a:ln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142984"/>
          <a:ext cx="9144000" cy="5715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n>
                  <a:solidFill>
                    <a:srgbClr val="002060"/>
                  </a:solidFill>
                </a:ln>
              </a:rPr>
              <a:t>Постійний статевий партнер</a:t>
            </a:r>
            <a:endParaRPr lang="ru-RU" dirty="0">
              <a:ln>
                <a:solidFill>
                  <a:srgbClr val="002060"/>
                </a:solidFill>
              </a:ln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142984"/>
          <a:ext cx="9144000" cy="5715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n>
                  <a:solidFill>
                    <a:srgbClr val="002060"/>
                  </a:solidFill>
                </a:ln>
              </a:rPr>
              <a:t>Жертви сексуального насильства</a:t>
            </a:r>
            <a:endParaRPr lang="ru-RU" dirty="0">
              <a:ln>
                <a:solidFill>
                  <a:srgbClr val="002060"/>
                </a:solidFill>
              </a:ln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214422"/>
          <a:ext cx="9144000" cy="5643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1757362"/>
          </a:xfrm>
        </p:spPr>
        <p:txBody>
          <a:bodyPr/>
          <a:lstStyle/>
          <a:p>
            <a:pPr>
              <a:buNone/>
            </a:pPr>
            <a:r>
              <a:rPr lang="uk-UA" dirty="0" smtClean="0">
                <a:ln>
                  <a:solidFill>
                    <a:srgbClr val="002060"/>
                  </a:solidFill>
                </a:ln>
              </a:rPr>
              <a:t>    Мета </a:t>
            </a:r>
            <a:r>
              <a:rPr lang="uk-UA" dirty="0">
                <a:ln>
                  <a:solidFill>
                    <a:srgbClr val="002060"/>
                  </a:solidFill>
                </a:ln>
              </a:rPr>
              <a:t>консультування дівчат з питань контрацепції </a:t>
            </a:r>
            <a:r>
              <a:rPr lang="uk-UA" dirty="0" smtClean="0">
                <a:ln>
                  <a:solidFill>
                    <a:srgbClr val="002060"/>
                  </a:solidFill>
                </a:ln>
              </a:rPr>
              <a:t>- знаходження оптимального методу </a:t>
            </a:r>
            <a:r>
              <a:rPr lang="uk-UA" dirty="0">
                <a:ln>
                  <a:solidFill>
                    <a:srgbClr val="002060"/>
                  </a:solidFill>
                </a:ln>
              </a:rPr>
              <a:t>запобігання </a:t>
            </a:r>
            <a:r>
              <a:rPr lang="uk-UA" dirty="0" smtClean="0">
                <a:ln>
                  <a:solidFill>
                    <a:srgbClr val="002060"/>
                  </a:solidFill>
                </a:ln>
              </a:rPr>
              <a:t>вагітності. </a:t>
            </a:r>
            <a:endParaRPr lang="ru-RU" dirty="0">
              <a:ln>
                <a:solidFill>
                  <a:srgbClr val="002060"/>
                </a:solidFill>
              </a:ln>
            </a:endParaRPr>
          </a:p>
        </p:txBody>
      </p:sp>
      <p:pic>
        <p:nvPicPr>
          <p:cNvPr id="8194" name="Picture 2" descr="http://www.faylyukle.com/sh/narxozfoto/arxiv/2012-02/1330299648_icture944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85926"/>
            <a:ext cx="3643308" cy="24288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6" name="Picture 4" descr="http://bidaari.com/wp-content/uploads/2012/07/120011_bakatanak-300x2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285992"/>
            <a:ext cx="2857500" cy="2286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7" name="Picture 5" descr="C:\Users\пользователь\Desktop\театр\DSC021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4500570"/>
            <a:ext cx="2857488" cy="21431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64371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sz="3800" dirty="0" smtClean="0">
                <a:ln>
                  <a:solidFill>
                    <a:srgbClr val="002060"/>
                  </a:solidFill>
                </a:ln>
              </a:rPr>
              <a:t>    Пропаганда </a:t>
            </a:r>
            <a:r>
              <a:rPr lang="uk-UA" sz="3800" dirty="0">
                <a:ln>
                  <a:solidFill>
                    <a:srgbClr val="002060"/>
                  </a:solidFill>
                </a:ln>
              </a:rPr>
              <a:t>здорового способу </a:t>
            </a:r>
            <a:r>
              <a:rPr lang="uk-UA" sz="3800" dirty="0" smtClean="0">
                <a:ln>
                  <a:solidFill>
                    <a:srgbClr val="002060"/>
                  </a:solidFill>
                </a:ln>
              </a:rPr>
              <a:t>життя та збереження репродуктивного здоров</a:t>
            </a:r>
            <a:r>
              <a:rPr lang="en-US" sz="3800" dirty="0" smtClean="0">
                <a:ln>
                  <a:solidFill>
                    <a:srgbClr val="002060"/>
                  </a:solidFill>
                </a:ln>
              </a:rPr>
              <a:t>’</a:t>
            </a:r>
            <a:r>
              <a:rPr lang="ru-RU" sz="3800" dirty="0" smtClean="0">
                <a:ln>
                  <a:solidFill>
                    <a:srgbClr val="002060"/>
                  </a:solidFill>
                </a:ln>
              </a:rPr>
              <a:t>я </a:t>
            </a:r>
            <a:r>
              <a:rPr lang="ru-RU" sz="3800" dirty="0" err="1" smtClean="0">
                <a:ln>
                  <a:solidFill>
                    <a:srgbClr val="002060"/>
                  </a:solidFill>
                </a:ln>
              </a:rPr>
              <a:t>п</a:t>
            </a:r>
            <a:r>
              <a:rPr lang="en-US" sz="3800" dirty="0" err="1" smtClean="0">
                <a:ln>
                  <a:solidFill>
                    <a:srgbClr val="002060"/>
                  </a:solidFill>
                </a:ln>
              </a:rPr>
              <a:t>i</a:t>
            </a:r>
            <a:r>
              <a:rPr lang="ru-RU" sz="3800" dirty="0" smtClean="0">
                <a:ln>
                  <a:solidFill>
                    <a:srgbClr val="002060"/>
                  </a:solidFill>
                </a:ln>
              </a:rPr>
              <a:t>дл</a:t>
            </a:r>
            <a:r>
              <a:rPr lang="en-US" sz="3800" dirty="0" err="1" smtClean="0">
                <a:ln>
                  <a:solidFill>
                    <a:srgbClr val="002060"/>
                  </a:solidFill>
                </a:ln>
              </a:rPr>
              <a:t>i</a:t>
            </a:r>
            <a:r>
              <a:rPr lang="ru-RU" sz="3800" dirty="0" err="1" smtClean="0">
                <a:ln>
                  <a:solidFill>
                    <a:srgbClr val="002060"/>
                  </a:solidFill>
                </a:ln>
              </a:rPr>
              <a:t>тк</a:t>
            </a:r>
            <a:r>
              <a:rPr lang="en-US" sz="3800" dirty="0" err="1" smtClean="0">
                <a:ln>
                  <a:solidFill>
                    <a:srgbClr val="002060"/>
                  </a:solidFill>
                </a:ln>
              </a:rPr>
              <a:t>i</a:t>
            </a:r>
            <a:r>
              <a:rPr lang="ru-RU" sz="3800" dirty="0" smtClean="0">
                <a:ln>
                  <a:solidFill>
                    <a:srgbClr val="002060"/>
                  </a:solidFill>
                </a:ln>
              </a:rPr>
              <a:t>в</a:t>
            </a:r>
            <a:r>
              <a:rPr lang="uk-UA" sz="3800" dirty="0" smtClean="0">
                <a:ln>
                  <a:solidFill>
                    <a:srgbClr val="002060"/>
                  </a:solidFill>
                </a:ln>
              </a:rPr>
              <a:t> Криворізької </a:t>
            </a:r>
            <a:r>
              <a:rPr lang="uk-UA" sz="3800" dirty="0">
                <a:ln>
                  <a:solidFill>
                    <a:srgbClr val="002060"/>
                  </a:solidFill>
                </a:ln>
              </a:rPr>
              <a:t>гімназії №127 </a:t>
            </a:r>
            <a:r>
              <a:rPr lang="uk-UA" sz="3800" dirty="0" smtClean="0">
                <a:ln>
                  <a:solidFill>
                    <a:srgbClr val="002060"/>
                  </a:solidFill>
                </a:ln>
              </a:rPr>
              <a:t>передбачає</a:t>
            </a:r>
            <a:r>
              <a:rPr lang="uk-UA" sz="3800" dirty="0">
                <a:ln>
                  <a:solidFill>
                    <a:srgbClr val="002060"/>
                  </a:solidFill>
                </a:ln>
              </a:rPr>
              <a:t>:</a:t>
            </a:r>
            <a:endParaRPr lang="ru-RU" sz="3800" dirty="0">
              <a:ln>
                <a:solidFill>
                  <a:srgbClr val="002060"/>
                </a:solidFill>
              </a:ln>
            </a:endParaRPr>
          </a:p>
          <a:p>
            <a:pPr lvl="0">
              <a:buFont typeface="Wingdings" pitchFamily="2" charset="2"/>
              <a:buChar char="ü"/>
            </a:pPr>
            <a:r>
              <a:rPr lang="uk-UA" sz="3800" dirty="0">
                <a:ln>
                  <a:solidFill>
                    <a:srgbClr val="002060"/>
                  </a:solidFill>
                </a:ln>
              </a:rPr>
              <a:t>Формування позитивної мотивації щодо здорового способу життя, культури здоров</a:t>
            </a:r>
            <a:r>
              <a:rPr lang="ru-RU" sz="3800" dirty="0">
                <a:ln>
                  <a:solidFill>
                    <a:srgbClr val="002060"/>
                  </a:solidFill>
                </a:ln>
              </a:rPr>
              <a:t>'</a:t>
            </a:r>
            <a:r>
              <a:rPr lang="uk-UA" sz="3800" dirty="0">
                <a:ln>
                  <a:solidFill>
                    <a:srgbClr val="002060"/>
                  </a:solidFill>
                </a:ln>
              </a:rPr>
              <a:t>я;</a:t>
            </a:r>
            <a:endParaRPr lang="ru-RU" sz="3800" dirty="0">
              <a:ln>
                <a:solidFill>
                  <a:srgbClr val="002060"/>
                </a:solidFill>
              </a:ln>
            </a:endParaRPr>
          </a:p>
          <a:p>
            <a:pPr lvl="0">
              <a:buFont typeface="Wingdings" pitchFamily="2" charset="2"/>
              <a:buChar char="ü"/>
            </a:pPr>
            <a:r>
              <a:rPr lang="uk-UA" sz="3800" dirty="0">
                <a:ln>
                  <a:solidFill>
                    <a:srgbClr val="002060"/>
                  </a:solidFill>
                </a:ln>
              </a:rPr>
              <a:t>Знайомство учнів з основами свого стилю здорового життя, здійснення профілактичної роботи негативних проявів;</a:t>
            </a:r>
            <a:endParaRPr lang="ru-RU" sz="3800" dirty="0">
              <a:ln>
                <a:solidFill>
                  <a:srgbClr val="002060"/>
                </a:solidFill>
              </a:ln>
            </a:endParaRPr>
          </a:p>
          <a:p>
            <a:pPr lvl="0">
              <a:buFont typeface="Wingdings" pitchFamily="2" charset="2"/>
              <a:buChar char="ü"/>
            </a:pPr>
            <a:r>
              <a:rPr lang="uk-UA" sz="3800" dirty="0">
                <a:ln>
                  <a:solidFill>
                    <a:srgbClr val="002060"/>
                  </a:solidFill>
                </a:ln>
              </a:rPr>
              <a:t>Формування теоретичних та практичних навичок здорового способу життя учнів, формування творчої особистості, здібної до саморозвитку, самоосвіти і </a:t>
            </a:r>
            <a:r>
              <a:rPr lang="uk-UA" sz="3800" dirty="0" err="1">
                <a:ln>
                  <a:solidFill>
                    <a:srgbClr val="002060"/>
                  </a:solidFill>
                </a:ln>
              </a:rPr>
              <a:t>самоактуалізації</a:t>
            </a:r>
            <a:r>
              <a:rPr lang="uk-UA" sz="3800" dirty="0">
                <a:ln>
                  <a:solidFill>
                    <a:srgbClr val="002060"/>
                  </a:solidFill>
                </a:ln>
              </a:rPr>
              <a:t>.</a:t>
            </a:r>
            <a:endParaRPr lang="ru-RU" sz="3800" dirty="0">
              <a:ln>
                <a:solidFill>
                  <a:srgbClr val="002060"/>
                </a:solidFill>
              </a:ln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300037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uk-UA" dirty="0" smtClean="0">
                <a:ln>
                  <a:solidFill>
                    <a:srgbClr val="002060"/>
                  </a:solidFill>
                </a:ln>
              </a:rPr>
              <a:t>Робота </a:t>
            </a:r>
            <a:r>
              <a:rPr lang="uk-UA" dirty="0" err="1">
                <a:ln>
                  <a:solidFill>
                    <a:srgbClr val="002060"/>
                  </a:solidFill>
                </a:ln>
              </a:rPr>
              <a:t>педколективу</a:t>
            </a:r>
            <a:r>
              <a:rPr lang="uk-UA" dirty="0">
                <a:ln>
                  <a:solidFill>
                    <a:srgbClr val="002060"/>
                  </a:solidFill>
                </a:ln>
              </a:rPr>
              <a:t> гімназії </a:t>
            </a:r>
            <a:r>
              <a:rPr lang="uk-UA" dirty="0" smtClean="0">
                <a:ln>
                  <a:solidFill>
                    <a:srgbClr val="002060"/>
                  </a:solidFill>
                </a:ln>
              </a:rPr>
              <a:t>:</a:t>
            </a:r>
            <a:endParaRPr lang="ru-RU" dirty="0">
              <a:ln>
                <a:solidFill>
                  <a:srgbClr val="002060"/>
                </a:solidFill>
              </a:ln>
            </a:endParaRPr>
          </a:p>
          <a:p>
            <a:pPr lvl="0">
              <a:buFont typeface="Wingdings" pitchFamily="2" charset="2"/>
              <a:buChar char="ü"/>
            </a:pPr>
            <a:r>
              <a:rPr lang="uk-UA" dirty="0">
                <a:ln>
                  <a:solidFill>
                    <a:srgbClr val="002060"/>
                  </a:solidFill>
                </a:ln>
              </a:rPr>
              <a:t>Вивчення уявлень молоді про здоровий спосіб життя і розробки методів оцінювання здоров</a:t>
            </a:r>
            <a:r>
              <a:rPr lang="ru-RU" dirty="0">
                <a:ln>
                  <a:solidFill>
                    <a:srgbClr val="002060"/>
                  </a:solidFill>
                </a:ln>
              </a:rPr>
              <a:t>'</a:t>
            </a:r>
            <a:r>
              <a:rPr lang="uk-UA" dirty="0">
                <a:ln>
                  <a:solidFill>
                    <a:srgbClr val="002060"/>
                  </a:solidFill>
                </a:ln>
              </a:rPr>
              <a:t>я індивіда;</a:t>
            </a:r>
            <a:endParaRPr lang="ru-RU" dirty="0">
              <a:ln>
                <a:solidFill>
                  <a:srgbClr val="002060"/>
                </a:solidFill>
              </a:ln>
            </a:endParaRPr>
          </a:p>
          <a:p>
            <a:pPr lvl="0">
              <a:buFont typeface="Wingdings" pitchFamily="2" charset="2"/>
              <a:buChar char="ü"/>
            </a:pPr>
            <a:r>
              <a:rPr lang="uk-UA" dirty="0">
                <a:ln>
                  <a:solidFill>
                    <a:srgbClr val="002060"/>
                  </a:solidFill>
                </a:ln>
              </a:rPr>
              <a:t>Формування свідомості і культури здорового способу життя;</a:t>
            </a:r>
            <a:endParaRPr lang="ru-RU" dirty="0">
              <a:ln>
                <a:solidFill>
                  <a:srgbClr val="002060"/>
                </a:solidFill>
              </a:ln>
            </a:endParaRPr>
          </a:p>
          <a:p>
            <a:pPr lvl="0">
              <a:buFont typeface="Wingdings" pitchFamily="2" charset="2"/>
              <a:buChar char="ü"/>
            </a:pPr>
            <a:r>
              <a:rPr lang="uk-UA" dirty="0">
                <a:ln>
                  <a:solidFill>
                    <a:srgbClr val="002060"/>
                  </a:solidFill>
                </a:ln>
              </a:rPr>
              <a:t>Розробка методик навчання молоді здоровому способу життя.</a:t>
            </a:r>
            <a:endParaRPr lang="ru-RU" dirty="0">
              <a:ln>
                <a:solidFill>
                  <a:srgbClr val="002060"/>
                </a:solidFill>
              </a:ln>
            </a:endParaRPr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  <p:pic>
        <p:nvPicPr>
          <p:cNvPr id="6145" name="Picture 1" descr="C:\Users\пользователь\Desktop\театр\DSC02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3429000"/>
            <a:ext cx="3286148" cy="26664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6" name="Picture 2" descr="C:\Users\пользователь\Desktop\театр\DSC021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28934"/>
            <a:ext cx="3286148" cy="25792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Documents and Settings\Admin\Рабочий стол\Рисунок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01699" y="4429132"/>
            <a:ext cx="2942301" cy="22098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42913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dirty="0" smtClean="0">
                <a:ln>
                  <a:solidFill>
                    <a:srgbClr val="002060"/>
                  </a:solidFill>
                </a:ln>
              </a:rPr>
              <a:t>Мета роботи:</a:t>
            </a:r>
            <a:endParaRPr lang="ru-RU" dirty="0">
              <a:ln>
                <a:solidFill>
                  <a:srgbClr val="002060"/>
                </a:solidFill>
              </a:ln>
            </a:endParaRPr>
          </a:p>
          <a:p>
            <a:pPr lvl="0">
              <a:buFont typeface="Wingdings" pitchFamily="2" charset="2"/>
              <a:buChar char="ü"/>
            </a:pPr>
            <a:r>
              <a:rPr lang="uk-UA" dirty="0">
                <a:ln>
                  <a:solidFill>
                    <a:srgbClr val="002060"/>
                  </a:solidFill>
                </a:ln>
              </a:rPr>
              <a:t>Прагнути істотного поліпшення ситуації для збереження і зміцнення психічного, фізичного і соціального здоров'я учнів;</a:t>
            </a:r>
            <a:endParaRPr lang="ru-RU" dirty="0">
              <a:ln>
                <a:solidFill>
                  <a:srgbClr val="002060"/>
                </a:solidFill>
              </a:ln>
            </a:endParaRPr>
          </a:p>
          <a:p>
            <a:pPr lvl="0">
              <a:buFont typeface="Wingdings" pitchFamily="2" charset="2"/>
              <a:buChar char="ü"/>
            </a:pPr>
            <a:r>
              <a:rPr lang="uk-UA" dirty="0">
                <a:ln>
                  <a:solidFill>
                    <a:srgbClr val="002060"/>
                  </a:solidFill>
                </a:ln>
              </a:rPr>
              <a:t>Створити умови для його поліпшення, використовуючи традиції школи і досвід українських та зарубіжних шкіл;</a:t>
            </a:r>
            <a:endParaRPr lang="ru-RU" dirty="0">
              <a:ln>
                <a:solidFill>
                  <a:srgbClr val="002060"/>
                </a:solidFill>
              </a:ln>
            </a:endParaRPr>
          </a:p>
          <a:p>
            <a:pPr lvl="0">
              <a:buFont typeface="Wingdings" pitchFamily="2" charset="2"/>
              <a:buChar char="ü"/>
            </a:pPr>
            <a:r>
              <a:rPr lang="uk-UA" dirty="0">
                <a:ln>
                  <a:solidFill>
                    <a:srgbClr val="002060"/>
                  </a:solidFill>
                </a:ln>
              </a:rPr>
              <a:t>Прагнути того, щоб кожен учень розвивав свої природні здібності.</a:t>
            </a:r>
            <a:endParaRPr lang="ru-RU" dirty="0">
              <a:ln>
                <a:solidFill>
                  <a:srgbClr val="002060"/>
                </a:solidFill>
              </a:ln>
            </a:endParaRPr>
          </a:p>
          <a:p>
            <a:endParaRPr lang="ru-RU" dirty="0"/>
          </a:p>
        </p:txBody>
      </p:sp>
      <p:pic>
        <p:nvPicPr>
          <p:cNvPr id="2050" name="Picture 2" descr="C:\Documents and Settings\Admin\Рабочий стол\Рисунок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286256"/>
            <a:ext cx="1756136" cy="2339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Documents and Settings\Admin\Рабочий стол\Рисунок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4429132"/>
            <a:ext cx="2857520" cy="22855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C:\Documents and Settings\Admin\Рабочий стол\Рисунок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4357694"/>
            <a:ext cx="3000364" cy="22534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12"/>
            <a:ext cx="9144000" cy="19002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9600" dirty="0" smtClean="0">
                <a:ln>
                  <a:solidFill>
                    <a:srgbClr val="7030A0"/>
                  </a:solidFill>
                </a:ln>
              </a:rPr>
              <a:t> Дякую за увагу!</a:t>
            </a:r>
            <a:endParaRPr lang="ru-RU" sz="9600" dirty="0">
              <a:ln>
                <a:solidFill>
                  <a:srgbClr val="7030A0"/>
                </a:solidFill>
              </a:ln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Актуальність</a:t>
            </a:r>
            <a:r>
              <a:rPr lang="ru-RU" b="1" dirty="0">
                <a:solidFill>
                  <a:srgbClr val="002060"/>
                </a:solidFill>
              </a:rPr>
              <a:t>: в </a:t>
            </a:r>
            <a:r>
              <a:rPr lang="ru-RU" b="1" dirty="0" err="1">
                <a:solidFill>
                  <a:srgbClr val="002060"/>
                </a:solidFill>
              </a:rPr>
              <a:t>сьогоденні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дуже</a:t>
            </a:r>
            <a:r>
              <a:rPr lang="ru-RU" b="1" dirty="0">
                <a:solidFill>
                  <a:srgbClr val="002060"/>
                </a:solidFill>
              </a:rPr>
              <a:t> часто </a:t>
            </a:r>
            <a:r>
              <a:rPr lang="ru-RU" b="1" dirty="0" err="1">
                <a:solidFill>
                  <a:srgbClr val="002060"/>
                </a:solidFill>
              </a:rPr>
              <a:t>зустрічаються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випадки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вагітності</a:t>
            </a:r>
            <a:r>
              <a:rPr lang="ru-RU" b="1" dirty="0">
                <a:solidFill>
                  <a:srgbClr val="002060"/>
                </a:solidFill>
              </a:rPr>
              <a:t> в </a:t>
            </a:r>
            <a:r>
              <a:rPr lang="ru-RU" b="1" dirty="0" err="1">
                <a:solidFill>
                  <a:srgbClr val="002060"/>
                </a:solidFill>
              </a:rPr>
              <a:t>ранньому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віці</a:t>
            </a:r>
            <a:r>
              <a:rPr lang="ru-RU" b="1" dirty="0">
                <a:solidFill>
                  <a:srgbClr val="002060"/>
                </a:solidFill>
              </a:rPr>
              <a:t>, але люди </a:t>
            </a:r>
            <a:r>
              <a:rPr lang="ru-RU" b="1" dirty="0" err="1">
                <a:solidFill>
                  <a:srgbClr val="002060"/>
                </a:solidFill>
              </a:rPr>
              <a:t>досить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необізнані</a:t>
            </a:r>
            <a:r>
              <a:rPr lang="ru-RU" b="1" dirty="0">
                <a:solidFill>
                  <a:srgbClr val="002060"/>
                </a:solidFill>
              </a:rPr>
              <a:t> в </a:t>
            </a:r>
            <a:r>
              <a:rPr lang="ru-RU" b="1" dirty="0" err="1">
                <a:solidFill>
                  <a:srgbClr val="002060"/>
                </a:solidFill>
              </a:rPr>
              <a:t>цьому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питанні</a:t>
            </a:r>
            <a:r>
              <a:rPr lang="ru-RU" b="1" dirty="0">
                <a:solidFill>
                  <a:srgbClr val="002060"/>
                </a:solidFill>
              </a:rPr>
              <a:t>, тому </a:t>
            </a:r>
            <a:r>
              <a:rPr lang="ru-RU" b="1" dirty="0" err="1">
                <a:solidFill>
                  <a:srgbClr val="002060"/>
                </a:solidFill>
              </a:rPr>
              <a:t>це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питання</a:t>
            </a:r>
            <a:r>
              <a:rPr lang="ru-RU" b="1" dirty="0">
                <a:solidFill>
                  <a:srgbClr val="002060"/>
                </a:solidFill>
              </a:rPr>
              <a:t> повинно </a:t>
            </a:r>
            <a:r>
              <a:rPr lang="ru-RU" b="1" dirty="0" err="1">
                <a:solidFill>
                  <a:srgbClr val="002060"/>
                </a:solidFill>
              </a:rPr>
              <a:t>підніматися</a:t>
            </a:r>
            <a:r>
              <a:rPr lang="ru-RU" b="1" dirty="0">
                <a:solidFill>
                  <a:srgbClr val="002060"/>
                </a:solidFill>
              </a:rPr>
              <a:t> та </a:t>
            </a:r>
            <a:r>
              <a:rPr lang="ru-RU" b="1" dirty="0" err="1">
                <a:solidFill>
                  <a:srgbClr val="002060"/>
                </a:solidFill>
              </a:rPr>
              <a:t>обговорюватися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uk-UA" b="1" dirty="0">
                <a:solidFill>
                  <a:srgbClr val="002060"/>
                </a:solidFill>
              </a:rPr>
              <a:t>Мета даної роботи:</a:t>
            </a:r>
            <a:endParaRPr lang="ru-RU" b="1" dirty="0">
              <a:solidFill>
                <a:srgbClr val="002060"/>
              </a:solidFill>
            </a:endParaRPr>
          </a:p>
          <a:p>
            <a:pPr lvl="0"/>
            <a:r>
              <a:rPr lang="uk-UA" b="1" dirty="0">
                <a:solidFill>
                  <a:srgbClr val="002060"/>
                </a:solidFill>
              </a:rPr>
              <a:t>Визначити оптимальний вік для народження першої дитини;</a:t>
            </a:r>
            <a:endParaRPr lang="ru-RU" b="1" dirty="0">
              <a:solidFill>
                <a:srgbClr val="002060"/>
              </a:solidFill>
            </a:endParaRPr>
          </a:p>
          <a:p>
            <a:pPr lvl="0"/>
            <a:r>
              <a:rPr lang="uk-UA" b="1" dirty="0">
                <a:solidFill>
                  <a:srgbClr val="002060"/>
                </a:solidFill>
              </a:rPr>
              <a:t>Показати небезпеку вагітності в ранньому віці;</a:t>
            </a:r>
            <a:endParaRPr lang="ru-RU" b="1" dirty="0">
              <a:solidFill>
                <a:srgbClr val="002060"/>
              </a:solidFill>
            </a:endParaRPr>
          </a:p>
          <a:p>
            <a:pPr lvl="0"/>
            <a:r>
              <a:rPr lang="uk-UA" b="1" dirty="0">
                <a:solidFill>
                  <a:srgbClr val="002060"/>
                </a:solidFill>
              </a:rPr>
              <a:t>Профілактика ранньої вагітності;</a:t>
            </a:r>
            <a:endParaRPr lang="ru-RU" b="1" dirty="0">
              <a:solidFill>
                <a:srgbClr val="002060"/>
              </a:solidFill>
            </a:endParaRPr>
          </a:p>
          <a:p>
            <a:pPr lvl="0"/>
            <a:r>
              <a:rPr lang="uk-UA" b="1" dirty="0">
                <a:solidFill>
                  <a:srgbClr val="002060"/>
                </a:solidFill>
              </a:rPr>
              <a:t>Статистика використання контрацептивів серед підлітків.                              </a:t>
            </a:r>
            <a:endParaRPr lang="ru-RU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4015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71802" y="0"/>
            <a:ext cx="6072198" cy="6643710"/>
          </a:xfrm>
        </p:spPr>
        <p:txBody>
          <a:bodyPr>
            <a:noAutofit/>
          </a:bodyPr>
          <a:lstStyle/>
          <a:p>
            <a:r>
              <a:rPr lang="uk-UA" dirty="0" smtClean="0">
                <a:ln w="28575">
                  <a:solidFill>
                    <a:srgbClr val="002060"/>
                  </a:solidFill>
                </a:ln>
              </a:rPr>
              <a:t>    Особливістю </a:t>
            </a:r>
            <a:r>
              <a:rPr lang="uk-UA" dirty="0">
                <a:ln w="28575">
                  <a:solidFill>
                    <a:srgbClr val="002060"/>
                  </a:solidFill>
                </a:ln>
              </a:rPr>
              <a:t>підліткового віку є те, що в цьому віці починає проявлятися статева активність, підлітки нерідко вступають у статеві стосунки</a:t>
            </a:r>
            <a:r>
              <a:rPr lang="uk-UA" dirty="0" smtClean="0">
                <a:ln w="28575">
                  <a:solidFill>
                    <a:srgbClr val="002060"/>
                  </a:solidFill>
                </a:ln>
              </a:rPr>
              <a:t>.</a:t>
            </a:r>
          </a:p>
          <a:p>
            <a:r>
              <a:rPr lang="uk-UA" dirty="0" smtClean="0">
                <a:ln w="28575">
                  <a:solidFill>
                    <a:srgbClr val="002060"/>
                  </a:solidFill>
                </a:ln>
              </a:rPr>
              <a:t> </a:t>
            </a:r>
            <a:r>
              <a:rPr lang="uk-UA" dirty="0">
                <a:ln w="28575">
                  <a:solidFill>
                    <a:srgbClr val="002060"/>
                  </a:solidFill>
                </a:ln>
              </a:rPr>
              <a:t>Початок статевого життя проявляється по-різному</a:t>
            </a:r>
            <a:r>
              <a:rPr lang="uk-UA" dirty="0" smtClean="0">
                <a:ln w="28575">
                  <a:solidFill>
                    <a:srgbClr val="002060"/>
                  </a:solidFill>
                </a:ln>
              </a:rPr>
              <a:t>.</a:t>
            </a:r>
          </a:p>
          <a:p>
            <a:r>
              <a:rPr lang="uk-UA" dirty="0" smtClean="0">
                <a:ln w="28575">
                  <a:solidFill>
                    <a:srgbClr val="002060"/>
                  </a:solidFill>
                </a:ln>
              </a:rPr>
              <a:t> </a:t>
            </a:r>
            <a:r>
              <a:rPr lang="uk-UA" dirty="0">
                <a:ln w="28575">
                  <a:solidFill>
                    <a:srgbClr val="002060"/>
                  </a:solidFill>
                </a:ln>
              </a:rPr>
              <a:t>Виходячи з цих особливостей, даються рекомендації, що стосуються сексуальної поведінки і застосування контрацептивів. </a:t>
            </a:r>
            <a:endParaRPr lang="ru-RU" dirty="0">
              <a:ln w="28575">
                <a:solidFill>
                  <a:srgbClr val="002060"/>
                </a:solidFill>
              </a:ln>
            </a:endParaRPr>
          </a:p>
        </p:txBody>
      </p:sp>
      <p:pic>
        <p:nvPicPr>
          <p:cNvPr id="30722" name="Picture 2" descr="http://images.starpulse.com/Photos/Previews/AWalkToRemember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3071802" cy="33917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24" name="Picture 4" descr="http://cs1266.vkontakte.ru/u14212125/69433361/x_7237004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14818"/>
            <a:ext cx="3000396" cy="23844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161448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3600" dirty="0" smtClean="0">
                <a:ln>
                  <a:solidFill>
                    <a:srgbClr val="002060"/>
                  </a:solidFill>
                </a:ln>
              </a:rPr>
              <a:t>    Потреби підлітка </a:t>
            </a:r>
            <a:r>
              <a:rPr lang="uk-UA" sz="3600" dirty="0">
                <a:ln>
                  <a:solidFill>
                    <a:srgbClr val="002060"/>
                  </a:solidFill>
                </a:ln>
              </a:rPr>
              <a:t>приховати своє інтимне життя від </a:t>
            </a:r>
            <a:r>
              <a:rPr lang="uk-UA" sz="3600" dirty="0" smtClean="0">
                <a:ln>
                  <a:solidFill>
                    <a:srgbClr val="002060"/>
                  </a:solidFill>
                </a:ln>
              </a:rPr>
              <a:t>оточуючих.</a:t>
            </a:r>
            <a:endParaRPr lang="ru-RU" sz="3600" dirty="0">
              <a:ln>
                <a:solidFill>
                  <a:srgbClr val="002060"/>
                </a:solidFill>
              </a:ln>
            </a:endParaRPr>
          </a:p>
        </p:txBody>
      </p:sp>
      <p:pic>
        <p:nvPicPr>
          <p:cNvPr id="19458" name="Picture 2" descr="http://cementurc.com/wp-content/uploads/2012/09/090312_1957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60"/>
            <a:ext cx="4180777" cy="27934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60" name="Picture 4" descr="http://www.bia4sms.com/dl/asheghane/2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071546"/>
            <a:ext cx="4286280" cy="2734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62" name="Picture 6" descr="http://www.odintsovo.info/img/2007/05/on199/gir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930955"/>
            <a:ext cx="4643470" cy="29270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64" name="Picture 8" descr="http://www.lands-of-sorrow.ru/_bl/18/s158028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3808312"/>
            <a:ext cx="4143372" cy="3049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3257560"/>
          </a:xfrm>
        </p:spPr>
        <p:txBody>
          <a:bodyPr/>
          <a:lstStyle/>
          <a:p>
            <a:pPr>
              <a:buNone/>
            </a:pPr>
            <a:r>
              <a:rPr lang="uk-UA" dirty="0" smtClean="0">
                <a:ln>
                  <a:solidFill>
                    <a:srgbClr val="002060"/>
                  </a:solidFill>
                </a:ln>
              </a:rPr>
              <a:t>    Материнство </a:t>
            </a:r>
            <a:r>
              <a:rPr lang="uk-UA" dirty="0">
                <a:ln>
                  <a:solidFill>
                    <a:srgbClr val="002060"/>
                  </a:solidFill>
                </a:ln>
              </a:rPr>
              <a:t>- одна з найбільших цінностей в житті кожної жінки. З медичної точки зору жінка у віці від 18 до 26 років найкраще підходить для народження дитини. </a:t>
            </a:r>
            <a:r>
              <a:rPr lang="uk-UA" dirty="0" smtClean="0">
                <a:ln>
                  <a:solidFill>
                    <a:srgbClr val="002060"/>
                  </a:solidFill>
                </a:ln>
              </a:rPr>
              <a:t> Але вважається</a:t>
            </a:r>
            <a:r>
              <a:rPr lang="uk-UA" dirty="0">
                <a:ln>
                  <a:solidFill>
                    <a:srgbClr val="002060"/>
                  </a:solidFill>
                </a:ln>
              </a:rPr>
              <a:t>, що саме в 35 років наступає пік розквіту материнських почуттів.</a:t>
            </a:r>
            <a:endParaRPr lang="ru-RU" dirty="0">
              <a:ln>
                <a:solidFill>
                  <a:srgbClr val="002060"/>
                </a:solidFill>
              </a:ln>
            </a:endParaRPr>
          </a:p>
        </p:txBody>
      </p:sp>
      <p:pic>
        <p:nvPicPr>
          <p:cNvPr id="18434" name="Picture 2" descr="http://www.pravmir.ru/wp-content/uploads/2012/11/nyanya-580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071810"/>
            <a:ext cx="428628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6" name="Picture 4" descr="http://blagovest.od.ua/uploads/posts/2011-08/1314118963_55aae798d9b0638415e70af73f0fdfb3_novyy-razm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714620"/>
            <a:ext cx="3814807" cy="38533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3357562"/>
          </a:xfrm>
        </p:spPr>
        <p:txBody>
          <a:bodyPr/>
          <a:lstStyle/>
          <a:p>
            <a:pPr>
              <a:buNone/>
            </a:pPr>
            <a:r>
              <a:rPr lang="uk-UA" dirty="0" smtClean="0">
                <a:ln>
                  <a:solidFill>
                    <a:srgbClr val="002060"/>
                  </a:solidFill>
                </a:ln>
              </a:rPr>
              <a:t>    Про </a:t>
            </a:r>
            <a:r>
              <a:rPr lang="uk-UA" dirty="0">
                <a:ln>
                  <a:solidFill>
                    <a:srgbClr val="002060"/>
                  </a:solidFill>
                </a:ln>
              </a:rPr>
              <a:t>вагітність кажуть «рання» або «підліткова», якщо вона настає у дівчини-підлітка в низькій віковій категорії від 13 до 18 років. </a:t>
            </a:r>
            <a:endParaRPr lang="uk-UA" dirty="0" smtClean="0">
              <a:ln>
                <a:solidFill>
                  <a:srgbClr val="002060"/>
                </a:solidFill>
              </a:ln>
            </a:endParaRPr>
          </a:p>
          <a:p>
            <a:pPr>
              <a:buNone/>
            </a:pPr>
            <a:r>
              <a:rPr lang="uk-UA" dirty="0" smtClean="0">
                <a:ln>
                  <a:solidFill>
                    <a:srgbClr val="002060"/>
                  </a:solidFill>
                </a:ln>
              </a:rPr>
              <a:t>   70</a:t>
            </a:r>
            <a:r>
              <a:rPr lang="uk-UA" dirty="0">
                <a:ln>
                  <a:solidFill>
                    <a:srgbClr val="002060"/>
                  </a:solidFill>
                </a:ln>
              </a:rPr>
              <a:t>% вагітностей не виношуються, закінчуючись абортами (дуже часто пізніми, на граничні терміни), 15% викиднями, і тільки 15% пологами.</a:t>
            </a:r>
            <a:endParaRPr lang="ru-RU" dirty="0">
              <a:ln>
                <a:solidFill>
                  <a:srgbClr val="002060"/>
                </a:solidFill>
              </a:ln>
            </a:endParaRPr>
          </a:p>
        </p:txBody>
      </p:sp>
      <p:pic>
        <p:nvPicPr>
          <p:cNvPr id="17410" name="Picture 2" descr="http://dailypicksandflicks.com/wp-content/uploads/2011/03/pregnant-te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643314"/>
            <a:ext cx="4071966" cy="29289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2" name="Picture 4" descr="http://i.dailymail.co.uk/i/pix/2011/02/10/article-0-0455E3D30000044D-238_468x4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714752"/>
            <a:ext cx="3000396" cy="2859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229600" cy="2614618"/>
          </a:xfrm>
        </p:spPr>
        <p:txBody>
          <a:bodyPr/>
          <a:lstStyle/>
          <a:p>
            <a:pPr>
              <a:buNone/>
            </a:pPr>
            <a:r>
              <a:rPr lang="uk-UA" dirty="0" smtClean="0">
                <a:ln>
                  <a:solidFill>
                    <a:srgbClr val="002060"/>
                  </a:solidFill>
                </a:ln>
              </a:rPr>
              <a:t>Аспекти ранньої вагітності:</a:t>
            </a:r>
          </a:p>
          <a:p>
            <a:pPr>
              <a:buFont typeface="Wingdings" pitchFamily="2" charset="2"/>
              <a:buChar char="ü"/>
            </a:pPr>
            <a:r>
              <a:rPr lang="uk-UA" dirty="0">
                <a:ln>
                  <a:solidFill>
                    <a:srgbClr val="002060"/>
                  </a:solidFill>
                </a:ln>
              </a:rPr>
              <a:t> </a:t>
            </a:r>
            <a:r>
              <a:rPr lang="uk-UA" dirty="0" smtClean="0">
                <a:ln>
                  <a:solidFill>
                    <a:srgbClr val="002060"/>
                  </a:solidFill>
                </a:ln>
              </a:rPr>
              <a:t>Психологічний;</a:t>
            </a:r>
          </a:p>
          <a:p>
            <a:pPr>
              <a:buFont typeface="Wingdings" pitchFamily="2" charset="2"/>
              <a:buChar char="ü"/>
            </a:pPr>
            <a:r>
              <a:rPr lang="uk-UA" dirty="0">
                <a:ln>
                  <a:solidFill>
                    <a:srgbClr val="002060"/>
                  </a:solidFill>
                </a:ln>
              </a:rPr>
              <a:t> </a:t>
            </a:r>
            <a:r>
              <a:rPr lang="uk-UA" dirty="0" smtClean="0">
                <a:ln>
                  <a:solidFill>
                    <a:srgbClr val="002060"/>
                  </a:solidFill>
                </a:ln>
              </a:rPr>
              <a:t>Фізіологічний;</a:t>
            </a:r>
          </a:p>
          <a:p>
            <a:pPr>
              <a:buFont typeface="Wingdings" pitchFamily="2" charset="2"/>
              <a:buChar char="ü"/>
            </a:pPr>
            <a:r>
              <a:rPr lang="uk-UA" dirty="0">
                <a:ln>
                  <a:solidFill>
                    <a:srgbClr val="002060"/>
                  </a:solidFill>
                </a:ln>
              </a:rPr>
              <a:t> </a:t>
            </a:r>
            <a:r>
              <a:rPr lang="uk-UA" dirty="0" smtClean="0">
                <a:ln>
                  <a:solidFill>
                    <a:srgbClr val="002060"/>
                  </a:solidFill>
                </a:ln>
              </a:rPr>
              <a:t>Соціальний.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6386" name="Picture 2" descr="http://www.jaroslaff.net/uploads/1170797755_lubov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642918"/>
            <a:ext cx="3771510" cy="25193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88" name="Picture 4" descr="http://gallery.forum-grad.ru/files/9/4/8/1/7/8_mar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285992"/>
            <a:ext cx="3286148" cy="43576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90" name="Picture 6" descr="http://wonder-years.ru/components/com_datsogallery/img_originals/FF24AF8E3F16-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3357562"/>
            <a:ext cx="4286280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286776" cy="2471742"/>
          </a:xfrm>
        </p:spPr>
        <p:txBody>
          <a:bodyPr/>
          <a:lstStyle/>
          <a:p>
            <a:pPr>
              <a:buNone/>
            </a:pPr>
            <a:r>
              <a:rPr lang="uk-UA" dirty="0" smtClean="0">
                <a:ln>
                  <a:solidFill>
                    <a:srgbClr val="002060"/>
                  </a:solidFill>
                </a:ln>
              </a:rPr>
              <a:t>Профілактика ранньої вагітності:</a:t>
            </a:r>
          </a:p>
          <a:p>
            <a:pPr>
              <a:buFont typeface="Wingdings" pitchFamily="2" charset="2"/>
              <a:buChar char="ü"/>
            </a:pPr>
            <a:r>
              <a:rPr lang="uk-UA" dirty="0">
                <a:ln>
                  <a:solidFill>
                    <a:srgbClr val="002060"/>
                  </a:solidFill>
                </a:ln>
              </a:rPr>
              <a:t> </a:t>
            </a:r>
            <a:r>
              <a:rPr lang="uk-UA" dirty="0" smtClean="0">
                <a:ln>
                  <a:solidFill>
                    <a:srgbClr val="002060"/>
                  </a:solidFill>
                </a:ln>
              </a:rPr>
              <a:t>Довірчі відносини з підлітком;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>
                <a:ln>
                  <a:solidFill>
                    <a:srgbClr val="002060"/>
                  </a:solidFill>
                </a:ln>
              </a:rPr>
              <a:t> Статеве виховання підлітків;</a:t>
            </a:r>
          </a:p>
          <a:p>
            <a:pPr>
              <a:buFont typeface="Wingdings" pitchFamily="2" charset="2"/>
              <a:buChar char="ü"/>
            </a:pPr>
            <a:r>
              <a:rPr lang="uk-UA" dirty="0">
                <a:ln>
                  <a:solidFill>
                    <a:srgbClr val="002060"/>
                  </a:solidFill>
                </a:ln>
              </a:rPr>
              <a:t> </a:t>
            </a:r>
            <a:r>
              <a:rPr lang="uk-UA" dirty="0" smtClean="0">
                <a:ln>
                  <a:solidFill>
                    <a:srgbClr val="002060"/>
                  </a:solidFill>
                </a:ln>
              </a:rPr>
              <a:t>Інформація про сучасні засобі контрацепції.</a:t>
            </a:r>
            <a:endParaRPr lang="ru-RU" dirty="0">
              <a:ln>
                <a:solidFill>
                  <a:srgbClr val="002060"/>
                </a:solidFill>
              </a:ln>
            </a:endParaRPr>
          </a:p>
        </p:txBody>
      </p:sp>
      <p:pic>
        <p:nvPicPr>
          <p:cNvPr id="15362" name="Picture 2" descr="http://www.pioneerbooks.hu/Content/News/anya-lan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428868"/>
            <a:ext cx="4334728" cy="28955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4" name="Picture 4" descr="http://www.deafmos.ru/upload/image/f0112/tr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286124"/>
            <a:ext cx="4286280" cy="28718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214398"/>
          <a:ext cx="9144000" cy="5643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43042" y="428604"/>
            <a:ext cx="6500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>
                <a:ln>
                  <a:solidFill>
                    <a:srgbClr val="002060"/>
                  </a:solidFill>
                </a:ln>
              </a:rPr>
              <a:t>Досвід статевих зносин</a:t>
            </a:r>
            <a:endParaRPr lang="ru-RU" sz="4400" dirty="0">
              <a:ln>
                <a:solidFill>
                  <a:srgbClr val="002060"/>
                </a:solidFill>
              </a:ln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479</Words>
  <Application>Microsoft Office PowerPoint</Application>
  <PresentationFormat>Экран (4:3)</PresentationFormat>
  <Paragraphs>55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ВАГІТНІСТЬ У РАННЬОМУ ВІЦІ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Регулярне статеве життя</vt:lpstr>
      <vt:lpstr>Більше 4 статевих партнерів</vt:lpstr>
      <vt:lpstr>Постійний статевий партнер</vt:lpstr>
      <vt:lpstr>Жертви сексуального насильства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ВАГІТНІСТЬ У РАННЬОМУ ВІЦІ</dc:title>
  <dc:creator>пользователь</dc:creator>
  <cp:lastModifiedBy>пользователь</cp:lastModifiedBy>
  <cp:revision>20</cp:revision>
  <dcterms:created xsi:type="dcterms:W3CDTF">2013-01-22T16:20:18Z</dcterms:created>
  <dcterms:modified xsi:type="dcterms:W3CDTF">2013-04-18T04:58:55Z</dcterms:modified>
</cp:coreProperties>
</file>