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2"/>
  </p:notesMasterIdLst>
  <p:sldIdLst>
    <p:sldId id="274" r:id="rId2"/>
    <p:sldId id="275" r:id="rId3"/>
    <p:sldId id="276" r:id="rId4"/>
    <p:sldId id="288" r:id="rId5"/>
    <p:sldId id="277" r:id="rId6"/>
    <p:sldId id="285" r:id="rId7"/>
    <p:sldId id="256" r:id="rId8"/>
    <p:sldId id="284" r:id="rId9"/>
    <p:sldId id="260" r:id="rId10"/>
    <p:sldId id="286" r:id="rId11"/>
    <p:sldId id="289" r:id="rId12"/>
    <p:sldId id="259" r:id="rId13"/>
    <p:sldId id="261" r:id="rId14"/>
    <p:sldId id="271" r:id="rId15"/>
    <p:sldId id="268" r:id="rId16"/>
    <p:sldId id="258" r:id="rId17"/>
    <p:sldId id="270" r:id="rId18"/>
    <p:sldId id="272" r:id="rId19"/>
    <p:sldId id="287" r:id="rId20"/>
    <p:sldId id="290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51199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102399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53599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204799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559995" algn="l" defTabSz="1023998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3071993" algn="l" defTabSz="1023998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583992" algn="l" defTabSz="1023998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4095991" algn="l" defTabSz="1023998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99FF99"/>
    <a:srgbClr val="FFFF00"/>
    <a:srgbClr val="660066"/>
    <a:srgbClr val="000099"/>
    <a:srgbClr val="CDDB1D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F9EC3-54C6-4F93-B822-4F5F1D08FEB6}" type="datetimeFigureOut">
              <a:rPr lang="uk-UA" smtClean="0"/>
              <a:t>19.03.2014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6FC04-63DD-48D9-9533-A944688B2D4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059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6FC04-63DD-48D9-9533-A944688B2D4E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865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1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500" spc="111" baseline="0">
                <a:solidFill>
                  <a:schemeClr val="tx2"/>
                </a:solidFill>
              </a:defRPr>
            </a:lvl1pPr>
            <a:lvl2pPr marL="511999" indent="0" algn="ctr">
              <a:buNone/>
            </a:lvl2pPr>
            <a:lvl3pPr marL="1023998" indent="0" algn="ctr">
              <a:buNone/>
            </a:lvl3pPr>
            <a:lvl4pPr marL="1535997" indent="0" algn="ctr">
              <a:buNone/>
            </a:lvl4pPr>
            <a:lvl5pPr marL="2047996" indent="0" algn="ctr">
              <a:buNone/>
            </a:lvl5pPr>
            <a:lvl6pPr marL="2559995" indent="0" algn="ctr">
              <a:buNone/>
            </a:lvl6pPr>
            <a:lvl7pPr marL="3071993" indent="0" algn="ctr">
              <a:buNone/>
            </a:lvl7pPr>
            <a:lvl8pPr marL="3583992" indent="0" algn="ctr">
              <a:buNone/>
            </a:lvl8pPr>
            <a:lvl9pPr marL="4095991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1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54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7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5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7" y="3526303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02400" tIns="51200" rIns="102400" bIns="51200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F0C8B5-F0F3-4C50-84E6-3C3169C13C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2545-4663-4572-9FBA-48D2DF85D0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9815-2B6D-46FF-ABAA-7424C7E956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2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1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6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1" y="6245226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6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FB766261-733D-43EE-ACA9-2E24A1E864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2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6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1" y="6245226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6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5CFEBB22-423D-4F46-ABDE-CEF681609D9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Буга 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80345-C2F4-4002-B8CD-F1B13ECB4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9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F9BF1EF-D277-4CC2-986E-1B4583C7EB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7874-038B-4C4A-9695-269EFFD240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54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5"/>
            <a:ext cx="7924800" cy="984736"/>
          </a:xfrm>
        </p:spPr>
        <p:txBody>
          <a:bodyPr anchor="t"/>
          <a:lstStyle>
            <a:lvl1pPr marL="0" indent="0">
              <a:buNone/>
              <a:defRPr sz="2200" spc="111" baseline="0">
                <a:solidFill>
                  <a:schemeClr val="tx2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5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3168-A004-471E-9DEF-0C52A46F13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1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EF39-57A2-4871-97C1-4E087994F0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2400" tIns="51200" rIns="102400" bIns="5120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3000" b="1">
                <a:solidFill>
                  <a:schemeClr val="tx2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1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2400" tIns="51200" rIns="102400" bIns="5120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3000" b="1" baseline="0">
                <a:solidFill>
                  <a:schemeClr val="tx2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21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21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813E-D854-45D8-A9D4-F4E4D1C427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0EF5-3D49-4A24-A897-D163BB3B91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51200" bIns="51200" anchor="t" anchorCtr="0"/>
          <a:lstStyle>
            <a:lvl1pPr marL="0" indent="0">
              <a:lnSpc>
                <a:spcPct val="125000"/>
              </a:lnSpc>
              <a:spcAft>
                <a:spcPts val="1120"/>
              </a:spcAft>
              <a:buNone/>
              <a:defRPr sz="1800">
                <a:solidFill>
                  <a:schemeClr val="tx2"/>
                </a:solidFill>
              </a:defRPr>
            </a:lvl1pPr>
            <a:lvl2pPr>
              <a:buNone/>
              <a:defRPr sz="1300"/>
            </a:lvl2pPr>
            <a:lvl3pPr>
              <a:buNone/>
              <a:defRPr sz="12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1" y="457200"/>
            <a:ext cx="1981200" cy="1066800"/>
          </a:xfrm>
        </p:spPr>
        <p:txBody>
          <a:bodyPr lIns="102400" tIns="102400" anchor="b" anchorCtr="0"/>
          <a:lstStyle>
            <a:lvl1pPr algn="l">
              <a:buNone/>
              <a:defRPr sz="2000" b="1" spc="-57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1A903C-1B9F-4794-8279-0E09B7612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102400" tIns="102400" anchor="b" anchorCtr="0"/>
          <a:lstStyle>
            <a:lvl1pPr algn="l">
              <a:buNone/>
              <a:defRPr sz="2000" b="1" spc="-57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120"/>
              </a:spcAft>
              <a:buFontTx/>
              <a:buNone/>
              <a:defRPr sz="1800" b="0">
                <a:solidFill>
                  <a:schemeClr val="tx2"/>
                </a:solidFill>
              </a:defRPr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0AB1AD-D595-4B1C-A813-73357095E4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2"/>
            <a:ext cx="8229600" cy="4678363"/>
          </a:xfrm>
          <a:prstGeom prst="rect">
            <a:avLst/>
          </a:prstGeom>
        </p:spPr>
        <p:txBody>
          <a:bodyPr vert="horz" lIns="102400" tIns="51200" rIns="102400" bIns="5120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lIns="102400" tIns="51200" rIns="102400" bIns="51200" anchor="ctr" anchorCtr="0"/>
          <a:lstStyle>
            <a:lvl1pPr algn="l" eaLnBrk="1" latinLnBrk="0" hangingPunct="1">
              <a:defRPr kumimoji="0" sz="13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lIns="102400" tIns="51200" rIns="102400" bIns="51200" anchor="ctr" anchorCtr="0"/>
          <a:lstStyle>
            <a:lvl1pPr algn="r" eaLnBrk="1" latinLnBrk="0" hangingPunct="1">
              <a:defRPr kumimoji="0" sz="13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2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800" baseline="0">
                <a:solidFill>
                  <a:schemeClr val="tx2"/>
                </a:solidFill>
              </a:defRPr>
            </a:lvl1pPr>
          </a:lstStyle>
          <a:p>
            <a:fld id="{A16F338E-C341-46BD-8753-714C6D514D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lIns="102400" tIns="51200" rIns="102400" bIns="5120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glitter dir="u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700" b="0" kern="1200" spc="-111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307199" indent="-307199" algn="l" rtl="0" eaLnBrk="1" latinLnBrk="0" hangingPunct="1">
        <a:spcBef>
          <a:spcPts val="672"/>
        </a:spcBef>
        <a:buClr>
          <a:schemeClr val="accent2"/>
        </a:buClr>
        <a:buSzPct val="85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16798" indent="-307199" algn="l" rtl="0" eaLnBrk="1" latinLnBrk="0" hangingPunct="1">
        <a:spcBef>
          <a:spcPts val="336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700" kern="1200">
          <a:solidFill>
            <a:schemeClr val="tx2"/>
          </a:solidFill>
          <a:latin typeface="+mn-lt"/>
          <a:ea typeface="+mn-ea"/>
          <a:cs typeface="+mn-cs"/>
        </a:defRPr>
      </a:lvl2pPr>
      <a:lvl3pPr marL="1126398" indent="-255999" algn="l" rtl="0" eaLnBrk="1" latinLnBrk="0" hangingPunct="1">
        <a:spcBef>
          <a:spcPts val="336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33597" indent="-255999" algn="l" rtl="0" eaLnBrk="1" latinLnBrk="0" hangingPunct="1">
        <a:spcBef>
          <a:spcPts val="336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40796" indent="-255999" algn="l" rtl="0" eaLnBrk="1" latinLnBrk="0" hangingPunct="1">
        <a:spcBef>
          <a:spcPts val="381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47996" indent="-255999" algn="l" rtl="0" eaLnBrk="1" latinLnBrk="0" hangingPunct="1">
        <a:spcBef>
          <a:spcPts val="381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252795" indent="-204800" algn="l" rtl="0" eaLnBrk="1" latinLnBrk="0" hangingPunct="1">
        <a:spcBef>
          <a:spcPts val="381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59995" indent="-204800" algn="l" rtl="0" eaLnBrk="1" latinLnBrk="0" hangingPunct="1">
        <a:spcBef>
          <a:spcPts val="381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867193" indent="-204800" algn="l" rtl="0" eaLnBrk="1" latinLnBrk="0" hangingPunct="1">
        <a:spcBef>
          <a:spcPts val="381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199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839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959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34000" y="4876800"/>
            <a:ext cx="3791857" cy="1710396"/>
          </a:xfrm>
        </p:spPr>
        <p:txBody>
          <a:bodyPr/>
          <a:lstStyle/>
          <a:p>
            <a:r>
              <a:rPr lang="uk-UA" dirty="0" smtClean="0">
                <a:latin typeface="Arial Narrow" pitchFamily="34" charset="0"/>
              </a:rPr>
              <a:t>Підготував </a:t>
            </a:r>
          </a:p>
          <a:p>
            <a:r>
              <a:rPr lang="uk-UA" dirty="0" smtClean="0">
                <a:latin typeface="Arial Narrow" pitchFamily="34" charset="0"/>
              </a:rPr>
              <a:t>учень 10-Б класу</a:t>
            </a:r>
          </a:p>
          <a:p>
            <a:r>
              <a:rPr lang="uk-UA" dirty="0" smtClean="0">
                <a:latin typeface="Arial Narrow" pitchFamily="34" charset="0"/>
              </a:rPr>
              <a:t>Варга Віталій</a:t>
            </a:r>
            <a:endParaRPr lang="uk-UA" dirty="0">
              <a:latin typeface="Arial Narrow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57200" y="1600200"/>
            <a:ext cx="8305800" cy="1981200"/>
          </a:xfrm>
        </p:spPr>
        <p:txBody>
          <a:bodyPr/>
          <a:lstStyle/>
          <a:p>
            <a:r>
              <a:rPr lang="uk-UA" b="1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Презентація </a:t>
            </a:r>
            <a:br>
              <a:rPr lang="uk-UA" b="1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uk-UA" b="1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на тему</a:t>
            </a:r>
            <a:br>
              <a:rPr lang="uk-UA" b="1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uk-UA" b="1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«</a:t>
            </a:r>
            <a:r>
              <a:rPr lang="uk-UA" b="1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Волт</a:t>
            </a:r>
            <a:r>
              <a:rPr lang="uk-UA" b="1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uk-UA" b="1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Вітмен</a:t>
            </a:r>
            <a:r>
              <a:rPr lang="uk-UA" b="1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</a:t>
            </a:r>
            <a:br>
              <a:rPr lang="uk-UA" b="1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uk-UA" b="1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Життя. Творчість»</a:t>
            </a:r>
            <a:endParaRPr lang="uk-UA" b="1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5" name="YAponskayaya_melodiya_-_Pianino_skripka_i_flejta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394">
        <p14:glitter dir="u"/>
      </p:transition>
    </mc:Choice>
    <mc:Fallback>
      <p:transition spd="slow" advTm="4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1"/>
            <a:ext cx="8229600" cy="3886200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«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Тільки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сліпий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не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побачить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,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яким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дорогоцінним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подарунком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є «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Листя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трави».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Мудрістю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і талантом книга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вища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і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самобутніша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за все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досі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створене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Америкою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. Я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щасливий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,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що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читаю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цю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книгу,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бо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велика сила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її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завжди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дарує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 нам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щастя</a:t>
            </a:r>
            <a:r>
              <a:rPr lang="ru-RU" sz="3600" b="1" dirty="0" smtClean="0">
                <a:solidFill>
                  <a:srgbClr val="FFFF00"/>
                </a:solidFill>
                <a:latin typeface="Garamond" pitchFamily="18" charset="0"/>
              </a:rPr>
              <a:t>». </a:t>
            </a:r>
            <a:r>
              <a:rPr lang="ru-RU" sz="3600" b="1" dirty="0" err="1" smtClean="0">
                <a:solidFill>
                  <a:srgbClr val="FFFF00"/>
                </a:solidFill>
                <a:latin typeface="Garamond" pitchFamily="18" charset="0"/>
              </a:rPr>
              <a:t>Емерсон</a:t>
            </a:r>
            <a:endParaRPr lang="ru-RU" sz="3600" b="1" dirty="0" smtClean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2057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800" b="1" dirty="0" err="1" smtClean="0">
                <a:solidFill>
                  <a:schemeClr val="tx1"/>
                </a:solidFill>
                <a:latin typeface="Comic Sans MS" pitchFamily="66" charset="0"/>
              </a:rPr>
              <a:t>Митець</a:t>
            </a:r>
            <a:r>
              <a:rPr lang="ru-RU" sz="28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Comic Sans MS" pitchFamily="66" charset="0"/>
              </a:rPr>
              <a:t>принципово</a:t>
            </a:r>
            <a:r>
              <a:rPr lang="ru-RU" sz="28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Comic Sans MS" pitchFamily="66" charset="0"/>
              </a:rPr>
              <a:t>хотів</a:t>
            </a:r>
            <a:r>
              <a:rPr lang="ru-RU" sz="28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Comic Sans MS" pitchFamily="66" charset="0"/>
              </a:rPr>
              <a:t>лишитися</a:t>
            </a:r>
            <a:r>
              <a:rPr lang="ru-RU" sz="2800" b="1" dirty="0" smtClean="0">
                <a:solidFill>
                  <a:schemeClr val="tx1"/>
                </a:solidFill>
                <a:latin typeface="Comic Sans MS" pitchFamily="66" charset="0"/>
              </a:rPr>
              <a:t> в </a:t>
            </a:r>
            <a:r>
              <a:rPr lang="ru-RU" sz="2800" b="1" dirty="0" err="1" smtClean="0">
                <a:solidFill>
                  <a:schemeClr val="tx1"/>
                </a:solidFill>
                <a:latin typeface="Comic Sans MS" pitchFamily="66" charset="0"/>
              </a:rPr>
              <a:t>історії</a:t>
            </a:r>
            <a:r>
              <a:rPr lang="ru-RU" sz="28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Comic Sans MS" pitchFamily="66" charset="0"/>
              </a:rPr>
              <a:t>літератури</a:t>
            </a:r>
            <a:r>
              <a:rPr lang="ru-RU" sz="2800" b="1" dirty="0" smtClean="0">
                <a:solidFill>
                  <a:schemeClr val="tx1"/>
                </a:solidFill>
                <a:latin typeface="Comic Sans MS" pitchFamily="66" charset="0"/>
              </a:rPr>
              <a:t> автором </a:t>
            </a:r>
            <a:r>
              <a:rPr lang="ru-RU" sz="2800" b="1" dirty="0" err="1" smtClean="0">
                <a:solidFill>
                  <a:schemeClr val="tx1"/>
                </a:solidFill>
                <a:latin typeface="Comic Sans MS" pitchFamily="66" charset="0"/>
              </a:rPr>
              <a:t>однієї</a:t>
            </a:r>
            <a:r>
              <a:rPr lang="ru-RU" sz="2800" b="1" dirty="0" smtClean="0">
                <a:solidFill>
                  <a:schemeClr val="tx1"/>
                </a:solidFill>
                <a:latin typeface="Comic Sans MS" pitchFamily="66" charset="0"/>
              </a:rPr>
              <a:t> книжки — </a:t>
            </a:r>
            <a:r>
              <a:rPr lang="ru-RU" sz="2800" b="1" dirty="0" err="1" smtClean="0">
                <a:solidFill>
                  <a:schemeClr val="tx1"/>
                </a:solidFill>
                <a:latin typeface="Comic Sans MS" pitchFamily="66" charset="0"/>
              </a:rPr>
              <a:t>спочатку</a:t>
            </a:r>
            <a:r>
              <a:rPr lang="ru-RU" sz="28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Comic Sans MS" pitchFamily="66" charset="0"/>
              </a:rPr>
              <a:t>проклятої</a:t>
            </a:r>
            <a:r>
              <a:rPr lang="ru-RU" sz="2800" b="1" dirty="0" smtClean="0">
                <a:solidFill>
                  <a:schemeClr val="tx1"/>
                </a:solidFill>
                <a:latin typeface="Comic Sans MS" pitchFamily="66" charset="0"/>
              </a:rPr>
              <a:t>, а </a:t>
            </a:r>
            <a:r>
              <a:rPr lang="ru-RU" sz="2800" b="1" dirty="0" err="1" smtClean="0">
                <a:solidFill>
                  <a:schemeClr val="tx1"/>
                </a:solidFill>
                <a:latin typeface="Comic Sans MS" pitchFamily="66" charset="0"/>
              </a:rPr>
              <a:t>потім</a:t>
            </a:r>
            <a:r>
              <a:rPr lang="ru-RU" sz="2800" b="1" dirty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800" b="1" dirty="0" err="1" smtClean="0">
                <a:solidFill>
                  <a:schemeClr val="tx1"/>
                </a:solidFill>
                <a:latin typeface="Comic Sans MS" pitchFamily="66" charset="0"/>
              </a:rPr>
              <a:t>уславленої</a:t>
            </a:r>
            <a:r>
              <a:rPr lang="ru-RU" sz="2800" b="1" dirty="0" smtClean="0">
                <a:solidFill>
                  <a:schemeClr val="tx1"/>
                </a:solidFill>
                <a:latin typeface="Comic Sans MS" pitchFamily="66" charset="0"/>
              </a:rPr>
              <a:t>.</a:t>
            </a:r>
            <a:r>
              <a:rPr lang="ru-RU" sz="4800" dirty="0" smtClean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439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9117">
        <p14:glitter dir="u"/>
      </p:transition>
    </mc:Choice>
    <mc:Fallback>
      <p:transition spd="slow" advTm="91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268413"/>
            <a:ext cx="8964612" cy="5589587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uk-UA" sz="2800" b="1" u="sng" dirty="0" smtClean="0">
                <a:latin typeface="Arial Narrow" pitchFamily="34" charset="0"/>
              </a:rPr>
              <a:t>Зміст:</a:t>
            </a:r>
            <a:r>
              <a:rPr lang="uk-UA" sz="2800" b="1" dirty="0" smtClean="0">
                <a:latin typeface="Arial Narrow" pitchFamily="34" charset="0"/>
              </a:rPr>
              <a:t> духовний шлях самого поета, духовний шлях людини, яка </a:t>
            </a:r>
            <a:r>
              <a:rPr lang="uk-UA" sz="2800" b="1" dirty="0" err="1" smtClean="0">
                <a:latin typeface="Arial Narrow" pitchFamily="34" charset="0"/>
              </a:rPr>
              <a:t>беззупинно</a:t>
            </a:r>
            <a:r>
              <a:rPr lang="uk-UA" sz="2800" b="1" dirty="0" smtClean="0">
                <a:latin typeface="Arial Narrow" pitchFamily="34" charset="0"/>
              </a:rPr>
              <a:t> шукає свого шляху у Всесвіті.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ru-RU" sz="2800" b="1" u="sng" dirty="0" smtClean="0">
                <a:latin typeface="Arial Narrow" pitchFamily="34" charset="0"/>
              </a:rPr>
              <a:t>Сюжет:</a:t>
            </a:r>
            <a:r>
              <a:rPr lang="ru-RU" sz="2800" b="1" dirty="0" smtClean="0">
                <a:latin typeface="Arial Narrow" pitchFamily="34" charset="0"/>
              </a:rPr>
              <a:t> </a:t>
            </a:r>
            <a:r>
              <a:rPr lang="ru-RU" sz="2800" b="1" dirty="0" err="1" smtClean="0">
                <a:latin typeface="Arial Narrow" pitchFamily="34" charset="0"/>
              </a:rPr>
              <a:t>взаємовідносини</a:t>
            </a:r>
            <a:r>
              <a:rPr lang="ru-RU" sz="2800" b="1" dirty="0" smtClean="0">
                <a:latin typeface="Arial Narrow" pitchFamily="34" charset="0"/>
              </a:rPr>
              <a:t> </a:t>
            </a:r>
            <a:r>
              <a:rPr lang="ru-RU" sz="2800" b="1" dirty="0" err="1" smtClean="0">
                <a:latin typeface="Arial Narrow" pitchFamily="34" charset="0"/>
              </a:rPr>
              <a:t>людини</a:t>
            </a:r>
            <a:r>
              <a:rPr lang="ru-RU" sz="2800" b="1" dirty="0" smtClean="0">
                <a:latin typeface="Arial Narrow" pitchFamily="34" charset="0"/>
              </a:rPr>
              <a:t> і </a:t>
            </a:r>
            <a:r>
              <a:rPr lang="ru-RU" sz="2800" b="1" dirty="0" err="1" smtClean="0">
                <a:latin typeface="Arial Narrow" pitchFamily="34" charset="0"/>
              </a:rPr>
              <a:t>всесвіту</a:t>
            </a:r>
            <a:r>
              <a:rPr lang="ru-RU" sz="2800" b="1" dirty="0" smtClean="0">
                <a:latin typeface="Arial Narrow" pitchFamily="34" charset="0"/>
              </a:rPr>
              <a:t>, </a:t>
            </a:r>
            <a:r>
              <a:rPr lang="ru-RU" sz="2800" b="1" dirty="0" err="1" smtClean="0">
                <a:latin typeface="Arial Narrow" pitchFamily="34" charset="0"/>
              </a:rPr>
              <a:t>ідея</a:t>
            </a:r>
            <a:r>
              <a:rPr lang="ru-RU" sz="2800" b="1" dirty="0" smtClean="0">
                <a:latin typeface="Arial Narrow" pitchFamily="34" charset="0"/>
              </a:rPr>
              <a:t> - </a:t>
            </a:r>
            <a:r>
              <a:rPr lang="ru-RU" sz="2800" b="1" dirty="0" err="1" smtClean="0">
                <a:latin typeface="Arial Narrow" pitchFamily="34" charset="0"/>
              </a:rPr>
              <a:t>вічна</a:t>
            </a:r>
            <a:r>
              <a:rPr lang="ru-RU" sz="2800" b="1" dirty="0" smtClean="0">
                <a:latin typeface="Arial Narrow" pitchFamily="34" charset="0"/>
              </a:rPr>
              <a:t> і </a:t>
            </a:r>
            <a:r>
              <a:rPr lang="ru-RU" sz="2800" b="1" dirty="0" err="1" smtClean="0">
                <a:latin typeface="Arial Narrow" pitchFamily="34" charset="0"/>
              </a:rPr>
              <a:t>неухильна</a:t>
            </a:r>
            <a:r>
              <a:rPr lang="ru-RU" sz="2800" b="1" dirty="0" smtClean="0">
                <a:latin typeface="Arial Narrow" pitchFamily="34" charset="0"/>
              </a:rPr>
              <a:t> </a:t>
            </a:r>
            <a:r>
              <a:rPr lang="ru-RU" sz="2800" b="1" dirty="0" err="1" smtClean="0">
                <a:latin typeface="Arial Narrow" pitchFamily="34" charset="0"/>
              </a:rPr>
              <a:t>віра</a:t>
            </a:r>
            <a:r>
              <a:rPr lang="ru-RU" sz="2800" b="1" dirty="0" smtClean="0">
                <a:latin typeface="Arial Narrow" pitchFamily="34" charset="0"/>
              </a:rPr>
              <a:t> в торжество </a:t>
            </a:r>
            <a:r>
              <a:rPr lang="ru-RU" sz="2800" b="1" dirty="0" err="1" smtClean="0">
                <a:latin typeface="Arial Narrow" pitchFamily="34" charset="0"/>
              </a:rPr>
              <a:t>людини</a:t>
            </a:r>
            <a:r>
              <a:rPr lang="ru-RU" sz="2800" b="1" dirty="0" smtClean="0">
                <a:latin typeface="Arial Narrow" pitchFamily="34" charset="0"/>
              </a:rPr>
              <a:t>.</a:t>
            </a:r>
            <a:endParaRPr lang="uk-UA" sz="2800" b="1" dirty="0" smtClean="0">
              <a:latin typeface="Arial Narrow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uk-UA" sz="2800" b="1" u="sng" dirty="0" smtClean="0">
                <a:latin typeface="Arial Narrow" pitchFamily="34" charset="0"/>
              </a:rPr>
              <a:t>Тема:</a:t>
            </a:r>
            <a:r>
              <a:rPr lang="uk-UA" sz="2800" b="1" dirty="0" smtClean="0">
                <a:latin typeface="Arial Narrow" pitchFamily="34" charset="0"/>
              </a:rPr>
              <a:t> людина, сам поет. Вічна і нерухома віра в перемогу людини.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uk-UA" sz="2800" b="1" u="sng" dirty="0" smtClean="0">
                <a:latin typeface="Arial Narrow" pitchFamily="34" charset="0"/>
              </a:rPr>
              <a:t>Жанр:</a:t>
            </a:r>
            <a:r>
              <a:rPr lang="uk-UA" sz="2800" b="1" dirty="0" smtClean="0">
                <a:latin typeface="Arial Narrow" pitchFamily="34" charset="0"/>
              </a:rPr>
              <a:t> ліро-епічний твір.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uk-UA" sz="2800" b="1" u="sng" dirty="0" smtClean="0">
                <a:latin typeface="Arial Narrow" pitchFamily="34" charset="0"/>
              </a:rPr>
              <a:t>Тематика:</a:t>
            </a:r>
            <a:r>
              <a:rPr lang="uk-UA" sz="2800" b="1" dirty="0" smtClean="0">
                <a:latin typeface="Arial Narrow" pitchFamily="34" charset="0"/>
              </a:rPr>
              <a:t> життя, смерть, природа, Америка, світова демократія. </a:t>
            </a:r>
            <a:r>
              <a:rPr lang="uk-UA" sz="2800" b="1" dirty="0">
                <a:latin typeface="Arial Narrow" pitchFamily="34" charset="0"/>
              </a:rPr>
              <a:t>П</a:t>
            </a:r>
            <a:r>
              <a:rPr lang="uk-UA" sz="2800" b="1" dirty="0" smtClean="0">
                <a:latin typeface="Arial Narrow" pitchFamily="34" charset="0"/>
              </a:rPr>
              <a:t>оет і поезія, доля індіанців, рівність людей,чоловік-жінка.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uk-UA" sz="2800" b="1" u="sng" dirty="0" smtClean="0">
                <a:latin typeface="Arial Narrow" pitchFamily="34" charset="0"/>
              </a:rPr>
              <a:t>Новаторство:</a:t>
            </a:r>
            <a:r>
              <a:rPr lang="uk-UA" sz="2800" b="1" dirty="0" smtClean="0">
                <a:latin typeface="Arial Narrow" pitchFamily="34" charset="0"/>
              </a:rPr>
              <a:t> верлібр(вільний  вірш), діалогічність, каталогізація (перелік реалій для створення ефекту всеосяжності).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ru-RU" sz="2800" b="1" dirty="0" smtClean="0">
              <a:latin typeface="Comic Sans MS" pitchFamily="66" charset="0"/>
            </a:endParaRPr>
          </a:p>
        </p:txBody>
      </p: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381000" y="307975"/>
            <a:ext cx="822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3600" b="1" dirty="0">
                <a:ln w="50800"/>
                <a:solidFill>
                  <a:srgbClr val="FFC000"/>
                </a:solidFill>
                <a:latin typeface="Segoe Print" pitchFamily="2" charset="0"/>
              </a:rPr>
              <a:t>ЛИСТЯ ТРАВИ</a:t>
            </a:r>
            <a:endParaRPr lang="ru-RU" sz="3600" b="1" dirty="0">
              <a:ln w="50800"/>
              <a:solidFill>
                <a:srgbClr val="FFC000"/>
              </a:solidFill>
              <a:latin typeface="Segoe Prin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912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9702">
        <p14:glitter dir="u"/>
      </p:transition>
    </mc:Choice>
    <mc:Fallback>
      <p:transition spd="slow" advTm="19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0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0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381000"/>
            <a:ext cx="8763000" cy="6248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З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дванадцяти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віршів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поем у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цілком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новому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стилі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 smtClean="0">
                <a:solidFill>
                  <a:srgbClr val="000099"/>
                </a:solidFill>
                <a:latin typeface="Arial Narrow" pitchFamily="34" charset="0"/>
              </a:rPr>
              <a:t>Вітмен</a:t>
            </a:r>
            <a:r>
              <a:rPr lang="ru-RU" sz="2800" dirty="0" smtClean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уклав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збірку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з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такою ж, як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самі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вірші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,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дражливою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назвою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: «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Листя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трави».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Хто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ще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ніколи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не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бачив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у трави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листя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,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може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, просто погано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вдивлявся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в природу, не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злився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з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нею до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такої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міри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,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щоб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самому стати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лише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листком трави?..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Адже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листя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трави —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реальність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«трансцендентна</a:t>
            </a:r>
            <a:r>
              <a:rPr lang="ru-RU" sz="2800" dirty="0" smtClean="0">
                <a:solidFill>
                  <a:srgbClr val="000099"/>
                </a:solidFill>
                <a:latin typeface="Arial Narrow" pitchFamily="34" charset="0"/>
              </a:rPr>
              <a:t>»...</a:t>
            </a:r>
          </a:p>
          <a:p>
            <a:pPr>
              <a:lnSpc>
                <a:spcPct val="80000"/>
              </a:lnSpc>
            </a:pPr>
            <a:endParaRPr lang="ru-RU" sz="2800" dirty="0">
              <a:solidFill>
                <a:srgbClr val="000099"/>
              </a:solidFill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Звичайно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,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набирати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,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видавати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таку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книжку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авторові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довелося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особисто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(тут стали у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нагоді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робочі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навички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,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отримані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в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юності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). У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липні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1855 року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Уїтмен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виготовив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800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примірників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книжки. На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зеленій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палітурці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імені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автора не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було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зазначено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,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тільки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зображено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листя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стеблинки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трави.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Найбільший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за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обсягом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твір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був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без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назви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починався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так</a:t>
            </a:r>
            <a:r>
              <a:rPr lang="ru-RU" sz="2800" dirty="0" smtClean="0">
                <a:solidFill>
                  <a:srgbClr val="000099"/>
                </a:solidFill>
                <a:latin typeface="Arial Narrow" pitchFamily="34" charset="0"/>
              </a:rPr>
              <a:t>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800" dirty="0" smtClean="0">
                <a:solidFill>
                  <a:srgbClr val="000099"/>
                </a:solidFill>
                <a:latin typeface="Arial Narrow" pitchFamily="34" charset="0"/>
              </a:rPr>
              <a:t>«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С</a:t>
            </a:r>
            <a:r>
              <a:rPr lang="ru-RU" sz="2800" dirty="0" smtClean="0">
                <a:solidFill>
                  <a:srgbClr val="000099"/>
                </a:solidFill>
                <a:latin typeface="Arial Narrow" pitchFamily="34" charset="0"/>
              </a:rPr>
              <a:t>лавлю 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себе</a:t>
            </a:r>
            <a:r>
              <a:rPr lang="ru-RU" sz="2800" dirty="0" smtClean="0">
                <a:solidFill>
                  <a:srgbClr val="000099"/>
                </a:solidFill>
                <a:latin typeface="Arial Narrow" pitchFamily="34" charset="0"/>
              </a:rPr>
              <a:t>, і 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я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оспівую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себе... І те,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що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подумаю я,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подумаєш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ти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,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Бо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кожен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атом,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що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належить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мені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, Так само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належить</a:t>
            </a:r>
            <a:r>
              <a:rPr lang="ru-RU" sz="2800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Arial Narrow" pitchFamily="34" charset="0"/>
              </a:rPr>
              <a:t>тобі</a:t>
            </a:r>
            <a:r>
              <a:rPr lang="ru-RU" sz="2800" dirty="0" smtClean="0">
                <a:solidFill>
                  <a:srgbClr val="000099"/>
                </a:solidFill>
                <a:latin typeface="Arial Narrow" pitchFamily="34" charset="0"/>
              </a:rPr>
              <a:t>.»</a:t>
            </a:r>
            <a:endParaRPr lang="ru-RU" sz="28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2"/>
            <a:ext cx="8153400" cy="1155700"/>
          </a:xfrm>
        </p:spPr>
        <p:txBody>
          <a:bodyPr/>
          <a:lstStyle/>
          <a:p>
            <a:r>
              <a:rPr lang="uk-UA" dirty="0"/>
              <a:t>         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7516">
        <p14:glitter dir="u"/>
      </p:transition>
    </mc:Choice>
    <mc:Fallback>
      <p:transition spd="slow" advTm="375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nimBg="1"/>
      <p:bldP spid="409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38" name="Picture 30" descr="250px-Whitman-leavesofgra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381001"/>
            <a:ext cx="3962400" cy="61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037" name="Rectangle 29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304800"/>
            <a:ext cx="4038600" cy="6553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1861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рік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. В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Америці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вибухнула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громадянська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війна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.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Протягом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усього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воєнного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періоду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поет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працює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у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військовій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скарбниці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, а у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вільний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час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доглядає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поранених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та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хворих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.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Свої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почуття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і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враження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від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цих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воєнних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років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поет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висловив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у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збірці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"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Бий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, барабане!", де в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піднесеному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дусі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оспівано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боротьбу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проти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700" dirty="0" err="1">
                <a:solidFill>
                  <a:schemeClr val="tx2">
                    <a:lumMod val="90000"/>
                  </a:schemeClr>
                </a:solidFill>
              </a:rPr>
              <a:t>ганебного</a:t>
            </a:r>
            <a:r>
              <a:rPr lang="ru-RU" sz="2700" dirty="0">
                <a:solidFill>
                  <a:schemeClr val="tx2">
                    <a:lumMod val="90000"/>
                  </a:schemeClr>
                </a:solidFill>
              </a:rPr>
              <a:t> рабства.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9500">
        <p14:glitter dir="u"/>
      </p:transition>
    </mc:Choice>
    <mc:Fallback>
      <p:transition spd="slow" advTm="9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3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>
                <a:solidFill>
                  <a:srgbClr val="00B0F0"/>
                </a:solidFill>
                <a:latin typeface="Segoe Print" pitchFamily="2" charset="0"/>
              </a:rPr>
              <a:t>В шпиталі</a:t>
            </a:r>
            <a:endParaRPr lang="ru-RU" sz="5400" dirty="0">
              <a:solidFill>
                <a:srgbClr val="00B0F0"/>
              </a:solidFill>
              <a:latin typeface="Segoe Print" pitchFamily="2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rgbClr val="008000"/>
                </a:solidFill>
                <a:latin typeface="Arial Narrow" pitchFamily="34" charset="0"/>
              </a:rPr>
              <a:t>Сивий, мовчазний, бородатий, повільний, він уже одним своїм виглядом заспокоював хворих; на всіх обличчях з’являлись посмішки, хворі безперестанно кричали: </a:t>
            </a:r>
            <a:r>
              <a:rPr lang="uk-UA" dirty="0" err="1" smtClean="0">
                <a:solidFill>
                  <a:srgbClr val="008000"/>
                </a:solidFill>
                <a:latin typeface="Arial Narrow" pitchFamily="34" charset="0"/>
              </a:rPr>
              <a:t>“Волт</a:t>
            </a:r>
            <a:r>
              <a:rPr lang="uk-UA" dirty="0" smtClean="0">
                <a:solidFill>
                  <a:srgbClr val="008000"/>
                </a:solidFill>
                <a:latin typeface="Arial Narrow" pitchFamily="34" charset="0"/>
              </a:rPr>
              <a:t>, </a:t>
            </a:r>
            <a:r>
              <a:rPr lang="uk-UA" dirty="0" err="1" smtClean="0">
                <a:solidFill>
                  <a:srgbClr val="008000"/>
                </a:solidFill>
                <a:latin typeface="Arial Narrow" pitchFamily="34" charset="0"/>
              </a:rPr>
              <a:t>Волт</a:t>
            </a:r>
            <a:r>
              <a:rPr lang="uk-UA" dirty="0" smtClean="0">
                <a:solidFill>
                  <a:srgbClr val="008000"/>
                </a:solidFill>
                <a:latin typeface="Arial Narrow" pitchFamily="34" charset="0"/>
              </a:rPr>
              <a:t>, приходь неодмінно знову!”</a:t>
            </a:r>
            <a:endParaRPr lang="ru-RU" dirty="0">
              <a:solidFill>
                <a:srgbClr val="008000"/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905000"/>
            <a:ext cx="37338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398">
        <p14:glitter dir="u"/>
      </p:transition>
    </mc:Choice>
    <mc:Fallback>
      <p:transition spd="slow" advTm="53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514599" y="1524000"/>
            <a:ext cx="6172201" cy="4724399"/>
          </a:xfrm>
        </p:spPr>
        <p:txBody>
          <a:bodyPr/>
          <a:lstStyle/>
          <a:p>
            <a:r>
              <a:rPr lang="uk-UA" sz="2400" dirty="0" smtClean="0">
                <a:solidFill>
                  <a:schemeClr val="tx1"/>
                </a:solidFill>
                <a:latin typeface="Arial Narrow" pitchFamily="34" charset="0"/>
              </a:rPr>
              <a:t>  О капітане! Батьку! Страшна скінчилась путь</a:t>
            </a:r>
          </a:p>
          <a:p>
            <a:endParaRPr lang="uk-UA" sz="24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endParaRPr lang="uk-UA" sz="24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r>
              <a:rPr lang="uk-UA" sz="2400" dirty="0" smtClean="0">
                <a:latin typeface="Arial Narrow" pitchFamily="34" charset="0"/>
              </a:rPr>
              <a:t>  Скорботний ритм, який </a:t>
            </a:r>
            <a:r>
              <a:rPr lang="uk-UA" sz="2400" dirty="0" err="1" smtClean="0">
                <a:latin typeface="Arial Narrow" pitchFamily="34" charset="0"/>
              </a:rPr>
              <a:t>Вітмен</a:t>
            </a:r>
            <a:r>
              <a:rPr lang="uk-UA" sz="2400" dirty="0" smtClean="0">
                <a:latin typeface="Arial Narrow" pitchFamily="34" charset="0"/>
              </a:rPr>
              <a:t> створює за допомогою чергування різної довжини рядків, надає віршу “О капітане!” трагічного звучання; водночас твір звучить як присяга продовжити справу президента Лінкольна.</a:t>
            </a:r>
          </a:p>
          <a:p>
            <a:endParaRPr lang="ru-RU" sz="2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6048"/>
          </a:xfrm>
        </p:spPr>
        <p:txBody>
          <a:bodyPr>
            <a:noAutofit/>
          </a:bodyPr>
          <a:lstStyle/>
          <a:p>
            <a:r>
              <a:rPr lang="uk-UA" sz="3600" dirty="0" smtClean="0">
                <a:solidFill>
                  <a:schemeClr val="bg1"/>
                </a:solidFill>
                <a:latin typeface="Segoe Print" pitchFamily="2" charset="0"/>
              </a:rPr>
              <a:t>Капітан, про якого пам’ятатимуть завжди</a:t>
            </a:r>
            <a:endParaRPr lang="ru-RU" sz="3600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1" y="1447800"/>
            <a:ext cx="2286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751">
        <p14:glitter dir="u"/>
      </p:transition>
    </mc:Choice>
    <mc:Fallback>
      <p:transition spd="slow" advTm="87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       </a:t>
            </a:r>
            <a:endParaRPr lang="ru-RU"/>
          </a:p>
        </p:txBody>
      </p:sp>
      <p:sp>
        <p:nvSpPr>
          <p:cNvPr id="31753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457201" y="228600"/>
            <a:ext cx="4038600" cy="57912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400" dirty="0" err="1">
                <a:latin typeface="Arial Narrow" pitchFamily="34" charset="0"/>
              </a:rPr>
              <a:t>Вірші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Вітмена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звернені</a:t>
            </a:r>
            <a:r>
              <a:rPr lang="ru-RU" sz="2400" dirty="0">
                <a:latin typeface="Arial Narrow" pitchFamily="34" charset="0"/>
              </a:rPr>
              <a:t> до кожного, поет </a:t>
            </a:r>
            <a:r>
              <a:rPr lang="ru-RU" sz="2400" dirty="0" err="1">
                <a:latin typeface="Arial Narrow" pitchFamily="34" charset="0"/>
              </a:rPr>
              <a:t>відчуває</a:t>
            </a:r>
            <a:r>
              <a:rPr lang="ru-RU" sz="2400" dirty="0">
                <a:latin typeface="Arial Narrow" pitchFamily="34" charset="0"/>
              </a:rPr>
              <a:t> себе </a:t>
            </a:r>
            <a:r>
              <a:rPr lang="ru-RU" sz="2400" dirty="0" err="1">
                <a:latin typeface="Arial Narrow" pitchFamily="34" charset="0"/>
              </a:rPr>
              <a:t>часткою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людської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спільноти</a:t>
            </a:r>
            <a:r>
              <a:rPr lang="ru-RU" sz="2400" dirty="0">
                <a:latin typeface="Arial Narrow" pitchFamily="34" charset="0"/>
              </a:rPr>
              <a:t>, </a:t>
            </a:r>
            <a:r>
              <a:rPr lang="ru-RU" sz="2400" dirty="0" err="1">
                <a:latin typeface="Arial Narrow" pitchFamily="34" charset="0"/>
              </a:rPr>
              <a:t>її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самобутнім</a:t>
            </a:r>
            <a:r>
              <a:rPr lang="ru-RU" sz="2400" dirty="0">
                <a:latin typeface="Arial Narrow" pitchFamily="34" charset="0"/>
              </a:rPr>
              <a:t> голосом:</a:t>
            </a:r>
          </a:p>
          <a:p>
            <a:pPr>
              <a:lnSpc>
                <a:spcPct val="80000"/>
              </a:lnSpc>
            </a:pPr>
            <a:endParaRPr lang="ru-RU" sz="2400" dirty="0"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dirty="0">
                <a:latin typeface="Arial Narrow" pitchFamily="34" charset="0"/>
              </a:rPr>
              <a:t>Перший, </a:t>
            </a:r>
            <a:r>
              <a:rPr lang="ru-RU" sz="2400" dirty="0" err="1">
                <a:latin typeface="Arial Narrow" pitchFamily="34" charset="0"/>
              </a:rPr>
              <a:t>хто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зустрінеться</a:t>
            </a:r>
            <a:r>
              <a:rPr lang="ru-RU" sz="2400" dirty="0">
                <a:latin typeface="Arial Narrow" pitchFamily="34" charset="0"/>
              </a:rPr>
              <a:t> на </a:t>
            </a:r>
            <a:r>
              <a:rPr lang="ru-RU" sz="2400" dirty="0" err="1">
                <a:latin typeface="Arial Narrow" pitchFamily="34" charset="0"/>
              </a:rPr>
              <a:t>моєму</a:t>
            </a:r>
            <a:r>
              <a:rPr lang="ru-RU" sz="2400" dirty="0">
                <a:latin typeface="Arial Narrow" pitchFamily="34" charset="0"/>
              </a:rPr>
              <a:t> шляху,</a:t>
            </a:r>
          </a:p>
          <a:p>
            <a:pPr>
              <a:lnSpc>
                <a:spcPct val="80000"/>
              </a:lnSpc>
            </a:pPr>
            <a:endParaRPr lang="ru-RU" sz="2400" dirty="0"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dirty="0" err="1">
                <a:latin typeface="Arial Narrow" pitchFamily="34" charset="0"/>
              </a:rPr>
              <a:t>Якщо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ти</a:t>
            </a:r>
            <a:r>
              <a:rPr lang="ru-RU" sz="2400" dirty="0">
                <a:latin typeface="Arial Narrow" pitchFamily="34" charset="0"/>
              </a:rPr>
              <a:t>, </a:t>
            </a:r>
            <a:r>
              <a:rPr lang="ru-RU" sz="2400" dirty="0" err="1">
                <a:latin typeface="Arial Narrow" pitchFamily="34" charset="0"/>
              </a:rPr>
              <a:t>проходячи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повз</a:t>
            </a:r>
            <a:r>
              <a:rPr lang="ru-RU" sz="2400" dirty="0">
                <a:latin typeface="Arial Narrow" pitchFamily="34" charset="0"/>
              </a:rPr>
              <a:t> мене,</a:t>
            </a:r>
          </a:p>
          <a:p>
            <a:pPr>
              <a:lnSpc>
                <a:spcPct val="80000"/>
              </a:lnSpc>
            </a:pPr>
            <a:endParaRPr lang="ru-RU" sz="2400" dirty="0"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dirty="0" err="1">
                <a:latin typeface="Arial Narrow" pitchFamily="34" charset="0"/>
              </a:rPr>
              <a:t>захочеш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заговорити</a:t>
            </a:r>
            <a:r>
              <a:rPr lang="ru-RU" sz="2400" dirty="0">
                <a:latin typeface="Arial Narrow" pitchFamily="34" charset="0"/>
              </a:rPr>
              <a:t> до мене,</a:t>
            </a:r>
          </a:p>
          <a:p>
            <a:pPr>
              <a:lnSpc>
                <a:spcPct val="80000"/>
              </a:lnSpc>
            </a:pPr>
            <a:endParaRPr lang="ru-RU" sz="2400" dirty="0"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dirty="0">
                <a:latin typeface="Arial Narrow" pitchFamily="34" charset="0"/>
              </a:rPr>
              <a:t>то </a:t>
            </a:r>
            <a:r>
              <a:rPr lang="ru-RU" sz="2400" dirty="0" err="1">
                <a:latin typeface="Arial Narrow" pitchFamily="34" charset="0"/>
              </a:rPr>
              <a:t>чого</a:t>
            </a:r>
            <a:r>
              <a:rPr lang="ru-RU" sz="2400" dirty="0">
                <a:latin typeface="Arial Narrow" pitchFamily="34" charset="0"/>
              </a:rPr>
              <a:t> б </a:t>
            </a:r>
            <a:r>
              <a:rPr lang="ru-RU" sz="2400" dirty="0" err="1">
                <a:latin typeface="Arial Narrow" pitchFamily="34" charset="0"/>
              </a:rPr>
              <a:t>тобі</a:t>
            </a:r>
            <a:r>
              <a:rPr lang="ru-RU" sz="2400" dirty="0">
                <a:latin typeface="Arial Narrow" pitchFamily="34" charset="0"/>
              </a:rPr>
              <a:t> не </a:t>
            </a:r>
            <a:r>
              <a:rPr lang="ru-RU" sz="2400" dirty="0" err="1">
                <a:latin typeface="Arial Narrow" pitchFamily="34" charset="0"/>
              </a:rPr>
              <a:t>заговорити</a:t>
            </a:r>
            <a:r>
              <a:rPr lang="ru-RU" sz="2400" dirty="0">
                <a:latin typeface="Arial Narrow" pitchFamily="34" charset="0"/>
              </a:rPr>
              <a:t> до мене?</a:t>
            </a:r>
          </a:p>
          <a:p>
            <a:pPr>
              <a:lnSpc>
                <a:spcPct val="80000"/>
              </a:lnSpc>
            </a:pPr>
            <a:endParaRPr lang="ru-RU" sz="2400" dirty="0"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dirty="0" err="1">
                <a:latin typeface="Arial Narrow" pitchFamily="34" charset="0"/>
              </a:rPr>
              <a:t>Чому</a:t>
            </a:r>
            <a:r>
              <a:rPr lang="ru-RU" sz="2400" dirty="0">
                <a:latin typeface="Arial Narrow" pitchFamily="34" charset="0"/>
              </a:rPr>
              <a:t> б </a:t>
            </a:r>
            <a:r>
              <a:rPr lang="ru-RU" sz="2400" dirty="0" err="1">
                <a:latin typeface="Arial Narrow" pitchFamily="34" charset="0"/>
              </a:rPr>
              <a:t>і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мені</a:t>
            </a:r>
            <a:r>
              <a:rPr lang="ru-RU" sz="2400" dirty="0">
                <a:latin typeface="Arial Narrow" pitchFamily="34" charset="0"/>
              </a:rPr>
              <a:t> не </a:t>
            </a:r>
            <a:r>
              <a:rPr lang="ru-RU" sz="2400" dirty="0" err="1">
                <a:latin typeface="Arial Narrow" pitchFamily="34" charset="0"/>
              </a:rPr>
              <a:t>розпочати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розмову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err="1">
                <a:latin typeface="Arial Narrow" pitchFamily="34" charset="0"/>
              </a:rPr>
              <a:t>з</a:t>
            </a:r>
            <a:r>
              <a:rPr lang="ru-RU" sz="2400" dirty="0">
                <a:latin typeface="Arial Narrow" pitchFamily="34" charset="0"/>
              </a:rPr>
              <a:t> тобою?</a:t>
            </a:r>
          </a:p>
        </p:txBody>
      </p:sp>
      <p:pic>
        <p:nvPicPr>
          <p:cNvPr id="31755" name="Picture 11" descr="52691615_walt_whitman_3308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876800" y="457200"/>
            <a:ext cx="373380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1705">
        <p14:glitter dir="u"/>
      </p:transition>
    </mc:Choice>
    <mc:Fallback>
      <p:transition spd="slow" advTm="117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17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7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7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7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7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7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7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7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7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7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  <p:bldP spid="3175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Print" pitchFamily="2" charset="0"/>
              </a:rPr>
              <a:t>“Людина</a:t>
            </a:r>
            <a:r>
              <a:rPr lang="uk-UA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Print" pitchFamily="2" charset="0"/>
              </a:rPr>
              <a:t> іде – і в захваті ви, немов від </a:t>
            </a:r>
            <a:r>
              <a:rPr lang="uk-UA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Print" pitchFamily="2" charset="0"/>
              </a:rPr>
              <a:t>поеми”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uk-UA" sz="3700" dirty="0" err="1" smtClean="0">
                <a:solidFill>
                  <a:schemeClr val="bg1"/>
                </a:solidFill>
                <a:latin typeface="Arial Narrow" pitchFamily="34" charset="0"/>
              </a:rPr>
              <a:t>Волт</a:t>
            </a:r>
            <a:r>
              <a:rPr lang="uk-UA" sz="37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uk-UA" sz="3700" dirty="0" err="1" smtClean="0">
                <a:solidFill>
                  <a:schemeClr val="bg1"/>
                </a:solidFill>
                <a:latin typeface="Arial Narrow" pitchFamily="34" charset="0"/>
              </a:rPr>
              <a:t>Вітмен</a:t>
            </a:r>
            <a:r>
              <a:rPr lang="uk-UA" sz="37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uk-UA" sz="3700" dirty="0" err="1" smtClean="0">
                <a:solidFill>
                  <a:schemeClr val="bg1"/>
                </a:solidFill>
                <a:latin typeface="Arial Narrow" pitchFamily="34" charset="0"/>
              </a:rPr>
              <a:t>першем</a:t>
            </a:r>
            <a:r>
              <a:rPr lang="uk-UA" sz="3700" dirty="0" smtClean="0">
                <a:solidFill>
                  <a:schemeClr val="bg1"/>
                </a:solidFill>
                <a:latin typeface="Arial Narrow" pitchFamily="34" charset="0"/>
              </a:rPr>
              <a:t> із американських поетів насмілився розкрити велич духовного та фізичного кохання.</a:t>
            </a:r>
            <a:endParaRPr lang="ru-RU" sz="37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905000"/>
            <a:ext cx="38862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205">
        <p14:glitter dir="u"/>
      </p:transition>
    </mc:Choice>
    <mc:Fallback>
      <p:transition spd="slow" advTm="12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Segoe Print" pitchFamily="2" charset="0"/>
              </a:rPr>
              <a:t>Визначальні риси поезії </a:t>
            </a:r>
            <a:endParaRPr lang="ru-RU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uk-UA" sz="2400" dirty="0" smtClean="0">
                <a:solidFill>
                  <a:schemeClr val="bg1"/>
                </a:solidFill>
                <a:latin typeface="Arial Narrow" pitchFamily="34" charset="0"/>
              </a:rPr>
              <a:t>мовний експеримент (іншомовна лексика, наукові терміни, сленг, верлібр)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uk-UA" sz="2400" dirty="0" smtClean="0">
                <a:solidFill>
                  <a:schemeClr val="bg1"/>
                </a:solidFill>
                <a:latin typeface="Arial Narrow" pitchFamily="34" charset="0"/>
              </a:rPr>
              <a:t>принцип </a:t>
            </a:r>
            <a:r>
              <a:rPr lang="uk-UA" sz="2400" dirty="0" err="1" smtClean="0">
                <a:solidFill>
                  <a:schemeClr val="bg1"/>
                </a:solidFill>
                <a:latin typeface="Arial Narrow" pitchFamily="34" charset="0"/>
              </a:rPr>
              <a:t>“каталогу”</a:t>
            </a:r>
            <a:endParaRPr lang="uk-UA" sz="2400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uk-UA" sz="2400" dirty="0" smtClean="0">
                <a:solidFill>
                  <a:schemeClr val="bg1"/>
                </a:solidFill>
                <a:latin typeface="Arial Narrow" pitchFamily="34" charset="0"/>
              </a:rPr>
              <a:t>відсутність сюжету, ритму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uk-UA" sz="2400" dirty="0" smtClean="0">
                <a:solidFill>
                  <a:schemeClr val="bg1"/>
                </a:solidFill>
                <a:latin typeface="Arial Narrow" pitchFamily="34" charset="0"/>
              </a:rPr>
              <a:t>монтаж образів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uk-UA" sz="2400" dirty="0" smtClean="0">
                <a:solidFill>
                  <a:schemeClr val="bg1"/>
                </a:solidFill>
                <a:latin typeface="Arial Narrow" pitchFamily="34" charset="0"/>
              </a:rPr>
              <a:t>поєднання </a:t>
            </a:r>
            <a:r>
              <a:rPr lang="uk-UA" sz="2400" dirty="0" err="1" smtClean="0">
                <a:solidFill>
                  <a:schemeClr val="bg1"/>
                </a:solidFill>
                <a:latin typeface="Arial Narrow" pitchFamily="34" charset="0"/>
              </a:rPr>
              <a:t>“високого”</a:t>
            </a:r>
            <a:r>
              <a:rPr lang="uk-UA" sz="2400" dirty="0" smtClean="0">
                <a:solidFill>
                  <a:schemeClr val="bg1"/>
                </a:solidFill>
                <a:latin typeface="Arial Narrow" pitchFamily="34" charset="0"/>
              </a:rPr>
              <a:t> і </a:t>
            </a:r>
            <a:r>
              <a:rPr lang="uk-UA" sz="2400" dirty="0" err="1" smtClean="0">
                <a:solidFill>
                  <a:schemeClr val="bg1"/>
                </a:solidFill>
                <a:latin typeface="Arial Narrow" pitchFamily="34" charset="0"/>
              </a:rPr>
              <a:t>“низького”</a:t>
            </a:r>
            <a:endParaRPr lang="ru-RU" sz="2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962400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661">
        <p14:glitter dir="u"/>
      </p:transition>
    </mc:Choice>
    <mc:Fallback>
      <p:transition spd="slow" advTm="4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350"/>
            <a:ext cx="4244975" cy="4759647"/>
          </a:xfrm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8" y="5181600"/>
            <a:ext cx="4392613" cy="1268412"/>
          </a:xfrm>
        </p:spPr>
        <p:txBody>
          <a:bodyPr>
            <a:noAutofit/>
          </a:bodyPr>
          <a:lstStyle/>
          <a:p>
            <a:pPr eaLnBrk="1" hangingPunct="1"/>
            <a:r>
              <a:rPr lang="ru-RU" sz="2800" b="1" dirty="0" smtClean="0">
                <a:solidFill>
                  <a:schemeClr val="bg1"/>
                </a:solidFill>
                <a:latin typeface="Garamond" pitchFamily="18" charset="0"/>
              </a:rPr>
              <a:t>Фрагмент </a:t>
            </a:r>
            <a:r>
              <a:rPr lang="ru-RU" sz="2800" b="1" dirty="0" err="1" smtClean="0">
                <a:solidFill>
                  <a:schemeClr val="bg1"/>
                </a:solidFill>
                <a:latin typeface="Garamond" pitchFamily="18" charset="0"/>
              </a:rPr>
              <a:t>картини</a:t>
            </a:r>
            <a:r>
              <a:rPr lang="ru-RU" sz="2800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br>
              <a:rPr lang="ru-RU" sz="2800" b="1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Garamond" pitchFamily="18" charset="0"/>
              </a:rPr>
              <a:t>"Метеор 1860 року" </a:t>
            </a:r>
            <a:r>
              <a:rPr lang="ru-RU" sz="2800" b="1" dirty="0" err="1" smtClean="0">
                <a:solidFill>
                  <a:schemeClr val="bg1"/>
                </a:solidFill>
                <a:latin typeface="Garamond" pitchFamily="18" charset="0"/>
              </a:rPr>
              <a:t>Фредеріка</a:t>
            </a:r>
            <a:r>
              <a:rPr lang="ru-RU" sz="2800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Garamond" pitchFamily="18" charset="0"/>
              </a:rPr>
              <a:t>Едвіна</a:t>
            </a:r>
            <a:r>
              <a:rPr lang="ru-RU" sz="2800" b="1" dirty="0" smtClean="0">
                <a:solidFill>
                  <a:schemeClr val="bg1"/>
                </a:solidFill>
                <a:latin typeface="Garamond" pitchFamily="18" charset="0"/>
              </a:rPr>
              <a:t> Черча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648201" y="260351"/>
            <a:ext cx="449580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100" b="1" dirty="0" err="1" smtClean="0">
                <a:latin typeface="Arial Narrow" pitchFamily="34" charset="0"/>
              </a:rPr>
              <a:t>Техаські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учені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з'ясували</a:t>
            </a:r>
            <a:r>
              <a:rPr lang="ru-RU" sz="2100" b="1" dirty="0" smtClean="0">
                <a:latin typeface="Arial Narrow" pitchFamily="34" charset="0"/>
              </a:rPr>
              <a:t>, </a:t>
            </a:r>
            <a:r>
              <a:rPr lang="ru-RU" sz="2100" b="1" dirty="0" err="1" smtClean="0">
                <a:latin typeface="Arial Narrow" pitchFamily="34" charset="0"/>
              </a:rPr>
              <a:t>що</a:t>
            </a:r>
            <a:r>
              <a:rPr lang="ru-RU" sz="2100" b="1" dirty="0" smtClean="0">
                <a:latin typeface="Arial Narrow" pitchFamily="34" charset="0"/>
              </a:rPr>
              <a:t> образ "</a:t>
            </a:r>
            <a:r>
              <a:rPr lang="ru-RU" sz="2100" b="1" dirty="0" err="1" smtClean="0">
                <a:latin typeface="Arial Narrow" pitchFamily="34" charset="0"/>
              </a:rPr>
              <a:t>процесії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метеорів</a:t>
            </a:r>
            <a:r>
              <a:rPr lang="ru-RU" sz="2100" b="1" dirty="0" smtClean="0">
                <a:latin typeface="Arial Narrow" pitchFamily="34" charset="0"/>
              </a:rPr>
              <a:t>", </a:t>
            </a:r>
            <a:r>
              <a:rPr lang="ru-RU" sz="2100" b="1" dirty="0" err="1" smtClean="0">
                <a:latin typeface="Arial Narrow" pitchFamily="34" charset="0"/>
              </a:rPr>
              <a:t>оспіваний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Волтом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Вітменом</a:t>
            </a:r>
            <a:r>
              <a:rPr lang="ru-RU" sz="2100" b="1" dirty="0" smtClean="0">
                <a:latin typeface="Arial Narrow" pitchFamily="34" charset="0"/>
              </a:rPr>
              <a:t> у </a:t>
            </a:r>
            <a:r>
              <a:rPr lang="ru-RU" sz="2100" b="1" dirty="0" err="1" smtClean="0">
                <a:latin typeface="Arial Narrow" pitchFamily="34" charset="0"/>
              </a:rPr>
              <a:t>вірші</a:t>
            </a:r>
            <a:r>
              <a:rPr lang="ru-RU" sz="2100" b="1" dirty="0" smtClean="0">
                <a:latin typeface="Arial Narrow" pitchFamily="34" charset="0"/>
              </a:rPr>
              <a:t> "</a:t>
            </a:r>
            <a:r>
              <a:rPr lang="ru-RU" sz="2100" b="1" dirty="0" err="1" smtClean="0">
                <a:latin typeface="Arial Narrow" pitchFamily="34" charset="0"/>
              </a:rPr>
              <a:t>Рік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метеорів</a:t>
            </a:r>
            <a:r>
              <a:rPr lang="ru-RU" sz="2100" b="1" dirty="0" smtClean="0">
                <a:latin typeface="Arial Narrow" pitchFamily="34" charset="0"/>
              </a:rPr>
              <a:t>", не </a:t>
            </a:r>
            <a:r>
              <a:rPr lang="ru-RU" sz="2100" b="1" dirty="0" err="1" smtClean="0">
                <a:latin typeface="Arial Narrow" pitchFamily="34" charset="0"/>
              </a:rPr>
              <a:t>плід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уяви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поета</a:t>
            </a:r>
            <a:r>
              <a:rPr lang="ru-RU" sz="2100" b="1" dirty="0" smtClean="0">
                <a:latin typeface="Arial Narrow" pitchFamily="34" charset="0"/>
              </a:rPr>
              <a:t>, як </a:t>
            </a:r>
            <a:r>
              <a:rPr lang="ru-RU" sz="2100" b="1" dirty="0" err="1" smtClean="0">
                <a:latin typeface="Arial Narrow" pitchFamily="34" charset="0"/>
              </a:rPr>
              <a:t>вважалося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довгі</a:t>
            </a:r>
            <a:r>
              <a:rPr lang="ru-RU" sz="2100" b="1" dirty="0" smtClean="0">
                <a:latin typeface="Arial Narrow" pitchFamily="34" charset="0"/>
              </a:rPr>
              <a:t> роки, а </a:t>
            </a:r>
            <a:r>
              <a:rPr lang="ru-RU" sz="2100" b="1" dirty="0" err="1" smtClean="0">
                <a:latin typeface="Arial Narrow" pitchFamily="34" charset="0"/>
              </a:rPr>
              <a:t>опис</a:t>
            </a:r>
            <a:r>
              <a:rPr lang="ru-RU" sz="2100" b="1" dirty="0" smtClean="0">
                <a:latin typeface="Arial Narrow" pitchFamily="34" charset="0"/>
              </a:rPr>
              <a:t> атмосферного </a:t>
            </a:r>
            <a:r>
              <a:rPr lang="ru-RU" sz="2100" b="1" dirty="0" err="1" smtClean="0">
                <a:latin typeface="Arial Narrow" pitchFamily="34" charset="0"/>
              </a:rPr>
              <a:t>явища</a:t>
            </a:r>
            <a:r>
              <a:rPr lang="ru-RU" sz="2100" b="1" dirty="0" smtClean="0">
                <a:latin typeface="Arial Narrow" pitchFamily="34" charset="0"/>
              </a:rPr>
              <a:t>, </a:t>
            </a:r>
            <a:r>
              <a:rPr lang="ru-RU" sz="2100" b="1" dirty="0" err="1" smtClean="0">
                <a:latin typeface="Arial Narrow" pitchFamily="34" charset="0"/>
              </a:rPr>
              <a:t>що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дійсно</a:t>
            </a:r>
            <a:r>
              <a:rPr lang="ru-RU" sz="2100" b="1" dirty="0" smtClean="0">
                <a:latin typeface="Arial Narrow" pitchFamily="34" charset="0"/>
              </a:rPr>
              <a:t> мало </a:t>
            </a:r>
            <a:r>
              <a:rPr lang="ru-RU" sz="2100" b="1" dirty="0" err="1" smtClean="0">
                <a:latin typeface="Arial Narrow" pitchFamily="34" charset="0"/>
              </a:rPr>
              <a:t>місце</a:t>
            </a:r>
            <a:r>
              <a:rPr lang="en-US" sz="2100" b="1" dirty="0" smtClean="0">
                <a:latin typeface="Arial Narrow" pitchFamily="34" charset="0"/>
              </a:rPr>
              <a:t>.</a:t>
            </a:r>
            <a:r>
              <a:rPr lang="ru-RU" sz="2100" b="1" dirty="0" smtClean="0">
                <a:latin typeface="Arial Narrow" pitchFamily="34" charset="0"/>
              </a:rPr>
              <a:t> Комета, про яку в "</a:t>
            </a:r>
            <a:r>
              <a:rPr lang="ru-RU" sz="2100" b="1" dirty="0" err="1" smtClean="0">
                <a:latin typeface="Arial Narrow" pitchFamily="34" charset="0"/>
              </a:rPr>
              <a:t>Році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метеорів</a:t>
            </a:r>
            <a:r>
              <a:rPr lang="ru-RU" sz="2100" b="1" dirty="0" smtClean="0">
                <a:latin typeface="Arial Narrow" pitchFamily="34" charset="0"/>
              </a:rPr>
              <a:t>" </a:t>
            </a:r>
            <a:r>
              <a:rPr lang="ru-RU" sz="2100" b="1" dirty="0" err="1" smtClean="0">
                <a:latin typeface="Arial Narrow" pitchFamily="34" charset="0"/>
              </a:rPr>
              <a:t>пише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Вітмен</a:t>
            </a:r>
            <a:r>
              <a:rPr lang="ru-RU" sz="2100" b="1" dirty="0" smtClean="0">
                <a:latin typeface="Arial Narrow" pitchFamily="34" charset="0"/>
              </a:rPr>
              <a:t> ("Не забуду комету, </a:t>
            </a:r>
            <a:r>
              <a:rPr lang="ru-RU" sz="2100" b="1" dirty="0" err="1" smtClean="0">
                <a:latin typeface="Arial Narrow" pitchFamily="34" charset="0"/>
              </a:rPr>
              <a:t>що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неждано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з'явилася</a:t>
            </a:r>
            <a:r>
              <a:rPr lang="ru-RU" sz="2100" b="1" dirty="0" smtClean="0">
                <a:latin typeface="Arial Narrow" pitchFamily="34" charset="0"/>
              </a:rPr>
              <a:t> з </a:t>
            </a:r>
            <a:r>
              <a:rPr lang="ru-RU" sz="2100" b="1" dirty="0" err="1" smtClean="0">
                <a:latin typeface="Arial Narrow" pitchFamily="34" charset="0"/>
              </a:rPr>
              <a:t>півночі</a:t>
            </a:r>
            <a:r>
              <a:rPr lang="ru-RU" sz="2100" b="1" dirty="0" smtClean="0">
                <a:latin typeface="Arial Narrow" pitchFamily="34" charset="0"/>
              </a:rPr>
              <a:t>, </a:t>
            </a:r>
            <a:r>
              <a:rPr lang="ru-RU" sz="2100" b="1" dirty="0" err="1" smtClean="0">
                <a:latin typeface="Arial Narrow" pitchFamily="34" charset="0"/>
              </a:rPr>
              <a:t>палахкотівши</a:t>
            </a:r>
            <a:r>
              <a:rPr lang="ru-RU" sz="2100" b="1" dirty="0" smtClean="0">
                <a:latin typeface="Arial Narrow" pitchFamily="34" charset="0"/>
              </a:rPr>
              <a:t> в небесах"), </a:t>
            </a:r>
            <a:r>
              <a:rPr lang="ru-RU" sz="2100" b="1" dirty="0" err="1" smtClean="0">
                <a:latin typeface="Arial Narrow" pitchFamily="34" charset="0"/>
              </a:rPr>
              <a:t>відома</a:t>
            </a:r>
            <a:r>
              <a:rPr lang="ru-RU" sz="2100" b="1" dirty="0" smtClean="0">
                <a:latin typeface="Arial Narrow" pitchFamily="34" charset="0"/>
              </a:rPr>
              <a:t> як Велика комета 1860 року (C/1860 M1), яку </a:t>
            </a:r>
            <a:r>
              <a:rPr lang="ru-RU" sz="2100" b="1" dirty="0" err="1" smtClean="0">
                <a:latin typeface="Arial Narrow" pitchFamily="34" charset="0"/>
              </a:rPr>
              <a:t>бачили</a:t>
            </a:r>
            <a:r>
              <a:rPr lang="ru-RU" sz="2100" b="1" dirty="0" smtClean="0">
                <a:latin typeface="Arial Narrow" pitchFamily="34" charset="0"/>
              </a:rPr>
              <a:t> у </a:t>
            </a:r>
            <a:r>
              <a:rPr lang="ru-RU" sz="2100" b="1" dirty="0" err="1" smtClean="0">
                <a:latin typeface="Arial Narrow" pitchFamily="34" charset="0"/>
              </a:rPr>
              <a:t>всьому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світі</a:t>
            </a:r>
            <a:r>
              <a:rPr lang="ru-RU" sz="2100" b="1" dirty="0" smtClean="0">
                <a:latin typeface="Arial Narrow" pitchFamily="34" charset="0"/>
              </a:rPr>
              <a:t>. </a:t>
            </a:r>
          </a:p>
          <a:p>
            <a:pPr algn="just"/>
            <a:r>
              <a:rPr lang="ru-RU" sz="2100" b="1" dirty="0" smtClean="0">
                <a:latin typeface="Arial Narrow" pitchFamily="34" charset="0"/>
              </a:rPr>
              <a:t>    </a:t>
            </a:r>
            <a:r>
              <a:rPr lang="uk-UA" sz="2100" b="1" dirty="0" smtClean="0">
                <a:latin typeface="Arial Narrow" pitchFamily="34" charset="0"/>
              </a:rPr>
              <a:t>А</a:t>
            </a:r>
            <a:r>
              <a:rPr lang="ru-RU" sz="2100" b="1" dirty="0" err="1" smtClean="0">
                <a:latin typeface="Arial Narrow" pitchFamily="34" charset="0"/>
              </a:rPr>
              <a:t>строномам</a:t>
            </a:r>
            <a:r>
              <a:rPr lang="ru-RU" sz="2100" b="1" dirty="0" smtClean="0">
                <a:latin typeface="Arial Narrow" pitchFamily="34" charset="0"/>
              </a:rPr>
              <a:t> і </a:t>
            </a:r>
            <a:r>
              <a:rPr lang="ru-RU" sz="2100" b="1" dirty="0" err="1" smtClean="0">
                <a:latin typeface="Arial Narrow" pitchFamily="34" charset="0"/>
              </a:rPr>
              <a:t>літературознавцям</a:t>
            </a:r>
            <a:r>
              <a:rPr lang="ru-RU" sz="2100" b="1" dirty="0" smtClean="0">
                <a:latin typeface="Arial Narrow" pitchFamily="34" charset="0"/>
              </a:rPr>
              <a:t> в державному </a:t>
            </a:r>
            <a:r>
              <a:rPr lang="ru-RU" sz="2100" b="1" dirty="0" err="1" smtClean="0">
                <a:latin typeface="Arial Narrow" pitchFamily="34" charset="0"/>
              </a:rPr>
              <a:t>університеті</a:t>
            </a:r>
            <a:r>
              <a:rPr lang="ru-RU" sz="2100" b="1" dirty="0" smtClean="0">
                <a:latin typeface="Arial Narrow" pitchFamily="34" charset="0"/>
              </a:rPr>
              <a:t> штату Техас </a:t>
            </a:r>
            <a:r>
              <a:rPr lang="ru-RU" sz="2100" b="1" dirty="0" err="1" smtClean="0">
                <a:latin typeface="Arial Narrow" pitchFamily="34" charset="0"/>
              </a:rPr>
              <a:t>вдалося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знайти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зв'язок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між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віршем</a:t>
            </a:r>
            <a:r>
              <a:rPr lang="ru-RU" sz="2100" b="1" dirty="0" smtClean="0">
                <a:latin typeface="Arial Narrow" pitchFamily="34" charset="0"/>
              </a:rPr>
              <a:t> і </a:t>
            </a:r>
            <a:r>
              <a:rPr lang="ru-RU" sz="2100" b="1" dirty="0" err="1" smtClean="0">
                <a:latin typeface="Arial Narrow" pitchFamily="34" charset="0"/>
              </a:rPr>
              <a:t>рідкісним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явищем</a:t>
            </a:r>
            <a:r>
              <a:rPr lang="ru-RU" sz="2100" b="1" dirty="0" smtClean="0">
                <a:latin typeface="Arial Narrow" pitchFamily="34" charset="0"/>
              </a:rPr>
              <a:t> - </a:t>
            </a:r>
            <a:r>
              <a:rPr lang="ru-RU" sz="2100" b="1" dirty="0" err="1" smtClean="0">
                <a:latin typeface="Arial Narrow" pitchFamily="34" charset="0"/>
              </a:rPr>
              <a:t>метеорним</a:t>
            </a:r>
            <a:r>
              <a:rPr lang="ru-RU" sz="2100" b="1" dirty="0" smtClean="0">
                <a:latin typeface="Arial Narrow" pitchFamily="34" charset="0"/>
              </a:rPr>
              <a:t> потоком, </a:t>
            </a:r>
            <a:r>
              <a:rPr lang="ru-RU" sz="2100" b="1" dirty="0" err="1" smtClean="0">
                <a:latin typeface="Arial Narrow" pitchFamily="34" charset="0"/>
              </a:rPr>
              <a:t>що</a:t>
            </a:r>
            <a:r>
              <a:rPr lang="ru-RU" sz="2100" b="1" dirty="0" smtClean="0">
                <a:latin typeface="Arial Narrow" pitchFamily="34" charset="0"/>
              </a:rPr>
              <a:t> проходить по </a:t>
            </a:r>
            <a:r>
              <a:rPr lang="ru-RU" sz="2100" b="1" dirty="0" err="1" smtClean="0">
                <a:latin typeface="Arial Narrow" pitchFamily="34" charset="0"/>
              </a:rPr>
              <a:t>дотичної</a:t>
            </a:r>
            <a:r>
              <a:rPr lang="ru-RU" sz="2100" b="1" dirty="0" smtClean="0">
                <a:latin typeface="Arial Narrow" pitchFamily="34" charset="0"/>
              </a:rPr>
              <a:t> до </a:t>
            </a:r>
            <a:r>
              <a:rPr lang="ru-RU" sz="2100" b="1" dirty="0" err="1" smtClean="0">
                <a:latin typeface="Arial Narrow" pitchFamily="34" charset="0"/>
              </a:rPr>
              <a:t>поверхні</a:t>
            </a:r>
            <a:r>
              <a:rPr lang="ru-RU" sz="2100" b="1" dirty="0" smtClean="0">
                <a:latin typeface="Arial Narrow" pitchFamily="34" charset="0"/>
              </a:rPr>
              <a:t> </a:t>
            </a:r>
            <a:r>
              <a:rPr lang="ru-RU" sz="2100" b="1" dirty="0" err="1" smtClean="0">
                <a:latin typeface="Arial Narrow" pitchFamily="34" charset="0"/>
              </a:rPr>
              <a:t>Землі</a:t>
            </a:r>
            <a:r>
              <a:rPr lang="ru-RU" sz="2100" b="1" dirty="0" smtClean="0">
                <a:latin typeface="Arial Narrow" pitchFamily="34" charset="0"/>
              </a:rPr>
              <a:t>, про яке </a:t>
            </a:r>
            <a:r>
              <a:rPr lang="ru-RU" sz="2100" b="1" dirty="0" err="1" smtClean="0">
                <a:latin typeface="Arial Narrow" pitchFamily="34" charset="0"/>
              </a:rPr>
              <a:t>багато</a:t>
            </a:r>
            <a:r>
              <a:rPr lang="ru-RU" sz="2100" b="1" dirty="0" smtClean="0">
                <a:latin typeface="Arial Narrow" pitchFamily="34" charset="0"/>
              </a:rPr>
              <a:t> писали в </a:t>
            </a:r>
            <a:r>
              <a:rPr lang="ru-RU" sz="2100" b="1" dirty="0" err="1" smtClean="0">
                <a:latin typeface="Arial Narrow" pitchFamily="34" charset="0"/>
              </a:rPr>
              <a:t>липні</a:t>
            </a:r>
            <a:r>
              <a:rPr lang="ru-RU" sz="2100" b="1" dirty="0" smtClean="0">
                <a:latin typeface="Arial Narrow" pitchFamily="34" charset="0"/>
              </a:rPr>
              <a:t> 1860 року в </a:t>
            </a:r>
            <a:r>
              <a:rPr lang="ru-RU" sz="2100" b="1" dirty="0" err="1" smtClean="0">
                <a:latin typeface="Arial Narrow" pitchFamily="34" charset="0"/>
              </a:rPr>
              <a:t>Америці</a:t>
            </a:r>
            <a:r>
              <a:rPr lang="ru-RU" sz="2100" b="1" dirty="0" smtClean="0">
                <a:latin typeface="Arial Narrow" pitchFamily="34" charset="0"/>
              </a:rPr>
              <a:t>.</a:t>
            </a:r>
            <a:endParaRPr lang="ru-RU" sz="2100" b="1" dirty="0">
              <a:latin typeface="Arial Narrow" pitchFamily="34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50825" y="260350"/>
            <a:ext cx="42449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/>
              <a:t>Загадка "Року </a:t>
            </a:r>
            <a:r>
              <a:rPr lang="ru-RU" dirty="0" err="1"/>
              <a:t>метеорів</a:t>
            </a:r>
            <a:r>
              <a:rPr lang="ru-RU" dirty="0"/>
              <a:t>" </a:t>
            </a:r>
            <a:r>
              <a:rPr lang="ru-RU" dirty="0" err="1"/>
              <a:t>Волта</a:t>
            </a:r>
            <a:r>
              <a:rPr lang="ru-RU" dirty="0"/>
              <a:t> </a:t>
            </a:r>
            <a:r>
              <a:rPr lang="ru-RU" dirty="0" err="1"/>
              <a:t>Вітмена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025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5855">
        <p14:glitter dir="u"/>
      </p:transition>
    </mc:Choice>
    <mc:Fallback>
      <p:transition spd="slow" advTm="158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1"/>
            <a:ext cx="44958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Arial Narrow" pitchFamily="34" charset="0"/>
              </a:rPr>
              <a:t>  </a:t>
            </a:r>
            <a:r>
              <a:rPr lang="ru-RU" sz="3600" dirty="0" err="1" smtClean="0">
                <a:latin typeface="Arial Narrow" pitchFamily="34" charset="0"/>
              </a:rPr>
              <a:t>Американський</a:t>
            </a:r>
            <a:r>
              <a:rPr lang="ru-RU" sz="3600" dirty="0" smtClean="0">
                <a:latin typeface="Arial Narrow" pitchFamily="34" charset="0"/>
              </a:rPr>
              <a:t> </a:t>
            </a:r>
            <a:r>
              <a:rPr lang="ru-RU" sz="3600" dirty="0">
                <a:latin typeface="Arial Narrow" pitchFamily="34" charset="0"/>
              </a:rPr>
              <a:t>поет, </a:t>
            </a:r>
            <a:r>
              <a:rPr lang="ru-RU" sz="3600" dirty="0" err="1">
                <a:latin typeface="Arial Narrow" pitchFamily="34" charset="0"/>
              </a:rPr>
              <a:t>есеїст</a:t>
            </a:r>
            <a:r>
              <a:rPr lang="ru-RU" sz="3600" dirty="0">
                <a:latin typeface="Arial Narrow" pitchFamily="34" charset="0"/>
              </a:rPr>
              <a:t>, </a:t>
            </a:r>
            <a:r>
              <a:rPr lang="ru-RU" sz="3600" dirty="0" err="1">
                <a:latin typeface="Arial Narrow" pitchFamily="34" charset="0"/>
              </a:rPr>
              <a:t>журналіст</a:t>
            </a:r>
            <a:r>
              <a:rPr lang="ru-RU" sz="3600" dirty="0">
                <a:latin typeface="Arial Narrow" pitchFamily="34" charset="0"/>
              </a:rPr>
              <a:t> та </a:t>
            </a:r>
            <a:r>
              <a:rPr lang="ru-RU" sz="3600" dirty="0" err="1">
                <a:latin typeface="Arial Narrow" pitchFamily="34" charset="0"/>
              </a:rPr>
              <a:t>гуманіст</a:t>
            </a:r>
            <a:r>
              <a:rPr lang="ru-RU" sz="3600" dirty="0">
                <a:latin typeface="Arial Narrow" pitchFamily="34" charset="0"/>
              </a:rPr>
              <a:t>. </a:t>
            </a:r>
            <a:r>
              <a:rPr lang="ru-RU" sz="3600" dirty="0" smtClean="0">
                <a:latin typeface="Arial Narrow" pitchFamily="34" charset="0"/>
              </a:rPr>
              <a:t>Один </a:t>
            </a:r>
            <a:r>
              <a:rPr lang="ru-RU" sz="3600" dirty="0">
                <a:latin typeface="Arial Narrow" pitchFamily="34" charset="0"/>
              </a:rPr>
              <a:t>з </a:t>
            </a:r>
            <a:r>
              <a:rPr lang="ru-RU" sz="3600" dirty="0" err="1">
                <a:latin typeface="Arial Narrow" pitchFamily="34" charset="0"/>
              </a:rPr>
              <a:t>найвпливовіших</a:t>
            </a:r>
            <a:r>
              <a:rPr lang="ru-RU" sz="3600" dirty="0">
                <a:latin typeface="Arial Narrow" pitchFamily="34" charset="0"/>
              </a:rPr>
              <a:t> </a:t>
            </a:r>
            <a:r>
              <a:rPr lang="ru-RU" sz="3600" dirty="0" err="1">
                <a:latin typeface="Arial Narrow" pitchFamily="34" charset="0"/>
              </a:rPr>
              <a:t>поетів</a:t>
            </a:r>
            <a:r>
              <a:rPr lang="ru-RU" sz="3600" dirty="0">
                <a:latin typeface="Arial Narrow" pitchFamily="34" charset="0"/>
              </a:rPr>
              <a:t> </a:t>
            </a:r>
            <a:r>
              <a:rPr lang="ru-RU" sz="3600" dirty="0" err="1">
                <a:latin typeface="Arial Narrow" pitchFamily="34" charset="0"/>
              </a:rPr>
              <a:t>американського</a:t>
            </a:r>
            <a:r>
              <a:rPr lang="ru-RU" sz="3600" dirty="0">
                <a:latin typeface="Arial Narrow" pitchFamily="34" charset="0"/>
              </a:rPr>
              <a:t> канону, </a:t>
            </a:r>
            <a:r>
              <a:rPr lang="ru-RU" sz="3600" dirty="0" err="1">
                <a:latin typeface="Arial Narrow" pitchFamily="34" charset="0"/>
              </a:rPr>
              <a:t>якого</a:t>
            </a:r>
            <a:r>
              <a:rPr lang="ru-RU" sz="3600" dirty="0">
                <a:latin typeface="Arial Narrow" pitchFamily="34" charset="0"/>
              </a:rPr>
              <a:t> часто </a:t>
            </a:r>
            <a:r>
              <a:rPr lang="ru-RU" sz="3600" dirty="0" err="1">
                <a:latin typeface="Arial Narrow" pitchFamily="34" charset="0"/>
              </a:rPr>
              <a:t>називають</a:t>
            </a:r>
            <a:r>
              <a:rPr lang="ru-RU" sz="3600" dirty="0">
                <a:latin typeface="Arial Narrow" pitchFamily="34" charset="0"/>
              </a:rPr>
              <a:t> </a:t>
            </a:r>
            <a:r>
              <a:rPr lang="ru-RU" sz="3600" dirty="0" err="1">
                <a:latin typeface="Arial Narrow" pitchFamily="34" charset="0"/>
              </a:rPr>
              <a:t>батьком</a:t>
            </a:r>
            <a:r>
              <a:rPr lang="ru-RU" sz="3600" dirty="0">
                <a:latin typeface="Arial Narrow" pitchFamily="34" charset="0"/>
              </a:rPr>
              <a:t> </a:t>
            </a:r>
            <a:r>
              <a:rPr lang="ru-RU" sz="3600" dirty="0" err="1">
                <a:latin typeface="Arial Narrow" pitchFamily="34" charset="0"/>
              </a:rPr>
              <a:t>верлібру</a:t>
            </a:r>
            <a:r>
              <a:rPr lang="ru-RU" sz="3600" dirty="0">
                <a:latin typeface="Arial Narrow" pitchFamily="34" charset="0"/>
              </a:rPr>
              <a:t>.</a:t>
            </a:r>
            <a:endParaRPr lang="uk-UA" sz="3600" dirty="0">
              <a:latin typeface="Arial Narrow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Волт</a:t>
            </a:r>
            <a:r>
              <a:rPr lang="uk-UA" sz="4800" b="1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uk-UA" sz="4800" b="1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Вітмен</a:t>
            </a:r>
            <a:endParaRPr lang="uk-UA" sz="4800" b="1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3352800" cy="419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41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130">
        <p14:glitter dir="u"/>
      </p:transition>
    </mc:Choice>
    <mc:Fallback>
      <p:transition spd="slow" advTm="8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0"/>
          </a:xfrm>
        </p:spPr>
        <p:txBody>
          <a:bodyPr>
            <a:normAutofit/>
          </a:bodyPr>
          <a:lstStyle/>
          <a:p>
            <a:pPr algn="ctr"/>
            <a:r>
              <a:rPr lang="uk-UA" sz="8800" dirty="0"/>
              <a:t>Дякую за </a:t>
            </a:r>
            <a:r>
              <a:rPr lang="uk-UA" sz="8800" dirty="0" smtClean="0"/>
              <a:t>увагу!</a:t>
            </a:r>
            <a:r>
              <a:rPr lang="uk-UA" sz="8800" dirty="0"/>
              <a:t/>
            </a:r>
            <a:br>
              <a:rPr lang="uk-UA" sz="8800" dirty="0"/>
            </a:br>
            <a:r>
              <a:rPr lang="uk-UA" sz="8800" dirty="0"/>
              <a:t>Кінець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1710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694">
        <p14:glitter dir="u"/>
      </p:transition>
    </mc:Choice>
    <mc:Fallback>
      <p:transition spd="slow" advTm="16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1000" y="304800"/>
            <a:ext cx="8382000" cy="6248400"/>
          </a:xfrm>
        </p:spPr>
        <p:txBody>
          <a:bodyPr/>
          <a:lstStyle/>
          <a:p>
            <a:pPr>
              <a:buClr>
                <a:srgbClr val="00B0F0"/>
              </a:buClr>
            </a:pPr>
            <a:r>
              <a:rPr lang="ru-RU" dirty="0" err="1" smtClean="0"/>
              <a:t>Народився</a:t>
            </a:r>
            <a:r>
              <a:rPr lang="ru-RU" dirty="0" smtClean="0"/>
              <a:t> </a:t>
            </a:r>
            <a:r>
              <a:rPr lang="ru-RU" dirty="0" err="1"/>
              <a:t>Волт</a:t>
            </a:r>
            <a:r>
              <a:rPr lang="ru-RU" dirty="0"/>
              <a:t> </a:t>
            </a:r>
            <a:r>
              <a:rPr lang="ru-RU" dirty="0" err="1"/>
              <a:t>Вітмен</a:t>
            </a:r>
            <a:r>
              <a:rPr lang="ru-RU" dirty="0"/>
              <a:t> в </a:t>
            </a:r>
            <a:r>
              <a:rPr lang="ru-RU" dirty="0" err="1"/>
              <a:t>робітничій</a:t>
            </a:r>
            <a:r>
              <a:rPr lang="ru-RU" dirty="0"/>
              <a:t> </a:t>
            </a:r>
            <a:r>
              <a:rPr lang="ru-RU" dirty="0" err="1" smtClean="0"/>
              <a:t>сім'ї</a:t>
            </a:r>
            <a:r>
              <a:rPr lang="ru-RU" dirty="0"/>
              <a:t>. </a:t>
            </a:r>
            <a:r>
              <a:rPr lang="ru-RU" dirty="0" smtClean="0"/>
              <a:t>31 </a:t>
            </a:r>
            <a:r>
              <a:rPr lang="ru-RU" dirty="0" err="1"/>
              <a:t>травня</a:t>
            </a:r>
            <a:r>
              <a:rPr lang="ru-RU" dirty="0"/>
              <a:t> </a:t>
            </a:r>
            <a:r>
              <a:rPr lang="ru-RU" dirty="0" smtClean="0"/>
              <a:t>1819.</a:t>
            </a:r>
          </a:p>
          <a:p>
            <a:pPr>
              <a:buClr>
                <a:srgbClr val="00FFFF"/>
              </a:buClr>
            </a:pPr>
            <a:r>
              <a:rPr lang="ru-RU" dirty="0" err="1" smtClean="0"/>
              <a:t>Місце</a:t>
            </a:r>
            <a:r>
              <a:rPr lang="ru-RU" dirty="0" smtClean="0"/>
              <a:t> </a:t>
            </a:r>
            <a:r>
              <a:rPr lang="ru-RU" dirty="0" err="1"/>
              <a:t>народження</a:t>
            </a:r>
            <a:r>
              <a:rPr lang="ru-RU" dirty="0"/>
              <a:t>:	</a:t>
            </a:r>
            <a:r>
              <a:rPr lang="ru-RU" dirty="0" smtClean="0"/>
              <a:t>Вест-</a:t>
            </a:r>
            <a:r>
              <a:rPr lang="ru-RU" dirty="0" err="1" smtClean="0"/>
              <a:t>Хіллз</a:t>
            </a:r>
            <a:r>
              <a:rPr lang="ru-RU" dirty="0"/>
              <a:t>, </a:t>
            </a:r>
            <a:r>
              <a:rPr lang="ru-RU" dirty="0" err="1"/>
              <a:t>Хантінгтон</a:t>
            </a:r>
            <a:r>
              <a:rPr lang="ru-RU" dirty="0"/>
              <a:t>, </a:t>
            </a:r>
            <a:endParaRPr lang="ru-RU" dirty="0" smtClean="0"/>
          </a:p>
          <a:p>
            <a:pPr marL="0" indent="0">
              <a:buClr>
                <a:srgbClr val="00FFFF"/>
              </a:buClr>
              <a:buNone/>
            </a:pPr>
            <a:r>
              <a:rPr lang="ru-RU" dirty="0" smtClean="0"/>
              <a:t>Лонг-Айленд</a:t>
            </a:r>
            <a:r>
              <a:rPr lang="ru-RU" dirty="0"/>
              <a:t>, </a:t>
            </a:r>
            <a:r>
              <a:rPr lang="ru-RU" dirty="0" smtClean="0"/>
              <a:t>США.</a:t>
            </a:r>
          </a:p>
          <a:p>
            <a:pPr>
              <a:buClr>
                <a:srgbClr val="00FFFF"/>
              </a:buClr>
            </a:pPr>
            <a:r>
              <a:rPr lang="ru-RU" dirty="0"/>
              <a:t> </a:t>
            </a:r>
            <a:r>
              <a:rPr lang="ru-RU" dirty="0" err="1"/>
              <a:t>Рід</a:t>
            </a:r>
            <a:r>
              <a:rPr lang="ru-RU" dirty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: поет</a:t>
            </a:r>
            <a:r>
              <a:rPr lang="ru-RU" dirty="0"/>
              <a:t>, </a:t>
            </a:r>
            <a:r>
              <a:rPr lang="ru-RU" dirty="0" err="1" smtClean="0"/>
              <a:t>есеїст</a:t>
            </a:r>
            <a:r>
              <a:rPr lang="ru-RU" dirty="0" smtClean="0"/>
              <a:t>.</a:t>
            </a:r>
          </a:p>
          <a:p>
            <a:pPr>
              <a:buClr>
                <a:srgbClr val="00FFFF"/>
              </a:buClr>
            </a:pPr>
            <a:r>
              <a:rPr lang="ru-RU" dirty="0" err="1" smtClean="0"/>
              <a:t>Громадянство</a:t>
            </a:r>
            <a:r>
              <a:rPr lang="ru-RU" dirty="0" smtClean="0"/>
              <a:t> США.</a:t>
            </a:r>
          </a:p>
          <a:p>
            <a:pPr>
              <a:buClr>
                <a:srgbClr val="00FFFF"/>
              </a:buClr>
            </a:pPr>
            <a:r>
              <a:rPr lang="ru-RU" dirty="0"/>
              <a:t>Дата </a:t>
            </a:r>
            <a:r>
              <a:rPr lang="ru-RU" dirty="0" err="1"/>
              <a:t>смерті</a:t>
            </a:r>
            <a:r>
              <a:rPr lang="ru-RU" dirty="0"/>
              <a:t>:	</a:t>
            </a:r>
            <a:endParaRPr lang="ru-RU" dirty="0" smtClean="0"/>
          </a:p>
          <a:p>
            <a:pPr marL="0" indent="0">
              <a:buClr>
                <a:srgbClr val="00FFFF"/>
              </a:buClr>
              <a:buNone/>
            </a:pPr>
            <a:r>
              <a:rPr lang="ru-RU" dirty="0" smtClean="0"/>
              <a:t>26 </a:t>
            </a:r>
            <a:r>
              <a:rPr lang="ru-RU" dirty="0" err="1"/>
              <a:t>березня</a:t>
            </a:r>
            <a:r>
              <a:rPr lang="ru-RU" dirty="0"/>
              <a:t> 1892 (72 роки</a:t>
            </a:r>
            <a:r>
              <a:rPr lang="ru-RU" dirty="0" smtClean="0"/>
              <a:t>)</a:t>
            </a:r>
          </a:p>
          <a:p>
            <a:pPr>
              <a:buClr>
                <a:srgbClr val="00FFFF"/>
              </a:buClr>
            </a:pP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смерті</a:t>
            </a:r>
            <a:r>
              <a:rPr lang="ru-RU" dirty="0"/>
              <a:t>:	</a:t>
            </a:r>
            <a:endParaRPr lang="ru-RU" dirty="0" smtClean="0"/>
          </a:p>
          <a:p>
            <a:pPr marL="0" indent="0">
              <a:buClr>
                <a:srgbClr val="00FFFF"/>
              </a:buClr>
              <a:buNone/>
            </a:pPr>
            <a:r>
              <a:rPr lang="ru-RU" dirty="0" err="1" smtClean="0"/>
              <a:t>Камден</a:t>
            </a:r>
            <a:r>
              <a:rPr lang="ru-RU" dirty="0"/>
              <a:t>, Нью-</a:t>
            </a:r>
            <a:r>
              <a:rPr lang="ru-RU" dirty="0" err="1"/>
              <a:t>Джерсі</a:t>
            </a:r>
            <a:r>
              <a:rPr lang="ru-RU" dirty="0"/>
              <a:t>, </a:t>
            </a:r>
            <a:r>
              <a:rPr lang="ru-RU" dirty="0" smtClean="0"/>
              <a:t>США.</a:t>
            </a:r>
          </a:p>
          <a:p>
            <a:pPr>
              <a:buClr>
                <a:srgbClr val="00FFFF"/>
              </a:buClr>
            </a:pPr>
            <a:endParaRPr lang="ru-RU" dirty="0" smtClean="0"/>
          </a:p>
          <a:p>
            <a:pPr>
              <a:buClr>
                <a:srgbClr val="00FFFF"/>
              </a:buClr>
            </a:pP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64" y="2971800"/>
            <a:ext cx="67056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28800"/>
            <a:ext cx="2872014" cy="48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52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52">
        <p14:glitter dir="u"/>
      </p:transition>
    </mc:Choice>
    <mc:Fallback>
      <p:transition spd="slow" advTm="7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Вітмен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304800"/>
            <a:ext cx="6705600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7411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5445125"/>
            <a:ext cx="8763000" cy="11525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2000" b="1" dirty="0" smtClean="0">
                <a:solidFill>
                  <a:srgbClr val="FFFF00"/>
                </a:solidFill>
                <a:latin typeface="Segoe Print" pitchFamily="2" charset="0"/>
              </a:rPr>
              <a:t>Будинок, в якому народився </a:t>
            </a:r>
            <a:r>
              <a:rPr lang="uk-UA" sz="2000" b="1" dirty="0" err="1" smtClean="0">
                <a:solidFill>
                  <a:srgbClr val="FFFF00"/>
                </a:solidFill>
                <a:latin typeface="Segoe Print" pitchFamily="2" charset="0"/>
              </a:rPr>
              <a:t>Волт</a:t>
            </a:r>
            <a:r>
              <a:rPr lang="uk-UA" sz="2000" b="1" dirty="0" smtClean="0">
                <a:solidFill>
                  <a:srgbClr val="FFFF00"/>
                </a:solidFill>
                <a:latin typeface="Segoe Print" pitchFamily="2" charset="0"/>
              </a:rPr>
              <a:t> </a:t>
            </a:r>
            <a:r>
              <a:rPr lang="uk-UA" sz="2000" b="1" dirty="0" err="1" smtClean="0">
                <a:solidFill>
                  <a:srgbClr val="FFFF00"/>
                </a:solidFill>
                <a:latin typeface="Segoe Print" pitchFamily="2" charset="0"/>
              </a:rPr>
              <a:t>Вітмен</a:t>
            </a:r>
            <a:endParaRPr lang="uk-UA" sz="2000" b="1" dirty="0" smtClean="0">
              <a:solidFill>
                <a:srgbClr val="FFFF00"/>
              </a:solidFill>
              <a:latin typeface="Segoe Print" pitchFamily="2" charset="0"/>
            </a:endParaRPr>
          </a:p>
          <a:p>
            <a:pPr algn="ctr" eaLnBrk="1" hangingPunct="1">
              <a:buFontTx/>
              <a:buNone/>
            </a:pPr>
            <a:r>
              <a:rPr lang="uk-UA" sz="2000" b="1" dirty="0" smtClean="0">
                <a:solidFill>
                  <a:srgbClr val="FFFF00"/>
                </a:solidFill>
                <a:latin typeface="Segoe Print" pitchFamily="2" charset="0"/>
              </a:rPr>
              <a:t>Малюнок  Дж. </a:t>
            </a:r>
            <a:r>
              <a:rPr lang="uk-UA" sz="2000" b="1" dirty="0" err="1" smtClean="0">
                <a:solidFill>
                  <a:srgbClr val="FFFF00"/>
                </a:solidFill>
                <a:latin typeface="Segoe Print" pitchFamily="2" charset="0"/>
              </a:rPr>
              <a:t>Пеннела</a:t>
            </a:r>
            <a:endParaRPr lang="ru-RU" sz="2000" b="1" dirty="0" smtClean="0">
              <a:solidFill>
                <a:srgbClr val="FFFF00"/>
              </a:solidFill>
              <a:latin typeface="Segoe Prin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957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27">
        <p14:glitter dir="u"/>
      </p:transition>
    </mc:Choice>
    <mc:Fallback>
      <p:transition spd="slow" advTm="6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10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 smtClean="0">
                <a:latin typeface="Arial Narrow" pitchFamily="34" charset="0"/>
                <a:cs typeface="Arabic Typesetting" pitchFamily="66" charset="-78"/>
              </a:rPr>
              <a:t>Вже хлопчиком працював «на </a:t>
            </a:r>
            <a:r>
              <a:rPr lang="uk-UA" sz="3600" dirty="0">
                <a:latin typeface="Arial Narrow" pitchFamily="34" charset="0"/>
                <a:cs typeface="Arabic Typesetting" pitchFamily="66" charset="-78"/>
              </a:rPr>
              <a:t>побігеньках» у місцевого юриста безкоштовно, тільки за те, що юрист давав йому книги з бібліотеки. Далі працював складачем у друкарні, журналістом. </a:t>
            </a:r>
            <a:endParaRPr lang="uk-UA" sz="3600" dirty="0" smtClean="0">
              <a:latin typeface="Arial Narrow" pitchFamily="34" charset="0"/>
              <a:cs typeface="Arabic Typesetting" pitchFamily="66" charset="-78"/>
            </a:endParaRPr>
          </a:p>
          <a:p>
            <a:pPr marL="0" indent="0" algn="r">
              <a:buNone/>
            </a:pPr>
            <a:r>
              <a:rPr lang="uk-UA" sz="3600" dirty="0" smtClean="0">
                <a:latin typeface="Arial Narrow" pitchFamily="34" charset="0"/>
                <a:cs typeface="Arabic Typesetting" pitchFamily="66" charset="-78"/>
              </a:rPr>
              <a:t>У </a:t>
            </a:r>
            <a:r>
              <a:rPr lang="uk-UA" sz="3600" dirty="0">
                <a:latin typeface="Arial Narrow" pitchFamily="34" charset="0"/>
                <a:cs typeface="Arabic Typesetting" pitchFamily="66" charset="-78"/>
              </a:rPr>
              <a:t>1846 році — став редактором у «Демократичній газеті», але вже в 1852 році розлучився з журналістикою і почав займатися літературною діяльністю</a:t>
            </a:r>
            <a:r>
              <a:rPr lang="uk-UA" sz="2800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714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778">
        <p14:glitter dir="u"/>
      </p:transition>
    </mc:Choice>
    <mc:Fallback>
      <p:transition spd="slow" advTm="87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435600" y="188913"/>
            <a:ext cx="3240088" cy="30876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200" b="1" dirty="0" smtClean="0">
                <a:solidFill>
                  <a:srgbClr val="800000"/>
                </a:solidFill>
                <a:latin typeface="Garamond" pitchFamily="18" charset="0"/>
              </a:rPr>
              <a:t/>
            </a:r>
            <a:br>
              <a:rPr lang="uk-UA" sz="2200" b="1" dirty="0" smtClean="0">
                <a:solidFill>
                  <a:srgbClr val="800000"/>
                </a:solidFill>
                <a:latin typeface="Garamond" pitchFamily="18" charset="0"/>
              </a:rPr>
            </a:br>
            <a:r>
              <a:rPr lang="uk-UA" sz="2200" b="1" dirty="0">
                <a:solidFill>
                  <a:srgbClr val="800000"/>
                </a:solidFill>
                <a:latin typeface="Garamond" pitchFamily="18" charset="0"/>
              </a:rPr>
              <a:t/>
            </a:r>
            <a:br>
              <a:rPr lang="uk-UA" sz="2200" b="1" dirty="0">
                <a:solidFill>
                  <a:srgbClr val="800000"/>
                </a:solidFill>
                <a:latin typeface="Garamond" pitchFamily="18" charset="0"/>
              </a:rPr>
            </a:br>
            <a:r>
              <a:rPr lang="uk-UA" sz="2200" b="1" dirty="0" smtClean="0">
                <a:solidFill>
                  <a:srgbClr val="800000"/>
                </a:solidFill>
                <a:latin typeface="Garamond" pitchFamily="18" charset="0"/>
              </a:rPr>
              <a:t/>
            </a:r>
            <a:br>
              <a:rPr lang="uk-UA" sz="2200" b="1" dirty="0" smtClean="0">
                <a:solidFill>
                  <a:srgbClr val="800000"/>
                </a:solidFill>
                <a:latin typeface="Garamond" pitchFamily="18" charset="0"/>
              </a:rPr>
            </a:br>
            <a:r>
              <a:rPr lang="uk-UA" sz="2200" b="1" dirty="0">
                <a:solidFill>
                  <a:schemeClr val="bg1"/>
                </a:solidFill>
                <a:latin typeface="Garamond" pitchFamily="18" charset="0"/>
              </a:rPr>
              <a:t/>
            </a:r>
            <a:br>
              <a:rPr lang="uk-UA" sz="2200" b="1" dirty="0">
                <a:solidFill>
                  <a:schemeClr val="bg1"/>
                </a:solidFill>
                <a:latin typeface="Garamond" pitchFamily="18" charset="0"/>
              </a:rPr>
            </a:br>
            <a:r>
              <a:rPr lang="uk-UA" sz="2200" b="1" dirty="0" smtClean="0">
                <a:solidFill>
                  <a:schemeClr val="bg1"/>
                </a:solidFill>
                <a:latin typeface="Garamond" pitchFamily="18" charset="0"/>
              </a:rPr>
              <a:t>В </a:t>
            </a:r>
            <a:r>
              <a:rPr lang="uk-UA" sz="2200" b="1" dirty="0">
                <a:solidFill>
                  <a:schemeClr val="bg1"/>
                </a:solidFill>
                <a:latin typeface="Garamond" pitchFamily="18" charset="0"/>
              </a:rPr>
              <a:t>тобі,</a:t>
            </a:r>
            <a:br>
              <a:rPr lang="uk-UA" sz="2200" b="1" dirty="0">
                <a:solidFill>
                  <a:schemeClr val="bg1"/>
                </a:solidFill>
                <a:latin typeface="Garamond" pitchFamily="18" charset="0"/>
              </a:rPr>
            </a:br>
            <a:r>
              <a:rPr lang="uk-UA" sz="2200" b="1" dirty="0">
                <a:solidFill>
                  <a:schemeClr val="bg1"/>
                </a:solidFill>
                <a:latin typeface="Garamond" pitchFamily="18" charset="0"/>
              </a:rPr>
              <a:t>читачу, </a:t>
            </a:r>
            <a:br>
              <a:rPr lang="uk-UA" sz="2200" b="1" dirty="0">
                <a:solidFill>
                  <a:schemeClr val="bg1"/>
                </a:solidFill>
                <a:latin typeface="Garamond" pitchFamily="18" charset="0"/>
              </a:rPr>
            </a:br>
            <a:r>
              <a:rPr lang="uk-UA" sz="2200" b="1" dirty="0">
                <a:solidFill>
                  <a:schemeClr val="bg1"/>
                </a:solidFill>
                <a:latin typeface="Garamond" pitchFamily="18" charset="0"/>
              </a:rPr>
              <a:t>тріпоче життя, гордість,</a:t>
            </a:r>
            <a:br>
              <a:rPr lang="uk-UA" sz="2200" b="1" dirty="0">
                <a:solidFill>
                  <a:schemeClr val="bg1"/>
                </a:solidFill>
                <a:latin typeface="Garamond" pitchFamily="18" charset="0"/>
              </a:rPr>
            </a:br>
            <a:r>
              <a:rPr lang="uk-UA" sz="2200" b="1" dirty="0">
                <a:solidFill>
                  <a:schemeClr val="bg1"/>
                </a:solidFill>
                <a:latin typeface="Garamond" pitchFamily="18" charset="0"/>
              </a:rPr>
              <a:t> любов – як і в мені, тому</a:t>
            </a:r>
            <a:br>
              <a:rPr lang="uk-UA" sz="2200" b="1" dirty="0">
                <a:solidFill>
                  <a:schemeClr val="bg1"/>
                </a:solidFill>
                <a:latin typeface="Garamond" pitchFamily="18" charset="0"/>
              </a:rPr>
            </a:br>
            <a:r>
              <a:rPr lang="uk-UA" sz="2200" b="1" dirty="0">
                <a:solidFill>
                  <a:schemeClr val="bg1"/>
                </a:solidFill>
                <a:latin typeface="Garamond" pitchFamily="18" charset="0"/>
              </a:rPr>
              <a:t> для тебе </a:t>
            </a:r>
            <a:br>
              <a:rPr lang="uk-UA" sz="2200" b="1" dirty="0">
                <a:solidFill>
                  <a:schemeClr val="bg1"/>
                </a:solidFill>
                <a:latin typeface="Garamond" pitchFamily="18" charset="0"/>
              </a:rPr>
            </a:br>
            <a:r>
              <a:rPr lang="uk-UA" sz="2200" b="1" dirty="0">
                <a:solidFill>
                  <a:schemeClr val="bg1"/>
                </a:solidFill>
                <a:latin typeface="Garamond" pitchFamily="18" charset="0"/>
              </a:rPr>
              <a:t>ці мої пісні.</a:t>
            </a:r>
            <a:r>
              <a:rPr lang="uk-UA" sz="1800" b="1" dirty="0">
                <a:solidFill>
                  <a:srgbClr val="800000"/>
                </a:solidFill>
                <a:latin typeface="Garamond" pitchFamily="18" charset="0"/>
              </a:rPr>
              <a:t/>
            </a:r>
            <a:br>
              <a:rPr lang="uk-UA" sz="1800" b="1" dirty="0">
                <a:solidFill>
                  <a:srgbClr val="800000"/>
                </a:solidFill>
                <a:latin typeface="Garamond" pitchFamily="18" charset="0"/>
              </a:rPr>
            </a:br>
            <a:r>
              <a:rPr lang="uk-UA" sz="4000" b="1" dirty="0">
                <a:solidFill>
                  <a:srgbClr val="800000"/>
                </a:solidFill>
              </a:rPr>
              <a:t/>
            </a:r>
            <a:br>
              <a:rPr lang="uk-UA" sz="4000" b="1" dirty="0">
                <a:solidFill>
                  <a:srgbClr val="800000"/>
                </a:solidFill>
              </a:rPr>
            </a:br>
            <a:endParaRPr lang="ru-RU" sz="4000" b="1" dirty="0">
              <a:solidFill>
                <a:srgbClr val="800000"/>
              </a:solidFill>
            </a:endParaRPr>
          </a:p>
        </p:txBody>
      </p:sp>
      <p:pic>
        <p:nvPicPr>
          <p:cNvPr id="14339" name="Picture 5" descr="walt-whitman-photo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276475"/>
            <a:ext cx="4135437" cy="4392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188913"/>
            <a:ext cx="4621211" cy="4283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179389" y="4648200"/>
            <a:ext cx="4752975" cy="20313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100" b="1" dirty="0" err="1">
                <a:latin typeface="Garamond" pitchFamily="18" charset="0"/>
              </a:rPr>
              <a:t>Основні</a:t>
            </a:r>
            <a:r>
              <a:rPr lang="ru-RU" sz="2100" b="1" dirty="0">
                <a:latin typeface="Garamond" pitchFamily="18" charset="0"/>
              </a:rPr>
              <a:t> </a:t>
            </a:r>
            <a:r>
              <a:rPr lang="ru-RU" sz="2100" b="1" dirty="0" smtClean="0">
                <a:latin typeface="Garamond" pitchFamily="18" charset="0"/>
              </a:rPr>
              <a:t>твори:</a:t>
            </a:r>
            <a:endParaRPr lang="ru-RU" sz="2100" b="1" dirty="0">
              <a:latin typeface="Garamond" pitchFamily="18" charset="0"/>
            </a:endParaRPr>
          </a:p>
          <a:p>
            <a:pPr>
              <a:buFontTx/>
              <a:buChar char="•"/>
            </a:pPr>
            <a:r>
              <a:rPr lang="ru-RU" sz="2100" b="1" dirty="0" err="1">
                <a:latin typeface="Garamond" pitchFamily="18" charset="0"/>
              </a:rPr>
              <a:t>збірка</a:t>
            </a:r>
            <a:r>
              <a:rPr lang="ru-RU" sz="2100" b="1" dirty="0">
                <a:latin typeface="Garamond" pitchFamily="18" charset="0"/>
              </a:rPr>
              <a:t> «</a:t>
            </a:r>
            <a:r>
              <a:rPr lang="ru-RU" sz="2100" b="1" dirty="0" err="1">
                <a:latin typeface="Garamond" pitchFamily="18" charset="0"/>
              </a:rPr>
              <a:t>Листя</a:t>
            </a:r>
            <a:r>
              <a:rPr lang="ru-RU" sz="2100" b="1" dirty="0">
                <a:latin typeface="Garamond" pitchFamily="18" charset="0"/>
              </a:rPr>
              <a:t> трави</a:t>
            </a:r>
            <a:r>
              <a:rPr lang="ru-RU" sz="2100" b="1" dirty="0" smtClean="0">
                <a:latin typeface="Garamond" pitchFamily="18" charset="0"/>
              </a:rPr>
              <a:t>»;</a:t>
            </a:r>
            <a:endParaRPr lang="ru-RU" sz="2100" b="1" dirty="0">
              <a:latin typeface="Garamond" pitchFamily="18" charset="0"/>
            </a:endParaRPr>
          </a:p>
          <a:p>
            <a:pPr>
              <a:buFontTx/>
              <a:buChar char="•"/>
            </a:pPr>
            <a:r>
              <a:rPr lang="ru-RU" sz="2100" b="1" dirty="0">
                <a:latin typeface="Garamond" pitchFamily="18" charset="0"/>
              </a:rPr>
              <a:t>поема «Коли </a:t>
            </a:r>
            <a:r>
              <a:rPr lang="ru-RU" sz="2100" b="1" dirty="0" err="1">
                <a:latin typeface="Garamond" pitchFamily="18" charset="0"/>
              </a:rPr>
              <a:t>бузок</a:t>
            </a:r>
            <a:r>
              <a:rPr lang="ru-RU" sz="2100" b="1" dirty="0">
                <a:latin typeface="Garamond" pitchFamily="18" charset="0"/>
              </a:rPr>
              <a:t> </a:t>
            </a:r>
            <a:r>
              <a:rPr lang="ru-RU" sz="2100" b="1" dirty="0" err="1">
                <a:latin typeface="Garamond" pitchFamily="18" charset="0"/>
              </a:rPr>
              <a:t>розквів</a:t>
            </a:r>
            <a:r>
              <a:rPr lang="ru-RU" sz="2100" b="1" dirty="0">
                <a:latin typeface="Garamond" pitchFamily="18" charset="0"/>
              </a:rPr>
              <a:t> </a:t>
            </a:r>
            <a:r>
              <a:rPr lang="ru-RU" sz="2100" b="1" dirty="0" err="1">
                <a:latin typeface="Garamond" pitchFamily="18" charset="0"/>
              </a:rPr>
              <a:t>торік</a:t>
            </a:r>
            <a:r>
              <a:rPr lang="ru-RU" sz="2100" b="1" dirty="0">
                <a:latin typeface="Garamond" pitchFamily="18" charset="0"/>
              </a:rPr>
              <a:t> у </a:t>
            </a:r>
            <a:r>
              <a:rPr lang="ru-RU" sz="2100" b="1" dirty="0" err="1">
                <a:latin typeface="Garamond" pitchFamily="18" charset="0"/>
              </a:rPr>
              <a:t>моєму</a:t>
            </a:r>
            <a:r>
              <a:rPr lang="ru-RU" sz="2100" b="1" dirty="0">
                <a:latin typeface="Garamond" pitchFamily="18" charset="0"/>
              </a:rPr>
              <a:t> </a:t>
            </a:r>
            <a:r>
              <a:rPr lang="ru-RU" sz="2100" b="1" dirty="0" err="1">
                <a:latin typeface="Garamond" pitchFamily="18" charset="0"/>
              </a:rPr>
              <a:t>дворі</a:t>
            </a:r>
            <a:r>
              <a:rPr lang="ru-RU" sz="2100" b="1" dirty="0" smtClean="0">
                <a:latin typeface="Garamond" pitchFamily="18" charset="0"/>
              </a:rPr>
              <a:t>»;</a:t>
            </a:r>
            <a:endParaRPr lang="ru-RU" sz="2100" b="1" dirty="0">
              <a:latin typeface="Garamond" pitchFamily="18" charset="0"/>
            </a:endParaRPr>
          </a:p>
          <a:p>
            <a:pPr>
              <a:buFontTx/>
              <a:buChar char="•"/>
            </a:pPr>
            <a:r>
              <a:rPr lang="ru-RU" sz="2100" b="1" dirty="0">
                <a:latin typeface="Garamond" pitchFamily="18" charset="0"/>
              </a:rPr>
              <a:t>цикл </a:t>
            </a:r>
            <a:r>
              <a:rPr lang="ru-RU" sz="2100" b="1" dirty="0" err="1">
                <a:latin typeface="Garamond" pitchFamily="18" charset="0"/>
              </a:rPr>
              <a:t>віршів</a:t>
            </a:r>
            <a:r>
              <a:rPr lang="ru-RU" sz="2100" b="1" dirty="0">
                <a:latin typeface="Garamond" pitchFamily="18" charset="0"/>
              </a:rPr>
              <a:t> «Прощай, моя </a:t>
            </a:r>
            <a:r>
              <a:rPr lang="ru-RU" sz="2100" b="1" dirty="0" err="1">
                <a:latin typeface="Garamond" pitchFamily="18" charset="0"/>
              </a:rPr>
              <a:t>фантазіє</a:t>
            </a:r>
            <a:r>
              <a:rPr lang="ru-RU" sz="2100" b="1" dirty="0">
                <a:latin typeface="Garamond" pitchFamily="18" charset="0"/>
              </a:rPr>
              <a:t>!»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95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112">
        <p14:glitter dir="u"/>
      </p:transition>
    </mc:Choice>
    <mc:Fallback>
      <p:transition spd="slow" advTm="71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sz="4800" b="1" dirty="0" err="1">
                <a:solidFill>
                  <a:schemeClr val="tx1"/>
                </a:solidFill>
                <a:latin typeface="Georgia" pitchFamily="18" charset="0"/>
              </a:rPr>
              <a:t>“Листя</a:t>
            </a:r>
            <a:r>
              <a:rPr lang="uk-UA" sz="4800" b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uk-UA" sz="4800" b="1" dirty="0" err="1">
                <a:solidFill>
                  <a:schemeClr val="tx1"/>
                </a:solidFill>
                <a:latin typeface="Georgia" pitchFamily="18" charset="0"/>
              </a:rPr>
              <a:t>трави”</a:t>
            </a:r>
            <a:endParaRPr lang="ru-RU" sz="48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8800" b="1" dirty="0" err="1">
                <a:solidFill>
                  <a:schemeClr val="tx1"/>
                </a:solidFill>
              </a:rPr>
              <a:t>Волт</a:t>
            </a:r>
            <a:r>
              <a:rPr lang="uk-UA" sz="8800" b="1" dirty="0">
                <a:solidFill>
                  <a:schemeClr val="tx1"/>
                </a:solidFill>
              </a:rPr>
              <a:t> </a:t>
            </a:r>
            <a:r>
              <a:rPr lang="uk-UA" sz="8800" b="1" dirty="0" err="1">
                <a:solidFill>
                  <a:schemeClr val="tx1"/>
                </a:solidFill>
              </a:rPr>
              <a:t>Вітмен</a:t>
            </a:r>
            <a:endParaRPr lang="ru-RU" sz="8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421">
        <p14:glitter dir="u"/>
      </p:transition>
    </mc:Choice>
    <mc:Fallback>
      <p:transition spd="slow" advTm="54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40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alt-whitman-leaves-of-grassjpg-3522c03ad0d9dcfc_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38" y="1388781"/>
            <a:ext cx="7848550" cy="3696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684238" y="311563"/>
            <a:ext cx="813623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uk-UA" sz="3200" b="1" dirty="0">
                <a:solidFill>
                  <a:schemeClr val="tx1">
                    <a:lumMod val="95000"/>
                  </a:schemeClr>
                </a:solidFill>
                <a:latin typeface="Segoe Print" pitchFamily="2" charset="0"/>
              </a:rPr>
              <a:t>Я пишу для майбутнього.</a:t>
            </a:r>
          </a:p>
          <a:p>
            <a:pPr algn="r"/>
            <a:r>
              <a:rPr lang="uk-UA" sz="3200" b="1" dirty="0" err="1">
                <a:solidFill>
                  <a:schemeClr val="tx1">
                    <a:lumMod val="95000"/>
                  </a:schemeClr>
                </a:solidFill>
                <a:latin typeface="Garamond" pitchFamily="18" charset="0"/>
              </a:rPr>
              <a:t>Волт</a:t>
            </a:r>
            <a:r>
              <a:rPr lang="uk-UA" sz="3200" b="1" dirty="0">
                <a:solidFill>
                  <a:schemeClr val="tx1">
                    <a:lumMod val="95000"/>
                  </a:schemeClr>
                </a:solidFill>
                <a:latin typeface="Garamond" pitchFamily="18" charset="0"/>
              </a:rPr>
              <a:t> </a:t>
            </a:r>
            <a:r>
              <a:rPr lang="uk-UA" sz="3200" b="1" dirty="0" err="1">
                <a:solidFill>
                  <a:schemeClr val="tx1">
                    <a:lumMod val="95000"/>
                  </a:schemeClr>
                </a:solidFill>
                <a:latin typeface="Garamond" pitchFamily="18" charset="0"/>
              </a:rPr>
              <a:t>Вітмен</a:t>
            </a:r>
            <a:endParaRPr lang="ru-RU" sz="3200" b="1" dirty="0">
              <a:solidFill>
                <a:schemeClr val="tx1">
                  <a:lumMod val="95000"/>
                </a:schemeClr>
              </a:solidFill>
              <a:latin typeface="Garamond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96554" y="5110440"/>
            <a:ext cx="842391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latin typeface="Segoe Print" pitchFamily="2" charset="0"/>
                <a:cs typeface="Vijaya" pitchFamily="34" charset="0"/>
              </a:rPr>
              <a:t>Єдина поетична збірка </a:t>
            </a:r>
            <a:r>
              <a:rPr lang="uk-UA" sz="2800" b="1" dirty="0" err="1">
                <a:solidFill>
                  <a:srgbClr val="FFFF00"/>
                </a:solidFill>
                <a:latin typeface="Segoe Print" pitchFamily="2" charset="0"/>
                <a:cs typeface="Vijaya" pitchFamily="34" charset="0"/>
              </a:rPr>
              <a:t>Волта</a:t>
            </a:r>
            <a:r>
              <a:rPr lang="uk-UA" sz="2800" b="1" dirty="0">
                <a:solidFill>
                  <a:srgbClr val="FFFF00"/>
                </a:solidFill>
                <a:latin typeface="Segoe Print" pitchFamily="2" charset="0"/>
                <a:cs typeface="Vijaya" pitchFamily="34" charset="0"/>
              </a:rPr>
              <a:t> </a:t>
            </a:r>
            <a:r>
              <a:rPr lang="uk-UA" sz="2800" b="1" dirty="0" err="1">
                <a:solidFill>
                  <a:srgbClr val="FFFF00"/>
                </a:solidFill>
                <a:latin typeface="Segoe Print" pitchFamily="2" charset="0"/>
                <a:cs typeface="Vijaya" pitchFamily="34" charset="0"/>
              </a:rPr>
              <a:t>Вітмена</a:t>
            </a:r>
            <a:r>
              <a:rPr lang="uk-UA" sz="2800" b="1" dirty="0">
                <a:solidFill>
                  <a:srgbClr val="FFFF00"/>
                </a:solidFill>
                <a:latin typeface="Segoe Print" pitchFamily="2" charset="0"/>
                <a:cs typeface="Vijaya" pitchFamily="34" charset="0"/>
              </a:rPr>
              <a:t> – </a:t>
            </a:r>
            <a:endParaRPr lang="uk-UA" sz="2800" b="1" dirty="0" smtClean="0">
              <a:solidFill>
                <a:srgbClr val="FFFF00"/>
              </a:solidFill>
              <a:latin typeface="Segoe Print" pitchFamily="2" charset="0"/>
              <a:cs typeface="Vijaya" pitchFamily="34" charset="0"/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latin typeface="Segoe Print" pitchFamily="2" charset="0"/>
                <a:cs typeface="Vijaya" pitchFamily="34" charset="0"/>
              </a:rPr>
              <a:t>“</a:t>
            </a:r>
            <a:r>
              <a:rPr lang="uk-UA" sz="2800" b="1" dirty="0">
                <a:solidFill>
                  <a:srgbClr val="FFFF00"/>
                </a:solidFill>
                <a:latin typeface="Segoe Print" pitchFamily="2" charset="0"/>
                <a:cs typeface="Vijaya" pitchFamily="34" charset="0"/>
              </a:rPr>
              <a:t>Листя трави</a:t>
            </a:r>
            <a:r>
              <a:rPr lang="uk-UA" sz="2800" b="1" dirty="0" smtClean="0">
                <a:solidFill>
                  <a:srgbClr val="FFFF00"/>
                </a:solidFill>
                <a:latin typeface="Segoe Print" pitchFamily="2" charset="0"/>
                <a:cs typeface="Vijaya" pitchFamily="34" charset="0"/>
              </a:rPr>
              <a:t>”.</a:t>
            </a:r>
            <a:endParaRPr lang="ru-RU" sz="2800" b="1" dirty="0">
              <a:solidFill>
                <a:srgbClr val="FFFF00"/>
              </a:solidFill>
              <a:latin typeface="Segoe Print" pitchFamily="2" charset="0"/>
              <a:cs typeface="Vijay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772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107">
        <p14:glitter dir="u"/>
      </p:transition>
    </mc:Choice>
    <mc:Fallback>
      <p:transition spd="slow" advTm="5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FFFF00"/>
                </a:solidFill>
                <a:latin typeface="Segoe Print" pitchFamily="2" charset="0"/>
              </a:rPr>
              <a:t>Я </a:t>
            </a:r>
            <a:r>
              <a:rPr lang="ru-RU" sz="4000" dirty="0" err="1">
                <a:solidFill>
                  <a:srgbClr val="FFFF00"/>
                </a:solidFill>
                <a:latin typeface="Segoe Print" pitchFamily="2" charset="0"/>
              </a:rPr>
              <a:t>блукаю</a:t>
            </a:r>
            <a:r>
              <a:rPr lang="ru-RU" sz="4000" dirty="0">
                <a:solidFill>
                  <a:srgbClr val="FFFF00"/>
                </a:solidFill>
                <a:latin typeface="Segoe Print" pitchFamily="2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Segoe Print" pitchFamily="2" charset="0"/>
              </a:rPr>
              <a:t>i</a:t>
            </a:r>
            <a:r>
              <a:rPr lang="ru-RU" sz="4000" dirty="0">
                <a:solidFill>
                  <a:srgbClr val="FFFF00"/>
                </a:solidFill>
                <a:latin typeface="Segoe Print" pitchFamily="2" charset="0"/>
              </a:rPr>
              <a:t> кличу душу свою..."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1524000"/>
            <a:ext cx="4419600" cy="5181599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300" dirty="0" err="1" smtClean="0">
                <a:solidFill>
                  <a:srgbClr val="660066"/>
                </a:solidFill>
                <a:latin typeface="Arial Narrow" pitchFamily="34" charset="0"/>
              </a:rPr>
              <a:t>Своє</a:t>
            </a:r>
            <a:r>
              <a:rPr lang="ru-RU" sz="2300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нове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поетичне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свiтобачення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поет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втiлив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у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збiрцi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поезiй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"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Листя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трави", над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якою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працював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протягом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усього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життя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. Цей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твiр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-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свiдчення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космiчностi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,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епiчної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всеосяжностi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поетичного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свiтобачення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Вiтмена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.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Водночас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це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виклад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програми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радикальної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перебудови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Всесвiту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,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вiдкриття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i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обожнювання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Людини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i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Природи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. Все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це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вимагало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якiсно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нової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образностi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та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поетичної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мови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.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Головним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героєм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є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сам поет,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який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стає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втiленням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нового,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вiльного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300" dirty="0" err="1">
                <a:solidFill>
                  <a:srgbClr val="660066"/>
                </a:solidFill>
                <a:latin typeface="Arial Narrow" pitchFamily="34" charset="0"/>
              </a:rPr>
              <a:t>Людства</a:t>
            </a:r>
            <a:r>
              <a:rPr lang="ru-RU" sz="2300" dirty="0">
                <a:solidFill>
                  <a:srgbClr val="660066"/>
                </a:solidFill>
                <a:latin typeface="Arial Narrow" pitchFamily="34" charset="0"/>
              </a:rPr>
              <a:t>.</a:t>
            </a:r>
          </a:p>
        </p:txBody>
      </p:sp>
      <p:pic>
        <p:nvPicPr>
          <p:cNvPr id="4199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88121" y="1524000"/>
            <a:ext cx="3579395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2242">
        <p14:glitter dir="u"/>
      </p:transition>
    </mc:Choice>
    <mc:Fallback>
      <p:transition spd="slow" advTm="122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9|2.2|1.8|1.7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3.5|3.2|3.1|2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14.7|15.3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334</TotalTime>
  <Words>956</Words>
  <Application>Microsoft Office PowerPoint</Application>
  <PresentationFormat>Экран (4:3)</PresentationFormat>
  <Paragraphs>80</Paragraphs>
  <Slides>20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Бумажная</vt:lpstr>
      <vt:lpstr>Презентація  на тему «Волт Вітмен. Життя. Творчість»</vt:lpstr>
      <vt:lpstr>Волт Вітмен</vt:lpstr>
      <vt:lpstr>Презентация PowerPoint</vt:lpstr>
      <vt:lpstr>Презентация PowerPoint</vt:lpstr>
      <vt:lpstr>Презентация PowerPoint</vt:lpstr>
      <vt:lpstr>    В тобі, читачу,  тріпоче життя, гордість,  любов – як і в мені, тому  для тебе  ці мої пісні.  </vt:lpstr>
      <vt:lpstr>Волт Вітмен</vt:lpstr>
      <vt:lpstr>Презентация PowerPoint</vt:lpstr>
      <vt:lpstr>Я блукаю i кличу душу свою..."</vt:lpstr>
      <vt:lpstr>Митець принципово хотів лишитися в історії літератури автором однієї книжки — спочатку проклятої, а потім уславленої. </vt:lpstr>
      <vt:lpstr>Презентация PowerPoint</vt:lpstr>
      <vt:lpstr>         </vt:lpstr>
      <vt:lpstr>Презентация PowerPoint</vt:lpstr>
      <vt:lpstr>В шпиталі</vt:lpstr>
      <vt:lpstr>Капітан, про якого пам’ятатимуть завжди</vt:lpstr>
      <vt:lpstr>       </vt:lpstr>
      <vt:lpstr>“Людина іде – і в захваті ви, немов від поеми”</vt:lpstr>
      <vt:lpstr>Визначальні риси поезії </vt:lpstr>
      <vt:lpstr>Фрагмент картини  "Метеор 1860 року" Фредеріка Едвіна Черча</vt:lpstr>
      <vt:lpstr>Дякую за увагу! Кінець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Віталік</cp:lastModifiedBy>
  <cp:revision>22</cp:revision>
  <cp:lastPrinted>1601-01-01T00:00:00Z</cp:lastPrinted>
  <dcterms:created xsi:type="dcterms:W3CDTF">1601-01-01T00:00:00Z</dcterms:created>
  <dcterms:modified xsi:type="dcterms:W3CDTF">2014-03-19T20:58:48Z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