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varScale="1">
        <p:scale>
          <a:sx n="65" d="100"/>
          <a:sy n="65" d="100"/>
        </p:scale>
        <p:origin x="-1306" y="-77"/>
      </p:cViewPr>
      <p:guideLst>
        <p:guide orient="horz" pos="2160"/>
        <p:guide pos="2880"/>
      </p:guideLst>
    </p:cSldViewPr>
  </p:slideViewPr>
  <p:outlineViewPr>
    <p:cViewPr>
      <p:scale>
        <a:sx n="33" d="100"/>
        <a:sy n="33" d="100"/>
      </p:scale>
      <p:origin x="0" y="179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9"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4"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58D33E-8DA5-4BD9-81BE-F845494EDA91}" type="datetimeFigureOut">
              <a:rPr lang="ru-RU" smtClean="0"/>
              <a:t>26.09.2013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458D33E-8DA5-4BD9-81BE-F845494EDA91}" type="datetimeFigureOut">
              <a:rPr lang="ru-RU" smtClean="0"/>
              <a:t>26.09.2013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458D33E-8DA5-4BD9-81BE-F845494EDA91}" type="datetimeFigureOut">
              <a:rPr lang="ru-RU" smtClean="0"/>
              <a:t>26.09.2013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58D33E-8DA5-4BD9-81BE-F845494EDA91}" type="datetimeFigureOut">
              <a:rPr lang="ru-RU" smtClean="0"/>
              <a:t>26.09.2013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79"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8"/>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E458D33E-8DA5-4BD9-81BE-F845494EDA91}" type="datetimeFigureOut">
              <a:rPr lang="ru-RU" smtClean="0"/>
              <a:t>26.09.2013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58D33E-8DA5-4BD9-81BE-F845494EDA91}" type="datetimeFigureOut">
              <a:rPr lang="ru-RU" smtClean="0"/>
              <a:t>26.09.2013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023159-C294-4752-87E6-9A5BD071D08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1"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58D33E-8DA5-4BD9-81BE-F845494EDA91}" type="datetimeFigureOut">
              <a:rPr lang="ru-RU" smtClean="0"/>
              <a:t>26.09.2013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458D33E-8DA5-4BD9-81BE-F845494EDA91}" type="datetimeFigureOut">
              <a:rPr lang="ru-RU" smtClean="0"/>
              <a:t>26.09.2013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8D33E-8DA5-4BD9-81BE-F845494EDA91}" type="datetimeFigureOut">
              <a:rPr lang="ru-RU" smtClean="0"/>
              <a:t>26.09.2013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9"/>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1" y="1576104"/>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5" y="2253386"/>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E458D33E-8DA5-4BD9-81BE-F845494EDA91}" type="datetimeFigureOut">
              <a:rPr lang="ru-RU" smtClean="0"/>
              <a:t>26.09.2013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B023159-C294-4752-87E6-9A5BD071D08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81"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58D33E-8DA5-4BD9-81BE-F845494EDA91}" type="datetimeFigureOut">
              <a:rPr lang="ru-RU" smtClean="0"/>
              <a:t>26.09.2013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023159-C294-4752-87E6-9A5BD071D08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9" y="5051293"/>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1"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1" y="1100629"/>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458D33E-8DA5-4BD9-81BE-F845494EDA91}" type="datetimeFigureOut">
              <a:rPr lang="ru-RU" smtClean="0"/>
              <a:t>26.09.2013</a:t>
            </a:fld>
            <a:endParaRPr lang="ru-RU"/>
          </a:p>
        </p:txBody>
      </p:sp>
      <p:sp>
        <p:nvSpPr>
          <p:cNvPr id="5" name="Footer Placeholder 4"/>
          <p:cNvSpPr>
            <a:spLocks noGrp="1"/>
          </p:cNvSpPr>
          <p:nvPr>
            <p:ph type="ftr" sz="quarter" idx="3"/>
          </p:nvPr>
        </p:nvSpPr>
        <p:spPr>
          <a:xfrm>
            <a:off x="3517515"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9"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B023159-C294-4752-87E6-9A5BD071D08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5200" dirty="0" smtClean="0"/>
              <a:t>Електричний струм у медицині</a:t>
            </a:r>
            <a:endParaRPr lang="ru-RU" sz="5200" dirty="0"/>
          </a:p>
        </p:txBody>
      </p:sp>
      <p:sp>
        <p:nvSpPr>
          <p:cNvPr id="3" name="Подзаголовок 2"/>
          <p:cNvSpPr>
            <a:spLocks noGrp="1"/>
          </p:cNvSpPr>
          <p:nvPr>
            <p:ph type="subTitle" idx="1"/>
          </p:nvPr>
        </p:nvSpPr>
        <p:spPr/>
        <p:txBody>
          <a:bodyPr>
            <a:noAutofit/>
          </a:bodyPr>
          <a:lstStyle/>
          <a:p>
            <a:r>
              <a:rPr lang="uk-UA" sz="2000" dirty="0" smtClean="0"/>
              <a:t>Підготувала учениця 11-б класу,</a:t>
            </a:r>
          </a:p>
          <a:p>
            <a:r>
              <a:rPr lang="uk-UA" sz="2000" dirty="0" smtClean="0"/>
              <a:t> </a:t>
            </a:r>
            <a:r>
              <a:rPr lang="uk-UA" sz="2000" dirty="0" err="1" smtClean="0"/>
              <a:t>побивайло</a:t>
            </a:r>
            <a:r>
              <a:rPr lang="uk-UA" sz="2000" dirty="0" smtClean="0"/>
              <a:t> </a:t>
            </a:r>
            <a:r>
              <a:rPr lang="uk-UA" sz="2000" dirty="0" err="1" smtClean="0"/>
              <a:t>карина</a:t>
            </a:r>
            <a:endParaRPr lang="ru-RU" sz="2000" dirty="0"/>
          </a:p>
        </p:txBody>
      </p:sp>
    </p:spTree>
    <p:extLst>
      <p:ext uri="{BB962C8B-B14F-4D97-AF65-F5344CB8AC3E}">
        <p14:creationId xmlns:p14="http://schemas.microsoft.com/office/powerpoint/2010/main" val="1647105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Уявіть</a:t>
            </a:r>
            <a:r>
              <a:rPr lang="ru-RU" dirty="0"/>
              <a:t> </a:t>
            </a:r>
            <a:r>
              <a:rPr lang="ru-RU" dirty="0" err="1"/>
              <a:t>собі</a:t>
            </a:r>
            <a:r>
              <a:rPr lang="ru-RU" dirty="0"/>
              <a:t> </a:t>
            </a:r>
            <a:r>
              <a:rPr lang="ru-RU" dirty="0" err="1"/>
              <a:t>звичайну</a:t>
            </a:r>
            <a:r>
              <a:rPr lang="ru-RU" dirty="0"/>
              <a:t> батарейку. У </a:t>
            </a:r>
            <a:r>
              <a:rPr lang="ru-RU" dirty="0" err="1"/>
              <a:t>неї</a:t>
            </a:r>
            <a:r>
              <a:rPr lang="ru-RU" dirty="0"/>
              <a:t> є два </a:t>
            </a:r>
            <a:r>
              <a:rPr lang="ru-RU" dirty="0" err="1"/>
              <a:t>полюси</a:t>
            </a:r>
            <a:r>
              <a:rPr lang="ru-RU" dirty="0"/>
              <a:t>: </a:t>
            </a:r>
            <a:r>
              <a:rPr lang="ru-RU" dirty="0" err="1"/>
              <a:t>позитивний</a:t>
            </a:r>
            <a:r>
              <a:rPr lang="ru-RU" dirty="0"/>
              <a:t> і </a:t>
            </a:r>
            <a:r>
              <a:rPr lang="ru-RU" dirty="0" err="1"/>
              <a:t>негативний</a:t>
            </a:r>
            <a:r>
              <a:rPr lang="ru-RU" dirty="0"/>
              <a:t>, і </a:t>
            </a:r>
            <a:r>
              <a:rPr lang="ru-RU" dirty="0" err="1"/>
              <a:t>електричний</a:t>
            </a:r>
            <a:r>
              <a:rPr lang="ru-RU" dirty="0"/>
              <a:t> струм </a:t>
            </a:r>
            <a:r>
              <a:rPr lang="ru-RU" dirty="0" err="1"/>
              <a:t>переміщається</a:t>
            </a:r>
            <a:r>
              <a:rPr lang="ru-RU" dirty="0"/>
              <a:t> </a:t>
            </a:r>
            <a:r>
              <a:rPr lang="ru-RU" dirty="0" err="1"/>
              <a:t>між</a:t>
            </a:r>
            <a:r>
              <a:rPr lang="ru-RU" dirty="0"/>
              <a:t> </a:t>
            </a:r>
            <a:r>
              <a:rPr lang="ru-RU" dirty="0" err="1"/>
              <a:t>батарейок</a:t>
            </a:r>
            <a:r>
              <a:rPr lang="ru-RU" dirty="0"/>
              <a:t>, </a:t>
            </a:r>
            <a:r>
              <a:rPr lang="ru-RU" dirty="0" err="1"/>
              <a:t>які</a:t>
            </a:r>
            <a:r>
              <a:rPr lang="ru-RU" dirty="0"/>
              <a:t> </a:t>
            </a:r>
            <a:r>
              <a:rPr lang="ru-RU" dirty="0" err="1"/>
              <a:t>поєднані</a:t>
            </a:r>
            <a:r>
              <a:rPr lang="ru-RU" dirty="0"/>
              <a:t> одна з одною </a:t>
            </a:r>
            <a:r>
              <a:rPr lang="ru-RU" dirty="0" err="1"/>
              <a:t>протилежно</a:t>
            </a:r>
            <a:r>
              <a:rPr lang="ru-RU" dirty="0"/>
              <a:t> </a:t>
            </a:r>
            <a:r>
              <a:rPr lang="ru-RU" dirty="0" err="1"/>
              <a:t>зарядженими</a:t>
            </a:r>
            <a:r>
              <a:rPr lang="ru-RU" dirty="0"/>
              <a:t> полюсами. </a:t>
            </a:r>
            <a:r>
              <a:rPr lang="ru-RU" dirty="0" err="1"/>
              <a:t>Вчені</a:t>
            </a:r>
            <a:r>
              <a:rPr lang="ru-RU" dirty="0"/>
              <a:t> </a:t>
            </a:r>
            <a:r>
              <a:rPr lang="ru-RU" dirty="0" err="1"/>
              <a:t>вважають</a:t>
            </a:r>
            <a:r>
              <a:rPr lang="ru-RU" dirty="0"/>
              <a:t>, </a:t>
            </a:r>
            <a:r>
              <a:rPr lang="ru-RU" dirty="0" err="1"/>
              <a:t>що</a:t>
            </a:r>
            <a:r>
              <a:rPr lang="ru-RU" dirty="0"/>
              <a:t> </a:t>
            </a:r>
            <a:r>
              <a:rPr lang="ru-RU" dirty="0" err="1"/>
              <a:t>клітини</a:t>
            </a:r>
            <a:r>
              <a:rPr lang="ru-RU" dirty="0"/>
              <a:t> </a:t>
            </a:r>
            <a:r>
              <a:rPr lang="ru-RU" dirty="0" err="1"/>
              <a:t>частково</a:t>
            </a:r>
            <a:r>
              <a:rPr lang="ru-RU" dirty="0"/>
              <a:t> </a:t>
            </a:r>
            <a:r>
              <a:rPr lang="ru-RU" dirty="0" err="1"/>
              <a:t>виконують</a:t>
            </a:r>
            <a:r>
              <a:rPr lang="ru-RU" dirty="0"/>
              <a:t> </a:t>
            </a:r>
            <a:r>
              <a:rPr lang="ru-RU" dirty="0" err="1"/>
              <a:t>функції</a:t>
            </a:r>
            <a:r>
              <a:rPr lang="ru-RU" dirty="0"/>
              <a:t> </a:t>
            </a:r>
            <a:r>
              <a:rPr lang="ru-RU" dirty="0" err="1"/>
              <a:t>батарейок</a:t>
            </a:r>
            <a:r>
              <a:rPr lang="ru-RU" dirty="0"/>
              <a:t> з негативно </a:t>
            </a:r>
            <a:r>
              <a:rPr lang="ru-RU" dirty="0" err="1"/>
              <a:t>зарядженими</a:t>
            </a:r>
            <a:r>
              <a:rPr lang="ru-RU" dirty="0"/>
              <a:t> </a:t>
            </a:r>
            <a:r>
              <a:rPr lang="ru-RU" dirty="0" err="1"/>
              <a:t>іонами</a:t>
            </a:r>
            <a:r>
              <a:rPr lang="ru-RU" dirty="0"/>
              <a:t> хлору (</a:t>
            </a:r>
            <a:r>
              <a:rPr lang="en-US" dirty="0" err="1"/>
              <a:t>Cl</a:t>
            </a:r>
            <a:r>
              <a:rPr lang="en-US" dirty="0"/>
              <a:t>-) </a:t>
            </a:r>
            <a:r>
              <a:rPr lang="ru-RU" dirty="0"/>
              <a:t>і позитивно </a:t>
            </a:r>
            <a:r>
              <a:rPr lang="ru-RU" dirty="0" err="1"/>
              <a:t>зарядженими</a:t>
            </a:r>
            <a:r>
              <a:rPr lang="ru-RU" dirty="0"/>
              <a:t> </a:t>
            </a:r>
            <a:r>
              <a:rPr lang="ru-RU" dirty="0" err="1"/>
              <a:t>іонами</a:t>
            </a:r>
            <a:r>
              <a:rPr lang="ru-RU" dirty="0"/>
              <a:t> </a:t>
            </a:r>
            <a:r>
              <a:rPr lang="ru-RU" dirty="0" err="1"/>
              <a:t>калію</a:t>
            </a:r>
            <a:r>
              <a:rPr lang="ru-RU" dirty="0"/>
              <a:t> (</a:t>
            </a:r>
            <a:r>
              <a:rPr lang="en-US" dirty="0"/>
              <a:t>K+), </a:t>
            </a:r>
            <a:r>
              <a:rPr lang="ru-RU" dirty="0" err="1"/>
              <a:t>які</a:t>
            </a:r>
            <a:r>
              <a:rPr lang="ru-RU" dirty="0"/>
              <a:t> </a:t>
            </a:r>
            <a:r>
              <a:rPr lang="ru-RU" dirty="0" err="1"/>
              <a:t>переміщаються</a:t>
            </a:r>
            <a:r>
              <a:rPr lang="ru-RU" dirty="0"/>
              <a:t> </a:t>
            </a:r>
            <a:r>
              <a:rPr lang="ru-RU" dirty="0" err="1"/>
              <a:t>крізь</a:t>
            </a:r>
            <a:r>
              <a:rPr lang="ru-RU" dirty="0"/>
              <a:t> </a:t>
            </a:r>
            <a:r>
              <a:rPr lang="ru-RU" dirty="0" err="1"/>
              <a:t>напівпроникні</a:t>
            </a:r>
            <a:r>
              <a:rPr lang="ru-RU" dirty="0"/>
              <a:t> </a:t>
            </a:r>
            <a:r>
              <a:rPr lang="ru-RU" dirty="0" err="1"/>
              <a:t>мембрани</a:t>
            </a:r>
            <a:r>
              <a:rPr lang="ru-RU" dirty="0"/>
              <a:t>. </a:t>
            </a:r>
            <a:r>
              <a:rPr lang="ru-RU" dirty="0" err="1"/>
              <a:t>Ці</a:t>
            </a:r>
            <a:r>
              <a:rPr lang="ru-RU" dirty="0"/>
              <a:t> </a:t>
            </a:r>
            <a:r>
              <a:rPr lang="ru-RU" dirty="0" err="1"/>
              <a:t>мембрани</a:t>
            </a:r>
            <a:r>
              <a:rPr lang="ru-RU" dirty="0"/>
              <a:t> </a:t>
            </a:r>
            <a:r>
              <a:rPr lang="ru-RU" dirty="0" err="1"/>
              <a:t>пропускають</a:t>
            </a:r>
            <a:r>
              <a:rPr lang="ru-RU" dirty="0"/>
              <a:t> в </a:t>
            </a:r>
            <a:r>
              <a:rPr lang="ru-RU" dirty="0" err="1"/>
              <a:t>певних</a:t>
            </a:r>
            <a:r>
              <a:rPr lang="ru-RU" dirty="0"/>
              <a:t> </a:t>
            </a:r>
            <a:r>
              <a:rPr lang="ru-RU" dirty="0" err="1"/>
              <a:t>напрямках</a:t>
            </a:r>
            <a:r>
              <a:rPr lang="ru-RU" dirty="0"/>
              <a:t> </a:t>
            </a:r>
            <a:r>
              <a:rPr lang="ru-RU" dirty="0" err="1"/>
              <a:t>тільки</a:t>
            </a:r>
            <a:r>
              <a:rPr lang="ru-RU" dirty="0"/>
              <a:t> </a:t>
            </a:r>
            <a:r>
              <a:rPr lang="ru-RU" dirty="0" err="1"/>
              <a:t>або</a:t>
            </a:r>
            <a:r>
              <a:rPr lang="ru-RU" dirty="0"/>
              <a:t> </a:t>
            </a:r>
            <a:r>
              <a:rPr lang="ru-RU" dirty="0" err="1"/>
              <a:t>негативні</a:t>
            </a:r>
            <a:r>
              <a:rPr lang="ru-RU" dirty="0"/>
              <a:t>, </a:t>
            </a:r>
            <a:r>
              <a:rPr lang="ru-RU" dirty="0" err="1"/>
              <a:t>або</a:t>
            </a:r>
            <a:r>
              <a:rPr lang="ru-RU" dirty="0"/>
              <a:t> </a:t>
            </a:r>
            <a:r>
              <a:rPr lang="ru-RU" dirty="0" err="1"/>
              <a:t>позитивні</a:t>
            </a:r>
            <a:r>
              <a:rPr lang="ru-RU" dirty="0"/>
              <a:t> </a:t>
            </a:r>
            <a:r>
              <a:rPr lang="ru-RU" dirty="0" err="1"/>
              <a:t>іони</a:t>
            </a:r>
            <a:r>
              <a:rPr lang="ru-RU" dirty="0"/>
              <a:t>, </a:t>
            </a:r>
            <a:r>
              <a:rPr lang="ru-RU" dirty="0" err="1"/>
              <a:t>створюючи</a:t>
            </a:r>
            <a:r>
              <a:rPr lang="ru-RU" dirty="0"/>
              <a:t> в нормально </a:t>
            </a:r>
            <a:r>
              <a:rPr lang="ru-RU" dirty="0" err="1"/>
              <a:t>функціонуючому</a:t>
            </a:r>
            <a:r>
              <a:rPr lang="ru-RU" dirty="0"/>
              <a:t> </a:t>
            </a:r>
            <a:r>
              <a:rPr lang="ru-RU" dirty="0" err="1"/>
              <a:t>організмі</a:t>
            </a:r>
            <a:r>
              <a:rPr lang="ru-RU" dirty="0"/>
              <a:t> </a:t>
            </a:r>
            <a:r>
              <a:rPr lang="ru-RU" dirty="0" err="1"/>
              <a:t>електричне</a:t>
            </a:r>
            <a:r>
              <a:rPr lang="ru-RU" dirty="0"/>
              <a:t> поле. За </a:t>
            </a:r>
            <a:r>
              <a:rPr lang="ru-RU" dirty="0" err="1"/>
              <a:t>це</a:t>
            </a:r>
            <a:r>
              <a:rPr lang="ru-RU" dirty="0"/>
              <a:t> </a:t>
            </a:r>
            <a:r>
              <a:rPr lang="ru-RU" dirty="0" err="1"/>
              <a:t>їх</a:t>
            </a:r>
            <a:r>
              <a:rPr lang="ru-RU" dirty="0"/>
              <a:t> </a:t>
            </a:r>
            <a:r>
              <a:rPr lang="ru-RU" dirty="0" err="1"/>
              <a:t>називають</a:t>
            </a:r>
            <a:r>
              <a:rPr lang="ru-RU" dirty="0"/>
              <a:t> </a:t>
            </a:r>
            <a:r>
              <a:rPr lang="ru-RU" dirty="0" err="1"/>
              <a:t>іонними</a:t>
            </a:r>
            <a:r>
              <a:rPr lang="ru-RU" dirty="0"/>
              <a:t> насосами, </a:t>
            </a:r>
            <a:r>
              <a:rPr lang="ru-RU" dirty="0" err="1"/>
              <a:t>або</a:t>
            </a:r>
            <a:r>
              <a:rPr lang="ru-RU" dirty="0"/>
              <a:t> транспортерами. Рана </a:t>
            </a:r>
            <a:r>
              <a:rPr lang="ru-RU" dirty="0" err="1"/>
              <a:t>спотворює</a:t>
            </a:r>
            <a:r>
              <a:rPr lang="ru-RU" dirty="0"/>
              <a:t> поле, </a:t>
            </a:r>
            <a:r>
              <a:rPr lang="ru-RU" dirty="0" err="1"/>
              <a:t>відбувається</a:t>
            </a:r>
            <a:r>
              <a:rPr lang="ru-RU" dirty="0"/>
              <a:t> </a:t>
            </a:r>
            <a:r>
              <a:rPr lang="ru-RU" dirty="0" err="1"/>
              <a:t>щось</a:t>
            </a:r>
            <a:r>
              <a:rPr lang="ru-RU" dirty="0"/>
              <a:t> на </a:t>
            </a:r>
            <a:r>
              <a:rPr lang="ru-RU" dirty="0" err="1"/>
              <a:t>зразок</a:t>
            </a:r>
            <a:r>
              <a:rPr lang="ru-RU" dirty="0"/>
              <a:t> короткого </a:t>
            </a:r>
            <a:r>
              <a:rPr lang="ru-RU" dirty="0" err="1"/>
              <a:t>замикання</a:t>
            </a:r>
            <a:r>
              <a:rPr lang="ru-RU" dirty="0"/>
              <a:t>. І тут </a:t>
            </a:r>
            <a:r>
              <a:rPr lang="ru-RU" dirty="0" err="1"/>
              <a:t>починається</a:t>
            </a:r>
            <a:r>
              <a:rPr lang="ru-RU" dirty="0"/>
              <a:t> </a:t>
            </a:r>
            <a:r>
              <a:rPr lang="ru-RU" dirty="0" err="1"/>
              <a:t>найцікавіше</a:t>
            </a:r>
            <a:r>
              <a:rPr lang="ru-RU" dirty="0"/>
              <a:t>. </a:t>
            </a:r>
            <a:r>
              <a:rPr lang="ru-RU" dirty="0" err="1"/>
              <a:t>Під</a:t>
            </a:r>
            <a:r>
              <a:rPr lang="ru-RU" dirty="0"/>
              <a:t> </a:t>
            </a:r>
            <a:r>
              <a:rPr lang="ru-RU" dirty="0" err="1"/>
              <a:t>дією</a:t>
            </a:r>
            <a:r>
              <a:rPr lang="ru-RU" dirty="0"/>
              <a:t> </a:t>
            </a:r>
            <a:r>
              <a:rPr lang="ru-RU" dirty="0" err="1"/>
              <a:t>електричного</a:t>
            </a:r>
            <a:r>
              <a:rPr lang="ru-RU" dirty="0"/>
              <a:t> поля </a:t>
            </a:r>
            <a:r>
              <a:rPr lang="ru-RU" dirty="0" err="1"/>
              <a:t>регенеруючі</a:t>
            </a:r>
            <a:r>
              <a:rPr lang="ru-RU" dirty="0"/>
              <a:t> </a:t>
            </a:r>
            <a:r>
              <a:rPr lang="ru-RU" dirty="0" err="1"/>
              <a:t>клітини</a:t>
            </a:r>
            <a:r>
              <a:rPr lang="ru-RU" dirty="0"/>
              <a:t> </a:t>
            </a:r>
            <a:r>
              <a:rPr lang="ru-RU" dirty="0" err="1"/>
              <a:t>починають</a:t>
            </a:r>
            <a:r>
              <a:rPr lang="ru-RU" dirty="0"/>
              <a:t> </a:t>
            </a:r>
            <a:r>
              <a:rPr lang="ru-RU" dirty="0" err="1"/>
              <a:t>мігрувати</a:t>
            </a:r>
            <a:r>
              <a:rPr lang="ru-RU" dirty="0"/>
              <a:t> до </a:t>
            </a:r>
            <a:r>
              <a:rPr lang="ru-RU" dirty="0" err="1"/>
              <a:t>пошкоджених</a:t>
            </a:r>
            <a:r>
              <a:rPr lang="ru-RU" dirty="0"/>
              <a:t> областей.</a:t>
            </a:r>
          </a:p>
        </p:txBody>
      </p:sp>
      <p:pic>
        <p:nvPicPr>
          <p:cNvPr id="9218" name="Picture 2" descr="D:\Документы\Рабочий стол\Cartoon-Clipart-Free-7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344144"/>
            <a:ext cx="2513856" cy="251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10" dur="1000" fill="hold"/>
                                        <p:tgtEl>
                                          <p:spTgt spid="92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D:\Документы\Рабочий стол\1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1" y="32757"/>
            <a:ext cx="3415483" cy="214036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Документы\Рабочий стол\иписп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58177"/>
            <a:ext cx="3456384" cy="28279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Документы\Рабочий стол\Chlorum-35-molecu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710" y="2580804"/>
            <a:ext cx="5047367" cy="504736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Документы\Рабочий стол\lazernye-luchi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659" y="548681"/>
            <a:ext cx="5531116" cy="291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heel(1)">
                                      <p:cBhvr>
                                        <p:cTn id="12" dur="20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barn(inVertical)">
                                      <p:cBhvr>
                                        <p:cTn id="17" dur="5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 calcmode="lin" valueType="num">
                                      <p:cBhvr>
                                        <p:cTn id="22" dur="1000" fill="hold"/>
                                        <p:tgtEl>
                                          <p:spTgt spid="10245"/>
                                        </p:tgtEl>
                                        <p:attrNameLst>
                                          <p:attrName>ppt_w</p:attrName>
                                        </p:attrNameLst>
                                      </p:cBhvr>
                                      <p:tavLst>
                                        <p:tav tm="0">
                                          <p:val>
                                            <p:fltVal val="0"/>
                                          </p:val>
                                        </p:tav>
                                        <p:tav tm="100000">
                                          <p:val>
                                            <p:strVal val="#ppt_w"/>
                                          </p:val>
                                        </p:tav>
                                      </p:tavLst>
                                    </p:anim>
                                    <p:anim calcmode="lin" valueType="num">
                                      <p:cBhvr>
                                        <p:cTn id="23" dur="1000" fill="hold"/>
                                        <p:tgtEl>
                                          <p:spTgt spid="10245"/>
                                        </p:tgtEl>
                                        <p:attrNameLst>
                                          <p:attrName>ppt_h</p:attrName>
                                        </p:attrNameLst>
                                      </p:cBhvr>
                                      <p:tavLst>
                                        <p:tav tm="0">
                                          <p:val>
                                            <p:fltVal val="0"/>
                                          </p:val>
                                        </p:tav>
                                        <p:tav tm="100000">
                                          <p:val>
                                            <p:strVal val="#ppt_h"/>
                                          </p:val>
                                        </p:tav>
                                      </p:tavLst>
                                    </p:anim>
                                    <p:anim calcmode="lin" valueType="num">
                                      <p:cBhvr>
                                        <p:cTn id="24" dur="1000" fill="hold"/>
                                        <p:tgtEl>
                                          <p:spTgt spid="10245"/>
                                        </p:tgtEl>
                                        <p:attrNameLst>
                                          <p:attrName>style.rotation</p:attrName>
                                        </p:attrNameLst>
                                      </p:cBhvr>
                                      <p:tavLst>
                                        <p:tav tm="0">
                                          <p:val>
                                            <p:fltVal val="90"/>
                                          </p:val>
                                        </p:tav>
                                        <p:tav tm="100000">
                                          <p:val>
                                            <p:fltVal val="0"/>
                                          </p:val>
                                        </p:tav>
                                      </p:tavLst>
                                    </p:anim>
                                    <p:animEffect transition="in" filter="fade">
                                      <p:cBhvr>
                                        <p:cTn id="25"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Як і </a:t>
            </a:r>
            <a:r>
              <a:rPr lang="ru-RU" dirty="0" err="1"/>
              <a:t>багато</a:t>
            </a:r>
            <a:r>
              <a:rPr lang="ru-RU" dirty="0"/>
              <a:t> в </a:t>
            </a:r>
            <a:r>
              <a:rPr lang="ru-RU" dirty="0" err="1"/>
              <a:t>чому</a:t>
            </a:r>
            <a:r>
              <a:rPr lang="ru-RU" dirty="0"/>
              <a:t> </a:t>
            </a:r>
            <a:r>
              <a:rPr lang="ru-RU" dirty="0" err="1"/>
              <a:t>іншому</a:t>
            </a:r>
            <a:r>
              <a:rPr lang="ru-RU" dirty="0"/>
              <a:t>, в </a:t>
            </a:r>
            <a:r>
              <a:rPr lang="ru-RU" dirty="0" err="1"/>
              <a:t>загоєнні</a:t>
            </a:r>
            <a:r>
              <a:rPr lang="ru-RU" dirty="0"/>
              <a:t> ран </a:t>
            </a:r>
            <a:r>
              <a:rPr lang="ru-RU" dirty="0" err="1"/>
              <a:t>організм</a:t>
            </a:r>
            <a:r>
              <a:rPr lang="ru-RU" dirty="0"/>
              <a:t> </a:t>
            </a:r>
            <a:r>
              <a:rPr lang="ru-RU" dirty="0" err="1"/>
              <a:t>слідує</a:t>
            </a:r>
            <a:r>
              <a:rPr lang="ru-RU" dirty="0"/>
              <a:t> </a:t>
            </a:r>
            <a:r>
              <a:rPr lang="ru-RU" dirty="0" err="1"/>
              <a:t>приписам</a:t>
            </a:r>
            <a:r>
              <a:rPr lang="ru-RU" dirty="0"/>
              <a:t> </a:t>
            </a:r>
            <a:r>
              <a:rPr lang="ru-RU" dirty="0" err="1"/>
              <a:t>своєї</a:t>
            </a:r>
            <a:r>
              <a:rPr lang="ru-RU" dirty="0"/>
              <a:t> </a:t>
            </a:r>
            <a:r>
              <a:rPr lang="ru-RU" dirty="0" err="1"/>
              <a:t>універсальної</a:t>
            </a:r>
            <a:r>
              <a:rPr lang="ru-RU" dirty="0"/>
              <a:t> </a:t>
            </a:r>
            <a:r>
              <a:rPr lang="ru-RU" dirty="0" err="1"/>
              <a:t>програми</a:t>
            </a:r>
            <a:r>
              <a:rPr lang="ru-RU" dirty="0"/>
              <a:t>, </a:t>
            </a:r>
            <a:r>
              <a:rPr lang="ru-RU" dirty="0" err="1"/>
              <a:t>відомої</a:t>
            </a:r>
            <a:r>
              <a:rPr lang="ru-RU" dirty="0"/>
              <a:t> як «</a:t>
            </a:r>
            <a:r>
              <a:rPr lang="ru-RU" dirty="0" err="1"/>
              <a:t>генетичний</a:t>
            </a:r>
            <a:r>
              <a:rPr lang="ru-RU" dirty="0"/>
              <a:t> код». </a:t>
            </a:r>
            <a:r>
              <a:rPr lang="ru-RU" dirty="0" err="1"/>
              <a:t>Ця</a:t>
            </a:r>
            <a:r>
              <a:rPr lang="ru-RU" dirty="0"/>
              <a:t> </a:t>
            </a:r>
            <a:r>
              <a:rPr lang="ru-RU" dirty="0" err="1"/>
              <a:t>програма</a:t>
            </a:r>
            <a:r>
              <a:rPr lang="ru-RU" dirty="0"/>
              <a:t> записана в </a:t>
            </a:r>
            <a:r>
              <a:rPr lang="ru-RU" dirty="0" err="1"/>
              <a:t>молекулі</a:t>
            </a:r>
            <a:r>
              <a:rPr lang="ru-RU" dirty="0"/>
              <a:t> ДНК, </a:t>
            </a:r>
            <a:r>
              <a:rPr lang="ru-RU" dirty="0" err="1"/>
              <a:t>окремі</a:t>
            </a:r>
            <a:r>
              <a:rPr lang="ru-RU" dirty="0"/>
              <a:t> </a:t>
            </a:r>
            <a:r>
              <a:rPr lang="ru-RU" dirty="0" err="1"/>
              <a:t>ділянки</a:t>
            </a:r>
            <a:r>
              <a:rPr lang="ru-RU" dirty="0"/>
              <a:t> </a:t>
            </a:r>
            <a:r>
              <a:rPr lang="ru-RU" dirty="0" err="1"/>
              <a:t>якої</a:t>
            </a:r>
            <a:r>
              <a:rPr lang="ru-RU" dirty="0"/>
              <a:t> - </a:t>
            </a:r>
            <a:r>
              <a:rPr lang="ru-RU" dirty="0" err="1"/>
              <a:t>гени</a:t>
            </a:r>
            <a:r>
              <a:rPr lang="ru-RU" dirty="0"/>
              <a:t> - </a:t>
            </a:r>
            <a:r>
              <a:rPr lang="ru-RU" dirty="0" err="1"/>
              <a:t>управляють</a:t>
            </a:r>
            <a:r>
              <a:rPr lang="ru-RU" dirty="0"/>
              <a:t> </a:t>
            </a:r>
            <a:r>
              <a:rPr lang="ru-RU" dirty="0" err="1"/>
              <a:t>цілком</a:t>
            </a:r>
            <a:r>
              <a:rPr lang="ru-RU" dirty="0"/>
              <a:t> </a:t>
            </a:r>
            <a:r>
              <a:rPr lang="ru-RU" dirty="0" err="1"/>
              <a:t>визначеними</a:t>
            </a:r>
            <a:r>
              <a:rPr lang="ru-RU" dirty="0"/>
              <a:t> </a:t>
            </a:r>
            <a:r>
              <a:rPr lang="ru-RU" dirty="0" err="1"/>
              <a:t>процесами</a:t>
            </a:r>
            <a:r>
              <a:rPr lang="ru-RU" dirty="0"/>
              <a:t>, - </a:t>
            </a:r>
            <a:r>
              <a:rPr lang="ru-RU" dirty="0" err="1"/>
              <a:t>наприклад</a:t>
            </a:r>
            <a:r>
              <a:rPr lang="ru-RU" dirty="0"/>
              <a:t>, </a:t>
            </a:r>
            <a:r>
              <a:rPr lang="ru-RU" dirty="0" err="1"/>
              <a:t>відновленням</a:t>
            </a:r>
            <a:r>
              <a:rPr lang="ru-RU" dirty="0"/>
              <a:t> </a:t>
            </a:r>
            <a:r>
              <a:rPr lang="ru-RU" dirty="0" err="1"/>
              <a:t>пошкоджених</a:t>
            </a:r>
            <a:r>
              <a:rPr lang="ru-RU" dirty="0"/>
              <a:t> </a:t>
            </a:r>
            <a:r>
              <a:rPr lang="ru-RU" dirty="0" err="1"/>
              <a:t>клітин</a:t>
            </a:r>
            <a:r>
              <a:rPr lang="ru-RU" dirty="0"/>
              <a:t>. </a:t>
            </a:r>
            <a:r>
              <a:rPr lang="ru-RU" dirty="0" err="1"/>
              <a:t>Спочатку</a:t>
            </a:r>
            <a:r>
              <a:rPr lang="ru-RU" dirty="0"/>
              <a:t> </a:t>
            </a:r>
            <a:r>
              <a:rPr lang="ru-RU" dirty="0" err="1"/>
              <a:t>вченим</a:t>
            </a:r>
            <a:r>
              <a:rPr lang="ru-RU" dirty="0"/>
              <a:t> </a:t>
            </a:r>
            <a:r>
              <a:rPr lang="ru-RU" dirty="0" err="1"/>
              <a:t>вдалося</a:t>
            </a:r>
            <a:r>
              <a:rPr lang="ru-RU" dirty="0"/>
              <a:t> </a:t>
            </a:r>
            <a:r>
              <a:rPr lang="ru-RU" dirty="0" err="1"/>
              <a:t>ідентифікувати</a:t>
            </a:r>
            <a:r>
              <a:rPr lang="ru-RU" dirty="0"/>
              <a:t>, </a:t>
            </a:r>
            <a:r>
              <a:rPr lang="ru-RU" dirty="0" err="1"/>
              <a:t>які</a:t>
            </a:r>
            <a:r>
              <a:rPr lang="ru-RU" dirty="0"/>
              <a:t> </a:t>
            </a:r>
            <a:r>
              <a:rPr lang="ru-RU" dirty="0" err="1"/>
              <a:t>гени</a:t>
            </a:r>
            <a:r>
              <a:rPr lang="ru-RU" dirty="0"/>
              <a:t> </a:t>
            </a:r>
            <a:r>
              <a:rPr lang="ru-RU" dirty="0" err="1"/>
              <a:t>відповідають</a:t>
            </a:r>
            <a:r>
              <a:rPr lang="ru-RU" dirty="0"/>
              <a:t> за </a:t>
            </a:r>
            <a:r>
              <a:rPr lang="ru-RU" dirty="0" err="1"/>
              <a:t>успішну</a:t>
            </a:r>
            <a:r>
              <a:rPr lang="ru-RU" dirty="0"/>
              <a:t> </a:t>
            </a:r>
            <a:r>
              <a:rPr lang="ru-RU" dirty="0" err="1"/>
              <a:t>міграцію</a:t>
            </a:r>
            <a:r>
              <a:rPr lang="ru-RU" dirty="0"/>
              <a:t> </a:t>
            </a:r>
            <a:r>
              <a:rPr lang="ru-RU" dirty="0" err="1"/>
              <a:t>клітин</a:t>
            </a:r>
            <a:r>
              <a:rPr lang="ru-RU" dirty="0"/>
              <a:t> до </a:t>
            </a:r>
            <a:r>
              <a:rPr lang="ru-RU" dirty="0" err="1"/>
              <a:t>ушкоджених</a:t>
            </a:r>
            <a:r>
              <a:rPr lang="ru-RU" dirty="0"/>
              <a:t> </a:t>
            </a:r>
            <a:r>
              <a:rPr lang="ru-RU" dirty="0" err="1"/>
              <a:t>ділянок</a:t>
            </a:r>
            <a:r>
              <a:rPr lang="ru-RU" dirty="0"/>
              <a:t> </a:t>
            </a:r>
            <a:r>
              <a:rPr lang="ru-RU" dirty="0" err="1"/>
              <a:t>організму</a:t>
            </a:r>
            <a:r>
              <a:rPr lang="ru-RU" dirty="0"/>
              <a:t>, а </a:t>
            </a:r>
            <a:r>
              <a:rPr lang="ru-RU" dirty="0" err="1"/>
              <a:t>які</a:t>
            </a:r>
            <a:r>
              <a:rPr lang="ru-RU" dirty="0"/>
              <a:t>, </a:t>
            </a:r>
            <a:r>
              <a:rPr lang="ru-RU" dirty="0" err="1"/>
              <a:t>навпаки</a:t>
            </a:r>
            <a:r>
              <a:rPr lang="ru-RU" dirty="0"/>
              <a:t>, </a:t>
            </a:r>
            <a:r>
              <a:rPr lang="ru-RU" dirty="0" err="1"/>
              <a:t>стримують</a:t>
            </a:r>
            <a:r>
              <a:rPr lang="ru-RU" dirty="0"/>
              <a:t> </a:t>
            </a:r>
            <a:r>
              <a:rPr lang="ru-RU" dirty="0" err="1"/>
              <a:t>цей</a:t>
            </a:r>
            <a:r>
              <a:rPr lang="ru-RU" dirty="0"/>
              <a:t> </a:t>
            </a:r>
            <a:r>
              <a:rPr lang="ru-RU" dirty="0" err="1"/>
              <a:t>процес</a:t>
            </a:r>
            <a:r>
              <a:rPr lang="ru-RU" dirty="0"/>
              <a:t>. А </a:t>
            </a:r>
            <a:r>
              <a:rPr lang="ru-RU" dirty="0" err="1"/>
              <a:t>потім</a:t>
            </a:r>
            <a:r>
              <a:rPr lang="ru-RU" dirty="0"/>
              <a:t> вони </a:t>
            </a:r>
            <a:r>
              <a:rPr lang="ru-RU" dirty="0" err="1"/>
              <a:t>виявили</a:t>
            </a:r>
            <a:r>
              <a:rPr lang="ru-RU" dirty="0"/>
              <a:t> </a:t>
            </a:r>
            <a:r>
              <a:rPr lang="ru-RU" dirty="0" err="1"/>
              <a:t>ясну</a:t>
            </a:r>
            <a:r>
              <a:rPr lang="ru-RU" dirty="0"/>
              <a:t> </a:t>
            </a:r>
            <a:r>
              <a:rPr lang="ru-RU" dirty="0" err="1"/>
              <a:t>залежність</a:t>
            </a:r>
            <a:r>
              <a:rPr lang="ru-RU" dirty="0"/>
              <a:t> </a:t>
            </a:r>
            <a:r>
              <a:rPr lang="ru-RU" dirty="0" err="1"/>
              <a:t>рівня</a:t>
            </a:r>
            <a:r>
              <a:rPr lang="ru-RU" dirty="0"/>
              <a:t> </a:t>
            </a:r>
            <a:r>
              <a:rPr lang="ru-RU" dirty="0" err="1"/>
              <a:t>експресії</a:t>
            </a:r>
            <a:r>
              <a:rPr lang="ru-RU" dirty="0"/>
              <a:t> і тих і </a:t>
            </a:r>
            <a:r>
              <a:rPr lang="ru-RU" dirty="0" err="1"/>
              <a:t>інших</a:t>
            </a:r>
            <a:r>
              <a:rPr lang="ru-RU" dirty="0"/>
              <a:t> </a:t>
            </a:r>
            <a:r>
              <a:rPr lang="ru-RU" dirty="0" err="1"/>
              <a:t>від</a:t>
            </a:r>
            <a:r>
              <a:rPr lang="ru-RU" dirty="0"/>
              <a:t> </a:t>
            </a:r>
            <a:r>
              <a:rPr lang="ru-RU" dirty="0" err="1"/>
              <a:t>впливу</a:t>
            </a:r>
            <a:r>
              <a:rPr lang="ru-RU" dirty="0"/>
              <a:t> </a:t>
            </a:r>
            <a:r>
              <a:rPr lang="ru-RU" dirty="0" err="1"/>
              <a:t>електричних</a:t>
            </a:r>
            <a:r>
              <a:rPr lang="ru-RU" dirty="0"/>
              <a:t> </a:t>
            </a:r>
            <a:r>
              <a:rPr lang="ru-RU" dirty="0" err="1"/>
              <a:t>полів</a:t>
            </a:r>
            <a:r>
              <a:rPr lang="ru-RU" dirty="0"/>
              <a:t>. </a:t>
            </a:r>
            <a:r>
              <a:rPr lang="ru-RU" dirty="0" err="1"/>
              <a:t>Учені</a:t>
            </a:r>
            <a:r>
              <a:rPr lang="ru-RU" dirty="0"/>
              <a:t> </a:t>
            </a:r>
            <a:r>
              <a:rPr lang="ru-RU" dirty="0" err="1"/>
              <a:t>впливали</a:t>
            </a:r>
            <a:r>
              <a:rPr lang="ru-RU" dirty="0"/>
              <a:t> на рани </a:t>
            </a:r>
            <a:r>
              <a:rPr lang="ru-RU" dirty="0" err="1"/>
              <a:t>електричними</a:t>
            </a:r>
            <a:r>
              <a:rPr lang="ru-RU" dirty="0"/>
              <a:t> полями і </a:t>
            </a:r>
            <a:r>
              <a:rPr lang="ru-RU" dirty="0" err="1"/>
              <a:t>паралельно</a:t>
            </a:r>
            <a:r>
              <a:rPr lang="ru-RU" dirty="0"/>
              <a:t> </a:t>
            </a:r>
            <a:r>
              <a:rPr lang="ru-RU" dirty="0" err="1"/>
              <a:t>блокували</a:t>
            </a:r>
            <a:r>
              <a:rPr lang="ru-RU" dirty="0"/>
              <a:t> </a:t>
            </a:r>
            <a:r>
              <a:rPr lang="ru-RU" dirty="0" err="1"/>
              <a:t>гени</a:t>
            </a:r>
            <a:r>
              <a:rPr lang="ru-RU" dirty="0"/>
              <a:t>, </a:t>
            </a:r>
            <a:r>
              <a:rPr lang="ru-RU" dirty="0" err="1"/>
              <a:t>що</a:t>
            </a:r>
            <a:r>
              <a:rPr lang="ru-RU" dirty="0"/>
              <a:t> </a:t>
            </a:r>
            <a:r>
              <a:rPr lang="ru-RU" dirty="0" err="1"/>
              <a:t>допомагали</a:t>
            </a:r>
            <a:r>
              <a:rPr lang="ru-RU" dirty="0"/>
              <a:t> </a:t>
            </a:r>
            <a:r>
              <a:rPr lang="ru-RU" dirty="0" err="1"/>
              <a:t>клітинам</a:t>
            </a:r>
            <a:r>
              <a:rPr lang="ru-RU" dirty="0"/>
              <a:t> </a:t>
            </a:r>
            <a:r>
              <a:rPr lang="ru-RU" dirty="0" err="1"/>
              <a:t>мігрувати</a:t>
            </a:r>
            <a:r>
              <a:rPr lang="ru-RU" dirty="0"/>
              <a:t>, а </a:t>
            </a:r>
            <a:r>
              <a:rPr lang="ru-RU" dirty="0" err="1"/>
              <a:t>потім</a:t>
            </a:r>
            <a:r>
              <a:rPr lang="ru-RU" dirty="0"/>
              <a:t>, </a:t>
            </a:r>
            <a:r>
              <a:rPr lang="ru-RU" dirty="0" err="1"/>
              <a:t>навпаки</a:t>
            </a:r>
            <a:r>
              <a:rPr lang="ru-RU" dirty="0"/>
              <a:t> - </a:t>
            </a:r>
            <a:r>
              <a:rPr lang="ru-RU" dirty="0" err="1"/>
              <a:t>блокували</a:t>
            </a:r>
            <a:r>
              <a:rPr lang="ru-RU" dirty="0"/>
              <a:t> </a:t>
            </a:r>
            <a:r>
              <a:rPr lang="ru-RU" dirty="0" err="1"/>
              <a:t>гени</a:t>
            </a:r>
            <a:r>
              <a:rPr lang="ru-RU" dirty="0"/>
              <a:t>, </a:t>
            </a:r>
            <a:r>
              <a:rPr lang="ru-RU" dirty="0" err="1"/>
              <a:t>що</a:t>
            </a:r>
            <a:r>
              <a:rPr lang="ru-RU" dirty="0"/>
              <a:t> </a:t>
            </a:r>
            <a:r>
              <a:rPr lang="ru-RU" dirty="0" err="1"/>
              <a:t>зупиняють</a:t>
            </a:r>
            <a:r>
              <a:rPr lang="ru-RU" dirty="0"/>
              <a:t> </a:t>
            </a:r>
            <a:r>
              <a:rPr lang="ru-RU" dirty="0" err="1"/>
              <a:t>переміщення</a:t>
            </a:r>
            <a:r>
              <a:rPr lang="ru-RU" dirty="0"/>
              <a:t> </a:t>
            </a:r>
            <a:r>
              <a:rPr lang="ru-RU" dirty="0" err="1"/>
              <a:t>клітин</a:t>
            </a:r>
            <a:r>
              <a:rPr lang="ru-RU" dirty="0"/>
              <a:t>. У </a:t>
            </a:r>
            <a:r>
              <a:rPr lang="ru-RU" dirty="0" err="1"/>
              <a:t>першому</a:t>
            </a:r>
            <a:r>
              <a:rPr lang="ru-RU" dirty="0"/>
              <a:t> </a:t>
            </a:r>
            <a:r>
              <a:rPr lang="ru-RU" dirty="0" err="1"/>
              <a:t>випадку</a:t>
            </a:r>
            <a:r>
              <a:rPr lang="ru-RU" dirty="0"/>
              <a:t> </a:t>
            </a:r>
            <a:r>
              <a:rPr lang="ru-RU" dirty="0" err="1"/>
              <a:t>процес</a:t>
            </a:r>
            <a:r>
              <a:rPr lang="ru-RU" dirty="0"/>
              <a:t> </a:t>
            </a:r>
            <a:r>
              <a:rPr lang="ru-RU" dirty="0" err="1"/>
              <a:t>загоєння</a:t>
            </a:r>
            <a:r>
              <a:rPr lang="ru-RU" dirty="0"/>
              <a:t> ран проходив </a:t>
            </a:r>
            <a:r>
              <a:rPr lang="ru-RU" dirty="0" err="1"/>
              <a:t>повільніше</a:t>
            </a:r>
            <a:r>
              <a:rPr lang="ru-RU" dirty="0"/>
              <a:t>, </a:t>
            </a:r>
            <a:r>
              <a:rPr lang="ru-RU" dirty="0" err="1"/>
              <a:t>тоді</a:t>
            </a:r>
            <a:r>
              <a:rPr lang="ru-RU" dirty="0"/>
              <a:t> як у другому - </a:t>
            </a:r>
            <a:r>
              <a:rPr lang="ru-RU" dirty="0" err="1"/>
              <a:t>помітно</a:t>
            </a:r>
            <a:r>
              <a:rPr lang="ru-RU" dirty="0"/>
              <a:t> </a:t>
            </a:r>
            <a:r>
              <a:rPr lang="ru-RU" dirty="0" err="1"/>
              <a:t>прискорювався</a:t>
            </a:r>
            <a:r>
              <a:rPr lang="ru-RU" dirty="0"/>
              <a:t>.</a:t>
            </a:r>
          </a:p>
        </p:txBody>
      </p:sp>
    </p:spTree>
    <p:extLst>
      <p:ext uri="{BB962C8B-B14F-4D97-AF65-F5344CB8AC3E}">
        <p14:creationId xmlns:p14="http://schemas.microsoft.com/office/powerpoint/2010/main" val="5588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descr="D:\Документы\Рабочий стол\пим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04865"/>
            <a:ext cx="8361311" cy="46823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Документы\Рабочий стол\imagesсисми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922" y="-7495"/>
            <a:ext cx="6840759" cy="383082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Документы\Рабочий стол\17619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86658"/>
            <a:ext cx="5470975" cy="364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6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1" name="Picture 3" descr="D:\Документы\Рабочий стол\383596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753" y="2206624"/>
            <a:ext cx="6686550" cy="46513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D:\Документы\Рабочий стол\ми тм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7200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Документы\Рабочий стол\imaотпроп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7"/>
            <a:ext cx="2952328" cy="3824059"/>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D:\Документы\Рабочий стол\imaитап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5303"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anim calcmode="lin" valueType="num">
                                      <p:cBhvr>
                                        <p:cTn id="8" dur="2000" fill="hold"/>
                                        <p:tgtEl>
                                          <p:spTgt spid="12291"/>
                                        </p:tgtEl>
                                        <p:attrNameLst>
                                          <p:attrName>ppt_w</p:attrName>
                                        </p:attrNameLst>
                                      </p:cBhvr>
                                      <p:tavLst>
                                        <p:tav tm="0" fmla="#ppt_w*sin(2.5*pi*$)">
                                          <p:val>
                                            <p:fltVal val="0"/>
                                          </p:val>
                                        </p:tav>
                                        <p:tav tm="100000">
                                          <p:val>
                                            <p:fltVal val="1"/>
                                          </p:val>
                                        </p:tav>
                                      </p:tavLst>
                                    </p:anim>
                                    <p:anim calcmode="lin" valueType="num">
                                      <p:cBhvr>
                                        <p:cTn id="9" dur="20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ipe(down)">
                                      <p:cBhvr>
                                        <p:cTn id="14" dur="580">
                                          <p:stCondLst>
                                            <p:cond delay="0"/>
                                          </p:stCondLst>
                                        </p:cTn>
                                        <p:tgtEl>
                                          <p:spTgt spid="12290"/>
                                        </p:tgtEl>
                                      </p:cBhvr>
                                    </p:animEffect>
                                    <p:anim calcmode="lin" valueType="num">
                                      <p:cBhvr>
                                        <p:cTn id="15"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0"/>
                                        </p:tgtEl>
                                      </p:cBhvr>
                                      <p:to x="100000" y="60000"/>
                                    </p:animScale>
                                    <p:animScale>
                                      <p:cBhvr>
                                        <p:cTn id="21" dur="166" decel="50000">
                                          <p:stCondLst>
                                            <p:cond delay="676"/>
                                          </p:stCondLst>
                                        </p:cTn>
                                        <p:tgtEl>
                                          <p:spTgt spid="12290"/>
                                        </p:tgtEl>
                                      </p:cBhvr>
                                      <p:to x="100000" y="100000"/>
                                    </p:animScale>
                                    <p:animScale>
                                      <p:cBhvr>
                                        <p:cTn id="22" dur="26">
                                          <p:stCondLst>
                                            <p:cond delay="1312"/>
                                          </p:stCondLst>
                                        </p:cTn>
                                        <p:tgtEl>
                                          <p:spTgt spid="12290"/>
                                        </p:tgtEl>
                                      </p:cBhvr>
                                      <p:to x="100000" y="80000"/>
                                    </p:animScale>
                                    <p:animScale>
                                      <p:cBhvr>
                                        <p:cTn id="23" dur="166" decel="50000">
                                          <p:stCondLst>
                                            <p:cond delay="1338"/>
                                          </p:stCondLst>
                                        </p:cTn>
                                        <p:tgtEl>
                                          <p:spTgt spid="12290"/>
                                        </p:tgtEl>
                                      </p:cBhvr>
                                      <p:to x="100000" y="100000"/>
                                    </p:animScale>
                                    <p:animScale>
                                      <p:cBhvr>
                                        <p:cTn id="24" dur="26">
                                          <p:stCondLst>
                                            <p:cond delay="1642"/>
                                          </p:stCondLst>
                                        </p:cTn>
                                        <p:tgtEl>
                                          <p:spTgt spid="12290"/>
                                        </p:tgtEl>
                                      </p:cBhvr>
                                      <p:to x="100000" y="90000"/>
                                    </p:animScale>
                                    <p:animScale>
                                      <p:cBhvr>
                                        <p:cTn id="25" dur="166" decel="50000">
                                          <p:stCondLst>
                                            <p:cond delay="1668"/>
                                          </p:stCondLst>
                                        </p:cTn>
                                        <p:tgtEl>
                                          <p:spTgt spid="12290"/>
                                        </p:tgtEl>
                                      </p:cBhvr>
                                      <p:to x="100000" y="100000"/>
                                    </p:animScale>
                                    <p:animScale>
                                      <p:cBhvr>
                                        <p:cTn id="26" dur="26">
                                          <p:stCondLst>
                                            <p:cond delay="1808"/>
                                          </p:stCondLst>
                                        </p:cTn>
                                        <p:tgtEl>
                                          <p:spTgt spid="12290"/>
                                        </p:tgtEl>
                                      </p:cBhvr>
                                      <p:to x="100000" y="95000"/>
                                    </p:animScale>
                                    <p:animScale>
                                      <p:cBhvr>
                                        <p:cTn id="27" dur="166" decel="50000">
                                          <p:stCondLst>
                                            <p:cond delay="1834"/>
                                          </p:stCondLst>
                                        </p:cTn>
                                        <p:tgtEl>
                                          <p:spTgt spid="1229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2292"/>
                                        </p:tgtEl>
                                        <p:attrNameLst>
                                          <p:attrName>style.visibility</p:attrName>
                                        </p:attrNameLst>
                                      </p:cBhvr>
                                      <p:to>
                                        <p:strVal val="visible"/>
                                      </p:to>
                                    </p:set>
                                    <p:animEffect transition="in" filter="wipe(down)">
                                      <p:cBhvr>
                                        <p:cTn id="32" dur="580">
                                          <p:stCondLst>
                                            <p:cond delay="0"/>
                                          </p:stCondLst>
                                        </p:cTn>
                                        <p:tgtEl>
                                          <p:spTgt spid="12292"/>
                                        </p:tgtEl>
                                      </p:cBhvr>
                                    </p:animEffect>
                                    <p:anim calcmode="lin" valueType="num">
                                      <p:cBhvr>
                                        <p:cTn id="33"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292"/>
                                        </p:tgtEl>
                                      </p:cBhvr>
                                      <p:to x="100000" y="60000"/>
                                    </p:animScale>
                                    <p:animScale>
                                      <p:cBhvr>
                                        <p:cTn id="39" dur="166" decel="50000">
                                          <p:stCondLst>
                                            <p:cond delay="676"/>
                                          </p:stCondLst>
                                        </p:cTn>
                                        <p:tgtEl>
                                          <p:spTgt spid="12292"/>
                                        </p:tgtEl>
                                      </p:cBhvr>
                                      <p:to x="100000" y="100000"/>
                                    </p:animScale>
                                    <p:animScale>
                                      <p:cBhvr>
                                        <p:cTn id="40" dur="26">
                                          <p:stCondLst>
                                            <p:cond delay="1312"/>
                                          </p:stCondLst>
                                        </p:cTn>
                                        <p:tgtEl>
                                          <p:spTgt spid="12292"/>
                                        </p:tgtEl>
                                      </p:cBhvr>
                                      <p:to x="100000" y="80000"/>
                                    </p:animScale>
                                    <p:animScale>
                                      <p:cBhvr>
                                        <p:cTn id="41" dur="166" decel="50000">
                                          <p:stCondLst>
                                            <p:cond delay="1338"/>
                                          </p:stCondLst>
                                        </p:cTn>
                                        <p:tgtEl>
                                          <p:spTgt spid="12292"/>
                                        </p:tgtEl>
                                      </p:cBhvr>
                                      <p:to x="100000" y="100000"/>
                                    </p:animScale>
                                    <p:animScale>
                                      <p:cBhvr>
                                        <p:cTn id="42" dur="26">
                                          <p:stCondLst>
                                            <p:cond delay="1642"/>
                                          </p:stCondLst>
                                        </p:cTn>
                                        <p:tgtEl>
                                          <p:spTgt spid="12292"/>
                                        </p:tgtEl>
                                      </p:cBhvr>
                                      <p:to x="100000" y="90000"/>
                                    </p:animScale>
                                    <p:animScale>
                                      <p:cBhvr>
                                        <p:cTn id="43" dur="166" decel="50000">
                                          <p:stCondLst>
                                            <p:cond delay="1668"/>
                                          </p:stCondLst>
                                        </p:cTn>
                                        <p:tgtEl>
                                          <p:spTgt spid="12292"/>
                                        </p:tgtEl>
                                      </p:cBhvr>
                                      <p:to x="100000" y="100000"/>
                                    </p:animScale>
                                    <p:animScale>
                                      <p:cBhvr>
                                        <p:cTn id="44" dur="26">
                                          <p:stCondLst>
                                            <p:cond delay="1808"/>
                                          </p:stCondLst>
                                        </p:cTn>
                                        <p:tgtEl>
                                          <p:spTgt spid="12292"/>
                                        </p:tgtEl>
                                      </p:cBhvr>
                                      <p:to x="100000" y="95000"/>
                                    </p:animScale>
                                    <p:animScale>
                                      <p:cBhvr>
                                        <p:cTn id="45" dur="166" decel="50000">
                                          <p:stCondLst>
                                            <p:cond delay="1834"/>
                                          </p:stCondLst>
                                        </p:cTn>
                                        <p:tgtEl>
                                          <p:spTgt spid="1229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2293"/>
                                        </p:tgtEl>
                                        <p:attrNameLst>
                                          <p:attrName>style.visibility</p:attrName>
                                        </p:attrNameLst>
                                      </p:cBhvr>
                                      <p:to>
                                        <p:strVal val="visible"/>
                                      </p:to>
                                    </p:set>
                                    <p:animEffect transition="in" filter="wipe(down)">
                                      <p:cBhvr>
                                        <p:cTn id="50" dur="580">
                                          <p:stCondLst>
                                            <p:cond delay="0"/>
                                          </p:stCondLst>
                                        </p:cTn>
                                        <p:tgtEl>
                                          <p:spTgt spid="12293"/>
                                        </p:tgtEl>
                                      </p:cBhvr>
                                    </p:animEffect>
                                    <p:anim calcmode="lin" valueType="num">
                                      <p:cBhvr>
                                        <p:cTn id="51"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56" dur="26">
                                          <p:stCondLst>
                                            <p:cond delay="650"/>
                                          </p:stCondLst>
                                        </p:cTn>
                                        <p:tgtEl>
                                          <p:spTgt spid="12293"/>
                                        </p:tgtEl>
                                      </p:cBhvr>
                                      <p:to x="100000" y="60000"/>
                                    </p:animScale>
                                    <p:animScale>
                                      <p:cBhvr>
                                        <p:cTn id="57" dur="166" decel="50000">
                                          <p:stCondLst>
                                            <p:cond delay="676"/>
                                          </p:stCondLst>
                                        </p:cTn>
                                        <p:tgtEl>
                                          <p:spTgt spid="12293"/>
                                        </p:tgtEl>
                                      </p:cBhvr>
                                      <p:to x="100000" y="100000"/>
                                    </p:animScale>
                                    <p:animScale>
                                      <p:cBhvr>
                                        <p:cTn id="58" dur="26">
                                          <p:stCondLst>
                                            <p:cond delay="1312"/>
                                          </p:stCondLst>
                                        </p:cTn>
                                        <p:tgtEl>
                                          <p:spTgt spid="12293"/>
                                        </p:tgtEl>
                                      </p:cBhvr>
                                      <p:to x="100000" y="80000"/>
                                    </p:animScale>
                                    <p:animScale>
                                      <p:cBhvr>
                                        <p:cTn id="59" dur="166" decel="50000">
                                          <p:stCondLst>
                                            <p:cond delay="1338"/>
                                          </p:stCondLst>
                                        </p:cTn>
                                        <p:tgtEl>
                                          <p:spTgt spid="12293"/>
                                        </p:tgtEl>
                                      </p:cBhvr>
                                      <p:to x="100000" y="100000"/>
                                    </p:animScale>
                                    <p:animScale>
                                      <p:cBhvr>
                                        <p:cTn id="60" dur="26">
                                          <p:stCondLst>
                                            <p:cond delay="1642"/>
                                          </p:stCondLst>
                                        </p:cTn>
                                        <p:tgtEl>
                                          <p:spTgt spid="12293"/>
                                        </p:tgtEl>
                                      </p:cBhvr>
                                      <p:to x="100000" y="90000"/>
                                    </p:animScale>
                                    <p:animScale>
                                      <p:cBhvr>
                                        <p:cTn id="61" dur="166" decel="50000">
                                          <p:stCondLst>
                                            <p:cond delay="1668"/>
                                          </p:stCondLst>
                                        </p:cTn>
                                        <p:tgtEl>
                                          <p:spTgt spid="12293"/>
                                        </p:tgtEl>
                                      </p:cBhvr>
                                      <p:to x="100000" y="100000"/>
                                    </p:animScale>
                                    <p:animScale>
                                      <p:cBhvr>
                                        <p:cTn id="62" dur="26">
                                          <p:stCondLst>
                                            <p:cond delay="1808"/>
                                          </p:stCondLst>
                                        </p:cTn>
                                        <p:tgtEl>
                                          <p:spTgt spid="12293"/>
                                        </p:tgtEl>
                                      </p:cBhvr>
                                      <p:to x="100000" y="95000"/>
                                    </p:animScale>
                                    <p:animScale>
                                      <p:cBhvr>
                                        <p:cTn id="63" dur="166" decel="50000">
                                          <p:stCondLst>
                                            <p:cond delay="1834"/>
                                          </p:stCondLst>
                                        </p:cTn>
                                        <p:tgtEl>
                                          <p:spTgt spid="122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Пам'ятається</a:t>
            </a:r>
            <a:r>
              <a:rPr lang="ru-RU" dirty="0"/>
              <a:t>, в </a:t>
            </a:r>
            <a:r>
              <a:rPr lang="ru-RU" dirty="0" err="1"/>
              <a:t>оповіданні</a:t>
            </a:r>
            <a:r>
              <a:rPr lang="ru-RU" dirty="0"/>
              <a:t> Артура </a:t>
            </a:r>
            <a:r>
              <a:rPr lang="ru-RU" dirty="0" err="1"/>
              <a:t>Конан</a:t>
            </a:r>
            <a:r>
              <a:rPr lang="ru-RU" dirty="0"/>
              <a:t> Дойла «</a:t>
            </a:r>
            <a:r>
              <a:rPr lang="ru-RU" dirty="0" err="1"/>
              <a:t>Фіаско</a:t>
            </a:r>
            <a:r>
              <a:rPr lang="ru-RU" dirty="0"/>
              <a:t> в Лос-</a:t>
            </a:r>
            <a:r>
              <a:rPr lang="ru-RU" dirty="0" err="1"/>
              <a:t>Амігос</a:t>
            </a:r>
            <a:r>
              <a:rPr lang="ru-RU" dirty="0"/>
              <a:t>» через </a:t>
            </a:r>
            <a:r>
              <a:rPr lang="ru-RU" dirty="0" err="1"/>
              <a:t>засуджену</a:t>
            </a:r>
            <a:r>
              <a:rPr lang="ru-RU" dirty="0"/>
              <a:t> до </a:t>
            </a:r>
            <a:r>
              <a:rPr lang="ru-RU" dirty="0" err="1"/>
              <a:t>страти</a:t>
            </a:r>
            <a:r>
              <a:rPr lang="ru-RU" dirty="0"/>
              <a:t> </a:t>
            </a:r>
            <a:r>
              <a:rPr lang="ru-RU" dirty="0" err="1"/>
              <a:t>людину</a:t>
            </a:r>
            <a:r>
              <a:rPr lang="ru-RU" dirty="0"/>
              <a:t> пропустили </a:t>
            </a:r>
            <a:r>
              <a:rPr lang="ru-RU" dirty="0" err="1"/>
              <a:t>електричний</a:t>
            </a:r>
            <a:r>
              <a:rPr lang="ru-RU" dirty="0"/>
              <a:t> струм </a:t>
            </a:r>
            <a:r>
              <a:rPr lang="ru-RU" dirty="0" err="1"/>
              <a:t>під</a:t>
            </a:r>
            <a:r>
              <a:rPr lang="ru-RU" dirty="0"/>
              <a:t> </a:t>
            </a:r>
            <a:r>
              <a:rPr lang="ru-RU" dirty="0" err="1"/>
              <a:t>напругою</a:t>
            </a:r>
            <a:r>
              <a:rPr lang="ru-RU" dirty="0"/>
              <a:t> 12 </a:t>
            </a:r>
            <a:r>
              <a:rPr lang="ru-RU" dirty="0" err="1"/>
              <a:t>тисяч</a:t>
            </a:r>
            <a:r>
              <a:rPr lang="ru-RU" dirty="0"/>
              <a:t> вольт. </a:t>
            </a:r>
            <a:r>
              <a:rPr lang="ru-RU" dirty="0" err="1"/>
              <a:t>Згідно</a:t>
            </a:r>
            <a:r>
              <a:rPr lang="ru-RU" dirty="0"/>
              <a:t> з </a:t>
            </a:r>
            <a:r>
              <a:rPr lang="ru-RU" dirty="0" err="1"/>
              <a:t>фантазією</a:t>
            </a:r>
            <a:r>
              <a:rPr lang="ru-RU" dirty="0"/>
              <a:t> автора, </a:t>
            </a:r>
            <a:r>
              <a:rPr lang="ru-RU" dirty="0" err="1"/>
              <a:t>це</a:t>
            </a:r>
            <a:r>
              <a:rPr lang="ru-RU" dirty="0"/>
              <a:t> </a:t>
            </a:r>
            <a:r>
              <a:rPr lang="ru-RU" dirty="0" err="1"/>
              <a:t>зробило</a:t>
            </a:r>
            <a:r>
              <a:rPr lang="ru-RU" dirty="0"/>
              <a:t> героя </a:t>
            </a:r>
            <a:r>
              <a:rPr lang="ru-RU" dirty="0" err="1"/>
              <a:t>невразливим</a:t>
            </a:r>
            <a:r>
              <a:rPr lang="ru-RU" dirty="0"/>
              <a:t> і практично </a:t>
            </a:r>
            <a:r>
              <a:rPr lang="ru-RU" dirty="0" err="1"/>
              <a:t>безсмертним</a:t>
            </a:r>
            <a:r>
              <a:rPr lang="ru-RU" dirty="0"/>
              <a:t>. На жаль, </a:t>
            </a:r>
            <a:r>
              <a:rPr lang="ru-RU" dirty="0" err="1"/>
              <a:t>завдання</a:t>
            </a:r>
            <a:r>
              <a:rPr lang="ru-RU" dirty="0"/>
              <a:t> не </a:t>
            </a:r>
            <a:r>
              <a:rPr lang="ru-RU" dirty="0" err="1"/>
              <a:t>вирішується</a:t>
            </a:r>
            <a:r>
              <a:rPr lang="ru-RU" dirty="0"/>
              <a:t> так просто. Але </a:t>
            </a:r>
            <a:r>
              <a:rPr lang="ru-RU" dirty="0" err="1"/>
              <a:t>з'ясувати</a:t>
            </a:r>
            <a:r>
              <a:rPr lang="ru-RU" dirty="0"/>
              <a:t>, за </a:t>
            </a:r>
            <a:r>
              <a:rPr lang="ru-RU" dirty="0" err="1"/>
              <a:t>яких</a:t>
            </a:r>
            <a:r>
              <a:rPr lang="ru-RU" dirty="0"/>
              <a:t> умов </a:t>
            </a:r>
            <a:r>
              <a:rPr lang="ru-RU" dirty="0" err="1"/>
              <a:t>електрика</a:t>
            </a:r>
            <a:r>
              <a:rPr lang="ru-RU" dirty="0"/>
              <a:t> </a:t>
            </a:r>
            <a:r>
              <a:rPr lang="ru-RU" dirty="0" err="1"/>
              <a:t>лікує</a:t>
            </a:r>
            <a:r>
              <a:rPr lang="ru-RU" dirty="0"/>
              <a:t>, а за </a:t>
            </a:r>
            <a:r>
              <a:rPr lang="ru-RU" dirty="0" err="1"/>
              <a:t>яких</a:t>
            </a:r>
            <a:r>
              <a:rPr lang="ru-RU" dirty="0"/>
              <a:t> - </a:t>
            </a:r>
            <a:r>
              <a:rPr lang="ru-RU" dirty="0" err="1"/>
              <a:t>вбиває</a:t>
            </a:r>
            <a:r>
              <a:rPr lang="ru-RU" dirty="0"/>
              <a:t>, </a:t>
            </a:r>
            <a:r>
              <a:rPr lang="ru-RU" dirty="0" err="1"/>
              <a:t>цілком</a:t>
            </a:r>
            <a:r>
              <a:rPr lang="ru-RU" dirty="0"/>
              <a:t> реально. </a:t>
            </a:r>
            <a:r>
              <a:rPr lang="ru-RU" dirty="0" err="1"/>
              <a:t>Дослід</a:t>
            </a:r>
            <a:r>
              <a:rPr lang="ru-RU" dirty="0"/>
              <a:t> показав, яке </a:t>
            </a:r>
            <a:r>
              <a:rPr lang="ru-RU" dirty="0" err="1"/>
              <a:t>значення</a:t>
            </a:r>
            <a:r>
              <a:rPr lang="ru-RU" dirty="0"/>
              <a:t> </a:t>
            </a:r>
            <a:r>
              <a:rPr lang="ru-RU" dirty="0" err="1"/>
              <a:t>має</a:t>
            </a:r>
            <a:r>
              <a:rPr lang="ru-RU" dirty="0"/>
              <a:t> конкретна </a:t>
            </a:r>
            <a:r>
              <a:rPr lang="ru-RU" dirty="0" err="1"/>
              <a:t>конфігурація</a:t>
            </a:r>
            <a:r>
              <a:rPr lang="ru-RU" dirty="0"/>
              <a:t> </a:t>
            </a:r>
            <a:r>
              <a:rPr lang="ru-RU" dirty="0" err="1"/>
              <a:t>електричного</a:t>
            </a:r>
            <a:r>
              <a:rPr lang="ru-RU" dirty="0"/>
              <a:t> поля, </a:t>
            </a:r>
            <a:r>
              <a:rPr lang="ru-RU" dirty="0" err="1"/>
              <a:t>створюваного</a:t>
            </a:r>
            <a:r>
              <a:rPr lang="ru-RU" dirty="0"/>
              <a:t> </a:t>
            </a:r>
            <a:r>
              <a:rPr lang="ru-RU" dirty="0" err="1"/>
              <a:t>всередині</a:t>
            </a:r>
            <a:r>
              <a:rPr lang="ru-RU" dirty="0"/>
              <a:t> </a:t>
            </a:r>
            <a:r>
              <a:rPr lang="ru-RU" dirty="0" err="1"/>
              <a:t>організму</a:t>
            </a:r>
            <a:r>
              <a:rPr lang="ru-RU" dirty="0"/>
              <a:t> </a:t>
            </a:r>
            <a:r>
              <a:rPr lang="ru-RU" dirty="0" err="1"/>
              <a:t>зовнішнім</a:t>
            </a:r>
            <a:r>
              <a:rPr lang="ru-RU" dirty="0"/>
              <a:t> </a:t>
            </a:r>
            <a:r>
              <a:rPr lang="ru-RU" dirty="0" err="1"/>
              <a:t>джерелом</a:t>
            </a:r>
            <a:r>
              <a:rPr lang="ru-RU" dirty="0"/>
              <a:t>. За словами </a:t>
            </a:r>
            <a:r>
              <a:rPr lang="ru-RU" dirty="0" err="1"/>
              <a:t>вчених</a:t>
            </a:r>
            <a:r>
              <a:rPr lang="ru-RU" dirty="0"/>
              <a:t>, </a:t>
            </a:r>
            <a:r>
              <a:rPr lang="ru-RU" dirty="0" err="1"/>
              <a:t>саме</a:t>
            </a:r>
            <a:r>
              <a:rPr lang="ru-RU" dirty="0"/>
              <a:t> </a:t>
            </a:r>
            <a:r>
              <a:rPr lang="ru-RU" dirty="0" err="1"/>
              <a:t>від</a:t>
            </a:r>
            <a:r>
              <a:rPr lang="ru-RU" dirty="0"/>
              <a:t> </a:t>
            </a:r>
            <a:r>
              <a:rPr lang="ru-RU" dirty="0" err="1"/>
              <a:t>напрямку</a:t>
            </a:r>
            <a:r>
              <a:rPr lang="ru-RU" dirty="0"/>
              <a:t> поля і </a:t>
            </a:r>
            <a:r>
              <a:rPr lang="ru-RU" dirty="0" err="1"/>
              <a:t>його</a:t>
            </a:r>
            <a:r>
              <a:rPr lang="ru-RU" dirty="0"/>
              <a:t> </a:t>
            </a:r>
            <a:r>
              <a:rPr lang="ru-RU" dirty="0" err="1"/>
              <a:t>напруженості</a:t>
            </a:r>
            <a:r>
              <a:rPr lang="ru-RU" dirty="0"/>
              <a:t> </a:t>
            </a:r>
            <a:r>
              <a:rPr lang="ru-RU" dirty="0" err="1"/>
              <a:t>залежить</a:t>
            </a:r>
            <a:r>
              <a:rPr lang="ru-RU" dirty="0"/>
              <a:t> </a:t>
            </a:r>
            <a:r>
              <a:rPr lang="ru-RU" dirty="0" err="1"/>
              <a:t>швидкість</a:t>
            </a:r>
            <a:r>
              <a:rPr lang="ru-RU" dirty="0"/>
              <a:t> </a:t>
            </a:r>
            <a:r>
              <a:rPr lang="ru-RU" dirty="0" err="1"/>
              <a:t>відновлення</a:t>
            </a:r>
            <a:r>
              <a:rPr lang="ru-RU" dirty="0"/>
              <a:t> тканин. </a:t>
            </a:r>
            <a:r>
              <a:rPr lang="ru-RU" dirty="0" err="1"/>
              <a:t>Це</a:t>
            </a:r>
            <a:r>
              <a:rPr lang="ru-RU" dirty="0"/>
              <a:t> </a:t>
            </a:r>
            <a:r>
              <a:rPr lang="ru-RU" dirty="0" err="1"/>
              <a:t>пояснює</a:t>
            </a:r>
            <a:r>
              <a:rPr lang="ru-RU" dirty="0"/>
              <a:t> і </a:t>
            </a:r>
            <a:r>
              <a:rPr lang="ru-RU" dirty="0" err="1"/>
              <a:t>маніпуляції</a:t>
            </a:r>
            <a:r>
              <a:rPr lang="ru-RU" dirty="0"/>
              <a:t> </a:t>
            </a:r>
            <a:r>
              <a:rPr lang="ru-RU" dirty="0" err="1"/>
              <a:t>Скрібонія</a:t>
            </a:r>
            <a:r>
              <a:rPr lang="ru-RU" dirty="0"/>
              <a:t> Ларга </a:t>
            </a:r>
            <a:r>
              <a:rPr lang="ru-RU" dirty="0" err="1"/>
              <a:t>зі</a:t>
            </a:r>
            <a:r>
              <a:rPr lang="ru-RU" dirty="0"/>
              <a:t> скатами - </a:t>
            </a:r>
            <a:r>
              <a:rPr lang="ru-RU" dirty="0" err="1"/>
              <a:t>адже</a:t>
            </a:r>
            <a:r>
              <a:rPr lang="ru-RU" dirty="0"/>
              <a:t> </a:t>
            </a:r>
            <a:r>
              <a:rPr lang="ru-RU" dirty="0" err="1"/>
              <a:t>римський</a:t>
            </a:r>
            <a:r>
              <a:rPr lang="ru-RU" dirty="0"/>
              <a:t> </a:t>
            </a:r>
            <a:r>
              <a:rPr lang="ru-RU" dirty="0" err="1"/>
              <a:t>лікар</a:t>
            </a:r>
            <a:r>
              <a:rPr lang="ru-RU" dirty="0"/>
              <a:t> </a:t>
            </a:r>
            <a:r>
              <a:rPr lang="ru-RU" dirty="0" err="1"/>
              <a:t>прикладав</a:t>
            </a:r>
            <a:r>
              <a:rPr lang="ru-RU" dirty="0"/>
              <a:t> </a:t>
            </a:r>
            <a:r>
              <a:rPr lang="ru-RU" dirty="0" err="1"/>
              <a:t>електричних</a:t>
            </a:r>
            <a:r>
              <a:rPr lang="ru-RU" dirty="0"/>
              <a:t> </a:t>
            </a:r>
            <a:r>
              <a:rPr lang="ru-RU" dirty="0" err="1"/>
              <a:t>риб</a:t>
            </a:r>
            <a:r>
              <a:rPr lang="ru-RU" dirty="0"/>
              <a:t> до </a:t>
            </a:r>
            <a:r>
              <a:rPr lang="ru-RU" dirty="0" err="1"/>
              <a:t>хворих</a:t>
            </a:r>
            <a:r>
              <a:rPr lang="ru-RU" dirty="0"/>
              <a:t> </a:t>
            </a:r>
            <a:r>
              <a:rPr lang="ru-RU" dirty="0" err="1"/>
              <a:t>місць</a:t>
            </a:r>
            <a:r>
              <a:rPr lang="ru-RU" dirty="0"/>
              <a:t>, а </a:t>
            </a:r>
            <a:r>
              <a:rPr lang="ru-RU" dirty="0" err="1"/>
              <a:t>напруга</a:t>
            </a:r>
            <a:r>
              <a:rPr lang="ru-RU" dirty="0"/>
              <a:t>, </a:t>
            </a:r>
            <a:r>
              <a:rPr lang="ru-RU" dirty="0" err="1"/>
              <a:t>створювана</a:t>
            </a:r>
            <a:r>
              <a:rPr lang="ru-RU" dirty="0"/>
              <a:t> ними </a:t>
            </a:r>
            <a:r>
              <a:rPr lang="ru-RU" dirty="0" err="1"/>
              <a:t>знаходилася</a:t>
            </a:r>
            <a:r>
              <a:rPr lang="ru-RU" dirty="0"/>
              <a:t> в межах 20-30 вольт. Як раз «те, </a:t>
            </a:r>
            <a:r>
              <a:rPr lang="ru-RU" dirty="0" err="1"/>
              <a:t>що</a:t>
            </a:r>
            <a:r>
              <a:rPr lang="ru-RU" dirty="0"/>
              <a:t> </a:t>
            </a:r>
            <a:r>
              <a:rPr lang="ru-RU" dirty="0" err="1"/>
              <a:t>лікар</a:t>
            </a:r>
            <a:r>
              <a:rPr lang="ru-RU" dirty="0"/>
              <a:t> прописав».</a:t>
            </a:r>
          </a:p>
        </p:txBody>
      </p:sp>
    </p:spTree>
    <p:extLst>
      <p:ext uri="{BB962C8B-B14F-4D97-AF65-F5344CB8AC3E}">
        <p14:creationId xmlns:p14="http://schemas.microsoft.com/office/powerpoint/2010/main" val="34383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D:\Документы\Рабочий стол\imagамива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 y="-8639"/>
            <a:ext cx="9139758" cy="688888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Документы\Рабочий стол\1310273-Sir_Arthur_Conan_Doy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12976"/>
            <a:ext cx="2173436" cy="338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80">
                                          <p:stCondLst>
                                            <p:cond delay="0"/>
                                          </p:stCondLst>
                                        </p:cTn>
                                        <p:tgtEl>
                                          <p:spTgt spid="13315"/>
                                        </p:tgtEl>
                                      </p:cBhvr>
                                    </p:animEffect>
                                    <p:anim calcmode="lin" valueType="num">
                                      <p:cBhvr>
                                        <p:cTn id="13"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5"/>
                                        </p:tgtEl>
                                      </p:cBhvr>
                                      <p:to x="100000" y="60000"/>
                                    </p:animScale>
                                    <p:animScale>
                                      <p:cBhvr>
                                        <p:cTn id="19" dur="166" decel="50000">
                                          <p:stCondLst>
                                            <p:cond delay="676"/>
                                          </p:stCondLst>
                                        </p:cTn>
                                        <p:tgtEl>
                                          <p:spTgt spid="13315"/>
                                        </p:tgtEl>
                                      </p:cBhvr>
                                      <p:to x="100000" y="100000"/>
                                    </p:animScale>
                                    <p:animScale>
                                      <p:cBhvr>
                                        <p:cTn id="20" dur="26">
                                          <p:stCondLst>
                                            <p:cond delay="1312"/>
                                          </p:stCondLst>
                                        </p:cTn>
                                        <p:tgtEl>
                                          <p:spTgt spid="13315"/>
                                        </p:tgtEl>
                                      </p:cBhvr>
                                      <p:to x="100000" y="80000"/>
                                    </p:animScale>
                                    <p:animScale>
                                      <p:cBhvr>
                                        <p:cTn id="21" dur="166" decel="50000">
                                          <p:stCondLst>
                                            <p:cond delay="1338"/>
                                          </p:stCondLst>
                                        </p:cTn>
                                        <p:tgtEl>
                                          <p:spTgt spid="13315"/>
                                        </p:tgtEl>
                                      </p:cBhvr>
                                      <p:to x="100000" y="100000"/>
                                    </p:animScale>
                                    <p:animScale>
                                      <p:cBhvr>
                                        <p:cTn id="22" dur="26">
                                          <p:stCondLst>
                                            <p:cond delay="1642"/>
                                          </p:stCondLst>
                                        </p:cTn>
                                        <p:tgtEl>
                                          <p:spTgt spid="13315"/>
                                        </p:tgtEl>
                                      </p:cBhvr>
                                      <p:to x="100000" y="90000"/>
                                    </p:animScale>
                                    <p:animScale>
                                      <p:cBhvr>
                                        <p:cTn id="23" dur="166" decel="50000">
                                          <p:stCondLst>
                                            <p:cond delay="1668"/>
                                          </p:stCondLst>
                                        </p:cTn>
                                        <p:tgtEl>
                                          <p:spTgt spid="13315"/>
                                        </p:tgtEl>
                                      </p:cBhvr>
                                      <p:to x="100000" y="100000"/>
                                    </p:animScale>
                                    <p:animScale>
                                      <p:cBhvr>
                                        <p:cTn id="24" dur="26">
                                          <p:stCondLst>
                                            <p:cond delay="1808"/>
                                          </p:stCondLst>
                                        </p:cTn>
                                        <p:tgtEl>
                                          <p:spTgt spid="13315"/>
                                        </p:tgtEl>
                                      </p:cBhvr>
                                      <p:to x="100000" y="95000"/>
                                    </p:animScale>
                                    <p:animScale>
                                      <p:cBhvr>
                                        <p:cTn id="25" dur="166" decel="50000">
                                          <p:stCondLst>
                                            <p:cond delay="1834"/>
                                          </p:stCondLst>
                                        </p:cTn>
                                        <p:tgtEl>
                                          <p:spTgt spid="133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smtClean="0"/>
          </a:p>
          <a:p>
            <a:endParaRPr lang="ru-RU" dirty="0"/>
          </a:p>
          <a:p>
            <a:endParaRPr lang="ru-RU" dirty="0" smtClean="0"/>
          </a:p>
          <a:p>
            <a:endParaRPr lang="ru-RU"/>
          </a:p>
          <a:p>
            <a:r>
              <a:rPr lang="ru-RU" smtClean="0"/>
              <a:t>Таким </a:t>
            </a:r>
            <a:r>
              <a:rPr lang="ru-RU" dirty="0"/>
              <a:t>чином, </a:t>
            </a:r>
            <a:r>
              <a:rPr lang="ru-RU" dirty="0" err="1"/>
              <a:t>питання</a:t>
            </a:r>
            <a:r>
              <a:rPr lang="ru-RU" dirty="0"/>
              <a:t>, яке </a:t>
            </a:r>
            <a:r>
              <a:rPr lang="ru-RU" dirty="0" err="1"/>
              <a:t>цікавило</a:t>
            </a:r>
            <a:r>
              <a:rPr lang="ru-RU" dirty="0"/>
              <a:t> </a:t>
            </a:r>
            <a:r>
              <a:rPr lang="ru-RU" dirty="0" err="1"/>
              <a:t>професора</a:t>
            </a:r>
            <a:r>
              <a:rPr lang="ru-RU" dirty="0"/>
              <a:t> </a:t>
            </a:r>
            <a:r>
              <a:rPr lang="ru-RU" dirty="0" err="1"/>
              <a:t>Міня</a:t>
            </a:r>
            <a:r>
              <a:rPr lang="ru-RU" dirty="0"/>
              <a:t> </a:t>
            </a:r>
            <a:r>
              <a:rPr lang="ru-RU" dirty="0" err="1"/>
              <a:t>Чжао</a:t>
            </a:r>
            <a:r>
              <a:rPr lang="ru-RU" dirty="0"/>
              <a:t> </a:t>
            </a:r>
            <a:r>
              <a:rPr lang="ru-RU" dirty="0" err="1"/>
              <a:t>настільки</a:t>
            </a:r>
            <a:r>
              <a:rPr lang="ru-RU" dirty="0"/>
              <a:t> </a:t>
            </a:r>
            <a:r>
              <a:rPr lang="ru-RU" dirty="0" err="1"/>
              <a:t>довгий</a:t>
            </a:r>
            <a:r>
              <a:rPr lang="ru-RU" dirty="0"/>
              <a:t> час, </a:t>
            </a:r>
            <a:r>
              <a:rPr lang="ru-RU" dirty="0" err="1"/>
              <a:t>виявилося</a:t>
            </a:r>
            <a:r>
              <a:rPr lang="ru-RU" dirty="0"/>
              <a:t> </a:t>
            </a:r>
            <a:r>
              <a:rPr lang="ru-RU" dirty="0" err="1"/>
              <a:t>вирішеним</a:t>
            </a:r>
            <a:r>
              <a:rPr lang="ru-RU" dirty="0"/>
              <a:t> - </a:t>
            </a:r>
            <a:r>
              <a:rPr lang="ru-RU" dirty="0" err="1"/>
              <a:t>вдалося</a:t>
            </a:r>
            <a:r>
              <a:rPr lang="ru-RU" dirty="0"/>
              <a:t> </a:t>
            </a:r>
            <a:r>
              <a:rPr lang="ru-RU" dirty="0" err="1"/>
              <a:t>з'ясувати</a:t>
            </a:r>
            <a:r>
              <a:rPr lang="ru-RU" dirty="0"/>
              <a:t>, як і за </a:t>
            </a:r>
            <a:r>
              <a:rPr lang="ru-RU" dirty="0" err="1"/>
              <a:t>рахунок</a:t>
            </a:r>
            <a:r>
              <a:rPr lang="ru-RU" dirty="0"/>
              <a:t> </a:t>
            </a:r>
            <a:r>
              <a:rPr lang="ru-RU" dirty="0" err="1"/>
              <a:t>чого</a:t>
            </a:r>
            <a:r>
              <a:rPr lang="ru-RU" dirty="0"/>
              <a:t> </a:t>
            </a:r>
            <a:r>
              <a:rPr lang="ru-RU" dirty="0" err="1"/>
              <a:t>клітини</a:t>
            </a:r>
            <a:r>
              <a:rPr lang="ru-RU" dirty="0"/>
              <a:t> </a:t>
            </a:r>
            <a:r>
              <a:rPr lang="ru-RU" dirty="0" err="1"/>
              <a:t>мігрують</a:t>
            </a:r>
            <a:r>
              <a:rPr lang="ru-RU" dirty="0"/>
              <a:t> на «</a:t>
            </a:r>
            <a:r>
              <a:rPr lang="ru-RU" dirty="0" err="1"/>
              <a:t>відбудовні</a:t>
            </a:r>
            <a:r>
              <a:rPr lang="ru-RU" dirty="0"/>
              <a:t> </a:t>
            </a:r>
            <a:r>
              <a:rPr lang="ru-RU" dirty="0" err="1"/>
              <a:t>роботи</a:t>
            </a:r>
            <a:r>
              <a:rPr lang="ru-RU" dirty="0"/>
              <a:t>» і </a:t>
            </a:r>
            <a:r>
              <a:rPr lang="ru-RU" dirty="0" err="1"/>
              <a:t>які</a:t>
            </a:r>
            <a:r>
              <a:rPr lang="ru-RU" dirty="0"/>
              <a:t> </a:t>
            </a:r>
            <a:r>
              <a:rPr lang="ru-RU" dirty="0" err="1"/>
              <a:t>гени</a:t>
            </a:r>
            <a:r>
              <a:rPr lang="ru-RU" dirty="0"/>
              <a:t> і </a:t>
            </a:r>
            <a:r>
              <a:rPr lang="ru-RU" dirty="0" err="1"/>
              <a:t>молекули</a:t>
            </a:r>
            <a:r>
              <a:rPr lang="ru-RU" dirty="0"/>
              <a:t> </a:t>
            </a:r>
            <a:r>
              <a:rPr lang="ru-RU" dirty="0" err="1"/>
              <a:t>беруть</a:t>
            </a:r>
            <a:r>
              <a:rPr lang="ru-RU" dirty="0"/>
              <a:t> участь у </a:t>
            </a:r>
            <a:r>
              <a:rPr lang="ru-RU" dirty="0" err="1"/>
              <a:t>цих</a:t>
            </a:r>
            <a:r>
              <a:rPr lang="ru-RU" dirty="0"/>
              <a:t> </a:t>
            </a:r>
            <a:r>
              <a:rPr lang="ru-RU" dirty="0" err="1"/>
              <a:t>процесах</a:t>
            </a:r>
            <a:r>
              <a:rPr lang="ru-RU" dirty="0"/>
              <a:t>.</a:t>
            </a:r>
          </a:p>
        </p:txBody>
      </p:sp>
    </p:spTree>
    <p:extLst>
      <p:ext uri="{BB962C8B-B14F-4D97-AF65-F5344CB8AC3E}">
        <p14:creationId xmlns:p14="http://schemas.microsoft.com/office/powerpoint/2010/main" val="77991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2348880"/>
            <a:ext cx="7520940" cy="548640"/>
          </a:xfrm>
        </p:spPr>
        <p:txBody>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err="1" smtClean="0"/>
              <a:t>Ще</a:t>
            </a:r>
            <a:r>
              <a:rPr lang="ru-RU" sz="2000" dirty="0" smtClean="0"/>
              <a:t> </a:t>
            </a:r>
            <a:r>
              <a:rPr lang="ru-RU" sz="2000" dirty="0"/>
              <a:t>з </a:t>
            </a:r>
            <a:r>
              <a:rPr lang="ru-RU" sz="2000" dirty="0" err="1"/>
              <a:t>часів</a:t>
            </a:r>
            <a:r>
              <a:rPr lang="ru-RU" sz="2000" dirty="0"/>
              <a:t> </a:t>
            </a:r>
            <a:r>
              <a:rPr lang="ru-RU" sz="2000" dirty="0" err="1"/>
              <a:t>Римської</a:t>
            </a:r>
            <a:r>
              <a:rPr lang="ru-RU" sz="2000" dirty="0"/>
              <a:t> </a:t>
            </a:r>
            <a:r>
              <a:rPr lang="ru-RU" sz="2000" dirty="0" err="1"/>
              <a:t>імперії</a:t>
            </a:r>
            <a:r>
              <a:rPr lang="ru-RU" sz="2000" dirty="0"/>
              <a:t> </a:t>
            </a:r>
            <a:r>
              <a:rPr lang="ru-RU" sz="2000" dirty="0" err="1"/>
              <a:t>збереглися</a:t>
            </a:r>
            <a:r>
              <a:rPr lang="ru-RU" sz="2000" dirty="0"/>
              <a:t> записи про те, </a:t>
            </a:r>
            <a:r>
              <a:rPr lang="ru-RU" sz="2000" dirty="0" err="1"/>
              <a:t>що</a:t>
            </a:r>
            <a:r>
              <a:rPr lang="ru-RU" sz="2000" dirty="0"/>
              <a:t> </a:t>
            </a:r>
            <a:r>
              <a:rPr lang="ru-RU" sz="2000" dirty="0" err="1"/>
              <a:t>придворний</a:t>
            </a:r>
            <a:r>
              <a:rPr lang="ru-RU" sz="2000" dirty="0"/>
              <a:t> </a:t>
            </a:r>
            <a:r>
              <a:rPr lang="ru-RU" sz="2000" dirty="0" err="1"/>
              <a:t>лікар</a:t>
            </a:r>
            <a:r>
              <a:rPr lang="ru-RU" sz="2000" dirty="0"/>
              <a:t> </a:t>
            </a:r>
            <a:r>
              <a:rPr lang="ru-RU" sz="2000" dirty="0" err="1"/>
              <a:t>імператора</a:t>
            </a:r>
            <a:r>
              <a:rPr lang="ru-RU" sz="2000" dirty="0"/>
              <a:t> </a:t>
            </a:r>
            <a:r>
              <a:rPr lang="ru-RU" sz="2000" dirty="0" err="1"/>
              <a:t>Клавдія</a:t>
            </a:r>
            <a:r>
              <a:rPr lang="ru-RU" sz="2000" dirty="0"/>
              <a:t> </a:t>
            </a:r>
            <a:r>
              <a:rPr lang="ru-RU" sz="2000" dirty="0" err="1"/>
              <a:t>Скрібоній</a:t>
            </a:r>
            <a:r>
              <a:rPr lang="ru-RU" sz="2000" dirty="0"/>
              <a:t> Ларг </a:t>
            </a:r>
            <a:r>
              <a:rPr lang="ru-RU" sz="2000" dirty="0" err="1"/>
              <a:t>лікував</a:t>
            </a:r>
            <a:r>
              <a:rPr lang="ru-RU" sz="2000" dirty="0"/>
              <a:t> </a:t>
            </a:r>
            <a:r>
              <a:rPr lang="ru-RU" sz="2000" dirty="0" err="1"/>
              <a:t>своїх</a:t>
            </a:r>
            <a:r>
              <a:rPr lang="ru-RU" sz="2000" dirty="0"/>
              <a:t> </a:t>
            </a:r>
            <a:r>
              <a:rPr lang="ru-RU" sz="2000" dirty="0" err="1"/>
              <a:t>співвітчизників</a:t>
            </a:r>
            <a:r>
              <a:rPr lang="ru-RU" sz="2000" dirty="0"/>
              <a:t> за </a:t>
            </a:r>
            <a:r>
              <a:rPr lang="ru-RU" sz="2000" dirty="0" err="1"/>
              <a:t>допомогою</a:t>
            </a:r>
            <a:r>
              <a:rPr lang="ru-RU" sz="2000" dirty="0"/>
              <a:t> </a:t>
            </a:r>
            <a:r>
              <a:rPr lang="ru-RU" sz="2000" dirty="0" err="1"/>
              <a:t>електричних</a:t>
            </a:r>
            <a:r>
              <a:rPr lang="ru-RU" sz="2000" dirty="0"/>
              <a:t> </a:t>
            </a:r>
            <a:r>
              <a:rPr lang="ru-RU" sz="2000" dirty="0" err="1"/>
              <a:t>скатів</a:t>
            </a:r>
            <a:r>
              <a:rPr lang="ru-RU" sz="2000" dirty="0"/>
              <a:t>. </a:t>
            </a:r>
            <a:r>
              <a:rPr lang="ru-RU" sz="2000" dirty="0" err="1"/>
              <a:t>Цілитель</a:t>
            </a:r>
            <a:r>
              <a:rPr lang="ru-RU" sz="2000" dirty="0"/>
              <a:t> </a:t>
            </a:r>
            <a:r>
              <a:rPr lang="ru-RU" sz="2000" dirty="0" err="1"/>
              <a:t>прикладав</a:t>
            </a:r>
            <a:r>
              <a:rPr lang="ru-RU" sz="2000" dirty="0"/>
              <a:t> </a:t>
            </a:r>
            <a:r>
              <a:rPr lang="ru-RU" sz="2000" dirty="0" err="1"/>
              <a:t>цих</a:t>
            </a:r>
            <a:r>
              <a:rPr lang="ru-RU" sz="2000" dirty="0"/>
              <a:t> </a:t>
            </a:r>
            <a:r>
              <a:rPr lang="ru-RU" sz="2000" dirty="0" err="1"/>
              <a:t>риб</a:t>
            </a:r>
            <a:r>
              <a:rPr lang="ru-RU" sz="2000" dirty="0"/>
              <a:t> до </a:t>
            </a:r>
            <a:r>
              <a:rPr lang="ru-RU" sz="2000" dirty="0" err="1"/>
              <a:t>голів</a:t>
            </a:r>
            <a:r>
              <a:rPr lang="ru-RU" sz="2000" dirty="0"/>
              <a:t> людей, </a:t>
            </a:r>
            <a:r>
              <a:rPr lang="ru-RU" sz="2000" dirty="0" err="1"/>
              <a:t>які</a:t>
            </a:r>
            <a:r>
              <a:rPr lang="ru-RU" sz="2000" dirty="0"/>
              <a:t> </a:t>
            </a:r>
            <a:r>
              <a:rPr lang="ru-RU" sz="2000" dirty="0" err="1"/>
              <a:t>страждали</a:t>
            </a:r>
            <a:r>
              <a:rPr lang="ru-RU" sz="2000" dirty="0"/>
              <a:t> </a:t>
            </a:r>
            <a:r>
              <a:rPr lang="ru-RU" sz="2000" dirty="0" err="1"/>
              <a:t>від</a:t>
            </a:r>
            <a:r>
              <a:rPr lang="ru-RU" sz="2000" dirty="0"/>
              <a:t> сильного головного болю. </a:t>
            </a:r>
            <a:r>
              <a:rPr lang="ru-RU" sz="2000" dirty="0" err="1"/>
              <a:t>Тоді</a:t>
            </a:r>
            <a:r>
              <a:rPr lang="ru-RU" sz="2000" dirty="0"/>
              <a:t> </a:t>
            </a:r>
            <a:r>
              <a:rPr lang="ru-RU" sz="2000" dirty="0" err="1"/>
              <a:t>ніхто</a:t>
            </a:r>
            <a:r>
              <a:rPr lang="ru-RU" sz="2000" dirty="0"/>
              <a:t> до </a:t>
            </a:r>
            <a:r>
              <a:rPr lang="ru-RU" sz="2000" dirty="0" err="1"/>
              <a:t>пуття</a:t>
            </a:r>
            <a:r>
              <a:rPr lang="ru-RU" sz="2000" dirty="0"/>
              <a:t> не </a:t>
            </a:r>
            <a:r>
              <a:rPr lang="ru-RU" sz="2000" dirty="0" err="1"/>
              <a:t>міг</a:t>
            </a:r>
            <a:r>
              <a:rPr lang="ru-RU" sz="2000" dirty="0"/>
              <a:t> </a:t>
            </a:r>
            <a:r>
              <a:rPr lang="ru-RU" sz="2000" dirty="0" err="1"/>
              <a:t>пояснити</a:t>
            </a:r>
            <a:r>
              <a:rPr lang="ru-RU" sz="2000" dirty="0"/>
              <a:t>, як </a:t>
            </a:r>
            <a:r>
              <a:rPr lang="ru-RU" sz="2000" dirty="0" err="1"/>
              <a:t>діють</a:t>
            </a:r>
            <a:r>
              <a:rPr lang="ru-RU" sz="2000" dirty="0"/>
              <a:t> «</a:t>
            </a:r>
            <a:r>
              <a:rPr lang="ru-RU" sz="2000" dirty="0" err="1"/>
              <a:t>ліки</a:t>
            </a:r>
            <a:r>
              <a:rPr lang="ru-RU" sz="2000" dirty="0"/>
              <a:t>». </a:t>
            </a:r>
            <a:r>
              <a:rPr lang="ru-RU" sz="2000" dirty="0" err="1"/>
              <a:t>Однак</a:t>
            </a:r>
            <a:r>
              <a:rPr lang="ru-RU" sz="2000" dirty="0"/>
              <a:t> до </a:t>
            </a:r>
            <a:r>
              <a:rPr lang="en-US" sz="2000" dirty="0"/>
              <a:t>XIX </a:t>
            </a:r>
            <a:r>
              <a:rPr lang="ru-RU" sz="2000" dirty="0" err="1"/>
              <a:t>століття</a:t>
            </a:r>
            <a:r>
              <a:rPr lang="ru-RU" sz="2000" dirty="0"/>
              <a:t> </a:t>
            </a:r>
            <a:r>
              <a:rPr lang="ru-RU" sz="2000" dirty="0" err="1"/>
              <a:t>вже</a:t>
            </a:r>
            <a:r>
              <a:rPr lang="ru-RU" sz="2000" dirty="0"/>
              <a:t> стало </a:t>
            </a:r>
            <a:r>
              <a:rPr lang="ru-RU" sz="2000" dirty="0" err="1"/>
              <a:t>відомо</a:t>
            </a:r>
            <a:r>
              <a:rPr lang="ru-RU" sz="2000" dirty="0"/>
              <a:t> про те, </a:t>
            </a:r>
            <a:r>
              <a:rPr lang="ru-RU" sz="2000" dirty="0" err="1"/>
              <a:t>що</a:t>
            </a:r>
            <a:r>
              <a:rPr lang="ru-RU" sz="2000" dirty="0"/>
              <a:t> скати </a:t>
            </a:r>
            <a:r>
              <a:rPr lang="ru-RU" sz="2000" dirty="0" err="1"/>
              <a:t>вражають</a:t>
            </a:r>
            <a:r>
              <a:rPr lang="ru-RU" sz="2000" dirty="0"/>
              <a:t> свою жертву </a:t>
            </a:r>
            <a:r>
              <a:rPr lang="ru-RU" sz="2000" dirty="0" err="1"/>
              <a:t>електричним</a:t>
            </a:r>
            <a:r>
              <a:rPr lang="ru-RU" sz="2000" dirty="0"/>
              <a:t> зарядом, а </a:t>
            </a:r>
            <a:r>
              <a:rPr lang="ru-RU" sz="2000" dirty="0" err="1"/>
              <a:t>електрика</a:t>
            </a:r>
            <a:r>
              <a:rPr lang="ru-RU" sz="2000" dirty="0"/>
              <a:t> </a:t>
            </a:r>
            <a:r>
              <a:rPr lang="ru-RU" sz="2000" dirty="0" err="1"/>
              <a:t>присутня</a:t>
            </a:r>
            <a:r>
              <a:rPr lang="ru-RU" sz="2000" dirty="0"/>
              <a:t> у всякому живому </a:t>
            </a:r>
            <a:r>
              <a:rPr lang="ru-RU" sz="2000" dirty="0" err="1"/>
              <a:t>організмі</a:t>
            </a:r>
            <a:r>
              <a:rPr lang="ru-RU" sz="2000" dirty="0"/>
              <a:t>. </a:t>
            </a:r>
            <a:r>
              <a:rPr lang="ru-RU" sz="2000" dirty="0" err="1"/>
              <a:t>Відомий</a:t>
            </a:r>
            <a:r>
              <a:rPr lang="ru-RU" sz="2000" dirty="0"/>
              <a:t> </a:t>
            </a:r>
            <a:r>
              <a:rPr lang="ru-RU" sz="2000" dirty="0" err="1"/>
              <a:t>німецький</a:t>
            </a:r>
            <a:r>
              <a:rPr lang="ru-RU" sz="2000" dirty="0"/>
              <a:t> </a:t>
            </a:r>
            <a:r>
              <a:rPr lang="ru-RU" sz="2000" dirty="0" err="1"/>
              <a:t>вчений</a:t>
            </a:r>
            <a:r>
              <a:rPr lang="ru-RU" sz="2000" dirty="0"/>
              <a:t> </a:t>
            </a:r>
            <a:r>
              <a:rPr lang="ru-RU" sz="2000" dirty="0" err="1"/>
              <a:t>Еміль</a:t>
            </a:r>
            <a:r>
              <a:rPr lang="ru-RU" sz="2000" dirty="0"/>
              <a:t> </a:t>
            </a:r>
            <a:r>
              <a:rPr lang="ru-RU" sz="2000" dirty="0" err="1"/>
              <a:t>Дюбуа-Реймон</a:t>
            </a:r>
            <a:r>
              <a:rPr lang="ru-RU" sz="2000" dirty="0"/>
              <a:t> (</a:t>
            </a:r>
            <a:r>
              <a:rPr lang="en-US" sz="2000" dirty="0"/>
              <a:t>Emil Du Bois-</a:t>
            </a:r>
            <a:r>
              <a:rPr lang="en-US" sz="2000" dirty="0" err="1"/>
              <a:t>Reymond</a:t>
            </a:r>
            <a:r>
              <a:rPr lang="en-US" sz="2000" dirty="0"/>
              <a:t>, 1818-1896) </a:t>
            </a:r>
            <a:r>
              <a:rPr lang="ru-RU" sz="2000" dirty="0" err="1"/>
              <a:t>виявив</a:t>
            </a:r>
            <a:r>
              <a:rPr lang="ru-RU" sz="2000" dirty="0"/>
              <a:t> </a:t>
            </a:r>
            <a:r>
              <a:rPr lang="ru-RU" sz="2000" dirty="0" err="1"/>
              <a:t>зв'язок</a:t>
            </a:r>
            <a:r>
              <a:rPr lang="ru-RU" sz="2000" dirty="0"/>
              <a:t> з </a:t>
            </a:r>
            <a:r>
              <a:rPr lang="ru-RU" sz="2000" dirty="0" err="1"/>
              <a:t>електрикою</a:t>
            </a:r>
            <a:r>
              <a:rPr lang="ru-RU" sz="2000" dirty="0"/>
              <a:t> </a:t>
            </a:r>
            <a:r>
              <a:rPr lang="ru-RU" sz="2000" dirty="0" err="1"/>
              <a:t>діяльності</a:t>
            </a:r>
            <a:r>
              <a:rPr lang="ru-RU" sz="2000" dirty="0"/>
              <a:t> </a:t>
            </a:r>
            <a:r>
              <a:rPr lang="ru-RU" sz="2000" dirty="0" err="1"/>
              <a:t>майже</a:t>
            </a:r>
            <a:r>
              <a:rPr lang="ru-RU" sz="2000" dirty="0"/>
              <a:t> </a:t>
            </a:r>
            <a:r>
              <a:rPr lang="ru-RU" sz="2000" dirty="0" err="1"/>
              <a:t>всіх</a:t>
            </a:r>
            <a:r>
              <a:rPr lang="ru-RU" sz="2000" dirty="0"/>
              <a:t> </a:t>
            </a:r>
            <a:r>
              <a:rPr lang="ru-RU" sz="2000" dirty="0" err="1"/>
              <a:t>внутрішніх</a:t>
            </a:r>
            <a:r>
              <a:rPr lang="ru-RU" sz="2000" dirty="0"/>
              <a:t> </a:t>
            </a:r>
            <a:r>
              <a:rPr lang="ru-RU" sz="2000" dirty="0" err="1"/>
              <a:t>органів</a:t>
            </a:r>
            <a:r>
              <a:rPr lang="ru-RU" sz="2000" dirty="0"/>
              <a:t>, заклавши </a:t>
            </a:r>
            <a:r>
              <a:rPr lang="ru-RU" sz="2000" dirty="0" err="1"/>
              <a:t>тим</a:t>
            </a:r>
            <a:r>
              <a:rPr lang="ru-RU" sz="2000" dirty="0"/>
              <a:t> самим </a:t>
            </a:r>
            <a:r>
              <a:rPr lang="ru-RU" sz="2000" dirty="0" err="1"/>
              <a:t>основи</a:t>
            </a:r>
            <a:r>
              <a:rPr lang="ru-RU" sz="2000" dirty="0"/>
              <a:t> для </a:t>
            </a:r>
            <a:r>
              <a:rPr lang="ru-RU" sz="2000" dirty="0" err="1"/>
              <a:t>розвитку</a:t>
            </a:r>
            <a:r>
              <a:rPr lang="ru-RU" sz="2000" dirty="0"/>
              <a:t> </a:t>
            </a:r>
            <a:r>
              <a:rPr lang="ru-RU" sz="2000" dirty="0" err="1"/>
              <a:t>цілого</a:t>
            </a:r>
            <a:r>
              <a:rPr lang="ru-RU" sz="2000" dirty="0"/>
              <a:t> </a:t>
            </a:r>
            <a:r>
              <a:rPr lang="ru-RU" sz="2000" dirty="0" err="1"/>
              <a:t>напряму</a:t>
            </a:r>
            <a:r>
              <a:rPr lang="ru-RU" sz="2000" dirty="0"/>
              <a:t> в </a:t>
            </a:r>
            <a:r>
              <a:rPr lang="ru-RU" sz="2000" dirty="0" err="1"/>
              <a:t>біології</a:t>
            </a:r>
            <a:r>
              <a:rPr lang="ru-RU" sz="2000" dirty="0"/>
              <a:t> - </a:t>
            </a:r>
            <a:r>
              <a:rPr lang="ru-RU" sz="2000" dirty="0" err="1"/>
              <a:t>електрофізіології</a:t>
            </a:r>
            <a:r>
              <a:rPr lang="ru-RU" sz="2000" dirty="0"/>
              <a:t>. </a:t>
            </a:r>
            <a:r>
              <a:rPr lang="ru-RU" sz="2000" dirty="0" err="1"/>
              <a:t>Серед</a:t>
            </a:r>
            <a:r>
              <a:rPr lang="ru-RU" sz="2000" dirty="0"/>
              <a:t> </a:t>
            </a:r>
            <a:r>
              <a:rPr lang="ru-RU" sz="2000" dirty="0" err="1"/>
              <a:t>його</a:t>
            </a:r>
            <a:r>
              <a:rPr lang="ru-RU" sz="2000" dirty="0"/>
              <a:t> </a:t>
            </a:r>
            <a:r>
              <a:rPr lang="ru-RU" sz="2000" dirty="0" err="1"/>
              <a:t>учнів</a:t>
            </a:r>
            <a:r>
              <a:rPr lang="ru-RU" sz="2000" dirty="0"/>
              <a:t> ходила легенда про те, як </a:t>
            </a:r>
            <a:r>
              <a:rPr lang="ru-RU" sz="2000" dirty="0" err="1"/>
              <a:t>він</a:t>
            </a:r>
            <a:r>
              <a:rPr lang="ru-RU" sz="2000" dirty="0"/>
              <a:t> </a:t>
            </a:r>
            <a:r>
              <a:rPr lang="ru-RU" sz="2000" dirty="0" err="1"/>
              <a:t>зробив</a:t>
            </a:r>
            <a:r>
              <a:rPr lang="ru-RU" sz="2000" dirty="0"/>
              <a:t> на </a:t>
            </a:r>
            <a:r>
              <a:rPr lang="ru-RU" sz="2000" dirty="0" err="1"/>
              <a:t>власній</a:t>
            </a:r>
            <a:r>
              <a:rPr lang="ru-RU" sz="2000" dirty="0"/>
              <a:t> </a:t>
            </a:r>
            <a:r>
              <a:rPr lang="ru-RU" sz="2000" dirty="0" err="1"/>
              <a:t>руці</a:t>
            </a:r>
            <a:r>
              <a:rPr lang="ru-RU" sz="2000" dirty="0"/>
              <a:t> </a:t>
            </a:r>
            <a:r>
              <a:rPr lang="ru-RU" sz="2000" dirty="0" err="1"/>
              <a:t>поріз</a:t>
            </a:r>
            <a:r>
              <a:rPr lang="ru-RU" sz="2000" dirty="0"/>
              <a:t> і став </a:t>
            </a:r>
            <a:r>
              <a:rPr lang="ru-RU" sz="2000" dirty="0" err="1"/>
              <a:t>пропускати</a:t>
            </a:r>
            <a:r>
              <a:rPr lang="ru-RU" sz="2000" dirty="0"/>
              <a:t> через рану </a:t>
            </a:r>
            <a:r>
              <a:rPr lang="ru-RU" sz="2000" dirty="0" err="1"/>
              <a:t>слабкий</a:t>
            </a:r>
            <a:r>
              <a:rPr lang="ru-RU" sz="2000" dirty="0"/>
              <a:t> </a:t>
            </a:r>
            <a:r>
              <a:rPr lang="ru-RU" sz="2000" dirty="0" err="1"/>
              <a:t>електричний</a:t>
            </a:r>
            <a:r>
              <a:rPr lang="ru-RU" sz="2000" dirty="0"/>
              <a:t> струм. У </a:t>
            </a:r>
            <a:r>
              <a:rPr lang="ru-RU" sz="2000" dirty="0" err="1"/>
              <a:t>результаті</a:t>
            </a:r>
            <a:r>
              <a:rPr lang="ru-RU" sz="2000" dirty="0"/>
              <a:t> рана зажила.</a:t>
            </a:r>
          </a:p>
        </p:txBody>
      </p:sp>
      <p:sp>
        <p:nvSpPr>
          <p:cNvPr id="3" name="Объект 2"/>
          <p:cNvSpPr>
            <a:spLocks noGrp="1"/>
          </p:cNvSpPr>
          <p:nvPr>
            <p:ph idx="1"/>
          </p:nvPr>
        </p:nvSpPr>
        <p:spPr>
          <a:xfrm>
            <a:off x="7092281" y="6525345"/>
            <a:ext cx="968212" cy="51457"/>
          </a:xfrm>
        </p:spPr>
        <p:txBody>
          <a:bodyPr>
            <a:normAutofit fontScale="25000" lnSpcReduction="20000"/>
          </a:bodyPr>
          <a:lstStyle/>
          <a:p>
            <a:endParaRPr lang="ru-RU" dirty="0"/>
          </a:p>
        </p:txBody>
      </p:sp>
      <p:pic>
        <p:nvPicPr>
          <p:cNvPr id="1030" name="Picture 6" descr="D:\Документы\Рабочий стол\Image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1"/>
            <a:ext cx="3048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Документы\Рабочий стол\German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3068960"/>
            <a:ext cx="2384151" cy="331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80">
                                          <p:stCondLst>
                                            <p:cond delay="0"/>
                                          </p:stCondLst>
                                        </p:cTn>
                                        <p:tgtEl>
                                          <p:spTgt spid="1030"/>
                                        </p:tgtEl>
                                      </p:cBhvr>
                                    </p:animEffect>
                                    <p:anim calcmode="lin" valueType="num">
                                      <p:cBhvr>
                                        <p:cTn id="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0"/>
                                        </p:tgtEl>
                                      </p:cBhvr>
                                      <p:to x="100000" y="60000"/>
                                    </p:animScale>
                                    <p:animScale>
                                      <p:cBhvr>
                                        <p:cTn id="14" dur="166" decel="50000">
                                          <p:stCondLst>
                                            <p:cond delay="676"/>
                                          </p:stCondLst>
                                        </p:cTn>
                                        <p:tgtEl>
                                          <p:spTgt spid="1030"/>
                                        </p:tgtEl>
                                      </p:cBhvr>
                                      <p:to x="100000" y="100000"/>
                                    </p:animScale>
                                    <p:animScale>
                                      <p:cBhvr>
                                        <p:cTn id="15" dur="26">
                                          <p:stCondLst>
                                            <p:cond delay="1312"/>
                                          </p:stCondLst>
                                        </p:cTn>
                                        <p:tgtEl>
                                          <p:spTgt spid="1030"/>
                                        </p:tgtEl>
                                      </p:cBhvr>
                                      <p:to x="100000" y="80000"/>
                                    </p:animScale>
                                    <p:animScale>
                                      <p:cBhvr>
                                        <p:cTn id="16" dur="166" decel="50000">
                                          <p:stCondLst>
                                            <p:cond delay="1338"/>
                                          </p:stCondLst>
                                        </p:cTn>
                                        <p:tgtEl>
                                          <p:spTgt spid="1030"/>
                                        </p:tgtEl>
                                      </p:cBhvr>
                                      <p:to x="100000" y="100000"/>
                                    </p:animScale>
                                    <p:animScale>
                                      <p:cBhvr>
                                        <p:cTn id="17" dur="26">
                                          <p:stCondLst>
                                            <p:cond delay="1642"/>
                                          </p:stCondLst>
                                        </p:cTn>
                                        <p:tgtEl>
                                          <p:spTgt spid="1030"/>
                                        </p:tgtEl>
                                      </p:cBhvr>
                                      <p:to x="100000" y="90000"/>
                                    </p:animScale>
                                    <p:animScale>
                                      <p:cBhvr>
                                        <p:cTn id="18" dur="166" decel="50000">
                                          <p:stCondLst>
                                            <p:cond delay="1668"/>
                                          </p:stCondLst>
                                        </p:cTn>
                                        <p:tgtEl>
                                          <p:spTgt spid="1030"/>
                                        </p:tgtEl>
                                      </p:cBhvr>
                                      <p:to x="100000" y="100000"/>
                                    </p:animScale>
                                    <p:animScale>
                                      <p:cBhvr>
                                        <p:cTn id="19" dur="26">
                                          <p:stCondLst>
                                            <p:cond delay="1808"/>
                                          </p:stCondLst>
                                        </p:cTn>
                                        <p:tgtEl>
                                          <p:spTgt spid="1030"/>
                                        </p:tgtEl>
                                      </p:cBhvr>
                                      <p:to x="100000" y="95000"/>
                                    </p:animScale>
                                    <p:animScale>
                                      <p:cBhvr>
                                        <p:cTn id="20" dur="166" decel="50000">
                                          <p:stCondLst>
                                            <p:cond delay="1834"/>
                                          </p:stCondLst>
                                        </p:cTn>
                                        <p:tgtEl>
                                          <p:spTgt spid="10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 calcmode="lin" valueType="num">
                                      <p:cBhvr additive="base">
                                        <p:cTn id="25" dur="500" fill="hold"/>
                                        <p:tgtEl>
                                          <p:spTgt spid="1031"/>
                                        </p:tgtEl>
                                        <p:attrNameLst>
                                          <p:attrName>ppt_x</p:attrName>
                                        </p:attrNameLst>
                                      </p:cBhvr>
                                      <p:tavLst>
                                        <p:tav tm="0">
                                          <p:val>
                                            <p:strVal val="#ppt_x"/>
                                          </p:val>
                                        </p:tav>
                                        <p:tav tm="100000">
                                          <p:val>
                                            <p:strVal val="#ppt_x"/>
                                          </p:val>
                                        </p:tav>
                                      </p:tavLst>
                                    </p:anim>
                                    <p:anim calcmode="lin" valueType="num">
                                      <p:cBhvr additive="base">
                                        <p:cTn id="2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D:\Документы\Рабочий стол\sk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 y="-20742"/>
            <a:ext cx="4933185" cy="30176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Документы\Рабочий стол\1274612370_295941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55222"/>
            <a:ext cx="4644008" cy="5007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Документы\Рабочий стол\image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9" y="2751537"/>
            <a:ext cx="2914147" cy="414649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Документы\Рабочий стол\DIUBUA-REIMON_Emil_Genrik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137" y="0"/>
            <a:ext cx="3554811" cy="29969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Документы\Рабочий стол\Bois-Reymo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2028496"/>
            <a:ext cx="3384376" cy="482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down)">
                                      <p:cBhvr>
                                        <p:cTn id="11" dur="580">
                                          <p:stCondLst>
                                            <p:cond delay="0"/>
                                          </p:stCondLst>
                                        </p:cTn>
                                        <p:tgtEl>
                                          <p:spTgt spid="3075"/>
                                        </p:tgtEl>
                                      </p:cBhvr>
                                    </p:animEffect>
                                    <p:anim calcmode="lin" valueType="num">
                                      <p:cBhvr>
                                        <p:cTn id="12"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7" dur="26">
                                          <p:stCondLst>
                                            <p:cond delay="650"/>
                                          </p:stCondLst>
                                        </p:cTn>
                                        <p:tgtEl>
                                          <p:spTgt spid="3075"/>
                                        </p:tgtEl>
                                      </p:cBhvr>
                                      <p:to x="100000" y="60000"/>
                                    </p:animScale>
                                    <p:animScale>
                                      <p:cBhvr>
                                        <p:cTn id="18" dur="166" decel="50000">
                                          <p:stCondLst>
                                            <p:cond delay="676"/>
                                          </p:stCondLst>
                                        </p:cTn>
                                        <p:tgtEl>
                                          <p:spTgt spid="3075"/>
                                        </p:tgtEl>
                                      </p:cBhvr>
                                      <p:to x="100000" y="100000"/>
                                    </p:animScale>
                                    <p:animScale>
                                      <p:cBhvr>
                                        <p:cTn id="19" dur="26">
                                          <p:stCondLst>
                                            <p:cond delay="1312"/>
                                          </p:stCondLst>
                                        </p:cTn>
                                        <p:tgtEl>
                                          <p:spTgt spid="3075"/>
                                        </p:tgtEl>
                                      </p:cBhvr>
                                      <p:to x="100000" y="80000"/>
                                    </p:animScale>
                                    <p:animScale>
                                      <p:cBhvr>
                                        <p:cTn id="20" dur="166" decel="50000">
                                          <p:stCondLst>
                                            <p:cond delay="1338"/>
                                          </p:stCondLst>
                                        </p:cTn>
                                        <p:tgtEl>
                                          <p:spTgt spid="3075"/>
                                        </p:tgtEl>
                                      </p:cBhvr>
                                      <p:to x="100000" y="100000"/>
                                    </p:animScale>
                                    <p:animScale>
                                      <p:cBhvr>
                                        <p:cTn id="21" dur="26">
                                          <p:stCondLst>
                                            <p:cond delay="1642"/>
                                          </p:stCondLst>
                                        </p:cTn>
                                        <p:tgtEl>
                                          <p:spTgt spid="3075"/>
                                        </p:tgtEl>
                                      </p:cBhvr>
                                      <p:to x="100000" y="90000"/>
                                    </p:animScale>
                                    <p:animScale>
                                      <p:cBhvr>
                                        <p:cTn id="22" dur="166" decel="50000">
                                          <p:stCondLst>
                                            <p:cond delay="1668"/>
                                          </p:stCondLst>
                                        </p:cTn>
                                        <p:tgtEl>
                                          <p:spTgt spid="3075"/>
                                        </p:tgtEl>
                                      </p:cBhvr>
                                      <p:to x="100000" y="100000"/>
                                    </p:animScale>
                                    <p:animScale>
                                      <p:cBhvr>
                                        <p:cTn id="23" dur="26">
                                          <p:stCondLst>
                                            <p:cond delay="1808"/>
                                          </p:stCondLst>
                                        </p:cTn>
                                        <p:tgtEl>
                                          <p:spTgt spid="3075"/>
                                        </p:tgtEl>
                                      </p:cBhvr>
                                      <p:to x="100000" y="95000"/>
                                    </p:animScale>
                                    <p:animScale>
                                      <p:cBhvr>
                                        <p:cTn id="24" dur="166" decel="50000">
                                          <p:stCondLst>
                                            <p:cond delay="1834"/>
                                          </p:stCondLst>
                                        </p:cTn>
                                        <p:tgtEl>
                                          <p:spTgt spid="307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 calcmode="lin" valueType="num">
                                      <p:cBhvr additive="base">
                                        <p:cTn id="29" dur="500" fill="hold"/>
                                        <p:tgtEl>
                                          <p:spTgt spid="3077"/>
                                        </p:tgtEl>
                                        <p:attrNameLst>
                                          <p:attrName>ppt_x</p:attrName>
                                        </p:attrNameLst>
                                      </p:cBhvr>
                                      <p:tavLst>
                                        <p:tav tm="0">
                                          <p:val>
                                            <p:strVal val="#ppt_x"/>
                                          </p:val>
                                        </p:tav>
                                        <p:tav tm="100000">
                                          <p:val>
                                            <p:strVal val="#ppt_x"/>
                                          </p:val>
                                        </p:tav>
                                      </p:tavLst>
                                    </p:anim>
                                    <p:anim calcmode="lin" valueType="num">
                                      <p:cBhvr additive="base">
                                        <p:cTn id="3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fade">
                                      <p:cBhvr>
                                        <p:cTn id="42" dur="2000"/>
                                        <p:tgtEl>
                                          <p:spTgt spid="3078"/>
                                        </p:tgtEl>
                                      </p:cBhvr>
                                    </p:animEffect>
                                    <p:anim calcmode="lin" valueType="num">
                                      <p:cBhvr>
                                        <p:cTn id="43" dur="2000" fill="hold"/>
                                        <p:tgtEl>
                                          <p:spTgt spid="3078"/>
                                        </p:tgtEl>
                                        <p:attrNameLst>
                                          <p:attrName>ppt_w</p:attrName>
                                        </p:attrNameLst>
                                      </p:cBhvr>
                                      <p:tavLst>
                                        <p:tav tm="0" fmla="#ppt_w*sin(2.5*pi*$)">
                                          <p:val>
                                            <p:fltVal val="0"/>
                                          </p:val>
                                        </p:tav>
                                        <p:tav tm="100000">
                                          <p:val>
                                            <p:fltVal val="1"/>
                                          </p:val>
                                        </p:tav>
                                      </p:tavLst>
                                    </p:anim>
                                    <p:anim calcmode="lin" valueType="num">
                                      <p:cBhvr>
                                        <p:cTn id="44" dur="2000" fill="hold"/>
                                        <p:tgtEl>
                                          <p:spTgt spid="30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r>
              <a:rPr lang="ru-RU" sz="2000" dirty="0" err="1"/>
              <a:t>Схожі</a:t>
            </a:r>
            <a:r>
              <a:rPr lang="ru-RU" sz="2000" dirty="0"/>
              <a:t> </a:t>
            </a:r>
            <a:r>
              <a:rPr lang="ru-RU" sz="2000" dirty="0" err="1"/>
              <a:t>досліди</a:t>
            </a:r>
            <a:r>
              <a:rPr lang="ru-RU" sz="2000" dirty="0"/>
              <a:t> проводили </a:t>
            </a:r>
            <a:r>
              <a:rPr lang="ru-RU" sz="2000" dirty="0" err="1"/>
              <a:t>протягом</a:t>
            </a:r>
            <a:r>
              <a:rPr lang="ru-RU" sz="2000" dirty="0"/>
              <a:t> </a:t>
            </a:r>
            <a:r>
              <a:rPr lang="ru-RU" sz="2000" dirty="0" err="1"/>
              <a:t>майже</a:t>
            </a:r>
            <a:r>
              <a:rPr lang="ru-RU" sz="2000" dirty="0"/>
              <a:t> </a:t>
            </a:r>
            <a:r>
              <a:rPr lang="ru-RU" sz="2000" dirty="0" err="1"/>
              <a:t>всього</a:t>
            </a:r>
            <a:r>
              <a:rPr lang="ru-RU" sz="2000" dirty="0"/>
              <a:t> ХХ </a:t>
            </a:r>
            <a:r>
              <a:rPr lang="ru-RU" sz="2000" dirty="0" err="1"/>
              <a:t>століття</a:t>
            </a:r>
            <a:r>
              <a:rPr lang="ru-RU" sz="2000" dirty="0"/>
              <a:t>, </a:t>
            </a:r>
            <a:r>
              <a:rPr lang="ru-RU" sz="2000" dirty="0" err="1"/>
              <a:t>вивчаючи</a:t>
            </a:r>
            <a:r>
              <a:rPr lang="ru-RU" sz="2000" dirty="0"/>
              <a:t> </a:t>
            </a:r>
            <a:r>
              <a:rPr lang="ru-RU" sz="2000" dirty="0" err="1"/>
              <a:t>електростатичне</a:t>
            </a:r>
            <a:r>
              <a:rPr lang="ru-RU" sz="2000" dirty="0"/>
              <a:t> поле, </a:t>
            </a:r>
            <a:r>
              <a:rPr lang="ru-RU" sz="2000" dirty="0" err="1"/>
              <a:t>створюване</a:t>
            </a:r>
            <a:r>
              <a:rPr lang="ru-RU" sz="2000" dirty="0"/>
              <a:t> </a:t>
            </a:r>
            <a:r>
              <a:rPr lang="ru-RU" sz="2000" dirty="0" err="1"/>
              <a:t>різними</a:t>
            </a:r>
            <a:r>
              <a:rPr lang="ru-RU" sz="2000" dirty="0"/>
              <a:t> органами, </a:t>
            </a:r>
            <a:r>
              <a:rPr lang="ru-RU" sz="2000" dirty="0" err="1"/>
              <a:t>тільки</a:t>
            </a:r>
            <a:r>
              <a:rPr lang="ru-RU" sz="2000" dirty="0"/>
              <a:t>, </a:t>
            </a:r>
            <a:r>
              <a:rPr lang="ru-RU" sz="2000" dirty="0" err="1"/>
              <a:t>швидше</a:t>
            </a:r>
            <a:r>
              <a:rPr lang="ru-RU" sz="2000" dirty="0"/>
              <a:t>, з </a:t>
            </a:r>
            <a:r>
              <a:rPr lang="ru-RU" sz="2000" dirty="0" err="1"/>
              <a:t>діагностичними</a:t>
            </a:r>
            <a:r>
              <a:rPr lang="ru-RU" sz="2000" dirty="0"/>
              <a:t> </a:t>
            </a:r>
            <a:r>
              <a:rPr lang="ru-RU" sz="2000" dirty="0" err="1"/>
              <a:t>цілями</a:t>
            </a:r>
            <a:r>
              <a:rPr lang="ru-RU" sz="2000" dirty="0"/>
              <a:t>. Добре </a:t>
            </a:r>
            <a:r>
              <a:rPr lang="ru-RU" sz="2000" dirty="0" err="1"/>
              <a:t>відомо</a:t>
            </a:r>
            <a:r>
              <a:rPr lang="ru-RU" sz="2000" dirty="0"/>
              <a:t>, </a:t>
            </a:r>
            <a:r>
              <a:rPr lang="ru-RU" sz="2000" dirty="0" err="1"/>
              <a:t>наприклад</a:t>
            </a:r>
            <a:r>
              <a:rPr lang="ru-RU" sz="2000" dirty="0"/>
              <a:t>, як </a:t>
            </a:r>
            <a:r>
              <a:rPr lang="ru-RU" sz="2000" dirty="0" err="1"/>
              <a:t>вимірювання</a:t>
            </a:r>
            <a:r>
              <a:rPr lang="ru-RU" sz="2000" dirty="0"/>
              <a:t> поля </a:t>
            </a:r>
            <a:r>
              <a:rPr lang="ru-RU" sz="2000" dirty="0" err="1"/>
              <a:t>серця</a:t>
            </a:r>
            <a:r>
              <a:rPr lang="ru-RU" sz="2000" dirty="0"/>
              <a:t> за </a:t>
            </a:r>
            <a:r>
              <a:rPr lang="ru-RU" sz="2000" dirty="0" err="1"/>
              <a:t>допомогою</a:t>
            </a:r>
            <a:r>
              <a:rPr lang="ru-RU" sz="2000" dirty="0"/>
              <a:t> ЕКГ </a:t>
            </a:r>
            <a:r>
              <a:rPr lang="ru-RU" sz="2000" dirty="0" err="1"/>
              <a:t>дозволяє</a:t>
            </a:r>
            <a:r>
              <a:rPr lang="ru-RU" sz="2000" dirty="0"/>
              <a:t> </a:t>
            </a:r>
            <a:r>
              <a:rPr lang="ru-RU" sz="2000" dirty="0" err="1"/>
              <a:t>виявити</a:t>
            </a:r>
            <a:r>
              <a:rPr lang="ru-RU" sz="2000" dirty="0"/>
              <a:t> </a:t>
            </a:r>
            <a:r>
              <a:rPr lang="ru-RU" sz="2000" dirty="0" err="1"/>
              <a:t>різні</a:t>
            </a:r>
            <a:r>
              <a:rPr lang="ru-RU" sz="2000" dirty="0"/>
              <a:t> </a:t>
            </a:r>
            <a:r>
              <a:rPr lang="ru-RU" sz="2000" dirty="0" err="1"/>
              <a:t>його</a:t>
            </a:r>
            <a:r>
              <a:rPr lang="ru-RU" sz="2000" dirty="0"/>
              <a:t> </a:t>
            </a:r>
            <a:r>
              <a:rPr lang="ru-RU" sz="2000" dirty="0" err="1"/>
              <a:t>захворювання</a:t>
            </a:r>
            <a:r>
              <a:rPr lang="ru-RU" sz="2000" dirty="0"/>
              <a:t>.</a:t>
            </a:r>
          </a:p>
          <a:p>
            <a:endParaRPr lang="ru-RU" sz="2000" dirty="0" smtClean="0"/>
          </a:p>
          <a:p>
            <a:r>
              <a:rPr lang="ru-RU" sz="2000" dirty="0" err="1" smtClean="0"/>
              <a:t>Терапевтична</a:t>
            </a:r>
            <a:r>
              <a:rPr lang="ru-RU" sz="2000" dirty="0" smtClean="0"/>
              <a:t> </a:t>
            </a:r>
            <a:r>
              <a:rPr lang="ru-RU" sz="2000" dirty="0"/>
              <a:t>ж роль </a:t>
            </a:r>
            <a:r>
              <a:rPr lang="ru-RU" sz="2000" dirty="0" err="1"/>
              <a:t>слабкого</a:t>
            </a:r>
            <a:r>
              <a:rPr lang="ru-RU" sz="2000" dirty="0"/>
              <a:t> </a:t>
            </a:r>
            <a:r>
              <a:rPr lang="ru-RU" sz="2000" dirty="0" err="1"/>
              <a:t>електромагнітного</a:t>
            </a:r>
            <a:r>
              <a:rPr lang="ru-RU" sz="2000" dirty="0"/>
              <a:t> поля, </a:t>
            </a:r>
            <a:r>
              <a:rPr lang="ru-RU" sz="2000" dirty="0" err="1"/>
              <a:t>створюваного</a:t>
            </a:r>
            <a:r>
              <a:rPr lang="ru-RU" sz="2000" dirty="0"/>
              <a:t> </a:t>
            </a:r>
            <a:r>
              <a:rPr lang="ru-RU" sz="2000" dirty="0" err="1"/>
              <a:t>постійним</a:t>
            </a:r>
            <a:r>
              <a:rPr lang="ru-RU" sz="2000" dirty="0"/>
              <a:t> </a:t>
            </a:r>
            <a:r>
              <a:rPr lang="ru-RU" sz="2000" dirty="0" err="1"/>
              <a:t>електричним</a:t>
            </a:r>
            <a:r>
              <a:rPr lang="ru-RU" sz="2000" dirty="0"/>
              <a:t> </a:t>
            </a:r>
            <a:r>
              <a:rPr lang="ru-RU" sz="2000" dirty="0" err="1"/>
              <a:t>струмом</a:t>
            </a:r>
            <a:r>
              <a:rPr lang="ru-RU" sz="2000" dirty="0"/>
              <a:t>, </a:t>
            </a:r>
            <a:r>
              <a:rPr lang="ru-RU" sz="2000" dirty="0" err="1"/>
              <a:t>надовго</a:t>
            </a:r>
            <a:r>
              <a:rPr lang="ru-RU" sz="2000" dirty="0"/>
              <a:t> </a:t>
            </a:r>
            <a:r>
              <a:rPr lang="ru-RU" sz="2000" dirty="0" err="1"/>
              <a:t>опинилася</a:t>
            </a:r>
            <a:r>
              <a:rPr lang="ru-RU" sz="2000" dirty="0"/>
              <a:t> за межами </a:t>
            </a:r>
            <a:r>
              <a:rPr lang="ru-RU" sz="2000" dirty="0" err="1"/>
              <a:t>уваги</a:t>
            </a:r>
            <a:r>
              <a:rPr lang="ru-RU" sz="2000" dirty="0"/>
              <a:t> </a:t>
            </a:r>
            <a:r>
              <a:rPr lang="ru-RU" sz="2000" dirty="0" err="1"/>
              <a:t>вчених</a:t>
            </a:r>
            <a:r>
              <a:rPr lang="ru-RU" sz="2000" dirty="0"/>
              <a:t>. </a:t>
            </a:r>
            <a:r>
              <a:rPr lang="ru-RU" sz="2000" dirty="0" err="1"/>
              <a:t>Прорив</a:t>
            </a:r>
            <a:r>
              <a:rPr lang="ru-RU" sz="2000" dirty="0"/>
              <a:t> </a:t>
            </a:r>
            <a:r>
              <a:rPr lang="ru-RU" sz="2000" dirty="0" err="1"/>
              <a:t>стався</a:t>
            </a:r>
            <a:r>
              <a:rPr lang="ru-RU" sz="2000" dirty="0"/>
              <a:t> </a:t>
            </a:r>
            <a:r>
              <a:rPr lang="ru-RU" sz="2000" dirty="0" err="1"/>
              <a:t>наприкінці</a:t>
            </a:r>
            <a:r>
              <a:rPr lang="ru-RU" sz="2000" dirty="0"/>
              <a:t> 2005 року, і </a:t>
            </a:r>
            <a:r>
              <a:rPr lang="ru-RU" sz="2000" dirty="0" err="1"/>
              <a:t>вже</a:t>
            </a:r>
            <a:r>
              <a:rPr lang="ru-RU" sz="2000" dirty="0"/>
              <a:t> </a:t>
            </a:r>
            <a:r>
              <a:rPr lang="ru-RU" sz="2000" dirty="0" err="1"/>
              <a:t>наступної</a:t>
            </a:r>
            <a:r>
              <a:rPr lang="ru-RU" sz="2000" dirty="0"/>
              <a:t> </a:t>
            </a:r>
            <a:r>
              <a:rPr lang="ru-RU" sz="2000" dirty="0" err="1"/>
              <a:t>весни</a:t>
            </a:r>
            <a:r>
              <a:rPr lang="ru-RU" sz="2000" dirty="0"/>
              <a:t> </a:t>
            </a:r>
            <a:r>
              <a:rPr lang="ru-RU" sz="2000" dirty="0" err="1"/>
              <a:t>кілька</a:t>
            </a:r>
            <a:r>
              <a:rPr lang="ru-RU" sz="2000" dirty="0"/>
              <a:t> </a:t>
            </a:r>
            <a:r>
              <a:rPr lang="ru-RU" sz="2000" dirty="0" err="1"/>
              <a:t>груп</a:t>
            </a:r>
            <a:r>
              <a:rPr lang="ru-RU" sz="2000" dirty="0"/>
              <a:t> </a:t>
            </a:r>
            <a:r>
              <a:rPr lang="ru-RU" sz="2000" dirty="0" err="1"/>
              <a:t>вчених</a:t>
            </a:r>
            <a:r>
              <a:rPr lang="ru-RU" sz="2000" dirty="0"/>
              <a:t> </a:t>
            </a:r>
            <a:r>
              <a:rPr lang="ru-RU" sz="2000" dirty="0" err="1"/>
              <a:t>оголосили</a:t>
            </a:r>
            <a:r>
              <a:rPr lang="ru-RU" sz="2000" dirty="0"/>
              <a:t> про те, </a:t>
            </a:r>
            <a:r>
              <a:rPr lang="ru-RU" sz="2000" dirty="0" err="1"/>
              <a:t>що</a:t>
            </a:r>
            <a:r>
              <a:rPr lang="ru-RU" sz="2000" dirty="0"/>
              <a:t> «</a:t>
            </a:r>
            <a:r>
              <a:rPr lang="ru-RU" sz="2000" dirty="0" err="1"/>
              <a:t>таємниця</a:t>
            </a:r>
            <a:r>
              <a:rPr lang="ru-RU" sz="2000" dirty="0"/>
              <a:t> струму» </a:t>
            </a:r>
            <a:r>
              <a:rPr lang="ru-RU" sz="2000" dirty="0" err="1"/>
              <a:t>розкрита</a:t>
            </a:r>
            <a:r>
              <a:rPr lang="ru-RU" sz="2000" dirty="0"/>
              <a:t>.</a:t>
            </a:r>
          </a:p>
        </p:txBody>
      </p:sp>
    </p:spTree>
    <p:extLst>
      <p:ext uri="{BB962C8B-B14F-4D97-AF65-F5344CB8AC3E}">
        <p14:creationId xmlns:p14="http://schemas.microsoft.com/office/powerpoint/2010/main" val="428568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err="1"/>
              <a:t>Під</a:t>
            </a:r>
            <a:r>
              <a:rPr lang="ru-RU" dirty="0"/>
              <a:t> </a:t>
            </a:r>
            <a:r>
              <a:rPr lang="ru-RU" dirty="0" err="1"/>
              <a:t>кінець</a:t>
            </a:r>
            <a:r>
              <a:rPr lang="ru-RU" dirty="0"/>
              <a:t> </a:t>
            </a:r>
            <a:r>
              <a:rPr lang="ru-RU" dirty="0" err="1"/>
              <a:t>бурхливого</a:t>
            </a:r>
            <a:r>
              <a:rPr lang="ru-RU" dirty="0"/>
              <a:t> </a:t>
            </a:r>
            <a:r>
              <a:rPr lang="ru-RU" dirty="0" err="1"/>
              <a:t>періоду</a:t>
            </a:r>
            <a:r>
              <a:rPr lang="ru-RU" dirty="0"/>
              <a:t>, </a:t>
            </a:r>
            <a:r>
              <a:rPr lang="ru-RU" dirty="0" err="1"/>
              <a:t>відомого</a:t>
            </a:r>
            <a:r>
              <a:rPr lang="ru-RU" dirty="0"/>
              <a:t> як </a:t>
            </a:r>
            <a:r>
              <a:rPr lang="ru-RU" dirty="0" err="1"/>
              <a:t>епоха</a:t>
            </a:r>
            <a:r>
              <a:rPr lang="ru-RU" dirty="0"/>
              <a:t> </a:t>
            </a:r>
            <a:r>
              <a:rPr lang="ru-RU" dirty="0" err="1"/>
              <a:t>наукової</a:t>
            </a:r>
            <a:r>
              <a:rPr lang="ru-RU" dirty="0"/>
              <a:t> </a:t>
            </a:r>
            <a:r>
              <a:rPr lang="ru-RU" dirty="0" err="1"/>
              <a:t>революції</a:t>
            </a:r>
            <a:r>
              <a:rPr lang="ru-RU" dirty="0"/>
              <a:t> </a:t>
            </a:r>
            <a:r>
              <a:rPr lang="en-US" dirty="0"/>
              <a:t>XVII </a:t>
            </a:r>
            <a:r>
              <a:rPr lang="ru-RU" dirty="0" err="1"/>
              <a:t>століття</a:t>
            </a:r>
            <a:r>
              <a:rPr lang="ru-RU" dirty="0"/>
              <a:t>, Роберт Гук (</a:t>
            </a:r>
            <a:r>
              <a:rPr lang="en-US" dirty="0"/>
              <a:t>Robert Hooke, 1635-1703) </a:t>
            </a:r>
            <a:r>
              <a:rPr lang="ru-RU" dirty="0"/>
              <a:t>в </a:t>
            </a:r>
            <a:r>
              <a:rPr lang="ru-RU" dirty="0" err="1"/>
              <a:t>Англії</a:t>
            </a:r>
            <a:r>
              <a:rPr lang="ru-RU" dirty="0"/>
              <a:t> і Марчелло </a:t>
            </a:r>
            <a:r>
              <a:rPr lang="ru-RU" dirty="0" err="1"/>
              <a:t>Мальпігі</a:t>
            </a:r>
            <a:r>
              <a:rPr lang="ru-RU" dirty="0"/>
              <a:t> (</a:t>
            </a:r>
            <a:r>
              <a:rPr lang="en-US" dirty="0"/>
              <a:t>Marcello Malpighi, 1628-1694) </a:t>
            </a:r>
            <a:r>
              <a:rPr lang="ru-RU" dirty="0"/>
              <a:t>в </a:t>
            </a:r>
            <a:r>
              <a:rPr lang="ru-RU" dirty="0" err="1"/>
              <a:t>Італії</a:t>
            </a:r>
            <a:r>
              <a:rPr lang="ru-RU" dirty="0"/>
              <a:t> </a:t>
            </a:r>
            <a:r>
              <a:rPr lang="ru-RU" dirty="0" err="1"/>
              <a:t>відкрили</a:t>
            </a:r>
            <a:r>
              <a:rPr lang="ru-RU" dirty="0"/>
              <a:t>, </a:t>
            </a:r>
            <a:r>
              <a:rPr lang="ru-RU" dirty="0" err="1"/>
              <a:t>що</a:t>
            </a:r>
            <a:r>
              <a:rPr lang="ru-RU" dirty="0"/>
              <a:t> </a:t>
            </a:r>
            <a:r>
              <a:rPr lang="ru-RU" dirty="0" err="1"/>
              <a:t>кожен</a:t>
            </a:r>
            <a:r>
              <a:rPr lang="ru-RU" dirty="0"/>
              <a:t> </a:t>
            </a:r>
            <a:r>
              <a:rPr lang="ru-RU" dirty="0" err="1"/>
              <a:t>організм</a:t>
            </a:r>
            <a:r>
              <a:rPr lang="ru-RU" dirty="0"/>
              <a:t> </a:t>
            </a:r>
            <a:r>
              <a:rPr lang="ru-RU" dirty="0" err="1"/>
              <a:t>складається</a:t>
            </a:r>
            <a:r>
              <a:rPr lang="ru-RU" dirty="0"/>
              <a:t> з </a:t>
            </a:r>
            <a:r>
              <a:rPr lang="ru-RU" dirty="0" err="1"/>
              <a:t>клітин</a:t>
            </a:r>
            <a:r>
              <a:rPr lang="ru-RU" dirty="0"/>
              <a:t>. </a:t>
            </a:r>
            <a:r>
              <a:rPr lang="ru-RU" dirty="0" err="1"/>
              <a:t>Кожна</a:t>
            </a:r>
            <a:r>
              <a:rPr lang="ru-RU" dirty="0"/>
              <a:t> </a:t>
            </a:r>
            <a:r>
              <a:rPr lang="ru-RU" dirty="0" err="1"/>
              <a:t>окрема</a:t>
            </a:r>
            <a:r>
              <a:rPr lang="ru-RU" dirty="0"/>
              <a:t> </a:t>
            </a:r>
            <a:r>
              <a:rPr lang="ru-RU" dirty="0" err="1"/>
              <a:t>клітина</a:t>
            </a:r>
            <a:r>
              <a:rPr lang="ru-RU" dirty="0"/>
              <a:t> </a:t>
            </a:r>
            <a:r>
              <a:rPr lang="ru-RU" dirty="0" err="1"/>
              <a:t>поступово</a:t>
            </a:r>
            <a:r>
              <a:rPr lang="ru-RU" dirty="0"/>
              <a:t> </a:t>
            </a:r>
            <a:r>
              <a:rPr lang="ru-RU" dirty="0" err="1"/>
              <a:t>перетворювалася</a:t>
            </a:r>
            <a:r>
              <a:rPr lang="ru-RU" dirty="0"/>
              <a:t> на </a:t>
            </a:r>
            <a:r>
              <a:rPr lang="ru-RU" dirty="0" err="1"/>
              <a:t>самостійний</a:t>
            </a:r>
            <a:r>
              <a:rPr lang="ru-RU" dirty="0"/>
              <a:t> </a:t>
            </a:r>
            <a:r>
              <a:rPr lang="ru-RU" dirty="0" err="1"/>
              <a:t>об'єкт</a:t>
            </a:r>
            <a:r>
              <a:rPr lang="ru-RU" dirty="0"/>
              <a:t> </a:t>
            </a:r>
            <a:r>
              <a:rPr lang="ru-RU" dirty="0" err="1"/>
              <a:t>дослідження</a:t>
            </a:r>
            <a:r>
              <a:rPr lang="ru-RU" dirty="0"/>
              <a:t>. На </a:t>
            </a:r>
            <a:r>
              <a:rPr lang="ru-RU" dirty="0" err="1"/>
              <a:t>подив</a:t>
            </a:r>
            <a:r>
              <a:rPr lang="ru-RU" dirty="0"/>
              <a:t> </a:t>
            </a:r>
            <a:r>
              <a:rPr lang="ru-RU" dirty="0" err="1"/>
              <a:t>біологів</a:t>
            </a:r>
            <a:r>
              <a:rPr lang="ru-RU" dirty="0"/>
              <a:t> </a:t>
            </a:r>
            <a:r>
              <a:rPr lang="ru-RU" dirty="0" err="1"/>
              <a:t>з'ясувалося</a:t>
            </a:r>
            <a:r>
              <a:rPr lang="ru-RU" dirty="0"/>
              <a:t>, </a:t>
            </a:r>
            <a:r>
              <a:rPr lang="ru-RU" dirty="0" err="1"/>
              <a:t>що</a:t>
            </a:r>
            <a:r>
              <a:rPr lang="ru-RU" dirty="0"/>
              <a:t> </a:t>
            </a:r>
            <a:r>
              <a:rPr lang="ru-RU" dirty="0" err="1"/>
              <a:t>живий</a:t>
            </a:r>
            <a:r>
              <a:rPr lang="ru-RU" dirty="0"/>
              <a:t> </a:t>
            </a:r>
            <a:r>
              <a:rPr lang="ru-RU" dirty="0" err="1"/>
              <a:t>організм</a:t>
            </a:r>
            <a:r>
              <a:rPr lang="ru-RU" dirty="0"/>
              <a:t> </a:t>
            </a:r>
            <a:r>
              <a:rPr lang="ru-RU" dirty="0" err="1"/>
              <a:t>може</a:t>
            </a:r>
            <a:r>
              <a:rPr lang="ru-RU" dirty="0"/>
              <a:t> </a:t>
            </a:r>
            <a:r>
              <a:rPr lang="ru-RU" dirty="0" err="1"/>
              <a:t>самостійно</a:t>
            </a:r>
            <a:r>
              <a:rPr lang="ru-RU" dirty="0"/>
              <a:t> </a:t>
            </a:r>
            <a:r>
              <a:rPr lang="ru-RU" dirty="0" err="1"/>
              <a:t>виробляти</a:t>
            </a:r>
            <a:r>
              <a:rPr lang="ru-RU" dirty="0"/>
              <a:t> </a:t>
            </a:r>
            <a:r>
              <a:rPr lang="ru-RU" dirty="0" err="1"/>
              <a:t>електричний</a:t>
            </a:r>
            <a:r>
              <a:rPr lang="ru-RU" dirty="0"/>
              <a:t> струм. </a:t>
            </a:r>
            <a:r>
              <a:rPr lang="ru-RU" dirty="0" err="1"/>
              <a:t>Вперше</a:t>
            </a:r>
            <a:r>
              <a:rPr lang="ru-RU" dirty="0"/>
              <a:t> </a:t>
            </a:r>
            <a:r>
              <a:rPr lang="ru-RU" dirty="0" err="1"/>
              <a:t>це</a:t>
            </a:r>
            <a:r>
              <a:rPr lang="ru-RU" dirty="0"/>
              <a:t> </a:t>
            </a:r>
            <a:r>
              <a:rPr lang="ru-RU" dirty="0" err="1"/>
              <a:t>виявив</a:t>
            </a:r>
            <a:r>
              <a:rPr lang="ru-RU" dirty="0"/>
              <a:t> </a:t>
            </a:r>
            <a:r>
              <a:rPr lang="ru-RU" dirty="0" err="1"/>
              <a:t>Луїджі</a:t>
            </a:r>
            <a:r>
              <a:rPr lang="ru-RU" dirty="0"/>
              <a:t> </a:t>
            </a:r>
            <a:r>
              <a:rPr lang="ru-RU" dirty="0" err="1"/>
              <a:t>Гальвані</a:t>
            </a:r>
            <a:r>
              <a:rPr lang="ru-RU" dirty="0"/>
              <a:t> (</a:t>
            </a:r>
            <a:r>
              <a:rPr lang="en-US" dirty="0"/>
              <a:t>Luigi Galvani, 1737-1798) </a:t>
            </a:r>
            <a:r>
              <a:rPr lang="ru-RU" dirty="0" err="1"/>
              <a:t>надавши</a:t>
            </a:r>
            <a:r>
              <a:rPr lang="ru-RU" dirty="0"/>
              <a:t> </a:t>
            </a:r>
            <a:r>
              <a:rPr lang="ru-RU" dirty="0" err="1"/>
              <a:t>своєму</a:t>
            </a:r>
            <a:r>
              <a:rPr lang="ru-RU" dirty="0"/>
              <a:t> </a:t>
            </a:r>
            <a:r>
              <a:rPr lang="ru-RU" dirty="0" err="1"/>
              <a:t>відкриттю</a:t>
            </a:r>
            <a:r>
              <a:rPr lang="ru-RU" dirty="0"/>
              <a:t> </a:t>
            </a:r>
            <a:r>
              <a:rPr lang="ru-RU" dirty="0" err="1"/>
              <a:t>перебільшений</a:t>
            </a:r>
            <a:r>
              <a:rPr lang="ru-RU" dirty="0"/>
              <a:t> характер, </a:t>
            </a:r>
            <a:r>
              <a:rPr lang="ru-RU" dirty="0" err="1"/>
              <a:t>повіривши</a:t>
            </a:r>
            <a:r>
              <a:rPr lang="ru-RU" dirty="0"/>
              <a:t>, </a:t>
            </a:r>
            <a:r>
              <a:rPr lang="ru-RU" dirty="0" err="1"/>
              <a:t>що</a:t>
            </a:r>
            <a:r>
              <a:rPr lang="ru-RU" dirty="0"/>
              <a:t> </a:t>
            </a:r>
            <a:r>
              <a:rPr lang="ru-RU" dirty="0" err="1"/>
              <a:t>саме</a:t>
            </a:r>
            <a:r>
              <a:rPr lang="ru-RU" dirty="0"/>
              <a:t> </a:t>
            </a:r>
            <a:r>
              <a:rPr lang="ru-RU" dirty="0" err="1"/>
              <a:t>електрика</a:t>
            </a:r>
            <a:r>
              <a:rPr lang="ru-RU" dirty="0"/>
              <a:t> - </a:t>
            </a:r>
            <a:r>
              <a:rPr lang="ru-RU" dirty="0" err="1"/>
              <a:t>це</a:t>
            </a:r>
            <a:r>
              <a:rPr lang="ru-RU" dirty="0"/>
              <a:t> та сила, яка </a:t>
            </a:r>
            <a:r>
              <a:rPr lang="ru-RU" dirty="0" err="1"/>
              <a:t>змушує</a:t>
            </a:r>
            <a:r>
              <a:rPr lang="ru-RU" dirty="0"/>
              <a:t> </a:t>
            </a:r>
            <a:r>
              <a:rPr lang="ru-RU" dirty="0" err="1"/>
              <a:t>живе</a:t>
            </a:r>
            <a:r>
              <a:rPr lang="ru-RU" dirty="0"/>
              <a:t> </a:t>
            </a:r>
            <a:r>
              <a:rPr lang="ru-RU" dirty="0" err="1"/>
              <a:t>рухатися</a:t>
            </a:r>
            <a:r>
              <a:rPr lang="ru-RU" dirty="0"/>
              <a:t>. </a:t>
            </a:r>
            <a:r>
              <a:rPr lang="ru-RU" dirty="0" err="1"/>
              <a:t>Іншими</a:t>
            </a:r>
            <a:r>
              <a:rPr lang="ru-RU" dirty="0"/>
              <a:t> словами, </a:t>
            </a:r>
            <a:r>
              <a:rPr lang="ru-RU" dirty="0" err="1"/>
              <a:t>електрика</a:t>
            </a:r>
            <a:r>
              <a:rPr lang="ru-RU" dirty="0"/>
              <a:t> і є </a:t>
            </a:r>
            <a:r>
              <a:rPr lang="ru-RU" dirty="0" err="1"/>
              <a:t>саме</a:t>
            </a:r>
            <a:r>
              <a:rPr lang="ru-RU" dirty="0"/>
              <a:t> </a:t>
            </a:r>
            <a:r>
              <a:rPr lang="ru-RU" dirty="0" err="1"/>
              <a:t>життя</a:t>
            </a:r>
            <a:r>
              <a:rPr lang="ru-RU" dirty="0"/>
              <a:t>. З часом </a:t>
            </a:r>
            <a:r>
              <a:rPr lang="ru-RU" dirty="0" err="1"/>
              <a:t>ентузіазм</a:t>
            </a:r>
            <a:r>
              <a:rPr lang="ru-RU" dirty="0"/>
              <a:t> </a:t>
            </a:r>
            <a:r>
              <a:rPr lang="ru-RU" dirty="0" err="1"/>
              <a:t>його</a:t>
            </a:r>
            <a:r>
              <a:rPr lang="ru-RU" dirty="0"/>
              <a:t> </a:t>
            </a:r>
            <a:r>
              <a:rPr lang="ru-RU" dirty="0" err="1"/>
              <a:t>послідовників</a:t>
            </a:r>
            <a:r>
              <a:rPr lang="ru-RU" dirty="0"/>
              <a:t> </a:t>
            </a:r>
            <a:r>
              <a:rPr lang="ru-RU" dirty="0" err="1"/>
              <a:t>вщух</a:t>
            </a:r>
            <a:r>
              <a:rPr lang="ru-RU" dirty="0"/>
              <a:t>, </a:t>
            </a:r>
            <a:r>
              <a:rPr lang="ru-RU" dirty="0" err="1"/>
              <a:t>однак</a:t>
            </a:r>
            <a:r>
              <a:rPr lang="ru-RU" dirty="0"/>
              <a:t> </a:t>
            </a:r>
            <a:r>
              <a:rPr lang="ru-RU" dirty="0" err="1"/>
              <a:t>досліди</a:t>
            </a:r>
            <a:r>
              <a:rPr lang="ru-RU" dirty="0"/>
              <a:t> </a:t>
            </a:r>
            <a:r>
              <a:rPr lang="ru-RU" dirty="0" err="1"/>
              <a:t>Дюбуа-Реймона</a:t>
            </a:r>
            <a:r>
              <a:rPr lang="ru-RU" dirty="0"/>
              <a:t> показали, </a:t>
            </a:r>
            <a:r>
              <a:rPr lang="ru-RU" dirty="0" err="1"/>
              <a:t>що</a:t>
            </a:r>
            <a:r>
              <a:rPr lang="ru-RU" dirty="0"/>
              <a:t> </a:t>
            </a:r>
            <a:r>
              <a:rPr lang="ru-RU" dirty="0" err="1"/>
              <a:t>кожна</a:t>
            </a:r>
            <a:r>
              <a:rPr lang="ru-RU" dirty="0"/>
              <a:t> </a:t>
            </a:r>
            <a:r>
              <a:rPr lang="ru-RU" dirty="0" err="1"/>
              <a:t>клітина</a:t>
            </a:r>
            <a:r>
              <a:rPr lang="ru-RU" dirty="0"/>
              <a:t> </a:t>
            </a:r>
            <a:r>
              <a:rPr lang="ru-RU" dirty="0" err="1"/>
              <a:t>являє</a:t>
            </a:r>
            <a:r>
              <a:rPr lang="ru-RU" dirty="0"/>
              <a:t> собою </a:t>
            </a:r>
            <a:r>
              <a:rPr lang="ru-RU" dirty="0" err="1"/>
              <a:t>маленьку</a:t>
            </a:r>
            <a:r>
              <a:rPr lang="ru-RU" dirty="0"/>
              <a:t> </a:t>
            </a:r>
            <a:r>
              <a:rPr lang="ru-RU" dirty="0" err="1"/>
              <a:t>електростанцію</a:t>
            </a:r>
            <a:r>
              <a:rPr lang="ru-RU" dirty="0"/>
              <a:t>. </a:t>
            </a:r>
            <a:r>
              <a:rPr lang="ru-RU" dirty="0" err="1"/>
              <a:t>Ці</a:t>
            </a:r>
            <a:r>
              <a:rPr lang="ru-RU" dirty="0"/>
              <a:t> </a:t>
            </a:r>
            <a:r>
              <a:rPr lang="ru-RU" dirty="0" err="1"/>
              <a:t>результати</a:t>
            </a:r>
            <a:r>
              <a:rPr lang="ru-RU" dirty="0"/>
              <a:t> </a:t>
            </a:r>
            <a:r>
              <a:rPr lang="ru-RU" dirty="0" err="1"/>
              <a:t>спричинили</a:t>
            </a:r>
            <a:r>
              <a:rPr lang="ru-RU" dirty="0"/>
              <a:t> за собою </a:t>
            </a:r>
            <a:r>
              <a:rPr lang="ru-RU" dirty="0" err="1"/>
              <a:t>нову</a:t>
            </a:r>
            <a:r>
              <a:rPr lang="ru-RU" dirty="0"/>
              <a:t> </a:t>
            </a:r>
            <a:r>
              <a:rPr lang="ru-RU" dirty="0" err="1"/>
              <a:t>хвилю</a:t>
            </a:r>
            <a:r>
              <a:rPr lang="ru-RU" dirty="0"/>
              <a:t> </a:t>
            </a:r>
            <a:r>
              <a:rPr lang="ru-RU" dirty="0" err="1"/>
              <a:t>інтересу</a:t>
            </a:r>
            <a:r>
              <a:rPr lang="ru-RU" dirty="0"/>
              <a:t> до «</a:t>
            </a:r>
            <a:r>
              <a:rPr lang="ru-RU" dirty="0" err="1"/>
              <a:t>живої</a:t>
            </a:r>
            <a:r>
              <a:rPr lang="ru-RU" dirty="0"/>
              <a:t> </a:t>
            </a:r>
            <a:r>
              <a:rPr lang="ru-RU" dirty="0" err="1"/>
              <a:t>електрики</a:t>
            </a:r>
            <a:r>
              <a:rPr lang="ru-RU" dirty="0"/>
              <a:t>».</a:t>
            </a:r>
          </a:p>
        </p:txBody>
      </p:sp>
      <p:pic>
        <p:nvPicPr>
          <p:cNvPr id="4098" name="Picture 2" descr="D:\Документы\Рабочий стол\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55738"/>
            <a:ext cx="3909439" cy="218928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Документы\Рабочий стол\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030186"/>
            <a:ext cx="2545829" cy="343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fltVal val="0"/>
                                          </p:val>
                                        </p:tav>
                                        <p:tav tm="100000">
                                          <p:val>
                                            <p:strVal val="#ppt_w"/>
                                          </p:val>
                                        </p:tav>
                                      </p:tavLst>
                                    </p:anim>
                                    <p:anim calcmode="lin" valueType="num">
                                      <p:cBhvr>
                                        <p:cTn id="15" dur="1000" fill="hold"/>
                                        <p:tgtEl>
                                          <p:spTgt spid="4099"/>
                                        </p:tgtEl>
                                        <p:attrNameLst>
                                          <p:attrName>ppt_h</p:attrName>
                                        </p:attrNameLst>
                                      </p:cBhvr>
                                      <p:tavLst>
                                        <p:tav tm="0">
                                          <p:val>
                                            <p:fltVal val="0"/>
                                          </p:val>
                                        </p:tav>
                                        <p:tav tm="100000">
                                          <p:val>
                                            <p:strVal val="#ppt_h"/>
                                          </p:val>
                                        </p:tav>
                                      </p:tavLst>
                                    </p:anim>
                                    <p:anim calcmode="lin" valueType="num">
                                      <p:cBhvr>
                                        <p:cTn id="16" dur="1000" fill="hold"/>
                                        <p:tgtEl>
                                          <p:spTgt spid="4099"/>
                                        </p:tgtEl>
                                        <p:attrNameLst>
                                          <p:attrName>style.rotation</p:attrName>
                                        </p:attrNameLst>
                                      </p:cBhvr>
                                      <p:tavLst>
                                        <p:tav tm="0">
                                          <p:val>
                                            <p:fltVal val="90"/>
                                          </p:val>
                                        </p:tav>
                                        <p:tav tm="100000">
                                          <p:val>
                                            <p:fltVal val="0"/>
                                          </p:val>
                                        </p:tav>
                                      </p:tavLst>
                                    </p:anim>
                                    <p:animEffect transition="in" filter="fade">
                                      <p:cBhvr>
                                        <p:cTn id="1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Тим не </a:t>
            </a:r>
            <a:r>
              <a:rPr lang="ru-RU" dirty="0" err="1"/>
              <a:t>менше</a:t>
            </a:r>
            <a:r>
              <a:rPr lang="ru-RU" dirty="0"/>
              <a:t> і вона не могла привести </a:t>
            </a:r>
            <a:r>
              <a:rPr lang="ru-RU" dirty="0" err="1"/>
              <a:t>ні</a:t>
            </a:r>
            <a:r>
              <a:rPr lang="ru-RU" dirty="0"/>
              <a:t> до </a:t>
            </a:r>
            <a:r>
              <a:rPr lang="ru-RU" dirty="0" err="1"/>
              <a:t>якого</a:t>
            </a:r>
            <a:r>
              <a:rPr lang="ru-RU" dirty="0"/>
              <a:t> реального </a:t>
            </a:r>
            <a:r>
              <a:rPr lang="ru-RU" dirty="0" err="1"/>
              <a:t>відкриття</a:t>
            </a:r>
            <a:r>
              <a:rPr lang="ru-RU" dirty="0"/>
              <a:t> до тих </a:t>
            </a:r>
            <a:r>
              <a:rPr lang="ru-RU" dirty="0" err="1"/>
              <a:t>пір</a:t>
            </a:r>
            <a:r>
              <a:rPr lang="ru-RU" dirty="0"/>
              <a:t>, </a:t>
            </a:r>
            <a:r>
              <a:rPr lang="ru-RU" dirty="0" err="1"/>
              <a:t>поки</a:t>
            </a:r>
            <a:r>
              <a:rPr lang="ru-RU" dirty="0"/>
              <a:t> не </a:t>
            </a:r>
            <a:r>
              <a:rPr lang="ru-RU" dirty="0" err="1"/>
              <a:t>з'ясувалася</a:t>
            </a:r>
            <a:r>
              <a:rPr lang="ru-RU" dirty="0"/>
              <a:t> </a:t>
            </a:r>
            <a:r>
              <a:rPr lang="ru-RU" dirty="0" err="1"/>
              <a:t>молекулярна</a:t>
            </a:r>
            <a:r>
              <a:rPr lang="ru-RU" dirty="0"/>
              <a:t> природа генетики. </a:t>
            </a:r>
            <a:r>
              <a:rPr lang="ru-RU" dirty="0" err="1"/>
              <a:t>Електрика</a:t>
            </a:r>
            <a:r>
              <a:rPr lang="ru-RU" dirty="0"/>
              <a:t> </a:t>
            </a:r>
            <a:r>
              <a:rPr lang="ru-RU" dirty="0" err="1"/>
              <a:t>відіграє</a:t>
            </a:r>
            <a:r>
              <a:rPr lang="ru-RU" dirty="0"/>
              <a:t> </a:t>
            </a:r>
            <a:r>
              <a:rPr lang="ru-RU" dirty="0" err="1"/>
              <a:t>важливу</a:t>
            </a:r>
            <a:r>
              <a:rPr lang="ru-RU" dirty="0"/>
              <a:t> роль в </a:t>
            </a:r>
            <a:r>
              <a:rPr lang="ru-RU" dirty="0" err="1"/>
              <a:t>управлінні</a:t>
            </a:r>
            <a:r>
              <a:rPr lang="ru-RU" dirty="0"/>
              <a:t> </a:t>
            </a:r>
            <a:r>
              <a:rPr lang="ru-RU" dirty="0" err="1"/>
              <a:t>внутрішньомолекулярною</a:t>
            </a:r>
            <a:r>
              <a:rPr lang="ru-RU" dirty="0"/>
              <a:t> </a:t>
            </a:r>
            <a:r>
              <a:rPr lang="ru-RU" dirty="0" err="1"/>
              <a:t>динамікою</a:t>
            </a:r>
            <a:r>
              <a:rPr lang="ru-RU" dirty="0"/>
              <a:t> </a:t>
            </a:r>
            <a:r>
              <a:rPr lang="ru-RU" dirty="0" err="1"/>
              <a:t>організму</a:t>
            </a:r>
            <a:r>
              <a:rPr lang="ru-RU" dirty="0"/>
              <a:t>, в тому </a:t>
            </a:r>
            <a:r>
              <a:rPr lang="ru-RU" dirty="0" err="1"/>
              <a:t>числі</a:t>
            </a:r>
            <a:r>
              <a:rPr lang="ru-RU" dirty="0"/>
              <a:t> і в </a:t>
            </a:r>
            <a:r>
              <a:rPr lang="ru-RU" dirty="0" err="1"/>
              <a:t>процесі</a:t>
            </a:r>
            <a:r>
              <a:rPr lang="ru-RU" dirty="0"/>
              <a:t> </a:t>
            </a:r>
            <a:r>
              <a:rPr lang="ru-RU" dirty="0" err="1"/>
              <a:t>загоєння</a:t>
            </a:r>
            <a:r>
              <a:rPr lang="ru-RU" dirty="0"/>
              <a:t> ран, </a:t>
            </a:r>
            <a:r>
              <a:rPr lang="ru-RU" dirty="0" err="1"/>
              <a:t>оскільки</a:t>
            </a:r>
            <a:r>
              <a:rPr lang="ru-RU" dirty="0"/>
              <a:t> приводить в </a:t>
            </a:r>
            <a:r>
              <a:rPr lang="ru-RU" dirty="0" err="1"/>
              <a:t>дію</a:t>
            </a:r>
            <a:r>
              <a:rPr lang="ru-RU" dirty="0"/>
              <a:t> </a:t>
            </a:r>
            <a:r>
              <a:rPr lang="ru-RU" dirty="0" err="1"/>
              <a:t>генетичні</a:t>
            </a:r>
            <a:r>
              <a:rPr lang="ru-RU" dirty="0"/>
              <a:t> </a:t>
            </a:r>
            <a:r>
              <a:rPr lang="ru-RU" dirty="0" err="1"/>
              <a:t>механізми</a:t>
            </a:r>
            <a:r>
              <a:rPr lang="ru-RU" dirty="0"/>
              <a:t>, </a:t>
            </a:r>
            <a:r>
              <a:rPr lang="ru-RU" dirty="0" err="1"/>
              <a:t>завдяки</a:t>
            </a:r>
            <a:r>
              <a:rPr lang="ru-RU" dirty="0"/>
              <a:t> </a:t>
            </a:r>
            <a:r>
              <a:rPr lang="ru-RU" dirty="0" err="1"/>
              <a:t>яким</a:t>
            </a:r>
            <a:r>
              <a:rPr lang="ru-RU" dirty="0"/>
              <a:t> </a:t>
            </a:r>
            <a:r>
              <a:rPr lang="ru-RU" dirty="0" err="1"/>
              <a:t>необхідні</a:t>
            </a:r>
            <a:r>
              <a:rPr lang="ru-RU" dirty="0"/>
              <a:t> для </a:t>
            </a:r>
            <a:r>
              <a:rPr lang="ru-RU" dirty="0" err="1"/>
              <a:t>відновлення</a:t>
            </a:r>
            <a:r>
              <a:rPr lang="ru-RU" dirty="0"/>
              <a:t> </a:t>
            </a:r>
            <a:r>
              <a:rPr lang="ru-RU" dirty="0" err="1"/>
              <a:t>клітини</a:t>
            </a:r>
            <a:r>
              <a:rPr lang="ru-RU" dirty="0"/>
              <a:t> </a:t>
            </a:r>
            <a:r>
              <a:rPr lang="ru-RU" dirty="0" err="1"/>
              <a:t>мігрують</a:t>
            </a:r>
            <a:r>
              <a:rPr lang="ru-RU" dirty="0"/>
              <a:t> до </a:t>
            </a:r>
            <a:r>
              <a:rPr lang="ru-RU" dirty="0" err="1"/>
              <a:t>ушкоджених</a:t>
            </a:r>
            <a:r>
              <a:rPr lang="ru-RU" dirty="0"/>
              <a:t> </a:t>
            </a:r>
            <a:r>
              <a:rPr lang="ru-RU" dirty="0" err="1"/>
              <a:t>ділянок</a:t>
            </a:r>
            <a:r>
              <a:rPr lang="ru-RU" dirty="0"/>
              <a:t>. Про один з перших </a:t>
            </a:r>
            <a:r>
              <a:rPr lang="ru-RU" dirty="0" err="1"/>
              <a:t>успіхів</a:t>
            </a:r>
            <a:r>
              <a:rPr lang="ru-RU" dirty="0"/>
              <a:t> у </a:t>
            </a:r>
            <a:r>
              <a:rPr lang="ru-RU" dirty="0" err="1"/>
              <a:t>дослідженнях</a:t>
            </a:r>
            <a:r>
              <a:rPr lang="ru-RU" dirty="0"/>
              <a:t> </a:t>
            </a:r>
            <a:r>
              <a:rPr lang="ru-RU" dirty="0" err="1"/>
              <a:t>цих</a:t>
            </a:r>
            <a:r>
              <a:rPr lang="ru-RU" dirty="0"/>
              <a:t> </a:t>
            </a:r>
            <a:r>
              <a:rPr lang="ru-RU" dirty="0" err="1"/>
              <a:t>механізмів</a:t>
            </a:r>
            <a:r>
              <a:rPr lang="ru-RU" dirty="0"/>
              <a:t>, </a:t>
            </a:r>
            <a:r>
              <a:rPr lang="ru-RU" dirty="0" err="1"/>
              <a:t>проведених</a:t>
            </a:r>
            <a:r>
              <a:rPr lang="ru-RU" dirty="0"/>
              <a:t> в </a:t>
            </a:r>
            <a:r>
              <a:rPr lang="ru-RU" dirty="0" err="1"/>
              <a:t>шотландському</a:t>
            </a:r>
            <a:r>
              <a:rPr lang="ru-RU" dirty="0"/>
              <a:t> </a:t>
            </a:r>
            <a:r>
              <a:rPr lang="ru-RU" dirty="0" err="1"/>
              <a:t>університеті</a:t>
            </a:r>
            <a:r>
              <a:rPr lang="ru-RU" dirty="0"/>
              <a:t> Абердину </a:t>
            </a:r>
            <a:r>
              <a:rPr lang="ru-RU" dirty="0" err="1"/>
              <a:t>під</a:t>
            </a:r>
            <a:r>
              <a:rPr lang="ru-RU" dirty="0"/>
              <a:t> </a:t>
            </a:r>
            <a:r>
              <a:rPr lang="ru-RU" dirty="0" err="1"/>
              <a:t>керівництвом</a:t>
            </a:r>
            <a:r>
              <a:rPr lang="ru-RU" dirty="0"/>
              <a:t> </a:t>
            </a:r>
            <a:r>
              <a:rPr lang="ru-RU" dirty="0" err="1"/>
              <a:t>професора</a:t>
            </a:r>
            <a:r>
              <a:rPr lang="ru-RU" dirty="0"/>
              <a:t> </a:t>
            </a:r>
            <a:r>
              <a:rPr lang="ru-RU" dirty="0" err="1"/>
              <a:t>Міня</a:t>
            </a:r>
            <a:r>
              <a:rPr lang="ru-RU" dirty="0"/>
              <a:t> </a:t>
            </a:r>
            <a:r>
              <a:rPr lang="ru-RU" dirty="0" err="1"/>
              <a:t>Чжао</a:t>
            </a:r>
            <a:r>
              <a:rPr lang="ru-RU" dirty="0"/>
              <a:t> (</a:t>
            </a:r>
            <a:r>
              <a:rPr lang="en-US" dirty="0"/>
              <a:t>Min Zhao), </a:t>
            </a:r>
            <a:r>
              <a:rPr lang="ru-RU" dirty="0" err="1"/>
              <a:t>повідомив</a:t>
            </a:r>
            <a:r>
              <a:rPr lang="ru-RU" dirty="0"/>
              <a:t> журнал «</a:t>
            </a:r>
            <a:r>
              <a:rPr lang="en-US" dirty="0"/>
              <a:t>Nature».</a:t>
            </a:r>
            <a:endParaRPr lang="ru-RU" dirty="0"/>
          </a:p>
        </p:txBody>
      </p:sp>
      <p:pic>
        <p:nvPicPr>
          <p:cNvPr id="6146" name="Picture 2" descr="D:\Документы\Рабочий стол\70880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3537851"/>
            <a:ext cx="3995936" cy="327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32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D:\Документы\Рабочий стол\aberdeen_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 y="1143000"/>
            <a:ext cx="4657727"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Документы\Рабочий стол\2007-06-10-cze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762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Документы\Рабочий стол\01_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5" y="4107909"/>
            <a:ext cx="3635896" cy="276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3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2000"/>
                                        <p:tgtEl>
                                          <p:spTgt spid="5124"/>
                                        </p:tgtEl>
                                      </p:cBhvr>
                                    </p:animEffect>
                                    <p:anim calcmode="lin" valueType="num">
                                      <p:cBhvr>
                                        <p:cTn id="26" dur="2000" fill="hold"/>
                                        <p:tgtEl>
                                          <p:spTgt spid="5124"/>
                                        </p:tgtEl>
                                        <p:attrNameLst>
                                          <p:attrName>ppt_w</p:attrName>
                                        </p:attrNameLst>
                                      </p:cBhvr>
                                      <p:tavLst>
                                        <p:tav tm="0" fmla="#ppt_w*sin(2.5*pi*$)">
                                          <p:val>
                                            <p:fltVal val="0"/>
                                          </p:val>
                                        </p:tav>
                                        <p:tav tm="100000">
                                          <p:val>
                                            <p:fltVal val="1"/>
                                          </p:val>
                                        </p:tav>
                                      </p:tavLst>
                                    </p:anim>
                                    <p:anim calcmode="lin" valueType="num">
                                      <p:cBhvr>
                                        <p:cTn id="27"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wipe(down)">
                                      <p:cBhvr>
                                        <p:cTn id="3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a:t>
            </a:r>
            <a:r>
              <a:rPr lang="ru-RU" dirty="0" err="1"/>
              <a:t>якості</a:t>
            </a:r>
            <a:r>
              <a:rPr lang="ru-RU" dirty="0"/>
              <a:t> </a:t>
            </a:r>
            <a:r>
              <a:rPr lang="ru-RU" dirty="0" err="1"/>
              <a:t>об'єкта</a:t>
            </a:r>
            <a:r>
              <a:rPr lang="ru-RU" dirty="0"/>
              <a:t> для </a:t>
            </a:r>
            <a:r>
              <a:rPr lang="ru-RU" dirty="0" err="1"/>
              <a:t>дослідження</a:t>
            </a:r>
            <a:r>
              <a:rPr lang="ru-RU" dirty="0"/>
              <a:t> </a:t>
            </a:r>
            <a:r>
              <a:rPr lang="ru-RU" dirty="0" err="1"/>
              <a:t>були</a:t>
            </a:r>
            <a:r>
              <a:rPr lang="ru-RU" dirty="0"/>
              <a:t> </a:t>
            </a:r>
            <a:r>
              <a:rPr lang="ru-RU" dirty="0" err="1"/>
              <a:t>обрані</a:t>
            </a:r>
            <a:r>
              <a:rPr lang="ru-RU" dirty="0"/>
              <a:t> </a:t>
            </a:r>
            <a:r>
              <a:rPr lang="ru-RU" dirty="0" err="1"/>
              <a:t>клітини</a:t>
            </a:r>
            <a:r>
              <a:rPr lang="ru-RU" dirty="0"/>
              <a:t> </a:t>
            </a:r>
            <a:r>
              <a:rPr lang="ru-RU" dirty="0" err="1"/>
              <a:t>щурячого</a:t>
            </a:r>
            <a:r>
              <a:rPr lang="ru-RU" dirty="0"/>
              <a:t> </a:t>
            </a:r>
            <a:r>
              <a:rPr lang="ru-RU" dirty="0" err="1"/>
              <a:t>епітелію</a:t>
            </a:r>
            <a:r>
              <a:rPr lang="ru-RU" dirty="0"/>
              <a:t>, на </a:t>
            </a:r>
            <a:r>
              <a:rPr lang="ru-RU" dirty="0" err="1"/>
              <a:t>які</a:t>
            </a:r>
            <a:r>
              <a:rPr lang="ru-RU" dirty="0"/>
              <a:t> </a:t>
            </a:r>
            <a:r>
              <a:rPr lang="ru-RU" dirty="0" err="1"/>
              <a:t>впливали</a:t>
            </a:r>
            <a:r>
              <a:rPr lang="ru-RU" dirty="0"/>
              <a:t> </a:t>
            </a:r>
            <a:r>
              <a:rPr lang="ru-RU" dirty="0" err="1"/>
              <a:t>електричними</a:t>
            </a:r>
            <a:r>
              <a:rPr lang="ru-RU" dirty="0"/>
              <a:t> полями з </a:t>
            </a:r>
            <a:r>
              <a:rPr lang="ru-RU" dirty="0" err="1"/>
              <a:t>різними</a:t>
            </a:r>
            <a:r>
              <a:rPr lang="ru-RU" dirty="0"/>
              <a:t> параметрами, </a:t>
            </a:r>
            <a:r>
              <a:rPr lang="ru-RU" dirty="0" err="1"/>
              <a:t>залежно</a:t>
            </a:r>
            <a:r>
              <a:rPr lang="ru-RU" dirty="0"/>
              <a:t> </a:t>
            </a:r>
            <a:r>
              <a:rPr lang="ru-RU" dirty="0" err="1"/>
              <a:t>від</a:t>
            </a:r>
            <a:r>
              <a:rPr lang="ru-RU" dirty="0"/>
              <a:t> </a:t>
            </a:r>
            <a:r>
              <a:rPr lang="ru-RU" dirty="0" err="1"/>
              <a:t>яких</a:t>
            </a:r>
            <a:r>
              <a:rPr lang="ru-RU" dirty="0"/>
              <a:t> рани </a:t>
            </a:r>
            <a:r>
              <a:rPr lang="ru-RU" dirty="0" err="1"/>
              <a:t>гоїлися</a:t>
            </a:r>
            <a:r>
              <a:rPr lang="ru-RU" dirty="0"/>
              <a:t> </a:t>
            </a:r>
            <a:r>
              <a:rPr lang="ru-RU" dirty="0" err="1"/>
              <a:t>швидше</a:t>
            </a:r>
            <a:r>
              <a:rPr lang="ru-RU" dirty="0"/>
              <a:t> </a:t>
            </a:r>
            <a:r>
              <a:rPr lang="ru-RU" dirty="0" err="1"/>
              <a:t>або</a:t>
            </a:r>
            <a:r>
              <a:rPr lang="ru-RU" dirty="0"/>
              <a:t> </a:t>
            </a:r>
            <a:r>
              <a:rPr lang="ru-RU" dirty="0" err="1"/>
              <a:t>повільніше</a:t>
            </a:r>
            <a:r>
              <a:rPr lang="ru-RU" dirty="0"/>
              <a:t>. Як </a:t>
            </a:r>
            <a:r>
              <a:rPr lang="ru-RU" dirty="0" err="1"/>
              <a:t>повідомив</a:t>
            </a:r>
            <a:r>
              <a:rPr lang="ru-RU" dirty="0"/>
              <a:t> </a:t>
            </a:r>
            <a:r>
              <a:rPr lang="ru-RU" dirty="0" err="1"/>
              <a:t>Мінь</a:t>
            </a:r>
            <a:r>
              <a:rPr lang="ru-RU" dirty="0"/>
              <a:t> </a:t>
            </a:r>
            <a:r>
              <a:rPr lang="ru-RU" dirty="0" err="1"/>
              <a:t>Чжао</a:t>
            </a:r>
            <a:r>
              <a:rPr lang="ru-RU" dirty="0"/>
              <a:t>, </a:t>
            </a:r>
            <a:r>
              <a:rPr lang="ru-RU" dirty="0" err="1"/>
              <a:t>він</a:t>
            </a:r>
            <a:r>
              <a:rPr lang="ru-RU" dirty="0"/>
              <a:t> </a:t>
            </a:r>
            <a:r>
              <a:rPr lang="ru-RU" dirty="0" err="1"/>
              <a:t>ще</a:t>
            </a:r>
            <a:r>
              <a:rPr lang="ru-RU" dirty="0"/>
              <a:t> в роки </a:t>
            </a:r>
            <a:r>
              <a:rPr lang="ru-RU" dirty="0" err="1"/>
              <a:t>роботи</a:t>
            </a:r>
            <a:r>
              <a:rPr lang="ru-RU" dirty="0"/>
              <a:t> </a:t>
            </a:r>
            <a:r>
              <a:rPr lang="ru-RU" dirty="0" err="1"/>
              <a:t>хірургом</a:t>
            </a:r>
            <a:r>
              <a:rPr lang="ru-RU" dirty="0"/>
              <a:t>-травматологом в </a:t>
            </a:r>
            <a:r>
              <a:rPr lang="ru-RU" dirty="0" err="1"/>
              <a:t>Китаї</a:t>
            </a:r>
            <a:r>
              <a:rPr lang="ru-RU" dirty="0"/>
              <a:t> </a:t>
            </a:r>
            <a:r>
              <a:rPr lang="ru-RU" dirty="0" err="1"/>
              <a:t>багато</a:t>
            </a:r>
            <a:r>
              <a:rPr lang="ru-RU" dirty="0"/>
              <a:t> </a:t>
            </a:r>
            <a:r>
              <a:rPr lang="ru-RU" dirty="0" err="1"/>
              <a:t>цікавився</a:t>
            </a:r>
            <a:r>
              <a:rPr lang="ru-RU" dirty="0"/>
              <a:t> </a:t>
            </a:r>
            <a:r>
              <a:rPr lang="ru-RU" dirty="0" err="1"/>
              <a:t>тим</a:t>
            </a:r>
            <a:r>
              <a:rPr lang="ru-RU" dirty="0"/>
              <a:t>, як же рани «</a:t>
            </a:r>
            <a:r>
              <a:rPr lang="ru-RU" dirty="0" err="1"/>
              <a:t>самі</a:t>
            </a:r>
            <a:r>
              <a:rPr lang="ru-RU" dirty="0"/>
              <a:t> себе </a:t>
            </a:r>
            <a:r>
              <a:rPr lang="ru-RU" dirty="0" err="1"/>
              <a:t>лікують</a:t>
            </a:r>
            <a:r>
              <a:rPr lang="ru-RU" dirty="0"/>
              <a:t>». За </a:t>
            </a:r>
            <a:r>
              <a:rPr lang="ru-RU" dirty="0" err="1"/>
              <a:t>його</a:t>
            </a:r>
            <a:r>
              <a:rPr lang="ru-RU" dirty="0"/>
              <a:t> словами, «коли </a:t>
            </a:r>
            <a:r>
              <a:rPr lang="ru-RU" dirty="0" err="1"/>
              <a:t>з'являється</a:t>
            </a:r>
            <a:r>
              <a:rPr lang="ru-RU" dirty="0"/>
              <a:t> рана, то </a:t>
            </a:r>
            <a:r>
              <a:rPr lang="ru-RU" dirty="0" err="1"/>
              <a:t>клітини</a:t>
            </a:r>
            <a:r>
              <a:rPr lang="ru-RU" dirty="0"/>
              <a:t> </a:t>
            </a:r>
            <a:r>
              <a:rPr lang="ru-RU" dirty="0" err="1"/>
              <a:t>нашого</a:t>
            </a:r>
            <a:r>
              <a:rPr lang="ru-RU" dirty="0"/>
              <a:t> </a:t>
            </a:r>
            <a:r>
              <a:rPr lang="ru-RU" dirty="0" err="1"/>
              <a:t>організму</a:t>
            </a:r>
            <a:r>
              <a:rPr lang="ru-RU" dirty="0"/>
              <a:t> </a:t>
            </a:r>
            <a:r>
              <a:rPr lang="ru-RU" dirty="0" err="1"/>
              <a:t>знають</a:t>
            </a:r>
            <a:r>
              <a:rPr lang="ru-RU" dirty="0"/>
              <a:t>, </a:t>
            </a:r>
            <a:r>
              <a:rPr lang="ru-RU" dirty="0" err="1"/>
              <a:t>куди</a:t>
            </a:r>
            <a:r>
              <a:rPr lang="ru-RU" dirty="0"/>
              <a:t> </a:t>
            </a:r>
            <a:r>
              <a:rPr lang="ru-RU" dirty="0" err="1"/>
              <a:t>їм</a:t>
            </a:r>
            <a:r>
              <a:rPr lang="ru-RU" dirty="0"/>
              <a:t> треба </a:t>
            </a:r>
            <a:r>
              <a:rPr lang="ru-RU" dirty="0" err="1"/>
              <a:t>йти</a:t>
            </a:r>
            <a:r>
              <a:rPr lang="ru-RU" dirty="0"/>
              <a:t>, </a:t>
            </a:r>
            <a:r>
              <a:rPr lang="ru-RU" dirty="0" err="1"/>
              <a:t>щоб</a:t>
            </a:r>
            <a:r>
              <a:rPr lang="ru-RU" dirty="0"/>
              <a:t> </a:t>
            </a:r>
            <a:r>
              <a:rPr lang="ru-RU" dirty="0" err="1"/>
              <a:t>лікувати</a:t>
            </a:r>
            <a:r>
              <a:rPr lang="ru-RU" dirty="0"/>
              <a:t> </a:t>
            </a:r>
            <a:r>
              <a:rPr lang="ru-RU" dirty="0" err="1"/>
              <a:t>її</a:t>
            </a:r>
            <a:r>
              <a:rPr lang="ru-RU" dirty="0"/>
              <a:t>, і </a:t>
            </a:r>
            <a:r>
              <a:rPr lang="ru-RU" dirty="0" err="1"/>
              <a:t>це</a:t>
            </a:r>
            <a:r>
              <a:rPr lang="ru-RU" dirty="0"/>
              <a:t> просто дивно!» І </a:t>
            </a:r>
            <a:r>
              <a:rPr lang="ru-RU" dirty="0" err="1"/>
              <a:t>справді</a:t>
            </a:r>
            <a:r>
              <a:rPr lang="ru-RU" dirty="0"/>
              <a:t>, як же </a:t>
            </a:r>
            <a:r>
              <a:rPr lang="ru-RU" dirty="0" err="1"/>
              <a:t>це</a:t>
            </a:r>
            <a:r>
              <a:rPr lang="ru-RU" dirty="0"/>
              <a:t> </a:t>
            </a:r>
            <a:r>
              <a:rPr lang="ru-RU" dirty="0" err="1"/>
              <a:t>відбувається</a:t>
            </a:r>
            <a:r>
              <a:rPr lang="ru-RU" dirty="0"/>
              <a:t>?</a:t>
            </a:r>
          </a:p>
        </p:txBody>
      </p:sp>
      <p:pic>
        <p:nvPicPr>
          <p:cNvPr id="8194" name="Picture 2" descr="D:\Документы\Рабочий стол\итмп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429000"/>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D:\Документы\Рабочий стол\www_animaljpg_ru-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67236"/>
            <a:ext cx="5321019" cy="399076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Документы\Рабочий стол\613702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0"/>
            <a:ext cx="492095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244</TotalTime>
  <Words>860</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Углы</vt:lpstr>
      <vt:lpstr>Електричний струм у медицині</vt:lpstr>
      <vt:lpstr>      Ще з часів Римської імперії збереглися записи про те, що придворний лікар імператора Клавдія Скрібоній Ларг лікував своїх співвітчизників за допомогою електричних скатів. Цілитель прикладав цих риб до голів людей, які страждали від сильного головного болю. Тоді ніхто до пуття не міг пояснити, як діють «ліки». Однак до XIX століття вже стало відомо про те, що скати вражають свою жертву електричним зарядом, а електрика присутня у всякому живому організмі. Відомий німецький вчений Еміль Дюбуа-Реймон (Emil Du Bois-Reymond, 1818-1896) виявив зв'язок з електрикою діяльності майже всіх внутрішніх органів, заклавши тим самим основи для розвитку цілого напряму в біології - електрофізіології. Серед його учнів ходила легенда про те, як він зробив на власній руці поріз і став пропускати через рану слабкий електричний струм. У результаті рана зажила.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Електричний струм у медицині</dc:title>
  <dc:creator>DELL</dc:creator>
  <cp:lastModifiedBy>DELL</cp:lastModifiedBy>
  <cp:revision>13</cp:revision>
  <dcterms:created xsi:type="dcterms:W3CDTF">2013-09-26T16:27:32Z</dcterms:created>
  <dcterms:modified xsi:type="dcterms:W3CDTF">2013-09-26T20:32:24Z</dcterms:modified>
</cp:coreProperties>
</file>