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AD826B-8DAA-44D1-AF78-6ACAC9403CB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42C3028-FBBE-4DDF-A98A-BD95429B79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96%D0%BD%D1%96%D1%81%D1%82%D0%B5%D1%80%D1%81%D1%82%D0%B2%D0%BE_%D1%84%D1%96%D0%BD%D0%B0%D0%BD%D1%81%D1%96%D0%B2_%D0%A3%D0%BA%D1%80%D0%B0%D1%97%D0%BD%D0%B8" TargetMode="External"/><Relationship Id="rId2" Type="http://schemas.openxmlformats.org/officeDocument/2006/relationships/hyperlink" Target="http://uk.wikipedia.org/wiki/%D0%9C%D0%BE%D1%80%D1%81%D1%8C%D0%BA%D0%B8%D0%B9_%D1%81%D1%82%D0%B0%D1%80%D1%8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6%D0%BE%D1%80%D0%B4%D0%B6_%D0%92%D1%83%D0%B4%D1%81" TargetMode="External"/><Relationship Id="rId13" Type="http://schemas.openxmlformats.org/officeDocument/2006/relationships/hyperlink" Target="http://en.wikipedia.org/wiki/en:Alden%20W.%20Clausen" TargetMode="External"/><Relationship Id="rId18" Type="http://schemas.openxmlformats.org/officeDocument/2006/relationships/hyperlink" Target="http://uk.wikipedia.org/wiki/%D0%94%D0%B6%D0%B5%D0%B9%D0%BC%D1%81_%D0%92%D1%83%D0%BB%D1%84%D0%B5%D0%BD%D1%81%D0%BE%D0%BD" TargetMode="External"/><Relationship Id="rId3" Type="http://schemas.openxmlformats.org/officeDocument/2006/relationships/hyperlink" Target="http://en.wikipedia.org/wiki/en:Eugene%20Meyer" TargetMode="External"/><Relationship Id="rId21" Type="http://schemas.openxmlformats.org/officeDocument/2006/relationships/hyperlink" Target="http://en.wikipedia.org/wiki/en:Paul%20Wolfowitz" TargetMode="External"/><Relationship Id="rId7" Type="http://schemas.openxmlformats.org/officeDocument/2006/relationships/hyperlink" Target="http://en.wikipedia.org/wiki/en:Eugene%20Robert%20Black" TargetMode="External"/><Relationship Id="rId12" Type="http://schemas.openxmlformats.org/officeDocument/2006/relationships/hyperlink" Target="http://uk.wikipedia.org/wiki/%D0%95%D0%BB%D0%B4%D0%B5%D0%BD_%D0%9A%D0%BB%D0%BE%D0%B7%D0%B5%D0%BD" TargetMode="External"/><Relationship Id="rId17" Type="http://schemas.openxmlformats.org/officeDocument/2006/relationships/hyperlink" Target="http://en.wikipedia.org/wiki/en:Lewis%20T.%20Preston" TargetMode="External"/><Relationship Id="rId25" Type="http://schemas.openxmlformats.org/officeDocument/2006/relationships/hyperlink" Target="http://en.wikipedia.org/wiki/en:Jim%20Yong%20Kim" TargetMode="External"/><Relationship Id="rId2" Type="http://schemas.openxmlformats.org/officeDocument/2006/relationships/hyperlink" Target="http://uk.wikipedia.org/wiki/%D0%AE%D0%B4%D0%B6%D0%B8%D0%BD_%D0%9C%D0%B5%D0%B9%D1%94%D1%80" TargetMode="External"/><Relationship Id="rId16" Type="http://schemas.openxmlformats.org/officeDocument/2006/relationships/hyperlink" Target="http://uk.wikipedia.org/wiki/%D0%9B%D1%8C%D1%8E%D1%97%D1%81_%D0%9F%D1%80%D0%B5%D1%81%D1%82%D0%BE%D0%BD" TargetMode="External"/><Relationship Id="rId20" Type="http://schemas.openxmlformats.org/officeDocument/2006/relationships/hyperlink" Target="http://uk.wikipedia.org/wiki/%D0%9F%D0%BE%D0%BB_%D0%92%D1%83%D0%BB%D1%84%D0%BE%D0%B2%D1%96%D1%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E%D0%B4%D0%B6%D0%B8%D0%BD_%D0%91%D0%BB%D0%B5%D0%BA" TargetMode="External"/><Relationship Id="rId11" Type="http://schemas.openxmlformats.org/officeDocument/2006/relationships/hyperlink" Target="http://en.wikipedia.org/wiki/en:Robert%20S.%20McNamara" TargetMode="External"/><Relationship Id="rId24" Type="http://schemas.openxmlformats.org/officeDocument/2006/relationships/hyperlink" Target="http://uk.wikipedia.org/wiki/%D0%94%D0%B6%D0%B8%D0%BC_%D0%99%D0%BE%D0%BD%D0%B3_%D0%9A%D1%96%D0%BC" TargetMode="External"/><Relationship Id="rId5" Type="http://schemas.openxmlformats.org/officeDocument/2006/relationships/hyperlink" Target="http://en.wikipedia.org/wiki/en:John%20Jay%20McCloy" TargetMode="External"/><Relationship Id="rId15" Type="http://schemas.openxmlformats.org/officeDocument/2006/relationships/hyperlink" Target="http://en.wikipedia.org/wiki/en:Barber%20B.%20Conable" TargetMode="External"/><Relationship Id="rId23" Type="http://schemas.openxmlformats.org/officeDocument/2006/relationships/hyperlink" Target="http://en.wikipedia.org/wiki/en:Robert%20Zoellick" TargetMode="External"/><Relationship Id="rId10" Type="http://schemas.openxmlformats.org/officeDocument/2006/relationships/hyperlink" Target="http://uk.wikipedia.org/wiki/%D0%A0%D0%BE%D0%B1%D0%B5%D1%80%D1%82_%D0%9C%D0%B0%D0%BA%D0%BD%D0%B0%D0%BC%D0%B0%D1%80%D0%B0" TargetMode="External"/><Relationship Id="rId19" Type="http://schemas.openxmlformats.org/officeDocument/2006/relationships/hyperlink" Target="http://en.wikipedia.org/wiki/en:James%20David%20Wolfensohn" TargetMode="External"/><Relationship Id="rId4" Type="http://schemas.openxmlformats.org/officeDocument/2006/relationships/hyperlink" Target="http://uk.wikipedia.org/wiki/%D0%94%D0%B6%D0%BE%D0%BD_%D0%9C%D0%B0%D0%BA%D0%BA%D0%BB%D0%BE%D0%B9" TargetMode="External"/><Relationship Id="rId9" Type="http://schemas.openxmlformats.org/officeDocument/2006/relationships/hyperlink" Target="http://en.wikipedia.org/wiki/en:George%20D.%20Woods" TargetMode="External"/><Relationship Id="rId14" Type="http://schemas.openxmlformats.org/officeDocument/2006/relationships/hyperlink" Target="http://uk.wikipedia.org/wiki/%D0%91%D0%B0%D1%80%D0%B1%D0%B5%D1%80_%D0%9A%D0%BE%D0%BD%D0%B5%D0%B1%D0%BB" TargetMode="External"/><Relationship Id="rId22" Type="http://schemas.openxmlformats.org/officeDocument/2006/relationships/hyperlink" Target="http://uk.wikipedia.org/wiki/%D0%A0%D0%BE%D0%B1%D0%B5%D1%80%D1%82_%D0%97%D0%B5%D0%BB%D0%BB%D1%96%D0%B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-169" r="3946"/>
          <a:stretch/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3672408" cy="1658615"/>
          </a:xfrm>
        </p:spPr>
        <p:txBody>
          <a:bodyPr>
            <a:normAutofit fontScale="90000"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Світовий банк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3600" y="5661248"/>
            <a:ext cx="3600400" cy="1080121"/>
          </a:xfrm>
        </p:spPr>
        <p:txBody>
          <a:bodyPr>
            <a:normAutofit fontScale="77500" lnSpcReduction="20000"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Підготували 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Учні 11 –м класу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Бережна Тамара та </a:t>
            </a:r>
            <a:r>
              <a:rPr lang="uk-UA" sz="2000" dirty="0" err="1" smtClean="0">
                <a:solidFill>
                  <a:schemeClr val="bg1"/>
                </a:solidFill>
              </a:rPr>
              <a:t>Охріменко</a:t>
            </a:r>
            <a:r>
              <a:rPr lang="uk-UA" sz="2000" dirty="0" smtClean="0">
                <a:solidFill>
                  <a:schemeClr val="bg1"/>
                </a:solidFill>
              </a:rPr>
              <a:t> Дмитро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r>
              <a:rPr lang="ru-RU" sz="1600" dirty="0" err="1"/>
              <a:t>Співробітництво</a:t>
            </a:r>
            <a:r>
              <a:rPr lang="ru-RU" sz="1600" dirty="0"/>
              <a:t> </a:t>
            </a:r>
            <a:r>
              <a:rPr lang="ru-RU" sz="1600" dirty="0" err="1"/>
              <a:t>Світового</a:t>
            </a:r>
            <a:r>
              <a:rPr lang="ru-RU" sz="1600" dirty="0"/>
              <a:t> банку і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357984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 </a:t>
            </a:r>
            <a:r>
              <a:rPr lang="ru-RU" dirty="0" err="1"/>
              <a:t>Світового</a:t>
            </a:r>
            <a:r>
              <a:rPr lang="ru-RU" dirty="0"/>
              <a:t> Банку </a:t>
            </a:r>
            <a:r>
              <a:rPr lang="ru-RU" dirty="0" err="1"/>
              <a:t>Україна</a:t>
            </a:r>
            <a:r>
              <a:rPr lang="ru-RU" dirty="0"/>
              <a:t> вступила в 1992 </a:t>
            </a:r>
            <a:r>
              <a:rPr lang="ru-RU" dirty="0" err="1"/>
              <a:t>році</a:t>
            </a:r>
            <a:r>
              <a:rPr lang="ru-RU" dirty="0"/>
              <a:t> (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вступом</a:t>
            </a:r>
            <a:r>
              <a:rPr lang="ru-RU" dirty="0"/>
              <a:t> до МВФ); вона є членом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структур — МБРР, МФК, МАР і БАГІ.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кредитно-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банк </a:t>
            </a:r>
            <a:r>
              <a:rPr lang="ru-RU" dirty="0" err="1"/>
              <a:t>реконструкції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є другим, </a:t>
            </a:r>
            <a:r>
              <a:rPr lang="ru-RU" dirty="0" err="1"/>
              <a:t>після</a:t>
            </a:r>
            <a:r>
              <a:rPr lang="ru-RU" dirty="0"/>
              <a:t> МВФ, кредитором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становить 32,8 %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позичок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МБРР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МВФ.Зі</a:t>
            </a:r>
            <a:r>
              <a:rPr lang="ru-RU" dirty="0"/>
              <a:t> </a:t>
            </a:r>
            <a:r>
              <a:rPr lang="ru-RU" dirty="0" err="1"/>
              <a:t>цільовим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МБРР </a:t>
            </a:r>
            <a:r>
              <a:rPr lang="ru-RU" dirty="0" err="1"/>
              <a:t>поділяються</a:t>
            </a:r>
            <a:r>
              <a:rPr lang="ru-RU" dirty="0"/>
              <a:t> на 4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інституційні</a:t>
            </a:r>
            <a:r>
              <a:rPr lang="ru-RU" dirty="0"/>
              <a:t>; </a:t>
            </a:r>
            <a:r>
              <a:rPr lang="ru-RU" dirty="0" err="1"/>
              <a:t>реабілітаційні</a:t>
            </a:r>
            <a:r>
              <a:rPr lang="ru-RU" dirty="0"/>
              <a:t>;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; на </a:t>
            </a:r>
            <a:r>
              <a:rPr lang="ru-RU" dirty="0" err="1"/>
              <a:t>структурну</a:t>
            </a:r>
            <a:r>
              <a:rPr lang="ru-RU" dirty="0"/>
              <a:t> </a:t>
            </a:r>
            <a:r>
              <a:rPr lang="ru-RU" dirty="0" err="1"/>
              <a:t>перебудову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економіки.Інституційні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реформи</a:t>
            </a:r>
            <a:r>
              <a:rPr lang="ru-RU" dirty="0"/>
              <a:t> та </a:t>
            </a:r>
            <a:r>
              <a:rPr lang="ru-RU" dirty="0" err="1"/>
              <a:t>розвиток</a:t>
            </a:r>
            <a:r>
              <a:rPr lang="ru-RU" dirty="0"/>
              <a:t> державного </a:t>
            </a:r>
            <a:r>
              <a:rPr lang="ru-RU" dirty="0" err="1"/>
              <a:t>управляння</a:t>
            </a:r>
            <a:r>
              <a:rPr lang="ru-RU" dirty="0"/>
              <a:t> </a:t>
            </a:r>
            <a:r>
              <a:rPr lang="ru-RU" dirty="0" err="1"/>
              <a:t>фінансами</a:t>
            </a:r>
            <a:r>
              <a:rPr lang="ru-RU" dirty="0"/>
              <a:t>, </a:t>
            </a:r>
            <a:r>
              <a:rPr lang="ru-RU" dirty="0" err="1"/>
              <a:t>економікою</a:t>
            </a:r>
            <a:r>
              <a:rPr lang="ru-RU" dirty="0"/>
              <a:t>. </a:t>
            </a:r>
            <a:r>
              <a:rPr lang="ru-RU" dirty="0" err="1"/>
              <a:t>Реабілітаційна</a:t>
            </a:r>
            <a:r>
              <a:rPr lang="ru-RU" dirty="0"/>
              <a:t> </a:t>
            </a:r>
            <a:r>
              <a:rPr lang="ru-RU" dirty="0" err="1"/>
              <a:t>позика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інвестиційний</a:t>
            </a:r>
            <a:r>
              <a:rPr lang="ru-RU" dirty="0"/>
              <a:t> характер. </a:t>
            </a:r>
            <a:r>
              <a:rPr lang="ru-RU" dirty="0" err="1"/>
              <a:t>Кошти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МВФ,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різноманітно</a:t>
            </a:r>
            <a:r>
              <a:rPr lang="ru-RU" dirty="0"/>
              <a:t>. Вони </a:t>
            </a:r>
            <a:r>
              <a:rPr lang="ru-RU" dirty="0" err="1"/>
              <a:t>спрямовані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погашення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 бюджету й </a:t>
            </a:r>
            <a:r>
              <a:rPr lang="ru-RU" dirty="0" err="1"/>
              <a:t>платіжного</a:t>
            </a:r>
            <a:r>
              <a:rPr lang="ru-RU" dirty="0"/>
              <a:t> балансу, але й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довгострокових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імпорту.Позики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для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вигідніші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позики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ним кредиту </a:t>
            </a:r>
            <a:r>
              <a:rPr lang="ru-RU" dirty="0" err="1"/>
              <a:t>сприятливіші</a:t>
            </a:r>
            <a:r>
              <a:rPr lang="ru-RU" dirty="0"/>
              <a:t>. За </a:t>
            </a:r>
            <a:r>
              <a:rPr lang="ru-RU" dirty="0" err="1"/>
              <a:t>класифікацією</a:t>
            </a:r>
            <a:r>
              <a:rPr lang="ru-RU" dirty="0"/>
              <a:t> СБ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en-US" dirty="0"/>
              <a:t>III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(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), тому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погашення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 до 20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пільговим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Відсотки</a:t>
            </a:r>
            <a:r>
              <a:rPr lang="ru-RU" dirty="0"/>
              <a:t> за кредит </a:t>
            </a:r>
            <a:r>
              <a:rPr lang="ru-RU" dirty="0" err="1"/>
              <a:t>сплачуються</a:t>
            </a:r>
            <a:r>
              <a:rPr lang="ru-RU" dirty="0"/>
              <a:t> за </a:t>
            </a:r>
            <a:r>
              <a:rPr lang="ru-RU" dirty="0" err="1"/>
              <a:t>плаваючою</a:t>
            </a:r>
            <a:r>
              <a:rPr lang="ru-RU" dirty="0"/>
              <a:t> </a:t>
            </a:r>
            <a:r>
              <a:rPr lang="ru-RU" dirty="0" err="1"/>
              <a:t>ставкою</a:t>
            </a:r>
            <a:r>
              <a:rPr lang="ru-RU" dirty="0"/>
              <a:t> і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6,5 % </a:t>
            </a:r>
            <a:r>
              <a:rPr lang="ru-RU" dirty="0" err="1"/>
              <a:t>річних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123206" cy="246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29124"/>
            <a:ext cx="4568598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6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37" y="188640"/>
            <a:ext cx="8892480" cy="63813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16 </a:t>
            </a:r>
            <a:r>
              <a:rPr lang="ru-RU" dirty="0" err="1"/>
              <a:t>проектів</a:t>
            </a:r>
            <a:r>
              <a:rPr lang="ru-RU" dirty="0"/>
              <a:t> на </a:t>
            </a:r>
            <a:r>
              <a:rPr lang="ru-RU" dirty="0" err="1"/>
              <a:t>загальну</a:t>
            </a:r>
            <a:r>
              <a:rPr lang="ru-RU" dirty="0"/>
              <a:t> суму 2895 млн </a:t>
            </a:r>
            <a:r>
              <a:rPr lang="ru-RU" dirty="0" err="1"/>
              <a:t>доларів</a:t>
            </a:r>
            <a:r>
              <a:rPr lang="ru-RU" dirty="0"/>
              <a:t> та 15 млн </a:t>
            </a:r>
            <a:r>
              <a:rPr lang="ru-RU" dirty="0" err="1"/>
              <a:t>євро</a:t>
            </a:r>
            <a:r>
              <a:rPr lang="ru-RU" dirty="0"/>
              <a:t>.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по </a:t>
            </a:r>
            <a:r>
              <a:rPr lang="ru-RU" dirty="0" err="1"/>
              <a:t>окремих</a:t>
            </a:r>
            <a:r>
              <a:rPr lang="ru-RU" dirty="0"/>
              <a:t> проектах таких:</a:t>
            </a:r>
          </a:p>
          <a:p>
            <a:pPr>
              <a:buFont typeface="Arial"/>
              <a:buChar char="•"/>
            </a:pPr>
            <a:r>
              <a:rPr lang="ru-RU" dirty="0" err="1"/>
              <a:t>реабілітаційна</a:t>
            </a:r>
            <a:r>
              <a:rPr lang="ru-RU" dirty="0"/>
              <a:t> </a:t>
            </a:r>
            <a:r>
              <a:rPr lang="ru-RU" dirty="0" err="1"/>
              <a:t>позика</a:t>
            </a:r>
            <a:r>
              <a:rPr lang="ru-RU" dirty="0"/>
              <a:t> (500 млн дол.);</a:t>
            </a:r>
          </a:p>
          <a:p>
            <a:pPr>
              <a:buFont typeface="Arial"/>
              <a:buChar char="•"/>
            </a:pPr>
            <a:r>
              <a:rPr lang="ru-RU" dirty="0" err="1"/>
              <a:t>інституційна</a:t>
            </a:r>
            <a:r>
              <a:rPr lang="ru-RU" dirty="0"/>
              <a:t> </a:t>
            </a:r>
            <a:r>
              <a:rPr lang="ru-RU" dirty="0" err="1"/>
              <a:t>позика</a:t>
            </a:r>
            <a:r>
              <a:rPr lang="ru-RU" dirty="0"/>
              <a:t> (27 млн дол.);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гідроенергетики</a:t>
            </a:r>
            <a:r>
              <a:rPr lang="ru-RU" dirty="0"/>
              <a:t> (114 млн дол.);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насінництва</a:t>
            </a:r>
            <a:r>
              <a:rPr lang="ru-RU" dirty="0"/>
              <a:t> (32 млн дол.);</a:t>
            </a:r>
          </a:p>
          <a:p>
            <a:pPr>
              <a:buFont typeface="Arial"/>
              <a:buChar char="•"/>
            </a:pPr>
            <a:r>
              <a:rPr lang="ru-RU" dirty="0" err="1"/>
              <a:t>експериментальний</a:t>
            </a:r>
            <a:r>
              <a:rPr lang="ru-RU" dirty="0"/>
              <a:t> проект у </a:t>
            </a:r>
            <a:r>
              <a:rPr lang="ru-RU" dirty="0" err="1"/>
              <a:t>вугільній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(16 млн дол.);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(310 млн дол.);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структурної</a:t>
            </a:r>
            <a:r>
              <a:rPr lang="ru-RU" dirty="0"/>
              <a:t> </a:t>
            </a:r>
            <a:r>
              <a:rPr lang="ru-RU" dirty="0" err="1"/>
              <a:t>перебудови</a:t>
            </a:r>
            <a:r>
              <a:rPr lang="ru-RU" dirty="0"/>
              <a:t> </a:t>
            </a:r>
            <a:r>
              <a:rPr lang="ru-RU" dirty="0" err="1"/>
              <a:t>вугільної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(300 млн дол.);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>
                <a:hlinkClick r:id="rId2"/>
              </a:rPr>
              <a:t>«</a:t>
            </a:r>
            <a:r>
              <a:rPr lang="ru-RU" dirty="0" err="1">
                <a:hlinkClick r:id="rId2"/>
              </a:rPr>
              <a:t>Морський</a:t>
            </a:r>
            <a:r>
              <a:rPr lang="ru-RU" dirty="0">
                <a:hlinkClick r:id="rId2"/>
              </a:rPr>
              <a:t> старт»</a:t>
            </a:r>
            <a:r>
              <a:rPr lang="ru-RU" dirty="0"/>
              <a:t> (100 млн дол.);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структурної</a:t>
            </a:r>
            <a:r>
              <a:rPr lang="ru-RU" dirty="0"/>
              <a:t> </a:t>
            </a:r>
            <a:r>
              <a:rPr lang="ru-RU" dirty="0" err="1"/>
              <a:t>перебудови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(300 млн дол.);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en-US" dirty="0"/>
              <a:t>II </a:t>
            </a:r>
            <a:r>
              <a:rPr lang="ru-RU" dirty="0" err="1"/>
              <a:t>етап</a:t>
            </a:r>
            <a:r>
              <a:rPr lang="ru-RU" dirty="0"/>
              <a:t> (300 млн дол.);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(60 млн дол. та 15 млн марок);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розвитку</a:t>
            </a:r>
            <a:r>
              <a:rPr lang="ru-RU" dirty="0"/>
              <a:t> ринку </a:t>
            </a:r>
            <a:r>
              <a:rPr lang="ru-RU" dirty="0" err="1"/>
              <a:t>електроенергії</a:t>
            </a:r>
            <a:r>
              <a:rPr lang="ru-RU" dirty="0"/>
              <a:t> (317 млн дол.);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(2,6 млн дол);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структурної</a:t>
            </a:r>
            <a:r>
              <a:rPr lang="ru-RU" dirty="0"/>
              <a:t> </a:t>
            </a:r>
            <a:r>
              <a:rPr lang="ru-RU" dirty="0" err="1"/>
              <a:t>перебудови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сектора (300 млн дол);</a:t>
            </a:r>
          </a:p>
          <a:p>
            <a:pPr>
              <a:buFont typeface="Arial"/>
              <a:buChar char="•"/>
            </a:pPr>
            <a:r>
              <a:rPr lang="ru-RU" dirty="0"/>
              <a:t>проект </a:t>
            </a:r>
            <a:r>
              <a:rPr lang="ru-RU" dirty="0" err="1"/>
              <a:t>реабілітації</a:t>
            </a:r>
            <a:r>
              <a:rPr lang="ru-RU" dirty="0"/>
              <a:t> та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теплопостачання</a:t>
            </a:r>
            <a:r>
              <a:rPr lang="ru-RU" dirty="0"/>
              <a:t> м. </a:t>
            </a:r>
            <a:r>
              <a:rPr lang="ru-RU" dirty="0" err="1"/>
              <a:t>Києва</a:t>
            </a:r>
            <a:r>
              <a:rPr lang="ru-RU" dirty="0"/>
              <a:t> (200 млн дол.);</a:t>
            </a:r>
          </a:p>
          <a:p>
            <a:pPr>
              <a:buFont typeface="Arial"/>
              <a:buChar char="•"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казначейства (16, 4 млн дол.).</a:t>
            </a:r>
          </a:p>
          <a:p>
            <a:r>
              <a:rPr lang="ru-RU" dirty="0"/>
              <a:t>Проект </a:t>
            </a:r>
            <a:r>
              <a:rPr lang="ru-RU" dirty="0" err="1"/>
              <a:t>реабілітаційної</a:t>
            </a:r>
            <a:r>
              <a:rPr lang="ru-RU" dirty="0"/>
              <a:t> </a:t>
            </a:r>
            <a:r>
              <a:rPr lang="ru-RU" dirty="0" err="1"/>
              <a:t>позики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реалізовано</a:t>
            </a:r>
            <a:r>
              <a:rPr lang="ru-RU" dirty="0"/>
              <a:t>.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, дозволила </a:t>
            </a:r>
            <a:r>
              <a:rPr lang="ru-RU" dirty="0" err="1"/>
              <a:t>здійснити</a:t>
            </a:r>
            <a:r>
              <a:rPr lang="ru-RU" dirty="0"/>
              <a:t> заходи по </a:t>
            </a:r>
            <a:r>
              <a:rPr lang="ru-RU" dirty="0" err="1"/>
              <a:t>макроекономічній</a:t>
            </a:r>
            <a:r>
              <a:rPr lang="ru-RU" dirty="0"/>
              <a:t> </a:t>
            </a:r>
            <a:r>
              <a:rPr lang="ru-RU" dirty="0" err="1"/>
              <a:t>стабілізації</a:t>
            </a:r>
            <a:r>
              <a:rPr lang="ru-RU" dirty="0"/>
              <a:t>, </a:t>
            </a:r>
            <a:r>
              <a:rPr lang="ru-RU" dirty="0" err="1"/>
              <a:t>створенню</a:t>
            </a:r>
            <a:r>
              <a:rPr lang="ru-RU" dirty="0"/>
              <a:t> конкурентного </a:t>
            </a:r>
            <a:r>
              <a:rPr lang="ru-RU" dirty="0" err="1"/>
              <a:t>середовища</a:t>
            </a:r>
            <a:r>
              <a:rPr lang="ru-RU" dirty="0"/>
              <a:t> на ринку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  <a:p>
            <a:r>
              <a:rPr lang="ru-RU" dirty="0" err="1"/>
              <a:t>Позики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</a:t>
            </a:r>
            <a:r>
              <a:rPr lang="ru-RU" dirty="0" err="1"/>
              <a:t>надаються</a:t>
            </a:r>
            <a:r>
              <a:rPr lang="ru-RU" dirty="0"/>
              <a:t> у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траншів</a:t>
            </a:r>
            <a:r>
              <a:rPr lang="ru-RU" dirty="0"/>
              <a:t>;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умов.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позичальника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>
                <a:hlinkClick r:id="rId3"/>
              </a:rPr>
              <a:t>Міністерство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фінансів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України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23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1600" dirty="0"/>
              <a:t>Критика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28992" cy="3579849"/>
          </a:xfrm>
        </p:spPr>
        <p:txBody>
          <a:bodyPr/>
          <a:lstStyle/>
          <a:p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 </a:t>
            </a:r>
            <a:r>
              <a:rPr lang="ru-RU" dirty="0" err="1"/>
              <a:t>критикується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неурядовими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, </a:t>
            </a:r>
            <a:r>
              <a:rPr lang="ru-RU" dirty="0" err="1"/>
              <a:t>науковцями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чільне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нобелівський</a:t>
            </a:r>
            <a:r>
              <a:rPr lang="ru-RU" dirty="0"/>
              <a:t> лауреат з </a:t>
            </a:r>
            <a:r>
              <a:rPr lang="ru-RU" dirty="0" err="1"/>
              <a:t>економіки</a:t>
            </a:r>
            <a:r>
              <a:rPr lang="ru-RU" dirty="0"/>
              <a:t> і </a:t>
            </a:r>
            <a:r>
              <a:rPr lang="ru-RU" dirty="0" err="1"/>
              <a:t>колишній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економіст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Джозеф </a:t>
            </a:r>
            <a:r>
              <a:rPr lang="ru-RU" dirty="0" err="1"/>
              <a:t>Стігліц.Зокрема</a:t>
            </a:r>
            <a:r>
              <a:rPr lang="ru-RU" dirty="0"/>
              <a:t> Дж. </a:t>
            </a:r>
            <a:r>
              <a:rPr lang="ru-RU" dirty="0" err="1"/>
              <a:t>Стігліц</a:t>
            </a:r>
            <a:r>
              <a:rPr lang="ru-RU" dirty="0"/>
              <a:t> назвав, </a:t>
            </a:r>
            <a:r>
              <a:rPr lang="ru-RU" dirty="0" err="1"/>
              <a:t>помилковою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розроблену</a:t>
            </a:r>
            <a:r>
              <a:rPr lang="ru-RU" dirty="0"/>
              <a:t> МВФ, </a:t>
            </a:r>
            <a:r>
              <a:rPr lang="ru-RU" dirty="0" err="1"/>
              <a:t>Світовим</a:t>
            </a:r>
            <a:r>
              <a:rPr lang="ru-RU" dirty="0"/>
              <a:t> банком та </a:t>
            </a:r>
            <a:r>
              <a:rPr lang="ru-RU" dirty="0" err="1"/>
              <a:t>економістами</a:t>
            </a:r>
            <a:r>
              <a:rPr lang="ru-RU" dirty="0"/>
              <a:t> в </a:t>
            </a:r>
            <a:r>
              <a:rPr lang="ru-RU" dirty="0" err="1"/>
              <a:t>американському</a:t>
            </a:r>
            <a:r>
              <a:rPr lang="ru-RU" dirty="0"/>
              <a:t> </a:t>
            </a:r>
            <a:r>
              <a:rPr lang="ru-RU" dirty="0" err="1"/>
              <a:t>уряді</a:t>
            </a:r>
            <a:r>
              <a:rPr lang="ru-RU" dirty="0"/>
              <a:t>. На </a:t>
            </a:r>
            <a:r>
              <a:rPr lang="ru-RU" dirty="0" err="1"/>
              <a:t>його</a:t>
            </a:r>
            <a:r>
              <a:rPr lang="ru-RU" dirty="0"/>
              <a:t> думку, </a:t>
            </a:r>
            <a:r>
              <a:rPr lang="ru-RU" dirty="0" err="1"/>
              <a:t>якщо</a:t>
            </a:r>
            <a:r>
              <a:rPr lang="ru-RU" dirty="0"/>
              <a:t> б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слідували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США,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не </a:t>
            </a:r>
            <a:r>
              <a:rPr lang="ru-RU" dirty="0" err="1"/>
              <a:t>відбулося</a:t>
            </a:r>
            <a:r>
              <a:rPr lang="ru-RU" dirty="0"/>
              <a:t> б.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вказав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Росія</a:t>
            </a:r>
            <a:r>
              <a:rPr lang="ru-RU" dirty="0"/>
              <a:t> </a:t>
            </a:r>
            <a:r>
              <a:rPr lang="ru-RU" dirty="0" err="1"/>
              <a:t>слідувала</a:t>
            </a:r>
            <a:r>
              <a:rPr lang="ru-RU" dirty="0"/>
              <a:t> </a:t>
            </a:r>
            <a:r>
              <a:rPr lang="ru-RU" dirty="0" err="1"/>
              <a:t>рекомендаціям</a:t>
            </a:r>
            <a:r>
              <a:rPr lang="ru-RU" dirty="0"/>
              <a:t> і </a:t>
            </a:r>
            <a:r>
              <a:rPr lang="ru-RU" dirty="0" err="1"/>
              <a:t>зазнала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а Китай не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і </a:t>
            </a:r>
            <a:r>
              <a:rPr lang="ru-RU" dirty="0" err="1"/>
              <a:t>переживає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підйом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7625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4293096"/>
            <a:ext cx="1827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Джозеф </a:t>
            </a:r>
            <a:r>
              <a:rPr lang="ru-RU" dirty="0" err="1" smtClean="0"/>
              <a:t>Стігліц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21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520940" cy="3579849"/>
          </a:xfrm>
        </p:spPr>
        <p:txBody>
          <a:bodyPr/>
          <a:lstStyle/>
          <a:p>
            <a:r>
              <a:rPr lang="ru-RU" dirty="0" err="1"/>
              <a:t>Дослідницький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Heritage Foundation </a:t>
            </a:r>
            <a:r>
              <a:rPr lang="ru-RU" dirty="0" err="1"/>
              <a:t>проаналізував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справили на </a:t>
            </a:r>
            <a:r>
              <a:rPr lang="ru-RU" dirty="0" err="1"/>
              <a:t>найбідніші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Банку. За </a:t>
            </a:r>
            <a:r>
              <a:rPr lang="ru-RU" dirty="0" err="1"/>
              <a:t>період</a:t>
            </a:r>
            <a:r>
              <a:rPr lang="ru-RU" dirty="0"/>
              <a:t> з 1980 по 2003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та </a:t>
            </a:r>
            <a:r>
              <a:rPr lang="ru-RU" dirty="0" err="1"/>
              <a:t>гранти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105 «</a:t>
            </a:r>
            <a:r>
              <a:rPr lang="ru-RU" dirty="0" err="1"/>
              <a:t>бідних</a:t>
            </a:r>
            <a:r>
              <a:rPr lang="ru-RU" dirty="0"/>
              <a:t>» держав. В </a:t>
            </a:r>
            <a:r>
              <a:rPr lang="ru-RU" dirty="0" err="1"/>
              <a:t>результаті</a:t>
            </a:r>
            <a:r>
              <a:rPr lang="ru-RU" dirty="0"/>
              <a:t>, в 39-ти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валовий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продукт </a:t>
            </a:r>
            <a:r>
              <a:rPr lang="ru-RU" dirty="0" err="1"/>
              <a:t>зменшився</a:t>
            </a:r>
            <a:r>
              <a:rPr lang="ru-RU" dirty="0"/>
              <a:t>, в 17-ти — </a:t>
            </a:r>
            <a:r>
              <a:rPr lang="ru-RU" dirty="0" err="1"/>
              <a:t>зростання</a:t>
            </a:r>
            <a:r>
              <a:rPr lang="ru-RU" dirty="0"/>
              <a:t> ВВП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мінімальним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нуля до 1 %), в 33-х — </a:t>
            </a:r>
            <a:r>
              <a:rPr lang="ru-RU" dirty="0" err="1"/>
              <a:t>помірним</a:t>
            </a:r>
            <a:r>
              <a:rPr lang="ru-RU" dirty="0"/>
              <a:t> (1 — 4 %). Лише 12 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змогли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гнітючіша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склалася</a:t>
            </a:r>
            <a:r>
              <a:rPr lang="ru-RU" dirty="0"/>
              <a:t> в </a:t>
            </a:r>
            <a:r>
              <a:rPr lang="ru-RU" dirty="0" err="1"/>
              <a:t>Африці</a:t>
            </a:r>
            <a:r>
              <a:rPr lang="ru-RU" dirty="0"/>
              <a:t>. Тут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</a:t>
            </a:r>
            <a:r>
              <a:rPr lang="ru-RU" dirty="0" err="1"/>
              <a:t>отримали</a:t>
            </a:r>
            <a:r>
              <a:rPr lang="ru-RU" dirty="0"/>
              <a:t> 48 держав, </a:t>
            </a:r>
            <a:r>
              <a:rPr lang="ru-RU" dirty="0" err="1"/>
              <a:t>лише</a:t>
            </a:r>
            <a:r>
              <a:rPr lang="ru-RU" dirty="0"/>
              <a:t> три з них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розвивалися</a:t>
            </a:r>
            <a:r>
              <a:rPr lang="ru-RU" dirty="0"/>
              <a:t>, в 23-х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відзначений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спад.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61" y="2996952"/>
            <a:ext cx="5883039" cy="35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8" y="0"/>
            <a:ext cx="387792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0" y="2132856"/>
            <a:ext cx="42576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33" y="0"/>
            <a:ext cx="3381552" cy="218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0" y="2183803"/>
            <a:ext cx="4943983" cy="4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6"/>
          <a:stretch/>
        </p:blipFill>
        <p:spPr bwMode="auto">
          <a:xfrm>
            <a:off x="7246314" y="0"/>
            <a:ext cx="1911354" cy="216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34158"/>
            <a:ext cx="4221405" cy="182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19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624"/>
            <a:ext cx="8075240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 smtClean="0"/>
              <a:t>Світовий банк, заснований в 1944 році, є однією з найбільших у світі організацій, що надають допомогу з метою розвитку.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8990"/>
            <a:ext cx="4327748" cy="324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0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52262"/>
              </p:ext>
            </p:extLst>
          </p:nvPr>
        </p:nvGraphicFramePr>
        <p:xfrm>
          <a:off x="683568" y="260648"/>
          <a:ext cx="8208912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490"/>
                <a:gridCol w="4201422"/>
              </a:tblGrid>
              <a:tr h="1127197"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Члени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187 </a:t>
                      </a:r>
                      <a:r>
                        <a:rPr lang="ru-RU" dirty="0" err="1" smtClean="0"/>
                        <a:t>країн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членів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653058">
                <a:tc>
                  <a:txBody>
                    <a:bodyPr/>
                    <a:lstStyle/>
                    <a:p>
                      <a:r>
                        <a:rPr lang="ru-RU" dirty="0" smtClean="0"/>
                        <a:t>Заснована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</a:t>
                      </a:r>
                      <a:r>
                        <a:rPr lang="ru-RU" dirty="0" err="1" smtClean="0"/>
                        <a:t>грудня</a:t>
                      </a:r>
                      <a:r>
                        <a:rPr lang="ru-RU" dirty="0" smtClean="0"/>
                        <a:t> 1945</a:t>
                      </a:r>
                      <a:endParaRPr lang="ru-RU" dirty="0"/>
                    </a:p>
                  </a:txBody>
                  <a:tcPr/>
                </a:tc>
              </a:tr>
              <a:tr h="65305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Офіційна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мова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Англійська</a:t>
                      </a:r>
                      <a:endParaRPr lang="ru-RU" dirty="0"/>
                    </a:p>
                  </a:txBody>
                  <a:tcPr/>
                </a:tc>
              </a:tr>
              <a:tr h="653058">
                <a:tc>
                  <a:txBody>
                    <a:bodyPr/>
                    <a:lstStyle/>
                    <a:p>
                      <a:r>
                        <a:rPr lang="ru-RU" dirty="0" smtClean="0"/>
                        <a:t>Штаб-квартира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Вашингтон, США</a:t>
                      </a:r>
                      <a:endParaRPr lang="ru-RU" dirty="0"/>
                    </a:p>
                  </a:txBody>
                  <a:tcPr/>
                </a:tc>
              </a:tr>
              <a:tr h="65305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Поточний</a:t>
                      </a:r>
                      <a:r>
                        <a:rPr lang="ru-RU" dirty="0" smtClean="0"/>
                        <a:t> голова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Джим </a:t>
                      </a:r>
                      <a:r>
                        <a:rPr lang="ru-RU" dirty="0" err="1" smtClean="0"/>
                        <a:t>Йонг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Кім</a:t>
                      </a:r>
                      <a:endParaRPr lang="ru-RU" dirty="0"/>
                    </a:p>
                  </a:txBody>
                  <a:tcPr/>
                </a:tc>
              </a:tr>
              <a:tr h="653058">
                <a:tc>
                  <a:txBody>
                    <a:bodyPr/>
                    <a:lstStyle/>
                    <a:p>
                      <a:r>
                        <a:rPr lang="ru-RU" dirty="0" smtClean="0"/>
                        <a:t>Веб-сайт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http://www.worldbank.org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4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44396"/>
          </a:xfrm>
        </p:spPr>
        <p:txBody>
          <a:bodyPr>
            <a:normAutofit/>
          </a:bodyPr>
          <a:lstStyle/>
          <a:p>
            <a:pPr algn="just"/>
            <a:r>
              <a:rPr lang="ru-RU" sz="1400" dirty="0" err="1"/>
              <a:t>Формування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 </a:t>
            </a:r>
            <a:r>
              <a:rPr lang="ru-RU" sz="1400" dirty="0" err="1"/>
              <a:t>Світового</a:t>
            </a:r>
            <a:r>
              <a:rPr lang="ru-RU" sz="1400" dirty="0"/>
              <a:t> банку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розпочато</a:t>
            </a:r>
            <a:r>
              <a:rPr lang="ru-RU" sz="1400" dirty="0"/>
              <a:t> </a:t>
            </a:r>
            <a:r>
              <a:rPr lang="ru-RU" sz="1400" dirty="0" err="1"/>
              <a:t>рішенням</a:t>
            </a:r>
            <a:r>
              <a:rPr lang="ru-RU" sz="1400" dirty="0"/>
              <a:t> </a:t>
            </a:r>
            <a:r>
              <a:rPr lang="ru-RU" sz="1400" dirty="0" err="1"/>
              <a:t>Бреттон-Вудської</a:t>
            </a:r>
            <a:r>
              <a:rPr lang="ru-RU" sz="1400" dirty="0"/>
              <a:t> </a:t>
            </a:r>
            <a:r>
              <a:rPr lang="ru-RU" sz="1400" dirty="0" err="1"/>
              <a:t>Конференції</a:t>
            </a:r>
            <a:r>
              <a:rPr lang="ru-RU" sz="1400" dirty="0"/>
              <a:t> про </a:t>
            </a:r>
            <a:r>
              <a:rPr lang="ru-RU" sz="1400" dirty="0" err="1"/>
              <a:t>заснування</a:t>
            </a:r>
            <a:r>
              <a:rPr lang="ru-RU" sz="1400" dirty="0"/>
              <a:t> МБРР </a:t>
            </a:r>
            <a:r>
              <a:rPr lang="ru-RU" sz="1400" dirty="0" err="1"/>
              <a:t>водночас</a:t>
            </a:r>
            <a:r>
              <a:rPr lang="ru-RU" sz="1400" dirty="0"/>
              <a:t> з МВФ. </a:t>
            </a:r>
            <a:r>
              <a:rPr lang="ru-RU" sz="1400" dirty="0" err="1"/>
              <a:t>Ці</a:t>
            </a:r>
            <a:r>
              <a:rPr lang="ru-RU" sz="1400" dirty="0"/>
              <a:t> два </a:t>
            </a:r>
            <a:r>
              <a:rPr lang="ru-RU" sz="1400" dirty="0" err="1"/>
              <a:t>інститути</a:t>
            </a:r>
            <a:r>
              <a:rPr lang="ru-RU" sz="1400" dirty="0"/>
              <a:t> </a:t>
            </a:r>
            <a:r>
              <a:rPr lang="ru-RU" sz="1400" dirty="0" err="1"/>
              <a:t>тісно</a:t>
            </a:r>
            <a:r>
              <a:rPr lang="ru-RU" sz="1400" dirty="0"/>
              <a:t> </a:t>
            </a:r>
            <a:r>
              <a:rPr lang="ru-RU" sz="1400" dirty="0" err="1"/>
              <a:t>зв’язані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собою за </a:t>
            </a:r>
            <a:r>
              <a:rPr lang="ru-RU" sz="1400" dirty="0" err="1"/>
              <a:t>основними</a:t>
            </a:r>
            <a:r>
              <a:rPr lang="ru-RU" sz="1400" dirty="0"/>
              <a:t> </a:t>
            </a:r>
            <a:r>
              <a:rPr lang="ru-RU" sz="1400" dirty="0" err="1"/>
              <a:t>цілями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організаційно</a:t>
            </a:r>
            <a:r>
              <a:rPr lang="ru-RU" sz="1400" dirty="0"/>
              <a:t>. Так, членом МБРР </a:t>
            </a:r>
            <a:r>
              <a:rPr lang="ru-RU" sz="1400" dirty="0" err="1"/>
              <a:t>може</a:t>
            </a:r>
            <a:r>
              <a:rPr lang="ru-RU" sz="1400" dirty="0"/>
              <a:t> стати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учасник</a:t>
            </a:r>
            <a:r>
              <a:rPr lang="ru-RU" sz="1400" dirty="0"/>
              <a:t> МВФ. Структурно вони </a:t>
            </a:r>
            <a:r>
              <a:rPr lang="ru-RU" sz="1400" dirty="0" err="1"/>
              <a:t>обидва</a:t>
            </a:r>
            <a:r>
              <a:rPr lang="ru-RU" sz="1400" dirty="0"/>
              <a:t> </a:t>
            </a:r>
            <a:r>
              <a:rPr lang="ru-RU" sz="1400" dirty="0" err="1"/>
              <a:t>входять</a:t>
            </a:r>
            <a:r>
              <a:rPr lang="ru-RU" sz="1400" dirty="0"/>
              <a:t> до </a:t>
            </a:r>
            <a:r>
              <a:rPr lang="ru-RU" sz="1400" dirty="0" err="1"/>
              <a:t>системи</a:t>
            </a:r>
            <a:r>
              <a:rPr lang="ru-RU" sz="1400" dirty="0"/>
              <a:t> ООН.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err="1"/>
              <a:t>Радянський</a:t>
            </a:r>
            <a:r>
              <a:rPr lang="ru-RU" sz="1400" dirty="0"/>
              <a:t> Союз </a:t>
            </a:r>
            <a:r>
              <a:rPr lang="ru-RU" sz="1400" dirty="0" err="1"/>
              <a:t>був</a:t>
            </a:r>
            <a:r>
              <a:rPr lang="ru-RU" sz="1400" dirty="0"/>
              <a:t> одним з </a:t>
            </a:r>
            <a:r>
              <a:rPr lang="ru-RU" sz="1400" dirty="0" err="1"/>
              <a:t>активних</a:t>
            </a:r>
            <a:r>
              <a:rPr lang="ru-RU" sz="1400" dirty="0"/>
              <a:t> </a:t>
            </a:r>
            <a:r>
              <a:rPr lang="ru-RU" sz="1400" dirty="0" err="1"/>
              <a:t>учасників</a:t>
            </a:r>
            <a:r>
              <a:rPr lang="ru-RU" sz="1400" dirty="0"/>
              <a:t> </a:t>
            </a:r>
            <a:r>
              <a:rPr lang="ru-RU" sz="1400" dirty="0" err="1"/>
              <a:t>Конференції</a:t>
            </a:r>
            <a:r>
              <a:rPr lang="ru-RU" sz="1400" dirty="0"/>
              <a:t>, </a:t>
            </a:r>
            <a:r>
              <a:rPr lang="ru-RU" sz="1400" dirty="0" err="1"/>
              <a:t>однак</a:t>
            </a:r>
            <a:r>
              <a:rPr lang="ru-RU" sz="1400" dirty="0"/>
              <a:t> </a:t>
            </a:r>
            <a:r>
              <a:rPr lang="ru-RU" sz="1400" dirty="0" err="1"/>
              <a:t>згодом</a:t>
            </a:r>
            <a:r>
              <a:rPr lang="ru-RU" sz="1400" dirty="0"/>
              <a:t> </a:t>
            </a:r>
            <a:r>
              <a:rPr lang="ru-RU" sz="1400" dirty="0" err="1"/>
              <a:t>відмовився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участі</a:t>
            </a:r>
            <a:r>
              <a:rPr lang="ru-RU" sz="1400" dirty="0"/>
              <a:t> в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Міжнародного</a:t>
            </a:r>
            <a:r>
              <a:rPr lang="ru-RU" sz="1400" dirty="0"/>
              <a:t> валютного фонду і </a:t>
            </a:r>
            <a:r>
              <a:rPr lang="ru-RU" sz="1400" dirty="0" err="1"/>
              <a:t>Світового</a:t>
            </a:r>
            <a:r>
              <a:rPr lang="ru-RU" sz="1400" dirty="0"/>
              <a:t> банку, тому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статуту не </a:t>
            </a:r>
            <a:r>
              <a:rPr lang="ru-RU" sz="1400" dirty="0" err="1"/>
              <a:t>мав</a:t>
            </a:r>
            <a:r>
              <a:rPr lang="ru-RU" sz="1400" dirty="0"/>
              <a:t> </a:t>
            </a:r>
            <a:r>
              <a:rPr lang="ru-RU" sz="1400" dirty="0" err="1"/>
              <a:t>можливості</a:t>
            </a:r>
            <a:r>
              <a:rPr lang="ru-RU" sz="1400" dirty="0"/>
              <a:t> </a:t>
            </a:r>
            <a:r>
              <a:rPr lang="ru-RU" sz="1400" dirty="0" err="1"/>
              <a:t>впливати</a:t>
            </a:r>
            <a:r>
              <a:rPr lang="ru-RU" sz="1400" dirty="0"/>
              <a:t> на </a:t>
            </a:r>
            <a:r>
              <a:rPr lang="ru-RU" sz="1400" dirty="0" err="1"/>
              <a:t>прийняті</a:t>
            </a:r>
            <a:r>
              <a:rPr lang="ru-RU" sz="1400" dirty="0"/>
              <a:t> </a:t>
            </a:r>
            <a:r>
              <a:rPr lang="ru-RU" sz="1400" dirty="0" err="1"/>
              <a:t>рішення</a:t>
            </a:r>
            <a:r>
              <a:rPr lang="ru-RU" sz="1400" dirty="0"/>
              <a:t> на </a:t>
            </a:r>
            <a:r>
              <a:rPr lang="ru-RU" sz="1400" dirty="0" err="1"/>
              <a:t>відміну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Сполучених</a:t>
            </a:r>
            <a:r>
              <a:rPr lang="ru-RU" sz="1400" dirty="0"/>
              <a:t> </a:t>
            </a:r>
            <a:r>
              <a:rPr lang="ru-RU" sz="1400" dirty="0" err="1"/>
              <a:t>Штатів</a:t>
            </a:r>
            <a:r>
              <a:rPr lang="ru-RU" sz="1400" dirty="0"/>
              <a:t> Америки.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6" y="2060848"/>
            <a:ext cx="3637982" cy="458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3429000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Джон </a:t>
            </a:r>
            <a:r>
              <a:rPr lang="ru-RU" sz="1200" dirty="0" err="1" smtClean="0"/>
              <a:t>Мейнард</a:t>
            </a:r>
            <a:r>
              <a:rPr lang="ru-RU" sz="1200" dirty="0" smtClean="0"/>
              <a:t> </a:t>
            </a:r>
            <a:r>
              <a:rPr lang="ru-RU" sz="1200" dirty="0" err="1" smtClean="0"/>
              <a:t>Кейнс</a:t>
            </a:r>
            <a:r>
              <a:rPr lang="ru-RU" sz="1200" dirty="0" smtClean="0"/>
              <a:t> (</a:t>
            </a:r>
            <a:r>
              <a:rPr lang="ru-RU" sz="1200" dirty="0" err="1" smtClean="0"/>
              <a:t>праворуч</a:t>
            </a:r>
            <a:r>
              <a:rPr lang="ru-RU" sz="1200" dirty="0" smtClean="0"/>
              <a:t>),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представляв </a:t>
            </a:r>
            <a:r>
              <a:rPr lang="ru-RU" sz="1200" dirty="0" err="1" smtClean="0"/>
              <a:t>Великобританію</a:t>
            </a:r>
            <a:r>
              <a:rPr lang="ru-RU" sz="1200" dirty="0" smtClean="0"/>
              <a:t>, і </a:t>
            </a:r>
            <a:r>
              <a:rPr lang="ru-RU" sz="1200" dirty="0" err="1" smtClean="0"/>
              <a:t>Гарі</a:t>
            </a:r>
            <a:r>
              <a:rPr lang="ru-RU" sz="1200" dirty="0" smtClean="0"/>
              <a:t> </a:t>
            </a:r>
            <a:r>
              <a:rPr lang="ru-RU" sz="1200" dirty="0" err="1" smtClean="0"/>
              <a:t>Декстер</a:t>
            </a:r>
            <a:r>
              <a:rPr lang="ru-RU" sz="1200" dirty="0" smtClean="0"/>
              <a:t> Уайт (</a:t>
            </a:r>
            <a:r>
              <a:rPr lang="en-US" sz="1200" dirty="0" smtClean="0"/>
              <a:t>Harry Dexter White),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представляв США, на </a:t>
            </a:r>
            <a:r>
              <a:rPr lang="ru-RU" sz="1200" dirty="0" err="1" smtClean="0"/>
              <a:t>Бреттон-Вудській</a:t>
            </a:r>
            <a:r>
              <a:rPr lang="ru-RU" sz="1200" dirty="0" smtClean="0"/>
              <a:t> </a:t>
            </a:r>
            <a:r>
              <a:rPr lang="ru-RU" sz="1200" dirty="0" err="1" smtClean="0"/>
              <a:t>конференції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34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70151"/>
              </p:ext>
            </p:extLst>
          </p:nvPr>
        </p:nvGraphicFramePr>
        <p:xfrm>
          <a:off x="0" y="629980"/>
          <a:ext cx="9144000" cy="5359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Президент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 на </a:t>
                      </a:r>
                      <a:r>
                        <a:rPr lang="ru-RU" dirty="0" err="1" smtClean="0"/>
                        <a:t>посаді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2"/>
                        </a:rPr>
                        <a:t>Юджин </a:t>
                      </a:r>
                      <a:r>
                        <a:rPr lang="ru-RU" dirty="0" err="1">
                          <a:hlinkClick r:id="rId2"/>
                        </a:rPr>
                        <a:t>Мейєр</a:t>
                      </a:r>
                      <a:r>
                        <a:rPr lang="ru-RU" dirty="0"/>
                        <a:t> (</a:t>
                      </a:r>
                      <a:r>
                        <a:rPr lang="en-US" dirty="0">
                          <a:hlinkClick r:id="rId3"/>
                        </a:rPr>
                        <a:t>Eugene Meyer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липень 1946 — грудень 1946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hlinkClick r:id="rId4"/>
                        </a:rPr>
                        <a:t>Джон Макклой</a:t>
                      </a:r>
                      <a:r>
                        <a:rPr lang="ru-RU"/>
                        <a:t> (</a:t>
                      </a:r>
                      <a:r>
                        <a:rPr lang="en-US">
                          <a:hlinkClick r:id="rId5"/>
                        </a:rPr>
                        <a:t>John Jay McCloy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березень 1947 — червень 1949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hlinkClick r:id="rId6"/>
                        </a:rPr>
                        <a:t>Юджин Р. Блек</a:t>
                      </a:r>
                      <a:r>
                        <a:rPr lang="ru-RU"/>
                        <a:t> (</a:t>
                      </a:r>
                      <a:r>
                        <a:rPr lang="en-US">
                          <a:hlinkClick r:id="rId7"/>
                        </a:rPr>
                        <a:t>Eugene Robert Black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липень 1949 — грудень 1962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hlinkClick r:id="rId8"/>
                        </a:rPr>
                        <a:t>Джордж Д. Вудс</a:t>
                      </a:r>
                      <a:r>
                        <a:rPr lang="en-US"/>
                        <a:t> (</a:t>
                      </a:r>
                      <a:r>
                        <a:rPr lang="en-US">
                          <a:hlinkClick r:id="rId9"/>
                        </a:rPr>
                        <a:t>George D. Woods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січень 1963 — березень 1968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hlinkClick r:id="rId10"/>
                        </a:rPr>
                        <a:t>Роберт С. Макнамара</a:t>
                      </a:r>
                      <a:r>
                        <a:rPr lang="ru-RU"/>
                        <a:t> (</a:t>
                      </a:r>
                      <a:r>
                        <a:rPr lang="en-US">
                          <a:hlinkClick r:id="rId11"/>
                        </a:rPr>
                        <a:t>Robert S. McNamara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квітень</a:t>
                      </a:r>
                      <a:r>
                        <a:rPr lang="ru-RU" dirty="0"/>
                        <a:t> 1968 — </a:t>
                      </a:r>
                      <a:r>
                        <a:rPr lang="ru-RU" dirty="0" err="1"/>
                        <a:t>червень</a:t>
                      </a:r>
                      <a:r>
                        <a:rPr lang="ru-RU" dirty="0"/>
                        <a:t> 1981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hlinkClick r:id="rId12"/>
                        </a:rPr>
                        <a:t>Елден В. Клозен</a:t>
                      </a:r>
                      <a:r>
                        <a:rPr lang="ru-RU"/>
                        <a:t> (</a:t>
                      </a:r>
                      <a:r>
                        <a:rPr lang="en-US">
                          <a:hlinkClick r:id="rId13"/>
                        </a:rPr>
                        <a:t>Alden W. Clausen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липень 1981 — червень 1986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hlinkClick r:id="rId14"/>
                        </a:rPr>
                        <a:t>Барбер В. Конэбл</a:t>
                      </a:r>
                      <a:r>
                        <a:rPr lang="ru-RU"/>
                        <a:t> (</a:t>
                      </a:r>
                      <a:r>
                        <a:rPr lang="en-US">
                          <a:hlinkClick r:id="rId15"/>
                        </a:rPr>
                        <a:t>Barber B. Conable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липень 1986 — серпень 1991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hlinkClick r:id="rId16"/>
                        </a:rPr>
                        <a:t>Льюїс Т. Престон</a:t>
                      </a:r>
                      <a:r>
                        <a:rPr lang="ru-RU"/>
                        <a:t> (</a:t>
                      </a:r>
                      <a:r>
                        <a:rPr lang="en-US">
                          <a:hlinkClick r:id="rId17"/>
                        </a:rPr>
                        <a:t>Lewis T. Preston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вересень 1991 — травень 1995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hlinkClick r:id="rId18"/>
                        </a:rPr>
                        <a:t>Джеймс Д. Вулфенсон</a:t>
                      </a:r>
                      <a:r>
                        <a:rPr lang="ru-RU"/>
                        <a:t> (</a:t>
                      </a:r>
                      <a:r>
                        <a:rPr lang="en-US">
                          <a:hlinkClick r:id="rId19"/>
                        </a:rPr>
                        <a:t>James David Wolfensohn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червень 1995 — травень 2005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hlinkClick r:id="rId20"/>
                        </a:rPr>
                        <a:t>Пол Вулфовіц</a:t>
                      </a:r>
                      <a:r>
                        <a:rPr lang="ru-RU"/>
                        <a:t> (</a:t>
                      </a:r>
                      <a:r>
                        <a:rPr lang="en-US">
                          <a:hlinkClick r:id="rId21"/>
                        </a:rPr>
                        <a:t>Paul Wolfowitz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червень 2005 — липень 2007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hlinkClick r:id="rId22"/>
                        </a:rPr>
                        <a:t>Роберт Зеллік</a:t>
                      </a:r>
                      <a:r>
                        <a:rPr lang="ru-RU"/>
                        <a:t> (</a:t>
                      </a:r>
                      <a:r>
                        <a:rPr lang="en-US">
                          <a:hlinkClick r:id="rId23"/>
                        </a:rPr>
                        <a:t>Robert Zoellick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червень 2007 — липень 2012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hlinkClick r:id="rId24"/>
                        </a:rPr>
                        <a:t>Джим Йонг Кім</a:t>
                      </a:r>
                      <a:r>
                        <a:rPr lang="ru-RU"/>
                        <a:t> (</a:t>
                      </a:r>
                      <a:r>
                        <a:rPr lang="en-US">
                          <a:hlinkClick r:id="rId25"/>
                        </a:rPr>
                        <a:t>Jim Yong Kim</a:t>
                      </a:r>
                      <a:r>
                        <a:rPr lang="en-US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61014" y="260648"/>
            <a:ext cx="347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Президенти</a:t>
            </a:r>
            <a:r>
              <a:rPr lang="ru-RU" b="1" dirty="0" smtClean="0"/>
              <a:t> </a:t>
            </a:r>
            <a:r>
              <a:rPr lang="ru-RU" b="1" dirty="0" err="1" smtClean="0"/>
              <a:t>Світового</a:t>
            </a:r>
            <a:r>
              <a:rPr lang="ru-RU" b="1" dirty="0" smtClean="0"/>
              <a:t> банку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034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2452896" cy="470952"/>
          </a:xfrm>
        </p:spPr>
        <p:txBody>
          <a:bodyPr/>
          <a:lstStyle/>
          <a:p>
            <a:r>
              <a:rPr lang="ru-RU" sz="1600" dirty="0" err="1"/>
              <a:t>Цілі</a:t>
            </a:r>
            <a:r>
              <a:rPr lang="ru-RU" sz="1600" dirty="0"/>
              <a:t> та </a:t>
            </a:r>
            <a:r>
              <a:rPr lang="ru-RU" sz="1600" dirty="0" err="1"/>
              <a:t>завдання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9073008" cy="42484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тисячоліття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банк </a:t>
            </a:r>
            <a:r>
              <a:rPr lang="ru-RU" dirty="0" err="1"/>
              <a:t>зосередив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тисячоліття</a:t>
            </a:r>
            <a:r>
              <a:rPr lang="ru-RU" baseline="30000" dirty="0" smtClean="0"/>
              <a:t> </a:t>
            </a:r>
            <a:r>
              <a:rPr lang="ru-RU" dirty="0" smtClean="0"/>
              <a:t>У </a:t>
            </a:r>
            <a:r>
              <a:rPr lang="ru-RU" dirty="0" err="1"/>
              <a:t>перехідний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до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тисячоліття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егідою</a:t>
            </a:r>
            <a:r>
              <a:rPr lang="ru-RU" dirty="0"/>
              <a:t> ООН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сформульовані</a:t>
            </a:r>
            <a:r>
              <a:rPr lang="ru-RU" dirty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спрямовані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.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тисячоліття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досягнуті</a:t>
            </a:r>
            <a:r>
              <a:rPr lang="ru-RU" dirty="0"/>
              <a:t> до 2015 року і </a:t>
            </a:r>
            <a:r>
              <a:rPr lang="ru-RU" dirty="0" err="1"/>
              <a:t>включають</a:t>
            </a:r>
            <a:r>
              <a:rPr lang="ru-RU" dirty="0"/>
              <a:t> в себе </a:t>
            </a:r>
            <a:r>
              <a:rPr lang="ru-RU" dirty="0" err="1"/>
              <a:t>наступні</a:t>
            </a:r>
            <a:r>
              <a:rPr lang="ru-RU" dirty="0"/>
              <a:t>:</a:t>
            </a:r>
          </a:p>
          <a:p>
            <a:pPr>
              <a:buFont typeface="Arial"/>
              <a:buChar char="•"/>
            </a:pPr>
            <a:r>
              <a:rPr lang="ru-RU" dirty="0" err="1"/>
              <a:t>ліквідація</a:t>
            </a:r>
            <a:r>
              <a:rPr lang="ru-RU" dirty="0"/>
              <a:t> </a:t>
            </a:r>
            <a:r>
              <a:rPr lang="ru-RU" dirty="0" err="1"/>
              <a:t>бідності</a:t>
            </a:r>
            <a:r>
              <a:rPr lang="ru-RU" dirty="0"/>
              <a:t> і голоду;</a:t>
            </a:r>
          </a:p>
          <a:p>
            <a:pPr>
              <a:buFont typeface="Arial"/>
              <a:buChar char="•"/>
            </a:pP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заохочення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жінок</a:t>
            </a:r>
            <a:r>
              <a:rPr lang="ru-RU" dirty="0"/>
              <a:t> та </a:t>
            </a:r>
            <a:r>
              <a:rPr lang="ru-RU" dirty="0" err="1"/>
              <a:t>розширення</a:t>
            </a:r>
            <a:r>
              <a:rPr lang="ru-RU" dirty="0"/>
              <a:t> прав і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смертності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материнства;</a:t>
            </a:r>
          </a:p>
          <a:p>
            <a:pPr>
              <a:buFont typeface="Arial"/>
              <a:buChar char="•"/>
            </a:pPr>
            <a:r>
              <a:rPr lang="ru-RU" dirty="0" err="1"/>
              <a:t>боротьба</a:t>
            </a:r>
            <a:r>
              <a:rPr lang="ru-RU" dirty="0"/>
              <a:t> з ВІЛ/</a:t>
            </a:r>
            <a:r>
              <a:rPr lang="ru-RU" dirty="0" err="1"/>
              <a:t>СНІДом</a:t>
            </a:r>
            <a:r>
              <a:rPr lang="ru-RU" dirty="0"/>
              <a:t>, </a:t>
            </a:r>
            <a:r>
              <a:rPr lang="ru-RU" dirty="0" err="1"/>
              <a:t>малярією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формування</a:t>
            </a:r>
            <a:r>
              <a:rPr lang="ru-RU" dirty="0"/>
              <a:t> глобального партнерства в </a:t>
            </a:r>
            <a:r>
              <a:rPr lang="ru-RU" dirty="0" err="1"/>
              <a:t>цілях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r>
              <a:rPr lang="ru-RU" dirty="0" err="1"/>
              <a:t>Вирішуючи</a:t>
            </a:r>
            <a:r>
              <a:rPr lang="ru-RU" dirty="0"/>
              <a:t>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Світовий</a:t>
            </a:r>
            <a:r>
              <a:rPr lang="ru-RU" dirty="0"/>
              <a:t> банк,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МБРР, </a:t>
            </a:r>
            <a:r>
              <a:rPr lang="ru-RU" dirty="0" err="1"/>
              <a:t>кредитує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доходу по </a:t>
            </a:r>
            <a:r>
              <a:rPr lang="ru-RU" dirty="0" err="1"/>
              <a:t>процентних</a:t>
            </a:r>
            <a:r>
              <a:rPr lang="ru-RU" dirty="0"/>
              <a:t> ставках, </a:t>
            </a:r>
            <a:r>
              <a:rPr lang="ru-RU" dirty="0" err="1"/>
              <a:t>відповідним</a:t>
            </a:r>
            <a:r>
              <a:rPr lang="ru-RU" dirty="0"/>
              <a:t> </a:t>
            </a:r>
            <a:r>
              <a:rPr lang="ru-RU" dirty="0" err="1"/>
              <a:t>рівню</a:t>
            </a:r>
            <a:r>
              <a:rPr lang="ru-RU" dirty="0"/>
              <a:t> ринку для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МАР </a:t>
            </a:r>
            <a:r>
              <a:rPr lang="ru-RU" dirty="0" err="1"/>
              <a:t>кредитує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доходу за </a:t>
            </a:r>
            <a:r>
              <a:rPr lang="ru-RU" dirty="0" err="1"/>
              <a:t>мінімальними</a:t>
            </a:r>
            <a:r>
              <a:rPr lang="ru-RU" dirty="0"/>
              <a:t> </a:t>
            </a:r>
            <a:r>
              <a:rPr lang="ru-RU" dirty="0" err="1"/>
              <a:t>відсотковими</a:t>
            </a:r>
            <a:r>
              <a:rPr lang="ru-RU" dirty="0"/>
              <a:t> ставками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відсотків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08504" cy="501317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різницю</a:t>
            </a:r>
            <a:r>
              <a:rPr lang="ru-RU" dirty="0"/>
              <a:t> у </a:t>
            </a:r>
            <a:r>
              <a:rPr lang="ru-RU" dirty="0" err="1"/>
              <a:t>функціях</a:t>
            </a:r>
            <a:r>
              <a:rPr lang="ru-RU" dirty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зв’язані</a:t>
            </a:r>
            <a:r>
              <a:rPr lang="ru-RU" dirty="0"/>
              <a:t>, перш за все, </a:t>
            </a:r>
            <a:r>
              <a:rPr lang="ru-RU" dirty="0" err="1"/>
              <a:t>єдністю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: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стабільному</a:t>
            </a:r>
            <a:r>
              <a:rPr lang="ru-RU" dirty="0"/>
              <a:t> </a:t>
            </a:r>
            <a:r>
              <a:rPr lang="ru-RU" dirty="0" err="1"/>
              <a:t>економічному</a:t>
            </a:r>
            <a:r>
              <a:rPr lang="ru-RU" dirty="0"/>
              <a:t> </a:t>
            </a:r>
            <a:r>
              <a:rPr lang="ru-RU" dirty="0" err="1"/>
              <a:t>зростанню</a:t>
            </a:r>
            <a:r>
              <a:rPr lang="ru-RU" dirty="0"/>
              <a:t> </a:t>
            </a:r>
            <a:r>
              <a:rPr lang="ru-RU" dirty="0" err="1"/>
              <a:t>країн-членів</a:t>
            </a:r>
            <a:r>
              <a:rPr lang="ru-RU" dirty="0"/>
              <a:t>, </a:t>
            </a:r>
            <a:r>
              <a:rPr lang="ru-RU" dirty="0" err="1"/>
              <a:t>допомога</a:t>
            </a:r>
            <a:r>
              <a:rPr lang="ru-RU" dirty="0"/>
              <a:t> в </a:t>
            </a:r>
            <a:r>
              <a:rPr lang="ru-RU" dirty="0" err="1"/>
              <a:t>реконструкції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</a:t>
            </a:r>
            <a:r>
              <a:rPr lang="ru-RU" dirty="0" err="1"/>
              <a:t>заохочення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приватного сектора, </a:t>
            </a:r>
            <a:r>
              <a:rPr lang="ru-RU" dirty="0" err="1"/>
              <a:t>заохочення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інвестування</a:t>
            </a:r>
            <a:r>
              <a:rPr lang="ru-RU" dirty="0"/>
              <a:t>. </a:t>
            </a:r>
          </a:p>
          <a:p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єдина</a:t>
            </a:r>
            <a:r>
              <a:rPr lang="ru-RU" dirty="0"/>
              <a:t> й </a:t>
            </a:r>
            <a:r>
              <a:rPr lang="ru-RU" dirty="0" err="1"/>
              <a:t>організаційно</a:t>
            </a:r>
            <a:r>
              <a:rPr lang="ru-RU" dirty="0"/>
              <a:t>: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підпорядковані</a:t>
            </a:r>
            <a:r>
              <a:rPr lang="ru-RU" dirty="0"/>
              <a:t> </a:t>
            </a:r>
            <a:r>
              <a:rPr lang="ru-RU" dirty="0" err="1"/>
              <a:t>єдиному</a:t>
            </a:r>
            <a:r>
              <a:rPr lang="ru-RU" dirty="0"/>
              <a:t> </a:t>
            </a:r>
            <a:r>
              <a:rPr lang="ru-RU" dirty="0" err="1"/>
              <a:t>керівникові</a:t>
            </a:r>
            <a:r>
              <a:rPr lang="ru-RU" dirty="0"/>
              <a:t> — Президенту </a:t>
            </a:r>
            <a:r>
              <a:rPr lang="ru-RU" dirty="0" err="1"/>
              <a:t>Світового</a:t>
            </a:r>
            <a:r>
              <a:rPr lang="ru-RU" dirty="0"/>
              <a:t> банку,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адміністративну</a:t>
            </a:r>
            <a:r>
              <a:rPr lang="ru-RU" dirty="0"/>
              <a:t> систему. </a:t>
            </a:r>
            <a:r>
              <a:rPr lang="ru-RU" dirty="0" err="1"/>
              <a:t>Водночас</a:t>
            </a:r>
            <a:r>
              <a:rPr lang="ru-RU" dirty="0"/>
              <a:t> за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розбіжності</a:t>
            </a:r>
            <a:r>
              <a:rPr lang="ru-RU" dirty="0"/>
              <a:t>.</a:t>
            </a:r>
          </a:p>
          <a:p>
            <a:r>
              <a:rPr lang="ru-RU" dirty="0"/>
              <a:t>Банк </a:t>
            </a:r>
            <a:r>
              <a:rPr lang="ru-RU" dirty="0" err="1"/>
              <a:t>використає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висококваліфікований</a:t>
            </a:r>
            <a:r>
              <a:rPr lang="ru-RU" dirty="0"/>
              <a:t> персонал і </a:t>
            </a:r>
            <a:r>
              <a:rPr lang="ru-RU" dirty="0" err="1"/>
              <a:t>велику</a:t>
            </a:r>
            <a:r>
              <a:rPr lang="ru-RU" dirty="0"/>
              <a:t> базу </a:t>
            </a:r>
            <a:r>
              <a:rPr lang="ru-RU" dirty="0" err="1"/>
              <a:t>знань</a:t>
            </a:r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стабільного</a:t>
            </a:r>
            <a:r>
              <a:rPr lang="ru-RU" dirty="0"/>
              <a:t>, </a:t>
            </a:r>
            <a:r>
              <a:rPr lang="ru-RU" dirty="0" err="1"/>
              <a:t>стійкого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заснованого</a:t>
            </a:r>
            <a:r>
              <a:rPr lang="ru-RU" dirty="0"/>
              <a:t> на принципах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справедливості</a:t>
            </a:r>
            <a:r>
              <a:rPr lang="ru-RU" dirty="0"/>
              <a:t>.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наданню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найбіднішим</a:t>
            </a:r>
            <a:r>
              <a:rPr lang="ru-RU" dirty="0"/>
              <a:t> </a:t>
            </a:r>
            <a:r>
              <a:rPr lang="ru-RU" dirty="0" err="1"/>
              <a:t>групам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й </a:t>
            </a:r>
            <a:r>
              <a:rPr lang="ru-RU" dirty="0" err="1"/>
              <a:t>найбідніших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Банк </a:t>
            </a:r>
            <a:r>
              <a:rPr lang="ru-RU" dirty="0" err="1"/>
              <a:t>указує</a:t>
            </a:r>
            <a:r>
              <a:rPr lang="ru-RU" dirty="0"/>
              <a:t> на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:</a:t>
            </a:r>
          </a:p>
          <a:p>
            <a:pPr>
              <a:buFont typeface="Arial"/>
              <a:buChar char="•"/>
            </a:pPr>
            <a:r>
              <a:rPr lang="ru-RU" dirty="0" err="1"/>
              <a:t>інвестування</a:t>
            </a:r>
            <a:r>
              <a:rPr lang="ru-RU" dirty="0"/>
              <a:t> в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шляхом </a:t>
            </a:r>
            <a:r>
              <a:rPr lang="ru-RU" dirty="0" err="1"/>
              <a:t>удосконалювання</a:t>
            </a:r>
            <a:r>
              <a:rPr lang="ru-RU" dirty="0"/>
              <a:t> систем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й </a:t>
            </a:r>
            <a:r>
              <a:rPr lang="ru-RU" dirty="0" err="1"/>
              <a:t>утворення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концентрація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на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залученні</a:t>
            </a:r>
            <a:r>
              <a:rPr lang="ru-RU" dirty="0"/>
              <a:t> широких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до </a:t>
            </a:r>
            <a:r>
              <a:rPr lang="ru-RU" dirty="0" err="1"/>
              <a:t>вирішення</a:t>
            </a:r>
            <a:r>
              <a:rPr lang="ru-RU" dirty="0"/>
              <a:t> проблем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удосконалюванні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й </a:t>
            </a:r>
            <a:r>
              <a:rPr lang="ru-RU" dirty="0" err="1"/>
              <a:t>нарощуванні</a:t>
            </a:r>
            <a:r>
              <a:rPr lang="ru-RU" dirty="0"/>
              <a:t> </a:t>
            </a:r>
            <a:r>
              <a:rPr lang="ru-RU" dirty="0" err="1"/>
              <a:t>інституціонального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як </a:t>
            </a:r>
            <a:r>
              <a:rPr lang="ru-RU" dirty="0" err="1"/>
              <a:t>основних</a:t>
            </a:r>
            <a:r>
              <a:rPr lang="ru-RU" dirty="0"/>
              <a:t> факторах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бідності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урядів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й </a:t>
            </a:r>
            <a:r>
              <a:rPr lang="ru-RU" dirty="0" err="1"/>
              <a:t>прозорості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підтримка</a:t>
            </a:r>
            <a:r>
              <a:rPr lang="ru-RU" dirty="0"/>
              <a:t> й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приватного </a:t>
            </a:r>
            <a:r>
              <a:rPr lang="ru-RU" dirty="0" err="1"/>
              <a:t>підприємництва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підтримка</a:t>
            </a:r>
            <a:r>
              <a:rPr lang="ru-RU" dirty="0"/>
              <a:t> реформ,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макроекономічну</a:t>
            </a:r>
            <a:r>
              <a:rPr lang="ru-RU" dirty="0"/>
              <a:t> </a:t>
            </a:r>
            <a:r>
              <a:rPr lang="ru-RU" dirty="0" err="1"/>
              <a:t>стабілізацію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інвестицій</a:t>
            </a:r>
            <a:r>
              <a:rPr lang="ru-RU" dirty="0"/>
              <a:t> і </a:t>
            </a:r>
            <a:r>
              <a:rPr lang="ru-RU" dirty="0" err="1"/>
              <a:t>довгострокового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9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876356" cy="3987781"/>
          </a:xfrm>
        </p:spPr>
        <p:txBody>
          <a:bodyPr>
            <a:normAutofit/>
          </a:bodyPr>
          <a:lstStyle/>
          <a:p>
            <a:r>
              <a:rPr lang="ru-RU" dirty="0" err="1"/>
              <a:t>Видаючи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, </a:t>
            </a:r>
            <a:r>
              <a:rPr lang="ru-RU" dirty="0" err="1"/>
              <a:t>проводячи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й </a:t>
            </a:r>
            <a:r>
              <a:rPr lang="ru-RU" dirty="0" err="1"/>
              <a:t>надаючи</a:t>
            </a:r>
            <a:r>
              <a:rPr lang="ru-RU" dirty="0"/>
              <a:t> </a:t>
            </a:r>
            <a:r>
              <a:rPr lang="ru-RU" dirty="0" err="1"/>
              <a:t>технічну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</a:t>
            </a:r>
            <a:r>
              <a:rPr lang="ru-RU" dirty="0" err="1"/>
              <a:t>Світовий</a:t>
            </a:r>
            <a:r>
              <a:rPr lang="ru-RU" dirty="0"/>
              <a:t> банк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широкого кола </a:t>
            </a:r>
            <a:r>
              <a:rPr lang="ru-RU" dirty="0" err="1"/>
              <a:t>програм</a:t>
            </a:r>
            <a:r>
              <a:rPr lang="ru-RU" dirty="0"/>
              <a:t>, метою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бідності</a:t>
            </a:r>
            <a:r>
              <a:rPr lang="ru-RU" dirty="0"/>
              <a:t> й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.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бідністю</a:t>
            </a:r>
            <a:r>
              <a:rPr lang="ru-RU" dirty="0"/>
              <a:t> є </a:t>
            </a:r>
            <a:r>
              <a:rPr lang="ru-RU" dirty="0" err="1"/>
              <a:t>надання</a:t>
            </a:r>
            <a:r>
              <a:rPr lang="ru-RU" dirty="0"/>
              <a:t> людям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шансу </a:t>
            </a:r>
            <a:r>
              <a:rPr lang="ru-RU" dirty="0" err="1"/>
              <a:t>поліпшити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й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За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для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бідності</a:t>
            </a:r>
            <a:r>
              <a:rPr lang="ru-RU" dirty="0"/>
              <a:t> й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людей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за </a:t>
            </a:r>
            <a:r>
              <a:rPr lang="ru-RU" dirty="0" err="1"/>
              <a:t>який-небудь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. У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:</a:t>
            </a:r>
          </a:p>
          <a:p>
            <a:pPr>
              <a:buFont typeface="Arial"/>
              <a:buChar char="•"/>
            </a:pP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збільшилася</a:t>
            </a:r>
            <a:r>
              <a:rPr lang="ru-RU" dirty="0"/>
              <a:t> з 55 до 65 </a:t>
            </a:r>
            <a:r>
              <a:rPr lang="ru-RU" dirty="0" err="1"/>
              <a:t>років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/>
              <a:t>число </a:t>
            </a:r>
            <a:r>
              <a:rPr lang="ru-RU" dirty="0" err="1"/>
              <a:t>грамотних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дорослого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подвоїлося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навчаються</a:t>
            </a:r>
            <a:r>
              <a:rPr lang="ru-RU" dirty="0"/>
              <a:t> в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зросла</a:t>
            </a:r>
            <a:r>
              <a:rPr lang="ru-RU" dirty="0"/>
              <a:t> з 411 до 681 </a:t>
            </a:r>
            <a:r>
              <a:rPr lang="ru-RU" dirty="0" err="1"/>
              <a:t>мільйона</a:t>
            </a:r>
            <a:r>
              <a:rPr lang="ru-RU" dirty="0"/>
              <a:t>;</a:t>
            </a:r>
          </a:p>
          <a:p>
            <a:pPr>
              <a:buFont typeface="Arial"/>
              <a:buChar char="•"/>
            </a:pPr>
            <a:r>
              <a:rPr lang="ru-RU" dirty="0" err="1"/>
              <a:t>дитяча</a:t>
            </a:r>
            <a:r>
              <a:rPr lang="ru-RU" dirty="0"/>
              <a:t> </a:t>
            </a:r>
            <a:r>
              <a:rPr lang="ru-RU" dirty="0" err="1"/>
              <a:t>смертність</a:t>
            </a:r>
            <a:r>
              <a:rPr lang="ru-RU" dirty="0"/>
              <a:t> </a:t>
            </a:r>
            <a:r>
              <a:rPr lang="ru-RU" dirty="0" err="1"/>
              <a:t>знизилася</a:t>
            </a:r>
            <a:r>
              <a:rPr lang="ru-RU" dirty="0"/>
              <a:t> на 50 </a:t>
            </a:r>
            <a:r>
              <a:rPr lang="ru-RU" dirty="0" err="1"/>
              <a:t>відсотків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35" y="4149080"/>
            <a:ext cx="3350967" cy="254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98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520940" cy="3579849"/>
          </a:xfrm>
        </p:spPr>
        <p:txBody>
          <a:bodyPr/>
          <a:lstStyle/>
          <a:p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досягнуті</a:t>
            </a:r>
            <a:r>
              <a:rPr lang="ru-RU" dirty="0"/>
              <a:t> </a:t>
            </a:r>
            <a:r>
              <a:rPr lang="ru-RU" dirty="0" err="1"/>
              <a:t>успіхи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зробити</a:t>
            </a:r>
            <a:r>
              <a:rPr lang="ru-RU" dirty="0"/>
              <a:t> для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З 4,7 </a:t>
            </a:r>
            <a:r>
              <a:rPr lang="ru-RU" dirty="0" err="1"/>
              <a:t>мільярди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в 100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банку: 3 </a:t>
            </a:r>
            <a:r>
              <a:rPr lang="ru-RU" dirty="0" err="1"/>
              <a:t>мільярди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на 2 </a:t>
            </a:r>
            <a:r>
              <a:rPr lang="ru-RU" dirty="0" err="1"/>
              <a:t>долари</a:t>
            </a:r>
            <a:r>
              <a:rPr lang="ru-RU" dirty="0"/>
              <a:t> США в день, а 1,2 </a:t>
            </a:r>
            <a:r>
              <a:rPr lang="ru-RU" dirty="0" err="1"/>
              <a:t>мільярди</a:t>
            </a:r>
            <a:r>
              <a:rPr lang="ru-RU" dirty="0"/>
              <a:t> —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на 1 </a:t>
            </a:r>
            <a:r>
              <a:rPr lang="ru-RU" dirty="0" err="1"/>
              <a:t>долар</a:t>
            </a:r>
            <a:r>
              <a:rPr lang="ru-RU" dirty="0"/>
              <a:t> у день; </a:t>
            </a:r>
            <a:r>
              <a:rPr lang="ru-RU" dirty="0" err="1"/>
              <a:t>майже</a:t>
            </a:r>
            <a:r>
              <a:rPr lang="ru-RU" dirty="0"/>
              <a:t> 3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вмирають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хвороб,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попередити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вакцинації</a:t>
            </a:r>
            <a:r>
              <a:rPr lang="ru-RU" dirty="0"/>
              <a:t>; 113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не </a:t>
            </a:r>
            <a:r>
              <a:rPr lang="ru-RU" dirty="0" err="1"/>
              <a:t>відвідують</a:t>
            </a:r>
            <a:r>
              <a:rPr lang="ru-RU" dirty="0"/>
              <a:t> школу; 1,5 </a:t>
            </a:r>
            <a:r>
              <a:rPr lang="ru-RU" dirty="0" err="1"/>
              <a:t>мільярда</a:t>
            </a:r>
            <a:r>
              <a:rPr lang="ru-RU" dirty="0"/>
              <a:t> людей не </a:t>
            </a:r>
            <a:r>
              <a:rPr lang="ru-RU" dirty="0" err="1"/>
              <a:t>мають</a:t>
            </a:r>
            <a:r>
              <a:rPr lang="ru-RU" dirty="0"/>
              <a:t> доступу до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питної</a:t>
            </a:r>
            <a:r>
              <a:rPr lang="ru-RU" dirty="0"/>
              <a:t> води.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1678"/>
            <a:ext cx="76328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8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</TotalTime>
  <Words>895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Світовий банк</vt:lpstr>
      <vt:lpstr>Презентация PowerPoint</vt:lpstr>
      <vt:lpstr>Презентация PowerPoint</vt:lpstr>
      <vt:lpstr>Презентация PowerPoint</vt:lpstr>
      <vt:lpstr>Презентация PowerPoint</vt:lpstr>
      <vt:lpstr>Цілі та завдання</vt:lpstr>
      <vt:lpstr>Презентация PowerPoint</vt:lpstr>
      <vt:lpstr>Презентация PowerPoint</vt:lpstr>
      <vt:lpstr>Презентация PowerPoint</vt:lpstr>
      <vt:lpstr>Співробітництво Світового банку і України </vt:lpstr>
      <vt:lpstr>Презентация PowerPoint</vt:lpstr>
      <vt:lpstr> Критика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Світовий банк</dc:title>
  <dc:creator>User</dc:creator>
  <cp:lastModifiedBy>User</cp:lastModifiedBy>
  <cp:revision>4</cp:revision>
  <dcterms:created xsi:type="dcterms:W3CDTF">2014-05-07T12:38:47Z</dcterms:created>
  <dcterms:modified xsi:type="dcterms:W3CDTF">2014-05-07T13:07:57Z</dcterms:modified>
</cp:coreProperties>
</file>