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CC00"/>
    <a:srgbClr val="FFCC00"/>
    <a:srgbClr val="FFFF66"/>
    <a:srgbClr val="FF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ECAA895-985D-40E3-A14E-2EDA0DF44B81}" type="datetimeFigureOut">
              <a:rPr lang="ru-RU" smtClean="0"/>
              <a:t>06.02.2014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50BF099-9E0E-4CF0-860C-DD72A73BE7B5}"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ECAA895-985D-40E3-A14E-2EDA0DF44B81}" type="datetimeFigureOut">
              <a:rPr lang="ru-RU" smtClean="0"/>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0BF099-9E0E-4CF0-860C-DD72A73BE7B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ECAA895-985D-40E3-A14E-2EDA0DF44B81}" type="datetimeFigureOut">
              <a:rPr lang="ru-RU" smtClean="0"/>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0BF099-9E0E-4CF0-860C-DD72A73BE7B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ECAA895-985D-40E3-A14E-2EDA0DF44B81}" type="datetimeFigureOut">
              <a:rPr lang="ru-RU" smtClean="0"/>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0BF099-9E0E-4CF0-860C-DD72A73BE7B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ECAA895-985D-40E3-A14E-2EDA0DF44B81}" type="datetimeFigureOut">
              <a:rPr lang="ru-RU" smtClean="0"/>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50BF099-9E0E-4CF0-860C-DD72A73BE7B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ECAA895-985D-40E3-A14E-2EDA0DF44B81}" type="datetimeFigureOut">
              <a:rPr lang="ru-RU" smtClean="0"/>
              <a:t>06.02.2014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0BF099-9E0E-4CF0-860C-DD72A73BE7B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ECAA895-985D-40E3-A14E-2EDA0DF44B81}" type="datetimeFigureOut">
              <a:rPr lang="ru-RU" smtClean="0"/>
              <a:t>06.02.2014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0BF099-9E0E-4CF0-860C-DD72A73BE7B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ECAA895-985D-40E3-A14E-2EDA0DF44B81}" type="datetimeFigureOut">
              <a:rPr lang="ru-RU" smtClean="0"/>
              <a:t>06.02.2014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0BF099-9E0E-4CF0-860C-DD72A73BE7B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CAA895-985D-40E3-A14E-2EDA0DF44B81}" type="datetimeFigureOut">
              <a:rPr lang="ru-RU" smtClean="0"/>
              <a:t>06.02.2014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0BF099-9E0E-4CF0-860C-DD72A73BE7B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ECAA895-985D-40E3-A14E-2EDA0DF44B81}" type="datetimeFigureOut">
              <a:rPr lang="ru-RU" smtClean="0"/>
              <a:t>06.02.2014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0BF099-9E0E-4CF0-860C-DD72A73BE7B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ECAA895-985D-40E3-A14E-2EDA0DF44B81}" type="datetimeFigureOut">
              <a:rPr lang="ru-RU" smtClean="0"/>
              <a:t>06.02.2014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0BF099-9E0E-4CF0-860C-DD72A73BE7B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36000">
              <a:schemeClr val="accent5">
                <a:lumMod val="60000"/>
                <a:lumOff val="40000"/>
              </a:schemeClr>
            </a:gs>
            <a:gs pos="85000">
              <a:schemeClr val="accent5">
                <a:lumMod val="75000"/>
              </a:schemeClr>
            </a:gs>
            <a:gs pos="100000">
              <a:schemeClr val="accent5">
                <a:lumMod val="50000"/>
              </a:schemeClr>
            </a:gs>
          </a:gsLst>
          <a:lin ang="5400000" scaled="0"/>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ECAA895-985D-40E3-A14E-2EDA0DF44B81}" type="datetimeFigureOut">
              <a:rPr lang="ru-RU" smtClean="0"/>
              <a:t>06.02.2014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50BF099-9E0E-4CF0-860C-DD72A73BE7B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76672"/>
            <a:ext cx="3810000" cy="5924550"/>
          </a:xfrm>
          <a:prstGeom prst="rect">
            <a:avLst/>
          </a:prstGeom>
          <a:ln>
            <a:noFill/>
          </a:ln>
          <a:effectLst>
            <a:softEdge rad="112500"/>
          </a:effectLst>
        </p:spPr>
      </p:pic>
      <p:sp>
        <p:nvSpPr>
          <p:cNvPr id="2" name="Заголовок 1"/>
          <p:cNvSpPr>
            <a:spLocks noGrp="1"/>
          </p:cNvSpPr>
          <p:nvPr>
            <p:ph type="ctrTitle"/>
          </p:nvPr>
        </p:nvSpPr>
        <p:spPr>
          <a:xfrm>
            <a:off x="179512" y="620688"/>
            <a:ext cx="8229600" cy="1828800"/>
          </a:xfrm>
          <a:noFill/>
        </p:spPr>
        <p:txBody>
          <a:bodyPr>
            <a:scene3d>
              <a:camera prst="orthographicFront"/>
              <a:lightRig rig="soft" dir="t">
                <a:rot lat="0" lon="0" rev="17220000"/>
              </a:lightRig>
            </a:scene3d>
            <a:sp3d extrusionH="57150" prstMaterial="softEdge">
              <a:bevelT w="82550" h="38100" prst="coolSlant"/>
              <a:bevelB w="38100" h="38100"/>
            </a:sp3d>
          </a:bodyPr>
          <a:lstStyle/>
          <a:p>
            <a:r>
              <a:rPr lang="ru-RU" dirty="0" smtClean="0">
                <a:ln w="34925" cap="rnd" cmpd="thinThick">
                  <a:solidFill>
                    <a:schemeClr val="accent6">
                      <a:lumMod val="50000"/>
                    </a:schemeClr>
                  </a:solidFill>
                  <a:prstDash val="solid"/>
                  <a:miter lim="800000"/>
                </a:ln>
                <a:gradFill>
                  <a:gsLst>
                    <a:gs pos="0">
                      <a:srgbClr val="000082"/>
                    </a:gs>
                    <a:gs pos="30000">
                      <a:srgbClr val="66008F"/>
                    </a:gs>
                    <a:gs pos="64999">
                      <a:srgbClr val="BA0066"/>
                    </a:gs>
                    <a:gs pos="89999">
                      <a:srgbClr val="FF0000"/>
                    </a:gs>
                    <a:gs pos="100000">
                      <a:srgbClr val="FF8200"/>
                    </a:gs>
                  </a:gsLst>
                  <a:lin ang="48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rPr>
              <a:t>Ольга </a:t>
            </a:r>
            <a:r>
              <a:rPr lang="ru-RU" dirty="0" err="1" smtClean="0">
                <a:ln w="34925" cap="rnd" cmpd="thinThick">
                  <a:solidFill>
                    <a:schemeClr val="accent6">
                      <a:lumMod val="50000"/>
                    </a:schemeClr>
                  </a:solidFill>
                  <a:prstDash val="solid"/>
                  <a:miter lim="800000"/>
                </a:ln>
                <a:gradFill>
                  <a:gsLst>
                    <a:gs pos="0">
                      <a:srgbClr val="000082"/>
                    </a:gs>
                    <a:gs pos="30000">
                      <a:srgbClr val="66008F"/>
                    </a:gs>
                    <a:gs pos="64999">
                      <a:srgbClr val="BA0066"/>
                    </a:gs>
                    <a:gs pos="89999">
                      <a:srgbClr val="FF0000"/>
                    </a:gs>
                    <a:gs pos="100000">
                      <a:srgbClr val="FF8200"/>
                    </a:gs>
                  </a:gsLst>
                  <a:lin ang="48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rPr>
              <a:t>Кобилянська</a:t>
            </a:r>
            <a:r>
              <a:rPr lang="ru-RU" dirty="0" smtClean="0">
                <a:ln w="34925" cap="rnd" cmpd="thinThick">
                  <a:solidFill>
                    <a:schemeClr val="accent6">
                      <a:lumMod val="50000"/>
                    </a:schemeClr>
                  </a:solidFill>
                  <a:prstDash val="solid"/>
                  <a:miter lim="800000"/>
                </a:ln>
                <a:gradFill>
                  <a:gsLst>
                    <a:gs pos="0">
                      <a:srgbClr val="000082"/>
                    </a:gs>
                    <a:gs pos="30000">
                      <a:srgbClr val="66008F"/>
                    </a:gs>
                    <a:gs pos="64999">
                      <a:srgbClr val="BA0066"/>
                    </a:gs>
                    <a:gs pos="89999">
                      <a:srgbClr val="FF0000"/>
                    </a:gs>
                    <a:gs pos="100000">
                      <a:srgbClr val="FF8200"/>
                    </a:gs>
                  </a:gsLst>
                  <a:lin ang="48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rPr>
              <a:t> </a:t>
            </a:r>
            <a:r>
              <a:rPr lang="ru-RU" dirty="0" err="1" smtClean="0">
                <a:ln w="34925" cap="rnd" cmpd="thinThick">
                  <a:solidFill>
                    <a:schemeClr val="accent6">
                      <a:lumMod val="50000"/>
                    </a:schemeClr>
                  </a:solidFill>
                  <a:prstDash val="solid"/>
                  <a:miter lim="800000"/>
                </a:ln>
                <a:gradFill>
                  <a:gsLst>
                    <a:gs pos="0">
                      <a:srgbClr val="000082"/>
                    </a:gs>
                    <a:gs pos="30000">
                      <a:srgbClr val="66008F"/>
                    </a:gs>
                    <a:gs pos="64999">
                      <a:srgbClr val="BA0066"/>
                    </a:gs>
                    <a:gs pos="89999">
                      <a:srgbClr val="FF0000"/>
                    </a:gs>
                    <a:gs pos="100000">
                      <a:srgbClr val="FF8200"/>
                    </a:gs>
                  </a:gsLst>
                  <a:lin ang="48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rPr>
              <a:t>пов</a:t>
            </a:r>
            <a:r>
              <a:rPr lang="uk-UA" dirty="0" smtClean="0">
                <a:ln w="34925" cap="rnd" cmpd="thinThick">
                  <a:solidFill>
                    <a:schemeClr val="accent6">
                      <a:lumMod val="50000"/>
                    </a:schemeClr>
                  </a:solidFill>
                  <a:prstDash val="solid"/>
                  <a:miter lim="800000"/>
                </a:ln>
                <a:gradFill>
                  <a:gsLst>
                    <a:gs pos="0">
                      <a:srgbClr val="000082"/>
                    </a:gs>
                    <a:gs pos="30000">
                      <a:srgbClr val="66008F"/>
                    </a:gs>
                    <a:gs pos="64999">
                      <a:srgbClr val="BA0066"/>
                    </a:gs>
                    <a:gs pos="89999">
                      <a:srgbClr val="FF0000"/>
                    </a:gs>
                    <a:gs pos="100000">
                      <a:srgbClr val="FF8200"/>
                    </a:gs>
                  </a:gsLst>
                  <a:lin ang="48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rPr>
              <a:t>і</a:t>
            </a:r>
            <a:r>
              <a:rPr lang="ru-RU" dirty="0" err="1" smtClean="0">
                <a:ln w="34925" cap="rnd" cmpd="thinThick">
                  <a:solidFill>
                    <a:schemeClr val="accent6">
                      <a:lumMod val="50000"/>
                    </a:schemeClr>
                  </a:solidFill>
                  <a:prstDash val="solid"/>
                  <a:miter lim="800000"/>
                </a:ln>
                <a:gradFill>
                  <a:gsLst>
                    <a:gs pos="0">
                      <a:srgbClr val="000082"/>
                    </a:gs>
                    <a:gs pos="30000">
                      <a:srgbClr val="66008F"/>
                    </a:gs>
                    <a:gs pos="64999">
                      <a:srgbClr val="BA0066"/>
                    </a:gs>
                    <a:gs pos="89999">
                      <a:srgbClr val="FF0000"/>
                    </a:gs>
                    <a:gs pos="100000">
                      <a:srgbClr val="FF8200"/>
                    </a:gs>
                  </a:gsLst>
                  <a:lin ang="48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rPr>
              <a:t>сть</a:t>
            </a:r>
            <a:r>
              <a:rPr lang="ru-RU" dirty="0" smtClean="0">
                <a:ln w="34925" cap="rnd" cmpd="thinThick">
                  <a:solidFill>
                    <a:schemeClr val="accent6">
                      <a:lumMod val="50000"/>
                    </a:schemeClr>
                  </a:solidFill>
                  <a:prstDash val="solid"/>
                  <a:miter lim="800000"/>
                </a:ln>
                <a:gradFill>
                  <a:gsLst>
                    <a:gs pos="0">
                      <a:srgbClr val="000082"/>
                    </a:gs>
                    <a:gs pos="30000">
                      <a:srgbClr val="66008F"/>
                    </a:gs>
                    <a:gs pos="64999">
                      <a:srgbClr val="BA0066"/>
                    </a:gs>
                    <a:gs pos="89999">
                      <a:srgbClr val="FF0000"/>
                    </a:gs>
                    <a:gs pos="100000">
                      <a:srgbClr val="FF8200"/>
                    </a:gs>
                  </a:gsLst>
                  <a:lin ang="48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rPr>
              <a:t> «Земля»</a:t>
            </a:r>
            <a:endParaRPr lang="ru-RU" dirty="0">
              <a:ln w="34925" cap="rnd" cmpd="thinThick">
                <a:solidFill>
                  <a:schemeClr val="accent6">
                    <a:lumMod val="50000"/>
                  </a:schemeClr>
                </a:solidFill>
                <a:prstDash val="solid"/>
                <a:miter lim="800000"/>
              </a:ln>
              <a:gradFill>
                <a:gsLst>
                  <a:gs pos="0">
                    <a:srgbClr val="000082"/>
                  </a:gs>
                  <a:gs pos="30000">
                    <a:srgbClr val="66008F"/>
                  </a:gs>
                  <a:gs pos="64999">
                    <a:srgbClr val="BA0066"/>
                  </a:gs>
                  <a:gs pos="89999">
                    <a:srgbClr val="FF0000"/>
                  </a:gs>
                  <a:gs pos="100000">
                    <a:srgbClr val="FF8200"/>
                  </a:gs>
                </a:gsLst>
                <a:lin ang="48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3" name="Подзаголовок 2"/>
          <p:cNvSpPr>
            <a:spLocks noGrp="1"/>
          </p:cNvSpPr>
          <p:nvPr>
            <p:ph type="subTitle" idx="1"/>
          </p:nvPr>
        </p:nvSpPr>
        <p:spPr>
          <a:xfrm>
            <a:off x="3944" y="5573893"/>
            <a:ext cx="5769063" cy="817382"/>
          </a:xfrm>
        </p:spPr>
        <p:txBody>
          <a:bodyPr>
            <a:normAutofit lnSpcReduction="10000"/>
          </a:bodyPr>
          <a:lstStyle/>
          <a:p>
            <a:r>
              <a:rPr lang="uk-UA" sz="4800" dirty="0" smtClean="0">
                <a:latin typeface="Alexandra Zeferino One" pitchFamily="66" charset="0"/>
              </a:rPr>
              <a:t>Історія написання</a:t>
            </a:r>
            <a:endParaRPr lang="ru-RU" sz="4800" dirty="0">
              <a:latin typeface="Alexandra Zeferino One" pitchFamily="66" charset="0"/>
            </a:endParaRPr>
          </a:p>
        </p:txBody>
      </p:sp>
    </p:spTree>
    <p:extLst>
      <p:ext uri="{BB962C8B-B14F-4D97-AF65-F5344CB8AC3E}">
        <p14:creationId xmlns:p14="http://schemas.microsoft.com/office/powerpoint/2010/main" val="887064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547664" y="329687"/>
            <a:ext cx="7056784" cy="1938992"/>
          </a:xfrm>
          <a:prstGeom prst="rect">
            <a:avLst/>
          </a:prstGeom>
        </p:spPr>
        <p:txBody>
          <a:bodyPr wrap="square">
            <a:spAutoFit/>
          </a:bodyPr>
          <a:lstStyle/>
          <a:p>
            <a:r>
              <a:rPr lang="uk-UA" sz="2000" i="1" dirty="0">
                <a:solidFill>
                  <a:schemeClr val="bg1">
                    <a:lumMod val="95000"/>
                    <a:lumOff val="5000"/>
                  </a:schemeClr>
                </a:solidFill>
              </a:rPr>
              <a:t>Повість «Земля» висвітлює одвічні проблеми — людини і землі, злочину й кари, батьків і дітей. Реалістичне зображення дійсності зумовило правильне висвітлення основної проблеми твору – влади землі. Повість переконує, що земля при капіталізмі не може бути для селянина джерелом щастя, а лише причиною трагедій.</a:t>
            </a:r>
            <a:endParaRPr lang="uk-UA" sz="2000" i="1" dirty="0">
              <a:solidFill>
                <a:schemeClr val="bg1">
                  <a:lumMod val="95000"/>
                  <a:lumOff val="5000"/>
                </a:schemeClr>
              </a:solidFill>
            </a:endParaRPr>
          </a:p>
        </p:txBody>
      </p:sp>
    </p:spTree>
    <p:extLst>
      <p:ext uri="{BB962C8B-B14F-4D97-AF65-F5344CB8AC3E}">
        <p14:creationId xmlns:p14="http://schemas.microsoft.com/office/powerpoint/2010/main" val="75732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403648" y="1052736"/>
            <a:ext cx="2016224" cy="369332"/>
          </a:xfrm>
          <a:prstGeom prst="rect">
            <a:avLst/>
          </a:prstGeom>
          <a:noFill/>
        </p:spPr>
        <p:txBody>
          <a:bodyPr wrap="square" rtlCol="0">
            <a:spAutoFit/>
          </a:bodyPr>
          <a:lstStyle/>
          <a:p>
            <a:endParaRPr lang="ru-RU"/>
          </a:p>
        </p:txBody>
      </p:sp>
      <p:sp>
        <p:nvSpPr>
          <p:cNvPr id="2" name="TextBox 1"/>
          <p:cNvSpPr txBox="1"/>
          <p:nvPr/>
        </p:nvSpPr>
        <p:spPr>
          <a:xfrm>
            <a:off x="467544" y="404664"/>
            <a:ext cx="4032448" cy="3416320"/>
          </a:xfrm>
          <a:prstGeom prst="rect">
            <a:avLst/>
          </a:prstGeom>
          <a:noFill/>
        </p:spPr>
        <p:txBody>
          <a:bodyPr wrap="square" rtlCol="0">
            <a:spAutoFit/>
          </a:bodyPr>
          <a:lstStyle/>
          <a:p>
            <a:r>
              <a:rPr lang="uk-UA" dirty="0" smtClean="0">
                <a:solidFill>
                  <a:schemeClr val="bg1">
                    <a:lumMod val="95000"/>
                    <a:lumOff val="5000"/>
                  </a:schemeClr>
                </a:solidFill>
              </a:rPr>
              <a:t>Органічне поєднання ліризму, психологізму й романтизму робить своєрідним стиль творів О. Кобилянської, які в своїй основі є реалістичними. Найвищим досягненням реалізму в її творчості цілком справедливо вважають соціально-психологічну повість «Земля», яка була завершена в 1901 році, а в 1902 році надрукована в журналі «Літературно-науковий вісник» і окремним виданням.</a:t>
            </a:r>
            <a:endParaRPr lang="ru-RU" dirty="0">
              <a:solidFill>
                <a:schemeClr val="bg1">
                  <a:lumMod val="95000"/>
                  <a:lumOff val="5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548680"/>
            <a:ext cx="3690616" cy="4926972"/>
          </a:xfrm>
          <a:prstGeom prst="rect">
            <a:avLst/>
          </a:prstGeom>
          <a:ln w="228600" cap="sq" cmpd="thickThin">
            <a:solidFill>
              <a:srgbClr val="000000"/>
            </a:solidFill>
            <a:prstDash val="solid"/>
            <a:miter lim="800000"/>
          </a:ln>
          <a:effectLst>
            <a:innerShdw blurRad="76200">
              <a:srgbClr val="000000"/>
            </a:inn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1408">
            <a:off x="2087326" y="3899484"/>
            <a:ext cx="1910069" cy="2592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781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31000">
              <a:schemeClr val="accent1">
                <a:lumMod val="60000"/>
                <a:lumOff val="40000"/>
              </a:schemeClr>
            </a:gs>
            <a:gs pos="63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extLst>
              <a:ext uri="{BEBA8EAE-BF5A-486C-A8C5-ECC9F3942E4B}">
                <a14:imgProps xmlns:a14="http://schemas.microsoft.com/office/drawing/2010/main">
                  <a14:imgLayer r:embed="rId3">
                    <a14:imgEffect>
                      <a14:artisticGlowDiffused/>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b="8074"/>
          <a:stretch/>
        </p:blipFill>
        <p:spPr>
          <a:xfrm>
            <a:off x="1259632" y="1268760"/>
            <a:ext cx="7596985" cy="5229201"/>
          </a:xfrm>
          <a:prstGeom prst="roundRect">
            <a:avLst>
              <a:gd name="adj" fmla="val 8594"/>
            </a:avLst>
          </a:prstGeom>
          <a:solidFill>
            <a:srgbClr val="FFFFFF">
              <a:shade val="85000"/>
            </a:srgbClr>
          </a:solidFill>
          <a:ln>
            <a:noFill/>
          </a:ln>
          <a:effectLst/>
        </p:spPr>
      </p:pic>
      <p:sp>
        <p:nvSpPr>
          <p:cNvPr id="8" name="TextBox 7"/>
          <p:cNvSpPr txBox="1"/>
          <p:nvPr/>
        </p:nvSpPr>
        <p:spPr>
          <a:xfrm>
            <a:off x="251520" y="397113"/>
            <a:ext cx="5040560" cy="3416320"/>
          </a:xfrm>
          <a:prstGeom prst="rect">
            <a:avLst/>
          </a:prstGeom>
          <a:noFill/>
        </p:spPr>
        <p:txBody>
          <a:bodyPr wrap="square" rtlCol="0">
            <a:spAutoFit/>
          </a:bodyPr>
          <a:lstStyle/>
          <a:p>
            <a:r>
              <a:rPr lang="uk-UA" b="1" i="1" dirty="0">
                <a:solidFill>
                  <a:schemeClr val="bg1">
                    <a:lumMod val="95000"/>
                    <a:lumOff val="5000"/>
                  </a:schemeClr>
                </a:solidFill>
              </a:rPr>
              <a:t>В основу повісті Ольги Кобилянської «Земля» було покладено реальний факт — у селі Димка </a:t>
            </a:r>
            <a:r>
              <a:rPr lang="uk-UA" b="1" i="1" dirty="0" err="1" smtClean="0">
                <a:solidFill>
                  <a:schemeClr val="bg1">
                    <a:lumMod val="95000"/>
                    <a:lumOff val="5000"/>
                  </a:schemeClr>
                </a:solidFill>
              </a:rPr>
              <a:t>Глибоцького</a:t>
            </a:r>
            <a:r>
              <a:rPr lang="uk-UA" b="1" i="1" dirty="0" smtClean="0">
                <a:solidFill>
                  <a:schemeClr val="bg1">
                    <a:lumMod val="95000"/>
                    <a:lumOff val="5000"/>
                  </a:schemeClr>
                </a:solidFill>
              </a:rPr>
              <a:t> </a:t>
            </a:r>
            <a:r>
              <a:rPr lang="uk-UA" b="1" i="1" dirty="0">
                <a:solidFill>
                  <a:schemeClr val="bg1">
                    <a:lumMod val="95000"/>
                    <a:lumOff val="5000"/>
                  </a:schemeClr>
                </a:solidFill>
              </a:rPr>
              <a:t>повіту в родині </a:t>
            </a:r>
            <a:r>
              <a:rPr lang="uk-UA" b="1" i="1" dirty="0" err="1">
                <a:solidFill>
                  <a:schemeClr val="bg1">
                    <a:lumMod val="95000"/>
                    <a:lumOff val="5000"/>
                  </a:schemeClr>
                </a:solidFill>
              </a:rPr>
              <a:t>Жижіянів</a:t>
            </a:r>
            <a:r>
              <a:rPr lang="uk-UA" b="1" i="1" dirty="0">
                <a:solidFill>
                  <a:schemeClr val="bg1">
                    <a:lumMod val="95000"/>
                    <a:lumOff val="5000"/>
                  </a:schemeClr>
                </a:solidFill>
              </a:rPr>
              <a:t> молодший брат убив старшого, щоб одержати у спадщину батьківську землю. «Факти, що спонукали мене написати «Землю», правдиві. Особи майже всі до одної також із життя взяті. Я просто фізично терпіла під з'явиськом тих фактів, і коли писала – ох, як хвилями ридала!... Написання тієї повісті дало мені рівновагу, вдоволення і гнало до дальшого творення».</a:t>
            </a:r>
            <a:endParaRPr lang="uk-UA" b="1" i="1" dirty="0">
              <a:solidFill>
                <a:schemeClr val="bg1">
                  <a:lumMod val="95000"/>
                  <a:lumOff val="5000"/>
                </a:schemeClr>
              </a:solidFill>
            </a:endParaRPr>
          </a:p>
        </p:txBody>
      </p:sp>
    </p:spTree>
    <p:extLst>
      <p:ext uri="{BB962C8B-B14F-4D97-AF65-F5344CB8AC3E}">
        <p14:creationId xmlns:p14="http://schemas.microsoft.com/office/powerpoint/2010/main" val="62236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059832" y="1403152"/>
            <a:ext cx="5928243" cy="2585323"/>
          </a:xfrm>
          <a:prstGeom prst="rect">
            <a:avLst/>
          </a:prstGeom>
        </p:spPr>
        <p:txBody>
          <a:bodyPr wrap="square">
            <a:spAutoFit/>
          </a:bodyPr>
          <a:lstStyle/>
          <a:p>
            <a:r>
              <a:rPr lang="uk-UA" b="1" i="1" dirty="0" smtClean="0">
                <a:solidFill>
                  <a:schemeClr val="tx2">
                    <a:lumMod val="40000"/>
                    <a:lumOff val="60000"/>
                  </a:schemeClr>
                </a:solidFill>
                <a:effectLst>
                  <a:outerShdw blurRad="38100" dist="38100" dir="2700000" algn="tl">
                    <a:srgbClr val="000000">
                      <a:alpha val="43137"/>
                    </a:srgbClr>
                  </a:outerShdw>
                </a:effectLst>
              </a:rPr>
              <a:t>Але авторка не лише описує, а й глибоко осмислює трагічну подію, намагається відшукати джерела тієї жорстокості. А вони — у землі, справжній та єдиній господині!.. Поступово, крок за кроком, розкриває Кобилянська той великий вплив, який має земля на кожну людину. Земля керує всіма вчинками та стосунками людей, вона сіє ворожнечу на селі, робить сухими та жорстокими людські серця — або, навпаки, дає зрозуміти справжні життєві цінності.</a:t>
            </a:r>
            <a:endParaRPr lang="uk-UA" b="1" i="1" dirty="0">
              <a:solidFill>
                <a:schemeClr val="tx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641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393692"/>
            <a:ext cx="7632848" cy="1938992"/>
          </a:xfrm>
          <a:prstGeom prst="rect">
            <a:avLst/>
          </a:prstGeom>
        </p:spPr>
        <p:txBody>
          <a:bodyPr wrap="square">
            <a:spAutoFit/>
          </a:bodyPr>
          <a:lstStyle/>
          <a:p>
            <a:r>
              <a:rPr lang="uk-UA" sz="2000" dirty="0" smtClean="0">
                <a:solidFill>
                  <a:schemeClr val="bg1">
                    <a:lumMod val="95000"/>
                    <a:lumOff val="5000"/>
                  </a:schemeClr>
                </a:solidFill>
                <a:latin typeface="Annabelle" pitchFamily="66" charset="0"/>
              </a:rPr>
              <a:t>У повісті земля стає ключовим образом-символом, що визначає все в цьому житті. Письменниця яскраво показує багатогранність та фатальність цього образу. Земля одночасно є матір'ю, що дарує життя, і домовиною, що приймає до себе. Вона може бути лагідною та жорстокою, доброю та поганою, бо вона дає і вона ж забирає. Це початок і кінець усього живого. </a:t>
            </a:r>
            <a:endParaRPr lang="uk-UA" sz="2000" dirty="0">
              <a:solidFill>
                <a:schemeClr val="bg1">
                  <a:lumMod val="95000"/>
                  <a:lumOff val="5000"/>
                </a:schemeClr>
              </a:solidFill>
              <a:latin typeface="Annabelle"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541031"/>
            <a:ext cx="3962087" cy="3962087"/>
          </a:xfrm>
          <a:prstGeom prst="rect">
            <a:avLst/>
          </a:prstGeom>
          <a:ln>
            <a:noFill/>
          </a:ln>
          <a:effectLst>
            <a:softEdge rad="127000"/>
          </a:effectLst>
        </p:spPr>
      </p:pic>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32040" y="2563339"/>
            <a:ext cx="3780420" cy="25202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642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247238" y="791533"/>
            <a:ext cx="3707904" cy="1323439"/>
          </a:xfrm>
          <a:prstGeom prst="rect">
            <a:avLst/>
          </a:prstGeom>
        </p:spPr>
        <p:txBody>
          <a:bodyPr wrap="square">
            <a:spAutoFit/>
          </a:bodyPr>
          <a:lstStyle/>
          <a:p>
            <a:r>
              <a:rPr lang="ru-RU" sz="2000" dirty="0">
                <a:solidFill>
                  <a:srgbClr val="002060"/>
                </a:solidFill>
              </a:rPr>
              <a:t>У </a:t>
            </a:r>
            <a:r>
              <a:rPr lang="ru-RU" sz="2000" dirty="0" err="1">
                <a:solidFill>
                  <a:srgbClr val="002060"/>
                </a:solidFill>
              </a:rPr>
              <a:t>творі</a:t>
            </a:r>
            <a:r>
              <a:rPr lang="ru-RU" sz="2000" dirty="0">
                <a:solidFill>
                  <a:srgbClr val="002060"/>
                </a:solidFill>
              </a:rPr>
              <a:t> </a:t>
            </a:r>
            <a:r>
              <a:rPr lang="ru-RU" sz="2000" dirty="0" err="1">
                <a:solidFill>
                  <a:srgbClr val="002060"/>
                </a:solidFill>
              </a:rPr>
              <a:t>Кобилянської</a:t>
            </a:r>
            <a:r>
              <a:rPr lang="ru-RU" sz="2000" dirty="0">
                <a:solidFill>
                  <a:srgbClr val="002060"/>
                </a:solidFill>
              </a:rPr>
              <a:t> земля </a:t>
            </a:r>
            <a:r>
              <a:rPr lang="ru-RU" sz="2000" dirty="0" err="1">
                <a:solidFill>
                  <a:srgbClr val="002060"/>
                </a:solidFill>
              </a:rPr>
              <a:t>змальована</a:t>
            </a:r>
            <a:r>
              <a:rPr lang="ru-RU" sz="2000" dirty="0">
                <a:solidFill>
                  <a:srgbClr val="002060"/>
                </a:solidFill>
              </a:rPr>
              <a:t> живою </a:t>
            </a:r>
            <a:r>
              <a:rPr lang="ru-RU" sz="2000" dirty="0" err="1">
                <a:solidFill>
                  <a:srgbClr val="002060"/>
                </a:solidFill>
              </a:rPr>
              <a:t>істотою</a:t>
            </a:r>
            <a:r>
              <a:rPr lang="ru-RU" sz="2000" dirty="0">
                <a:solidFill>
                  <a:srgbClr val="002060"/>
                </a:solidFill>
              </a:rPr>
              <a:t>, яка насильно </a:t>
            </a:r>
            <a:r>
              <a:rPr lang="ru-RU" sz="2000" dirty="0" err="1">
                <a:solidFill>
                  <a:srgbClr val="002060"/>
                </a:solidFill>
              </a:rPr>
              <a:t>втручається</a:t>
            </a:r>
            <a:r>
              <a:rPr lang="ru-RU" sz="2000" dirty="0">
                <a:solidFill>
                  <a:srgbClr val="002060"/>
                </a:solidFill>
              </a:rPr>
              <a:t> в долю </a:t>
            </a:r>
            <a:r>
              <a:rPr lang="ru-RU" sz="2000" dirty="0" err="1">
                <a:solidFill>
                  <a:srgbClr val="002060"/>
                </a:solidFill>
              </a:rPr>
              <a:t>людини</a:t>
            </a:r>
            <a:r>
              <a:rPr lang="ru-RU" sz="2000" dirty="0">
                <a:solidFill>
                  <a:srgbClr val="002060"/>
                </a:solidFill>
              </a:rPr>
              <a:t>, </a:t>
            </a:r>
            <a:r>
              <a:rPr lang="ru-RU" sz="2000" dirty="0" err="1">
                <a:solidFill>
                  <a:srgbClr val="002060"/>
                </a:solidFill>
              </a:rPr>
              <a:t>нав'язує</a:t>
            </a:r>
            <a:r>
              <a:rPr lang="ru-RU" sz="2000" dirty="0">
                <a:solidFill>
                  <a:srgbClr val="002060"/>
                </a:solidFill>
              </a:rPr>
              <a:t> </a:t>
            </a:r>
            <a:r>
              <a:rPr lang="ru-RU" sz="2000" dirty="0" err="1">
                <a:solidFill>
                  <a:srgbClr val="002060"/>
                </a:solidFill>
              </a:rPr>
              <a:t>їй</a:t>
            </a:r>
            <a:r>
              <a:rPr lang="ru-RU" sz="2000" dirty="0">
                <a:solidFill>
                  <a:srgbClr val="002060"/>
                </a:solidFill>
              </a:rPr>
              <a:t> свою волю.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857942"/>
            <a:ext cx="5863119" cy="3789041"/>
          </a:xfrm>
          <a:prstGeom prst="rect">
            <a:avLst/>
          </a:prstGeom>
          <a:effectLst>
            <a:softEdge rad="317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8" y="194715"/>
            <a:ext cx="5514624" cy="4104456"/>
          </a:xfrm>
          <a:prstGeom prst="rect">
            <a:avLst/>
          </a:prstGeom>
          <a:effectLst>
            <a:softEdge rad="317500"/>
          </a:effectLst>
        </p:spPr>
      </p:pic>
    </p:spTree>
    <p:extLst>
      <p:ext uri="{BB962C8B-B14F-4D97-AF65-F5344CB8AC3E}">
        <p14:creationId xmlns:p14="http://schemas.microsoft.com/office/powerpoint/2010/main" val="216733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051720" y="404664"/>
            <a:ext cx="6624736" cy="2031325"/>
          </a:xfrm>
          <a:prstGeom prst="rect">
            <a:avLst/>
          </a:prstGeom>
          <a:solidFill>
            <a:schemeClr val="bg1">
              <a:lumMod val="95000"/>
              <a:lumOff val="5000"/>
              <a:alpha val="67000"/>
            </a:schemeClr>
          </a:solidFill>
        </p:spPr>
        <p:txBody>
          <a:bodyPr wrap="square">
            <a:spAutoFit/>
          </a:bodyPr>
          <a:lstStyle/>
          <a:p>
            <a:r>
              <a:rPr lang="uk-UA" dirty="0"/>
              <a:t>Показуючи владу землі над селянами та її наслідки, письменниця надзвичайно тонко відтворює психологію селян, їхні прагнення, радощі й горе. Землею обумовлені стосунки не тільки між селянами, а й між батьками та дітьми: </a:t>
            </a:r>
            <a:r>
              <a:rPr lang="uk-UA" dirty="0" err="1"/>
              <a:t>Івоніка</a:t>
            </a:r>
            <a:r>
              <a:rPr lang="uk-UA" dirty="0"/>
              <a:t> та його дружина поважають Михайла, бо той любить землю, із задоволенням працює на ній. Сава ж, який легковажно ставиться до землі, не хоче сумлінно її обробляти, викликає в них нарікання та недовіру. </a:t>
            </a:r>
            <a:endParaRPr lang="uk-UA" dirty="0"/>
          </a:p>
        </p:txBody>
      </p:sp>
    </p:spTree>
    <p:extLst>
      <p:ext uri="{BB962C8B-B14F-4D97-AF65-F5344CB8AC3E}">
        <p14:creationId xmlns:p14="http://schemas.microsoft.com/office/powerpoint/2010/main" val="236822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315640" y="332656"/>
            <a:ext cx="8504831" cy="2031325"/>
          </a:xfrm>
          <a:prstGeom prst="rect">
            <a:avLst/>
          </a:prstGeom>
        </p:spPr>
        <p:txBody>
          <a:bodyPr wrap="square">
            <a:spAutoFit/>
          </a:bodyPr>
          <a:lstStyle/>
          <a:p>
            <a:r>
              <a:rPr lang="ru-RU" dirty="0">
                <a:solidFill>
                  <a:schemeClr val="tx2">
                    <a:lumMod val="40000"/>
                    <a:lumOff val="60000"/>
                  </a:schemeClr>
                </a:solidFill>
              </a:rPr>
              <a:t>Земля давала </a:t>
            </a:r>
            <a:r>
              <a:rPr lang="ru-RU" dirty="0" err="1">
                <a:solidFill>
                  <a:schemeClr val="tx2">
                    <a:lumMod val="40000"/>
                    <a:lumOff val="60000"/>
                  </a:schemeClr>
                </a:solidFill>
              </a:rPr>
              <a:t>вибір</a:t>
            </a:r>
            <a:r>
              <a:rPr lang="ru-RU" dirty="0">
                <a:solidFill>
                  <a:schemeClr val="tx2">
                    <a:lumMod val="40000"/>
                    <a:lumOff val="60000"/>
                  </a:schemeClr>
                </a:solidFill>
              </a:rPr>
              <a:t>, а </a:t>
            </a:r>
            <a:r>
              <a:rPr lang="ru-RU" dirty="0" err="1">
                <a:solidFill>
                  <a:schemeClr val="tx2">
                    <a:lumMod val="40000"/>
                    <a:lumOff val="60000"/>
                  </a:schemeClr>
                </a:solidFill>
              </a:rPr>
              <a:t>вже</a:t>
            </a:r>
            <a:r>
              <a:rPr lang="ru-RU" dirty="0">
                <a:solidFill>
                  <a:schemeClr val="tx2">
                    <a:lumMod val="40000"/>
                    <a:lumOff val="60000"/>
                  </a:schemeClr>
                </a:solidFill>
              </a:rPr>
              <a:t> </a:t>
            </a:r>
            <a:r>
              <a:rPr lang="ru-RU" dirty="0" err="1">
                <a:solidFill>
                  <a:schemeClr val="tx2">
                    <a:lumMod val="40000"/>
                    <a:lumOff val="60000"/>
                  </a:schemeClr>
                </a:solidFill>
              </a:rPr>
              <a:t>людина</a:t>
            </a:r>
            <a:r>
              <a:rPr lang="ru-RU" dirty="0">
                <a:solidFill>
                  <a:schemeClr val="tx2">
                    <a:lumMod val="40000"/>
                    <a:lumOff val="60000"/>
                  </a:schemeClr>
                </a:solidFill>
              </a:rPr>
              <a:t> сама обирала, </a:t>
            </a:r>
            <a:r>
              <a:rPr lang="ru-RU" dirty="0" err="1">
                <a:solidFill>
                  <a:schemeClr val="tx2">
                    <a:lumMod val="40000"/>
                    <a:lumOff val="60000"/>
                  </a:schemeClr>
                </a:solidFill>
              </a:rPr>
              <a:t>якою</a:t>
            </a:r>
            <a:r>
              <a:rPr lang="ru-RU" dirty="0">
                <a:solidFill>
                  <a:schemeClr val="tx2">
                    <a:lumMod val="40000"/>
                    <a:lumOff val="60000"/>
                  </a:schemeClr>
                </a:solidFill>
              </a:rPr>
              <a:t> дорогою </a:t>
            </a:r>
            <a:r>
              <a:rPr lang="ru-RU" dirty="0" err="1">
                <a:solidFill>
                  <a:schemeClr val="tx2">
                    <a:lumMod val="40000"/>
                    <a:lumOff val="60000"/>
                  </a:schemeClr>
                </a:solidFill>
              </a:rPr>
              <a:t>йти</a:t>
            </a:r>
            <a:r>
              <a:rPr lang="ru-RU" dirty="0">
                <a:solidFill>
                  <a:schemeClr val="tx2">
                    <a:lumMod val="40000"/>
                    <a:lumOff val="60000"/>
                  </a:schemeClr>
                </a:solidFill>
              </a:rPr>
              <a:t>. </a:t>
            </a:r>
            <a:r>
              <a:rPr lang="ru-RU" dirty="0" err="1">
                <a:solidFill>
                  <a:schemeClr val="tx2">
                    <a:lumMod val="40000"/>
                    <a:lumOff val="60000"/>
                  </a:schemeClr>
                </a:solidFill>
              </a:rPr>
              <a:t>Такий</a:t>
            </a:r>
            <a:r>
              <a:rPr lang="ru-RU" dirty="0">
                <a:solidFill>
                  <a:schemeClr val="tx2">
                    <a:lumMod val="40000"/>
                    <a:lumOff val="60000"/>
                  </a:schemeClr>
                </a:solidFill>
              </a:rPr>
              <a:t> </a:t>
            </a:r>
            <a:r>
              <a:rPr lang="ru-RU" dirty="0" err="1">
                <a:solidFill>
                  <a:schemeClr val="tx2">
                    <a:lumMod val="40000"/>
                    <a:lumOff val="60000"/>
                  </a:schemeClr>
                </a:solidFill>
              </a:rPr>
              <a:t>вибір</a:t>
            </a:r>
            <a:r>
              <a:rPr lang="ru-RU" dirty="0">
                <a:solidFill>
                  <a:schemeClr val="tx2">
                    <a:lumMod val="40000"/>
                    <a:lumOff val="60000"/>
                  </a:schemeClr>
                </a:solidFill>
              </a:rPr>
              <a:t> </a:t>
            </a:r>
            <a:r>
              <a:rPr lang="ru-RU" dirty="0" err="1">
                <a:solidFill>
                  <a:schemeClr val="tx2">
                    <a:lumMod val="40000"/>
                    <a:lumOff val="60000"/>
                  </a:schemeClr>
                </a:solidFill>
              </a:rPr>
              <a:t>було</a:t>
            </a:r>
            <a:r>
              <a:rPr lang="ru-RU" dirty="0">
                <a:solidFill>
                  <a:schemeClr val="tx2">
                    <a:lumMod val="40000"/>
                    <a:lumOff val="60000"/>
                  </a:schemeClr>
                </a:solidFill>
              </a:rPr>
              <a:t> поставлено і перед Савою: «</a:t>
            </a:r>
            <a:r>
              <a:rPr lang="ru-RU" dirty="0" err="1">
                <a:solidFill>
                  <a:schemeClr val="tx2">
                    <a:lumMod val="40000"/>
                    <a:lumOff val="60000"/>
                  </a:schemeClr>
                </a:solidFill>
              </a:rPr>
              <a:t>Рахіра</a:t>
            </a:r>
            <a:r>
              <a:rPr lang="ru-RU" dirty="0">
                <a:solidFill>
                  <a:schemeClr val="tx2">
                    <a:lumMod val="40000"/>
                    <a:lumOff val="60000"/>
                  </a:schemeClr>
                </a:solidFill>
              </a:rPr>
              <a:t> </a:t>
            </a:r>
            <a:r>
              <a:rPr lang="ru-RU" dirty="0" err="1">
                <a:solidFill>
                  <a:schemeClr val="tx2">
                    <a:lumMod val="40000"/>
                    <a:lumOff val="60000"/>
                  </a:schemeClr>
                </a:solidFill>
              </a:rPr>
              <a:t>або</a:t>
            </a:r>
            <a:r>
              <a:rPr lang="ru-RU" dirty="0">
                <a:solidFill>
                  <a:schemeClr val="tx2">
                    <a:lumMod val="40000"/>
                    <a:lumOff val="60000"/>
                  </a:schemeClr>
                </a:solidFill>
              </a:rPr>
              <a:t> земля!», </a:t>
            </a:r>
            <a:r>
              <a:rPr lang="ru-RU" dirty="0" err="1">
                <a:solidFill>
                  <a:schemeClr val="tx2">
                    <a:lumMod val="40000"/>
                    <a:lumOff val="60000"/>
                  </a:schemeClr>
                </a:solidFill>
              </a:rPr>
              <a:t>тобто</a:t>
            </a:r>
            <a:r>
              <a:rPr lang="ru-RU" dirty="0">
                <a:solidFill>
                  <a:schemeClr val="tx2">
                    <a:lumMod val="40000"/>
                    <a:lumOff val="60000"/>
                  </a:schemeClr>
                </a:solidFill>
              </a:rPr>
              <a:t> зло </a:t>
            </a:r>
            <a:r>
              <a:rPr lang="ru-RU" dirty="0" err="1">
                <a:solidFill>
                  <a:schemeClr val="tx2">
                    <a:lumMod val="40000"/>
                    <a:lumOff val="60000"/>
                  </a:schemeClr>
                </a:solidFill>
              </a:rPr>
              <a:t>чи</a:t>
            </a:r>
            <a:r>
              <a:rPr lang="ru-RU" dirty="0">
                <a:solidFill>
                  <a:schemeClr val="tx2">
                    <a:lumMod val="40000"/>
                    <a:lumOff val="60000"/>
                  </a:schemeClr>
                </a:solidFill>
              </a:rPr>
              <a:t> добро. Сава </a:t>
            </a:r>
            <a:r>
              <a:rPr lang="ru-RU" dirty="0" err="1">
                <a:solidFill>
                  <a:schemeClr val="tx2">
                    <a:lumMod val="40000"/>
                    <a:lumOff val="60000"/>
                  </a:schemeClr>
                </a:solidFill>
              </a:rPr>
              <a:t>хотів</a:t>
            </a:r>
            <a:r>
              <a:rPr lang="ru-RU" dirty="0">
                <a:solidFill>
                  <a:schemeClr val="tx2">
                    <a:lumMod val="40000"/>
                    <a:lumOff val="60000"/>
                  </a:schemeClr>
                </a:solidFill>
              </a:rPr>
              <a:t> обрати і те й </a:t>
            </a:r>
            <a:r>
              <a:rPr lang="ru-RU" dirty="0" err="1">
                <a:solidFill>
                  <a:schemeClr val="tx2">
                    <a:lumMod val="40000"/>
                    <a:lumOff val="60000"/>
                  </a:schemeClr>
                </a:solidFill>
              </a:rPr>
              <a:t>інше</a:t>
            </a:r>
            <a:r>
              <a:rPr lang="ru-RU" dirty="0">
                <a:solidFill>
                  <a:schemeClr val="tx2">
                    <a:lumMod val="40000"/>
                    <a:lumOff val="60000"/>
                  </a:schemeClr>
                </a:solidFill>
              </a:rPr>
              <a:t>. Але ж </a:t>
            </a:r>
            <a:r>
              <a:rPr lang="ru-RU" dirty="0" err="1">
                <a:solidFill>
                  <a:schemeClr val="tx2">
                    <a:lumMod val="40000"/>
                    <a:lumOff val="60000"/>
                  </a:schemeClr>
                </a:solidFill>
              </a:rPr>
              <a:t>це</a:t>
            </a:r>
            <a:r>
              <a:rPr lang="ru-RU" dirty="0">
                <a:solidFill>
                  <a:schemeClr val="tx2">
                    <a:lumMod val="40000"/>
                    <a:lumOff val="60000"/>
                  </a:schemeClr>
                </a:solidFill>
              </a:rPr>
              <a:t> </a:t>
            </a:r>
            <a:r>
              <a:rPr lang="ru-RU" dirty="0" err="1">
                <a:solidFill>
                  <a:schemeClr val="tx2">
                    <a:lumMod val="40000"/>
                    <a:lumOff val="60000"/>
                  </a:schemeClr>
                </a:solidFill>
              </a:rPr>
              <a:t>неможливо</a:t>
            </a:r>
            <a:r>
              <a:rPr lang="ru-RU" dirty="0">
                <a:solidFill>
                  <a:schemeClr val="tx2">
                    <a:lumMod val="40000"/>
                    <a:lumOff val="60000"/>
                  </a:schemeClr>
                </a:solidFill>
              </a:rPr>
              <a:t> — тому й </a:t>
            </a:r>
            <a:r>
              <a:rPr lang="ru-RU" dirty="0" err="1">
                <a:solidFill>
                  <a:schemeClr val="tx2">
                    <a:lumMod val="40000"/>
                    <a:lumOff val="60000"/>
                  </a:schemeClr>
                </a:solidFill>
              </a:rPr>
              <a:t>сталася</a:t>
            </a:r>
            <a:r>
              <a:rPr lang="ru-RU" dirty="0">
                <a:solidFill>
                  <a:schemeClr val="tx2">
                    <a:lumMod val="40000"/>
                    <a:lumOff val="60000"/>
                  </a:schemeClr>
                </a:solidFill>
              </a:rPr>
              <a:t> </a:t>
            </a:r>
            <a:r>
              <a:rPr lang="ru-RU" dirty="0" err="1">
                <a:solidFill>
                  <a:schemeClr val="tx2">
                    <a:lumMod val="40000"/>
                    <a:lumOff val="60000"/>
                  </a:schemeClr>
                </a:solidFill>
              </a:rPr>
              <a:t>трагедія</a:t>
            </a:r>
            <a:r>
              <a:rPr lang="ru-RU" dirty="0">
                <a:solidFill>
                  <a:schemeClr val="tx2">
                    <a:lumMod val="40000"/>
                    <a:lumOff val="60000"/>
                  </a:schemeClr>
                </a:solidFill>
              </a:rPr>
              <a:t>. Земля </a:t>
            </a:r>
            <a:r>
              <a:rPr lang="ru-RU" dirty="0" err="1">
                <a:solidFill>
                  <a:schemeClr val="tx2">
                    <a:lumMod val="40000"/>
                    <a:lumOff val="60000"/>
                  </a:schemeClr>
                </a:solidFill>
              </a:rPr>
              <a:t>була</a:t>
            </a:r>
            <a:r>
              <a:rPr lang="ru-RU" dirty="0">
                <a:solidFill>
                  <a:schemeClr val="tx2">
                    <a:lumMod val="40000"/>
                    <a:lumOff val="60000"/>
                  </a:schemeClr>
                </a:solidFill>
              </a:rPr>
              <a:t> й </a:t>
            </a:r>
            <a:r>
              <a:rPr lang="ru-RU" dirty="0" err="1">
                <a:solidFill>
                  <a:schemeClr val="tx2">
                    <a:lumMod val="40000"/>
                    <a:lumOff val="60000"/>
                  </a:schemeClr>
                </a:solidFill>
              </a:rPr>
              <a:t>моральним</a:t>
            </a:r>
            <a:r>
              <a:rPr lang="ru-RU" dirty="0">
                <a:solidFill>
                  <a:schemeClr val="tx2">
                    <a:lumMod val="40000"/>
                    <a:lumOff val="60000"/>
                  </a:schemeClr>
                </a:solidFill>
              </a:rPr>
              <a:t> </a:t>
            </a:r>
            <a:r>
              <a:rPr lang="ru-RU" dirty="0" err="1">
                <a:solidFill>
                  <a:schemeClr val="tx2">
                    <a:lumMod val="40000"/>
                    <a:lumOff val="60000"/>
                  </a:schemeClr>
                </a:solidFill>
              </a:rPr>
              <a:t>мірилом</a:t>
            </a:r>
            <a:r>
              <a:rPr lang="ru-RU" dirty="0">
                <a:solidFill>
                  <a:schemeClr val="tx2">
                    <a:lumMod val="40000"/>
                    <a:lumOff val="60000"/>
                  </a:schemeClr>
                </a:solidFill>
              </a:rPr>
              <a:t>. У тому, як </a:t>
            </a:r>
            <a:r>
              <a:rPr lang="ru-RU" dirty="0" err="1">
                <a:solidFill>
                  <a:schemeClr val="tx2">
                    <a:lumMod val="40000"/>
                    <a:lumOff val="60000"/>
                  </a:schemeClr>
                </a:solidFill>
              </a:rPr>
              <a:t>людина</a:t>
            </a:r>
            <a:r>
              <a:rPr lang="ru-RU" dirty="0">
                <a:solidFill>
                  <a:schemeClr val="tx2">
                    <a:lumMod val="40000"/>
                    <a:lumOff val="60000"/>
                  </a:schemeClr>
                </a:solidFill>
              </a:rPr>
              <a:t> ставиться до </a:t>
            </a:r>
            <a:r>
              <a:rPr lang="ru-RU" dirty="0" err="1">
                <a:solidFill>
                  <a:schemeClr val="tx2">
                    <a:lumMod val="40000"/>
                    <a:lumOff val="60000"/>
                  </a:schemeClr>
                </a:solidFill>
              </a:rPr>
              <a:t>землі</a:t>
            </a:r>
            <a:r>
              <a:rPr lang="ru-RU" dirty="0">
                <a:solidFill>
                  <a:schemeClr val="tx2">
                    <a:lumMod val="40000"/>
                    <a:lumOff val="60000"/>
                  </a:schemeClr>
                </a:solidFill>
              </a:rPr>
              <a:t>, </a:t>
            </a:r>
            <a:r>
              <a:rPr lang="ru-RU" dirty="0" err="1">
                <a:solidFill>
                  <a:schemeClr val="tx2">
                    <a:lumMod val="40000"/>
                    <a:lumOff val="60000"/>
                  </a:schemeClr>
                </a:solidFill>
              </a:rPr>
              <a:t>можна</a:t>
            </a:r>
            <a:r>
              <a:rPr lang="ru-RU" dirty="0">
                <a:solidFill>
                  <a:schemeClr val="tx2">
                    <a:lumMod val="40000"/>
                    <a:lumOff val="60000"/>
                  </a:schemeClr>
                </a:solidFill>
              </a:rPr>
              <a:t> </a:t>
            </a:r>
            <a:r>
              <a:rPr lang="ru-RU" dirty="0" err="1">
                <a:solidFill>
                  <a:schemeClr val="tx2">
                    <a:lumMod val="40000"/>
                    <a:lumOff val="60000"/>
                  </a:schemeClr>
                </a:solidFill>
              </a:rPr>
              <a:t>розпізнати</a:t>
            </a:r>
            <a:r>
              <a:rPr lang="ru-RU" dirty="0">
                <a:solidFill>
                  <a:schemeClr val="tx2">
                    <a:lumMod val="40000"/>
                    <a:lumOff val="60000"/>
                  </a:schemeClr>
                </a:solidFill>
              </a:rPr>
              <a:t>, добра вона </a:t>
            </a:r>
            <a:r>
              <a:rPr lang="ru-RU" dirty="0" err="1">
                <a:solidFill>
                  <a:schemeClr val="tx2">
                    <a:lumMod val="40000"/>
                    <a:lumOff val="60000"/>
                  </a:schemeClr>
                </a:solidFill>
              </a:rPr>
              <a:t>чи</a:t>
            </a:r>
            <a:r>
              <a:rPr lang="ru-RU" dirty="0">
                <a:solidFill>
                  <a:schemeClr val="tx2">
                    <a:lumMod val="40000"/>
                    <a:lumOff val="60000"/>
                  </a:schemeClr>
                </a:solidFill>
              </a:rPr>
              <a:t> </a:t>
            </a:r>
            <a:r>
              <a:rPr lang="ru-RU" dirty="0" err="1">
                <a:solidFill>
                  <a:schemeClr val="tx2">
                    <a:lumMod val="40000"/>
                    <a:lumOff val="60000"/>
                  </a:schemeClr>
                </a:solidFill>
              </a:rPr>
              <a:t>ні</a:t>
            </a:r>
            <a:r>
              <a:rPr lang="ru-RU" dirty="0">
                <a:solidFill>
                  <a:schemeClr val="tx2">
                    <a:lumMod val="40000"/>
                    <a:lumOff val="60000"/>
                  </a:schemeClr>
                </a:solidFill>
              </a:rPr>
              <a:t>, </a:t>
            </a:r>
            <a:r>
              <a:rPr lang="ru-RU" dirty="0" err="1">
                <a:solidFill>
                  <a:schemeClr val="tx2">
                    <a:lumMod val="40000"/>
                    <a:lumOff val="60000"/>
                  </a:schemeClr>
                </a:solidFill>
              </a:rPr>
              <a:t>справжні</a:t>
            </a:r>
            <a:r>
              <a:rPr lang="ru-RU" dirty="0">
                <a:solidFill>
                  <a:schemeClr val="tx2">
                    <a:lumMod val="40000"/>
                    <a:lumOff val="60000"/>
                  </a:schemeClr>
                </a:solidFill>
              </a:rPr>
              <a:t> </a:t>
            </a:r>
            <a:r>
              <a:rPr lang="ru-RU" dirty="0" err="1">
                <a:solidFill>
                  <a:schemeClr val="tx2">
                    <a:lumMod val="40000"/>
                    <a:lumOff val="60000"/>
                  </a:schemeClr>
                </a:solidFill>
              </a:rPr>
              <a:t>її</a:t>
            </a:r>
            <a:r>
              <a:rPr lang="ru-RU" dirty="0">
                <a:solidFill>
                  <a:schemeClr val="tx2">
                    <a:lumMod val="40000"/>
                    <a:lumOff val="60000"/>
                  </a:schemeClr>
                </a:solidFill>
              </a:rPr>
              <a:t> </a:t>
            </a:r>
            <a:r>
              <a:rPr lang="ru-RU" dirty="0" err="1">
                <a:solidFill>
                  <a:schemeClr val="tx2">
                    <a:lumMod val="40000"/>
                    <a:lumOff val="60000"/>
                  </a:schemeClr>
                </a:solidFill>
              </a:rPr>
              <a:t>почуття</a:t>
            </a:r>
            <a:r>
              <a:rPr lang="ru-RU" dirty="0">
                <a:solidFill>
                  <a:schemeClr val="tx2">
                    <a:lumMod val="40000"/>
                    <a:lumOff val="60000"/>
                  </a:schemeClr>
                </a:solidFill>
              </a:rPr>
              <a:t> </a:t>
            </a:r>
            <a:r>
              <a:rPr lang="ru-RU" dirty="0" err="1">
                <a:solidFill>
                  <a:schemeClr val="tx2">
                    <a:lumMod val="40000"/>
                    <a:lumOff val="60000"/>
                  </a:schemeClr>
                </a:solidFill>
              </a:rPr>
              <a:t>чи</a:t>
            </a:r>
            <a:r>
              <a:rPr lang="ru-RU" dirty="0">
                <a:solidFill>
                  <a:schemeClr val="tx2">
                    <a:lumMod val="40000"/>
                    <a:lumOff val="60000"/>
                  </a:schemeClr>
                </a:solidFill>
              </a:rPr>
              <a:t> </a:t>
            </a:r>
            <a:r>
              <a:rPr lang="ru-RU" dirty="0" err="1">
                <a:solidFill>
                  <a:schemeClr val="tx2">
                    <a:lumMod val="40000"/>
                    <a:lumOff val="60000"/>
                  </a:schemeClr>
                </a:solidFill>
              </a:rPr>
              <a:t>фальшиві</a:t>
            </a:r>
            <a:r>
              <a:rPr lang="ru-RU" dirty="0">
                <a:solidFill>
                  <a:schemeClr val="tx2">
                    <a:lumMod val="40000"/>
                    <a:lumOff val="60000"/>
                  </a:schemeClr>
                </a:solidFill>
              </a:rPr>
              <a:t>. Земля дала </a:t>
            </a:r>
            <a:r>
              <a:rPr lang="ru-RU" dirty="0" err="1">
                <a:solidFill>
                  <a:schemeClr val="tx2">
                    <a:lumMod val="40000"/>
                    <a:lumOff val="60000"/>
                  </a:schemeClr>
                </a:solidFill>
              </a:rPr>
              <a:t>зрозуміти</a:t>
            </a:r>
            <a:r>
              <a:rPr lang="ru-RU" dirty="0">
                <a:solidFill>
                  <a:schemeClr val="tx2">
                    <a:lumMod val="40000"/>
                    <a:lumOff val="60000"/>
                  </a:schemeClr>
                </a:solidFill>
              </a:rPr>
              <a:t> </a:t>
            </a:r>
            <a:r>
              <a:rPr lang="ru-RU" dirty="0" err="1">
                <a:solidFill>
                  <a:schemeClr val="tx2">
                    <a:lumMod val="40000"/>
                    <a:lumOff val="60000"/>
                  </a:schemeClr>
                </a:solidFill>
              </a:rPr>
              <a:t>Івоніці</a:t>
            </a:r>
            <a:r>
              <a:rPr lang="ru-RU" dirty="0">
                <a:solidFill>
                  <a:schemeClr val="tx2">
                    <a:lumMod val="40000"/>
                    <a:lumOff val="60000"/>
                  </a:schemeClr>
                </a:solidFill>
              </a:rPr>
              <a:t> </a:t>
            </a:r>
            <a:r>
              <a:rPr lang="ru-RU" dirty="0" err="1">
                <a:solidFill>
                  <a:schemeClr val="tx2">
                    <a:lumMod val="40000"/>
                    <a:lumOff val="60000"/>
                  </a:schemeClr>
                </a:solidFill>
              </a:rPr>
              <a:t>різницю</a:t>
            </a:r>
            <a:r>
              <a:rPr lang="ru-RU" dirty="0">
                <a:solidFill>
                  <a:schemeClr val="tx2">
                    <a:lumMod val="40000"/>
                    <a:lumOff val="60000"/>
                  </a:schemeClr>
                </a:solidFill>
              </a:rPr>
              <a:t> </a:t>
            </a:r>
            <a:r>
              <a:rPr lang="ru-RU" dirty="0" err="1">
                <a:solidFill>
                  <a:schemeClr val="tx2">
                    <a:lumMod val="40000"/>
                    <a:lumOff val="60000"/>
                  </a:schemeClr>
                </a:solidFill>
              </a:rPr>
              <a:t>між</a:t>
            </a:r>
            <a:r>
              <a:rPr lang="ru-RU" dirty="0">
                <a:solidFill>
                  <a:schemeClr val="tx2">
                    <a:lumMod val="40000"/>
                    <a:lumOff val="60000"/>
                  </a:schemeClr>
                </a:solidFill>
              </a:rPr>
              <a:t> </a:t>
            </a:r>
            <a:r>
              <a:rPr lang="ru-RU" dirty="0" err="1">
                <a:solidFill>
                  <a:schemeClr val="tx2">
                    <a:lumMod val="40000"/>
                    <a:lumOff val="60000"/>
                  </a:schemeClr>
                </a:solidFill>
              </a:rPr>
              <a:t>його</a:t>
            </a:r>
            <a:r>
              <a:rPr lang="ru-RU" dirty="0">
                <a:solidFill>
                  <a:schemeClr val="tx2">
                    <a:lumMod val="40000"/>
                    <a:lumOff val="60000"/>
                  </a:schemeClr>
                </a:solidFill>
              </a:rPr>
              <a:t> </a:t>
            </a:r>
            <a:r>
              <a:rPr lang="ru-RU" dirty="0" err="1">
                <a:solidFill>
                  <a:schemeClr val="tx2">
                    <a:lumMod val="40000"/>
                    <a:lumOff val="60000"/>
                  </a:schemeClr>
                </a:solidFill>
              </a:rPr>
              <a:t>синами</a:t>
            </a:r>
            <a:r>
              <a:rPr lang="ru-RU" dirty="0">
                <a:solidFill>
                  <a:schemeClr val="tx2">
                    <a:lumMod val="40000"/>
                    <a:lumOff val="60000"/>
                  </a:schemeClr>
                </a:solidFill>
              </a:rPr>
              <a:t> — </a:t>
            </a:r>
            <a:r>
              <a:rPr lang="ru-RU" dirty="0" err="1">
                <a:solidFill>
                  <a:schemeClr val="tx2">
                    <a:lumMod val="40000"/>
                    <a:lumOff val="60000"/>
                  </a:schemeClr>
                </a:solidFill>
              </a:rPr>
              <a:t>щирим</a:t>
            </a:r>
            <a:r>
              <a:rPr lang="ru-RU" dirty="0">
                <a:solidFill>
                  <a:schemeClr val="tx2">
                    <a:lumMod val="40000"/>
                    <a:lumOff val="60000"/>
                  </a:schemeClr>
                </a:solidFill>
              </a:rPr>
              <a:t>, </a:t>
            </a:r>
            <a:r>
              <a:rPr lang="ru-RU" dirty="0" err="1">
                <a:solidFill>
                  <a:schemeClr val="tx2">
                    <a:lumMod val="40000"/>
                    <a:lumOff val="60000"/>
                  </a:schemeClr>
                </a:solidFill>
              </a:rPr>
              <a:t>працьовитим</a:t>
            </a:r>
            <a:r>
              <a:rPr lang="ru-RU" dirty="0">
                <a:solidFill>
                  <a:schemeClr val="tx2">
                    <a:lumMod val="40000"/>
                    <a:lumOff val="60000"/>
                  </a:schemeClr>
                </a:solidFill>
              </a:rPr>
              <a:t> </a:t>
            </a:r>
            <a:r>
              <a:rPr lang="ru-RU" dirty="0" err="1">
                <a:solidFill>
                  <a:schemeClr val="tx2">
                    <a:lumMod val="40000"/>
                    <a:lumOff val="60000"/>
                  </a:schemeClr>
                </a:solidFill>
              </a:rPr>
              <a:t>Михайлом</a:t>
            </a:r>
            <a:r>
              <a:rPr lang="ru-RU" dirty="0">
                <a:solidFill>
                  <a:schemeClr val="tx2">
                    <a:lumMod val="40000"/>
                    <a:lumOff val="60000"/>
                  </a:schemeClr>
                </a:solidFill>
              </a:rPr>
              <a:t> та </a:t>
            </a:r>
            <a:r>
              <a:rPr lang="ru-RU" dirty="0" err="1">
                <a:solidFill>
                  <a:schemeClr val="tx2">
                    <a:lumMod val="40000"/>
                    <a:lumOff val="60000"/>
                  </a:schemeClr>
                </a:solidFill>
              </a:rPr>
              <a:t>нечесним</a:t>
            </a:r>
            <a:r>
              <a:rPr lang="ru-RU" dirty="0">
                <a:solidFill>
                  <a:schemeClr val="tx2">
                    <a:lumMod val="40000"/>
                    <a:lumOff val="60000"/>
                  </a:schemeClr>
                </a:solidFill>
              </a:rPr>
              <a:t>, </a:t>
            </a:r>
            <a:r>
              <a:rPr lang="ru-RU" dirty="0" err="1">
                <a:solidFill>
                  <a:schemeClr val="tx2">
                    <a:lumMod val="40000"/>
                    <a:lumOff val="60000"/>
                  </a:schemeClr>
                </a:solidFill>
              </a:rPr>
              <a:t>жорстоким</a:t>
            </a:r>
            <a:r>
              <a:rPr lang="ru-RU" dirty="0">
                <a:solidFill>
                  <a:schemeClr val="tx2">
                    <a:lumMod val="40000"/>
                    <a:lumOff val="60000"/>
                  </a:schemeClr>
                </a:solidFill>
              </a:rPr>
              <a:t>, </a:t>
            </a:r>
            <a:r>
              <a:rPr lang="ru-RU" dirty="0" err="1">
                <a:solidFill>
                  <a:schemeClr val="tx2">
                    <a:lumMod val="40000"/>
                    <a:lumOff val="60000"/>
                  </a:schemeClr>
                </a:solidFill>
              </a:rPr>
              <a:t>егоїстичним</a:t>
            </a:r>
            <a:r>
              <a:rPr lang="ru-RU" dirty="0">
                <a:solidFill>
                  <a:schemeClr val="tx2">
                    <a:lumMod val="40000"/>
                    <a:lumOff val="60000"/>
                  </a:schemeClr>
                </a:solidFill>
              </a:rPr>
              <a:t> Савою. </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475845"/>
            <a:ext cx="6624736" cy="41404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44111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3300"/>
            </a:gs>
            <a:gs pos="39999">
              <a:schemeClr val="accent2">
                <a:lumMod val="75000"/>
              </a:schemeClr>
            </a:gs>
            <a:gs pos="70000">
              <a:schemeClr val="accent2">
                <a:lumMod val="60000"/>
                <a:lumOff val="40000"/>
              </a:schemeClr>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2420"/>
          <a:stretch/>
        </p:blipFill>
        <p:spPr>
          <a:xfrm>
            <a:off x="1547664" y="2230998"/>
            <a:ext cx="6369792" cy="4438362"/>
          </a:xfrm>
          <a:prstGeom prst="rect">
            <a:avLst/>
          </a:prstGeom>
          <a:effectLst>
            <a:softEdge rad="63500"/>
          </a:effectLst>
        </p:spPr>
      </p:pic>
      <p:sp>
        <p:nvSpPr>
          <p:cNvPr id="4" name="Прямоугольник 3"/>
          <p:cNvSpPr/>
          <p:nvPr/>
        </p:nvSpPr>
        <p:spPr>
          <a:xfrm>
            <a:off x="395536" y="476672"/>
            <a:ext cx="8298858" cy="1754326"/>
          </a:xfrm>
          <a:prstGeom prst="rect">
            <a:avLst/>
          </a:prstGeom>
        </p:spPr>
        <p:txBody>
          <a:bodyPr wrap="square">
            <a:spAutoFit/>
          </a:bodyPr>
          <a:lstStyle/>
          <a:p>
            <a:r>
              <a:rPr lang="ru-RU" dirty="0">
                <a:solidFill>
                  <a:schemeClr val="tx2">
                    <a:lumMod val="20000"/>
                    <a:lumOff val="80000"/>
                  </a:schemeClr>
                </a:solidFill>
              </a:rPr>
              <a:t>Та земля не </a:t>
            </a:r>
            <a:r>
              <a:rPr lang="ru-RU" dirty="0" err="1">
                <a:solidFill>
                  <a:schemeClr val="tx2">
                    <a:lumMod val="20000"/>
                    <a:lumOff val="80000"/>
                  </a:schemeClr>
                </a:solidFill>
              </a:rPr>
              <a:t>лише</a:t>
            </a:r>
            <a:r>
              <a:rPr lang="ru-RU" dirty="0">
                <a:solidFill>
                  <a:schemeClr val="tx2">
                    <a:lumMod val="20000"/>
                    <a:lumOff val="80000"/>
                  </a:schemeClr>
                </a:solidFill>
              </a:rPr>
              <a:t> </a:t>
            </a:r>
            <a:r>
              <a:rPr lang="ru-RU" dirty="0" err="1">
                <a:solidFill>
                  <a:schemeClr val="tx2">
                    <a:lumMod val="20000"/>
                    <a:lumOff val="80000"/>
                  </a:schemeClr>
                </a:solidFill>
              </a:rPr>
              <a:t>виявляє</a:t>
            </a:r>
            <a:r>
              <a:rPr lang="ru-RU" dirty="0">
                <a:solidFill>
                  <a:schemeClr val="tx2">
                    <a:lumMod val="20000"/>
                    <a:lumOff val="80000"/>
                  </a:schemeClr>
                </a:solidFill>
              </a:rPr>
              <a:t> </a:t>
            </a:r>
            <a:r>
              <a:rPr lang="ru-RU" dirty="0" err="1">
                <a:solidFill>
                  <a:schemeClr val="tx2">
                    <a:lumMod val="20000"/>
                    <a:lumOff val="80000"/>
                  </a:schemeClr>
                </a:solidFill>
              </a:rPr>
              <a:t>нещирість</a:t>
            </a:r>
            <a:r>
              <a:rPr lang="ru-RU" dirty="0">
                <a:solidFill>
                  <a:schemeClr val="tx2">
                    <a:lumMod val="20000"/>
                    <a:lumOff val="80000"/>
                  </a:schemeClr>
                </a:solidFill>
              </a:rPr>
              <a:t> і зло — вона сама й </a:t>
            </a:r>
            <a:r>
              <a:rPr lang="ru-RU" dirty="0" err="1">
                <a:solidFill>
                  <a:schemeClr val="tx2">
                    <a:lumMod val="20000"/>
                    <a:lumOff val="80000"/>
                  </a:schemeClr>
                </a:solidFill>
              </a:rPr>
              <a:t>карає</a:t>
            </a:r>
            <a:r>
              <a:rPr lang="ru-RU" dirty="0">
                <a:solidFill>
                  <a:schemeClr val="tx2">
                    <a:lumMod val="20000"/>
                    <a:lumOff val="80000"/>
                  </a:schemeClr>
                </a:solidFill>
              </a:rPr>
              <a:t>. Коли </a:t>
            </a:r>
            <a:r>
              <a:rPr lang="ru-RU" dirty="0" err="1">
                <a:solidFill>
                  <a:schemeClr val="tx2">
                    <a:lumMod val="20000"/>
                    <a:lumOff val="80000"/>
                  </a:schemeClr>
                </a:solidFill>
              </a:rPr>
              <a:t>було</a:t>
            </a:r>
            <a:r>
              <a:rPr lang="ru-RU" dirty="0">
                <a:solidFill>
                  <a:schemeClr val="tx2">
                    <a:lumMod val="20000"/>
                    <a:lumOff val="80000"/>
                  </a:schemeClr>
                </a:solidFill>
              </a:rPr>
              <a:t> </a:t>
            </a:r>
            <a:r>
              <a:rPr lang="ru-RU" dirty="0" err="1">
                <a:solidFill>
                  <a:schemeClr val="tx2">
                    <a:lumMod val="20000"/>
                    <a:lumOff val="80000"/>
                  </a:schemeClr>
                </a:solidFill>
              </a:rPr>
              <a:t>скоєно</a:t>
            </a:r>
            <a:r>
              <a:rPr lang="ru-RU" dirty="0">
                <a:solidFill>
                  <a:schemeClr val="tx2">
                    <a:lumMod val="20000"/>
                    <a:lumOff val="80000"/>
                  </a:schemeClr>
                </a:solidFill>
              </a:rPr>
              <a:t> </a:t>
            </a:r>
            <a:r>
              <a:rPr lang="ru-RU" dirty="0" err="1">
                <a:solidFill>
                  <a:schemeClr val="tx2">
                    <a:lumMod val="20000"/>
                    <a:lumOff val="80000"/>
                  </a:schemeClr>
                </a:solidFill>
              </a:rPr>
              <a:t>смертельний</a:t>
            </a:r>
            <a:r>
              <a:rPr lang="ru-RU" dirty="0">
                <a:solidFill>
                  <a:schemeClr val="tx2">
                    <a:lumMod val="20000"/>
                    <a:lumOff val="80000"/>
                  </a:schemeClr>
                </a:solidFill>
              </a:rPr>
              <a:t> </a:t>
            </a:r>
            <a:r>
              <a:rPr lang="ru-RU" dirty="0" err="1">
                <a:solidFill>
                  <a:schemeClr val="tx2">
                    <a:lumMod val="20000"/>
                    <a:lumOff val="80000"/>
                  </a:schemeClr>
                </a:solidFill>
              </a:rPr>
              <a:t>гріх</a:t>
            </a:r>
            <a:r>
              <a:rPr lang="ru-RU" dirty="0">
                <a:solidFill>
                  <a:schemeClr val="tx2">
                    <a:lumMod val="20000"/>
                    <a:lumOff val="80000"/>
                  </a:schemeClr>
                </a:solidFill>
              </a:rPr>
              <a:t> </a:t>
            </a:r>
            <a:r>
              <a:rPr lang="ru-RU" dirty="0" err="1">
                <a:solidFill>
                  <a:schemeClr val="tx2">
                    <a:lumMod val="20000"/>
                    <a:lumOff val="80000"/>
                  </a:schemeClr>
                </a:solidFill>
              </a:rPr>
              <a:t>братовбивства</a:t>
            </a:r>
            <a:r>
              <a:rPr lang="ru-RU" dirty="0">
                <a:solidFill>
                  <a:schemeClr val="tx2">
                    <a:lumMod val="20000"/>
                    <a:lumOff val="80000"/>
                  </a:schemeClr>
                </a:solidFill>
              </a:rPr>
              <a:t>, вона </a:t>
            </a:r>
            <a:r>
              <a:rPr lang="ru-RU" dirty="0" err="1">
                <a:solidFill>
                  <a:schemeClr val="tx2">
                    <a:lumMod val="20000"/>
                    <a:lumOff val="80000"/>
                  </a:schemeClr>
                </a:solidFill>
              </a:rPr>
              <a:t>перебирає</a:t>
            </a:r>
            <a:r>
              <a:rPr lang="ru-RU" dirty="0">
                <a:solidFill>
                  <a:schemeClr val="tx2">
                    <a:lumMod val="20000"/>
                    <a:lumOff val="80000"/>
                  </a:schemeClr>
                </a:solidFill>
              </a:rPr>
              <a:t> на себе роль справедливого </a:t>
            </a:r>
            <a:r>
              <a:rPr lang="ru-RU" dirty="0" err="1">
                <a:solidFill>
                  <a:schemeClr val="tx2">
                    <a:lumMod val="20000"/>
                    <a:lumOff val="80000"/>
                  </a:schemeClr>
                </a:solidFill>
              </a:rPr>
              <a:t>судді</a:t>
            </a:r>
            <a:r>
              <a:rPr lang="ru-RU" dirty="0">
                <a:solidFill>
                  <a:schemeClr val="tx2">
                    <a:lumMod val="20000"/>
                    <a:lumOff val="80000"/>
                  </a:schemeClr>
                </a:solidFill>
              </a:rPr>
              <a:t>. Земля </a:t>
            </a:r>
            <a:r>
              <a:rPr lang="ru-RU" dirty="0" err="1">
                <a:solidFill>
                  <a:schemeClr val="tx2">
                    <a:lumMod val="20000"/>
                    <a:lumOff val="80000"/>
                  </a:schemeClr>
                </a:solidFill>
              </a:rPr>
              <a:t>карає</a:t>
            </a:r>
            <a:r>
              <a:rPr lang="ru-RU" dirty="0">
                <a:solidFill>
                  <a:schemeClr val="tx2">
                    <a:lumMod val="20000"/>
                    <a:lumOff val="80000"/>
                  </a:schemeClr>
                </a:solidFill>
              </a:rPr>
              <a:t> страшно й немилосердно. Сава, </a:t>
            </a:r>
            <a:r>
              <a:rPr lang="ru-RU" dirty="0" err="1">
                <a:solidFill>
                  <a:schemeClr val="tx2">
                    <a:lumMod val="20000"/>
                    <a:lumOff val="80000"/>
                  </a:schemeClr>
                </a:solidFill>
              </a:rPr>
              <a:t>якому</a:t>
            </a:r>
            <a:r>
              <a:rPr lang="ru-RU" dirty="0">
                <a:solidFill>
                  <a:schemeClr val="tx2">
                    <a:lumMod val="20000"/>
                    <a:lumOff val="80000"/>
                  </a:schemeClr>
                </a:solidFill>
              </a:rPr>
              <a:t> брат «стояв на </a:t>
            </a:r>
            <a:r>
              <a:rPr lang="ru-RU" dirty="0" err="1">
                <a:solidFill>
                  <a:schemeClr val="tx2">
                    <a:lumMod val="20000"/>
                    <a:lumOff val="80000"/>
                  </a:schemeClr>
                </a:solidFill>
              </a:rPr>
              <a:t>заваді</a:t>
            </a:r>
            <a:r>
              <a:rPr lang="ru-RU" dirty="0">
                <a:solidFill>
                  <a:schemeClr val="tx2">
                    <a:lumMod val="20000"/>
                    <a:lumOff val="80000"/>
                  </a:schemeClr>
                </a:solidFill>
              </a:rPr>
              <a:t> на </a:t>
            </a:r>
            <a:r>
              <a:rPr lang="ru-RU" dirty="0" err="1">
                <a:solidFill>
                  <a:schemeClr val="tx2">
                    <a:lumMod val="20000"/>
                    <a:lumOff val="80000"/>
                  </a:schemeClr>
                </a:solidFill>
              </a:rPr>
              <a:t>оцім</a:t>
            </a:r>
            <a:r>
              <a:rPr lang="ru-RU" dirty="0">
                <a:solidFill>
                  <a:schemeClr val="tx2">
                    <a:lumMod val="20000"/>
                    <a:lumOff val="80000"/>
                  </a:schemeClr>
                </a:solidFill>
              </a:rPr>
              <a:t> </a:t>
            </a:r>
            <a:r>
              <a:rPr lang="ru-RU" dirty="0" err="1">
                <a:solidFill>
                  <a:schemeClr val="tx2">
                    <a:lumMod val="20000"/>
                    <a:lumOff val="80000"/>
                  </a:schemeClr>
                </a:solidFill>
              </a:rPr>
              <a:t>світі</a:t>
            </a:r>
            <a:r>
              <a:rPr lang="ru-RU" dirty="0">
                <a:solidFill>
                  <a:schemeClr val="tx2">
                    <a:lumMod val="20000"/>
                    <a:lumOff val="80000"/>
                  </a:schemeClr>
                </a:solidFill>
              </a:rPr>
              <a:t>», по </a:t>
            </a:r>
            <a:r>
              <a:rPr lang="ru-RU" dirty="0" err="1">
                <a:solidFill>
                  <a:schemeClr val="tx2">
                    <a:lumMod val="20000"/>
                    <a:lumOff val="80000"/>
                  </a:schemeClr>
                </a:solidFill>
              </a:rPr>
              <a:t>вироку</a:t>
            </a:r>
            <a:r>
              <a:rPr lang="ru-RU" dirty="0">
                <a:solidFill>
                  <a:schemeClr val="tx2">
                    <a:lumMod val="20000"/>
                    <a:lumOff val="80000"/>
                  </a:schemeClr>
                </a:solidFill>
              </a:rPr>
              <a:t> </a:t>
            </a:r>
            <a:r>
              <a:rPr lang="ru-RU" dirty="0" err="1">
                <a:solidFill>
                  <a:schemeClr val="tx2">
                    <a:lumMod val="20000"/>
                    <a:lumOff val="80000"/>
                  </a:schemeClr>
                </a:solidFill>
              </a:rPr>
              <a:t>землі</a:t>
            </a:r>
            <a:r>
              <a:rPr lang="ru-RU" dirty="0">
                <a:solidFill>
                  <a:schemeClr val="tx2">
                    <a:lumMod val="20000"/>
                    <a:lumOff val="80000"/>
                  </a:schemeClr>
                </a:solidFill>
              </a:rPr>
              <a:t>, « не буде </a:t>
            </a:r>
            <a:r>
              <a:rPr lang="ru-RU" dirty="0" err="1">
                <a:solidFill>
                  <a:schemeClr val="tx2">
                    <a:lumMod val="20000"/>
                    <a:lumOff val="80000"/>
                  </a:schemeClr>
                </a:solidFill>
              </a:rPr>
              <a:t>мати</a:t>
            </a:r>
            <a:r>
              <a:rPr lang="ru-RU" dirty="0">
                <a:solidFill>
                  <a:schemeClr val="tx2">
                    <a:lumMod val="20000"/>
                    <a:lumOff val="80000"/>
                  </a:schemeClr>
                </a:solidFill>
              </a:rPr>
              <a:t> </a:t>
            </a:r>
            <a:r>
              <a:rPr lang="ru-RU" dirty="0" err="1">
                <a:solidFill>
                  <a:schemeClr val="tx2">
                    <a:lumMod val="20000"/>
                    <a:lumOff val="80000"/>
                  </a:schemeClr>
                </a:solidFill>
              </a:rPr>
              <a:t>супокою</a:t>
            </a:r>
            <a:r>
              <a:rPr lang="ru-RU" dirty="0">
                <a:solidFill>
                  <a:schemeClr val="tx2">
                    <a:lumMod val="20000"/>
                    <a:lumOff val="80000"/>
                  </a:schemeClr>
                </a:solidFill>
              </a:rPr>
              <a:t> </a:t>
            </a:r>
            <a:r>
              <a:rPr lang="ru-RU" dirty="0" err="1">
                <a:solidFill>
                  <a:schemeClr val="tx2">
                    <a:lumMod val="20000"/>
                    <a:lumOff val="80000"/>
                  </a:schemeClr>
                </a:solidFill>
              </a:rPr>
              <a:t>ані</a:t>
            </a:r>
            <a:r>
              <a:rPr lang="ru-RU" dirty="0">
                <a:solidFill>
                  <a:schemeClr val="tx2">
                    <a:lumMod val="20000"/>
                    <a:lumOff val="80000"/>
                  </a:schemeClr>
                </a:solidFill>
              </a:rPr>
              <a:t> на </a:t>
            </a:r>
            <a:r>
              <a:rPr lang="ru-RU" dirty="0" err="1">
                <a:solidFill>
                  <a:schemeClr val="tx2">
                    <a:lumMod val="20000"/>
                    <a:lumOff val="80000"/>
                  </a:schemeClr>
                </a:solidFill>
              </a:rPr>
              <a:t>сім</a:t>
            </a:r>
            <a:r>
              <a:rPr lang="ru-RU" dirty="0">
                <a:solidFill>
                  <a:schemeClr val="tx2">
                    <a:lumMod val="20000"/>
                    <a:lumOff val="80000"/>
                  </a:schemeClr>
                </a:solidFill>
              </a:rPr>
              <a:t>* </a:t>
            </a:r>
            <a:r>
              <a:rPr lang="ru-RU" dirty="0" err="1">
                <a:solidFill>
                  <a:schemeClr val="tx2">
                    <a:lumMod val="20000"/>
                    <a:lumOff val="80000"/>
                  </a:schemeClr>
                </a:solidFill>
              </a:rPr>
              <a:t>ані</a:t>
            </a:r>
            <a:r>
              <a:rPr lang="ru-RU" dirty="0">
                <a:solidFill>
                  <a:schemeClr val="tx2">
                    <a:lumMod val="20000"/>
                    <a:lumOff val="80000"/>
                  </a:schemeClr>
                </a:solidFill>
              </a:rPr>
              <a:t> на </a:t>
            </a:r>
            <a:r>
              <a:rPr lang="ru-RU" dirty="0" err="1">
                <a:solidFill>
                  <a:schemeClr val="tx2">
                    <a:lumMod val="20000"/>
                    <a:lumOff val="80000"/>
                  </a:schemeClr>
                </a:solidFill>
              </a:rPr>
              <a:t>тім</a:t>
            </a:r>
            <a:r>
              <a:rPr lang="ru-RU" dirty="0">
                <a:solidFill>
                  <a:schemeClr val="tx2">
                    <a:lumMod val="20000"/>
                    <a:lumOff val="80000"/>
                  </a:schemeClr>
                </a:solidFill>
              </a:rPr>
              <a:t> </a:t>
            </a:r>
            <a:r>
              <a:rPr lang="ru-RU" dirty="0" err="1">
                <a:solidFill>
                  <a:schemeClr val="tx2">
                    <a:lumMod val="20000"/>
                    <a:lumOff val="80000"/>
                  </a:schemeClr>
                </a:solidFill>
              </a:rPr>
              <a:t>світі</a:t>
            </a:r>
            <a:r>
              <a:rPr lang="ru-RU" dirty="0">
                <a:solidFill>
                  <a:schemeClr val="tx2">
                    <a:lumMod val="20000"/>
                    <a:lumOff val="80000"/>
                  </a:schemeClr>
                </a:solidFill>
              </a:rPr>
              <a:t>! </a:t>
            </a:r>
            <a:r>
              <a:rPr lang="ru-RU" dirty="0" err="1">
                <a:solidFill>
                  <a:schemeClr val="tx2">
                    <a:lumMod val="20000"/>
                    <a:lumOff val="80000"/>
                  </a:schemeClr>
                </a:solidFill>
              </a:rPr>
              <a:t>Воно</a:t>
            </a:r>
            <a:r>
              <a:rPr lang="ru-RU" dirty="0">
                <a:solidFill>
                  <a:schemeClr val="tx2">
                    <a:lumMod val="20000"/>
                    <a:lumOff val="80000"/>
                  </a:schemeClr>
                </a:solidFill>
              </a:rPr>
              <a:t> </a:t>
            </a:r>
            <a:r>
              <a:rPr lang="ru-RU" dirty="0" err="1">
                <a:solidFill>
                  <a:schemeClr val="tx2">
                    <a:lumMod val="20000"/>
                    <a:lumOff val="80000"/>
                  </a:schemeClr>
                </a:solidFill>
              </a:rPr>
              <a:t>мусить</a:t>
            </a:r>
            <a:r>
              <a:rPr lang="ru-RU" dirty="0">
                <a:solidFill>
                  <a:schemeClr val="tx2">
                    <a:lumMod val="20000"/>
                    <a:lumOff val="80000"/>
                  </a:schemeClr>
                </a:solidFill>
              </a:rPr>
              <a:t> </a:t>
            </a:r>
            <a:r>
              <a:rPr lang="ru-RU" dirty="0" err="1">
                <a:solidFill>
                  <a:schemeClr val="tx2">
                    <a:lumMod val="20000"/>
                    <a:lumOff val="80000"/>
                  </a:schemeClr>
                </a:solidFill>
              </a:rPr>
              <a:t>вийти</a:t>
            </a:r>
            <a:r>
              <a:rPr lang="ru-RU" dirty="0">
                <a:solidFill>
                  <a:schemeClr val="tx2">
                    <a:lumMod val="20000"/>
                    <a:lumOff val="80000"/>
                  </a:schemeClr>
                </a:solidFill>
              </a:rPr>
              <a:t> наверх, </a:t>
            </a:r>
            <a:r>
              <a:rPr lang="ru-RU" dirty="0" err="1">
                <a:solidFill>
                  <a:schemeClr val="tx2">
                    <a:lumMod val="20000"/>
                    <a:lumOff val="80000"/>
                  </a:schemeClr>
                </a:solidFill>
              </a:rPr>
              <a:t>хто</a:t>
            </a:r>
            <a:r>
              <a:rPr lang="ru-RU" dirty="0">
                <a:solidFill>
                  <a:schemeClr val="tx2">
                    <a:lumMod val="20000"/>
                    <a:lumOff val="80000"/>
                  </a:schemeClr>
                </a:solidFill>
              </a:rPr>
              <a:t> </a:t>
            </a:r>
            <a:r>
              <a:rPr lang="ru-RU" dirty="0" err="1">
                <a:solidFill>
                  <a:schemeClr val="tx2">
                    <a:lumMod val="20000"/>
                    <a:lumOff val="80000"/>
                  </a:schemeClr>
                </a:solidFill>
              </a:rPr>
              <a:t>він</a:t>
            </a:r>
            <a:r>
              <a:rPr lang="ru-RU" dirty="0">
                <a:solidFill>
                  <a:schemeClr val="tx2">
                    <a:lumMod val="20000"/>
                    <a:lumOff val="80000"/>
                  </a:schemeClr>
                </a:solidFill>
              </a:rPr>
              <a:t> є. </a:t>
            </a:r>
            <a:r>
              <a:rPr lang="ru-RU" dirty="0" err="1">
                <a:solidFill>
                  <a:schemeClr val="tx2">
                    <a:lumMod val="20000"/>
                    <a:lumOff val="80000"/>
                  </a:schemeClr>
                </a:solidFill>
              </a:rPr>
              <a:t>Оце</a:t>
            </a:r>
            <a:r>
              <a:rPr lang="ru-RU" dirty="0">
                <a:solidFill>
                  <a:schemeClr val="tx2">
                    <a:lumMod val="20000"/>
                    <a:lumOff val="80000"/>
                  </a:schemeClr>
                </a:solidFill>
              </a:rPr>
              <a:t> </a:t>
            </a:r>
            <a:r>
              <a:rPr lang="ru-RU" dirty="0" err="1">
                <a:solidFill>
                  <a:schemeClr val="tx2">
                    <a:lumMod val="20000"/>
                    <a:lumOff val="80000"/>
                  </a:schemeClr>
                </a:solidFill>
              </a:rPr>
              <a:t>нещастя</a:t>
            </a:r>
            <a:r>
              <a:rPr lang="ru-RU" dirty="0">
                <a:solidFill>
                  <a:schemeClr val="tx2">
                    <a:lumMod val="20000"/>
                    <a:lumOff val="80000"/>
                  </a:schemeClr>
                </a:solidFill>
              </a:rPr>
              <a:t> </a:t>
            </a:r>
            <a:r>
              <a:rPr lang="ru-RU" dirty="0" err="1">
                <a:solidFill>
                  <a:schemeClr val="tx2">
                    <a:lumMod val="20000"/>
                    <a:lumOff val="80000"/>
                  </a:schemeClr>
                </a:solidFill>
              </a:rPr>
              <a:t>таке</a:t>
            </a:r>
            <a:r>
              <a:rPr lang="ru-RU" dirty="0">
                <a:solidFill>
                  <a:schemeClr val="tx2">
                    <a:lumMod val="20000"/>
                    <a:lumOff val="80000"/>
                  </a:schemeClr>
                </a:solidFill>
              </a:rPr>
              <a:t> </a:t>
            </a:r>
            <a:r>
              <a:rPr lang="ru-RU" dirty="0" err="1">
                <a:solidFill>
                  <a:schemeClr val="tx2">
                    <a:lumMod val="20000"/>
                    <a:lumOff val="80000"/>
                  </a:schemeClr>
                </a:solidFill>
              </a:rPr>
              <a:t>велике</a:t>
            </a:r>
            <a:r>
              <a:rPr lang="ru-RU" dirty="0">
                <a:solidFill>
                  <a:schemeClr val="tx2">
                    <a:lumMod val="20000"/>
                    <a:lumOff val="80000"/>
                  </a:schemeClr>
                </a:solidFill>
              </a:rPr>
              <a:t>, </a:t>
            </a:r>
            <a:r>
              <a:rPr lang="ru-RU" dirty="0" err="1">
                <a:solidFill>
                  <a:schemeClr val="tx2">
                    <a:lumMod val="20000"/>
                    <a:lumOff val="80000"/>
                  </a:schemeClr>
                </a:solidFill>
              </a:rPr>
              <a:t>що</a:t>
            </a:r>
            <a:r>
              <a:rPr lang="ru-RU" dirty="0">
                <a:solidFill>
                  <a:schemeClr val="tx2">
                    <a:lumMod val="20000"/>
                    <a:lumOff val="80000"/>
                  </a:schemeClr>
                </a:solidFill>
              </a:rPr>
              <a:t> не </a:t>
            </a:r>
            <a:r>
              <a:rPr lang="ru-RU" dirty="0" err="1">
                <a:solidFill>
                  <a:schemeClr val="tx2">
                    <a:lumMod val="20000"/>
                    <a:lumOff val="80000"/>
                  </a:schemeClr>
                </a:solidFill>
              </a:rPr>
              <a:t>найде</a:t>
            </a:r>
            <a:r>
              <a:rPr lang="ru-RU" dirty="0">
                <a:solidFill>
                  <a:schemeClr val="tx2">
                    <a:lumMod val="20000"/>
                    <a:lumOff val="80000"/>
                  </a:schemeClr>
                </a:solidFill>
              </a:rPr>
              <a:t> </a:t>
            </a:r>
            <a:r>
              <a:rPr lang="ru-RU" dirty="0" err="1">
                <a:solidFill>
                  <a:schemeClr val="tx2">
                    <a:lumMod val="20000"/>
                    <a:lumOff val="80000"/>
                  </a:schemeClr>
                </a:solidFill>
              </a:rPr>
              <a:t>собі</a:t>
            </a:r>
            <a:r>
              <a:rPr lang="ru-RU" dirty="0">
                <a:solidFill>
                  <a:schemeClr val="tx2">
                    <a:lumMod val="20000"/>
                    <a:lumOff val="80000"/>
                  </a:schemeClr>
                </a:solidFill>
              </a:rPr>
              <a:t> </a:t>
            </a:r>
            <a:r>
              <a:rPr lang="ru-RU" dirty="0" err="1">
                <a:solidFill>
                  <a:schemeClr val="tx2">
                    <a:lumMod val="20000"/>
                    <a:lumOff val="80000"/>
                  </a:schemeClr>
                </a:solidFill>
              </a:rPr>
              <a:t>сховку</a:t>
            </a:r>
            <a:r>
              <a:rPr lang="ru-RU" dirty="0">
                <a:solidFill>
                  <a:schemeClr val="tx2">
                    <a:lumMod val="20000"/>
                    <a:lumOff val="80000"/>
                  </a:schemeClr>
                </a:solidFill>
              </a:rPr>
              <a:t> на </a:t>
            </a:r>
            <a:r>
              <a:rPr lang="ru-RU" dirty="0" err="1">
                <a:solidFill>
                  <a:schemeClr val="tx2">
                    <a:lumMod val="20000"/>
                    <a:lumOff val="80000"/>
                  </a:schemeClr>
                </a:solidFill>
              </a:rPr>
              <a:t>землі</a:t>
            </a:r>
            <a:r>
              <a:rPr lang="ru-RU" dirty="0">
                <a:solidFill>
                  <a:schemeClr val="tx2">
                    <a:lumMod val="20000"/>
                    <a:lumOff val="80000"/>
                  </a:schemeClr>
                </a:solidFill>
              </a:rPr>
              <a:t>, а </a:t>
            </a:r>
            <a:r>
              <a:rPr lang="ru-RU" dirty="0" err="1">
                <a:solidFill>
                  <a:schemeClr val="tx2">
                    <a:lumMod val="20000"/>
                    <a:lumOff val="80000"/>
                  </a:schemeClr>
                </a:solidFill>
              </a:rPr>
              <a:t>крові</a:t>
            </a:r>
            <a:r>
              <a:rPr lang="ru-RU" dirty="0">
                <a:solidFill>
                  <a:schemeClr val="tx2">
                    <a:lumMod val="20000"/>
                    <a:lumOff val="80000"/>
                  </a:schemeClr>
                </a:solidFill>
              </a:rPr>
              <a:t> невинного земля до себе </a:t>
            </a:r>
            <a:r>
              <a:rPr lang="ru-RU" dirty="0" err="1">
                <a:solidFill>
                  <a:schemeClr val="tx2">
                    <a:lumMod val="20000"/>
                    <a:lumOff val="80000"/>
                  </a:schemeClr>
                </a:solidFill>
              </a:rPr>
              <a:t>ніколи</a:t>
            </a:r>
            <a:r>
              <a:rPr lang="ru-RU" dirty="0">
                <a:solidFill>
                  <a:schemeClr val="tx2">
                    <a:lumMod val="20000"/>
                    <a:lumOff val="80000"/>
                  </a:schemeClr>
                </a:solidFill>
              </a:rPr>
              <a:t> не </a:t>
            </a:r>
            <a:r>
              <a:rPr lang="ru-RU" dirty="0" err="1">
                <a:solidFill>
                  <a:schemeClr val="tx2">
                    <a:lumMod val="20000"/>
                    <a:lumOff val="80000"/>
                  </a:schemeClr>
                </a:solidFill>
              </a:rPr>
              <a:t>приймає</a:t>
            </a:r>
            <a:r>
              <a:rPr lang="ru-RU" dirty="0">
                <a:solidFill>
                  <a:schemeClr val="tx2">
                    <a:lumMod val="20000"/>
                    <a:lumOff val="80000"/>
                  </a:schemeClr>
                </a:solidFill>
              </a:rPr>
              <a:t>!».</a:t>
            </a:r>
          </a:p>
        </p:txBody>
      </p:sp>
    </p:spTree>
    <p:extLst>
      <p:ext uri="{BB962C8B-B14F-4D97-AF65-F5344CB8AC3E}">
        <p14:creationId xmlns:p14="http://schemas.microsoft.com/office/powerpoint/2010/main" val="586344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TotalTime>
  <Words>650</Words>
  <Application>Microsoft Office PowerPoint</Application>
  <PresentationFormat>Экран (4:3)</PresentationFormat>
  <Paragraphs>11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Ольга Кобилянська повість «Земля»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Ольга Кобилянська повість «Земля»</dc:title>
  <dc:creator>Natasha</dc:creator>
  <cp:lastModifiedBy>Natasha</cp:lastModifiedBy>
  <cp:revision>16</cp:revision>
  <dcterms:created xsi:type="dcterms:W3CDTF">2014-02-06T14:48:43Z</dcterms:created>
  <dcterms:modified xsi:type="dcterms:W3CDTF">2014-02-06T20:42:46Z</dcterms:modified>
</cp:coreProperties>
</file>