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3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78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884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21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3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0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3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4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3422" y="323386"/>
            <a:ext cx="8001000" cy="165038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театр та </a:t>
            </a:r>
            <a:r>
              <a:rPr lang="uk-UA" sz="8800" dirty="0"/>
              <a:t>Кіно</a:t>
            </a:r>
            <a:endParaRPr lang="ru-RU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66" y="3354956"/>
            <a:ext cx="3825090" cy="2807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39" y="3737427"/>
            <a:ext cx="2499539" cy="27918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8281272" y="0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4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278458"/>
            <a:ext cx="2426979" cy="1009741"/>
          </a:xfrm>
        </p:spPr>
        <p:txBody>
          <a:bodyPr>
            <a:normAutofit/>
          </a:bodyPr>
          <a:lstStyle/>
          <a:p>
            <a:r>
              <a:rPr lang="uk-UA" sz="5400" dirty="0"/>
              <a:t>театр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54" y="1080107"/>
            <a:ext cx="3825090" cy="28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5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6407" y="627152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Стилі</a:t>
            </a:r>
            <a:r>
              <a:rPr lang="ru-RU" dirty="0"/>
              <a:t> театру</a:t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087318"/>
              </p:ext>
            </p:extLst>
          </p:nvPr>
        </p:nvGraphicFramePr>
        <p:xfrm>
          <a:off x="418228" y="124951"/>
          <a:ext cx="4443703" cy="6582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43703"/>
              </a:tblGrid>
              <a:tr h="70846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театральні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стилі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використовуються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театрі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 них належать: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Абсурдизм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Експресіонізм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smtClean="0">
                          <a:effectLst/>
                        </a:rPr>
                        <a:t>Мелодрама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Модернізм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Натуралізм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Постмодернізм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Маріонетки</a:t>
                      </a:r>
                      <a:endParaRPr lang="ru-RU" dirty="0"/>
                    </a:p>
                  </a:txBody>
                  <a:tcPr/>
                </a:tc>
              </a:tr>
              <a:tr h="708468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dirty="0" err="1" smtClean="0">
                          <a:effectLst/>
                        </a:rPr>
                        <a:t>Реалізм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76" y="329705"/>
            <a:ext cx="4749428" cy="3562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5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Кіно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98" y="865717"/>
            <a:ext cx="2499539" cy="27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866" y="6442100"/>
            <a:ext cx="3397134" cy="831799"/>
          </a:xfrm>
        </p:spPr>
        <p:txBody>
          <a:bodyPr>
            <a:normAutofit fontScale="90000"/>
          </a:bodyPr>
          <a:lstStyle/>
          <a:p>
            <a:r>
              <a:rPr lang="uk-UA" dirty="0"/>
              <a:t>Кінематограф</a:t>
            </a:r>
            <a:br>
              <a:rPr lang="uk-UA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815" y="201147"/>
            <a:ext cx="797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Кінематограф</a:t>
            </a:r>
            <a:r>
              <a:rPr lang="ru-RU" dirty="0"/>
              <a:t> 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 </a:t>
            </a:r>
            <a:r>
              <a:rPr lang="ru-RU" dirty="0" err="1"/>
              <a:t>культури</a:t>
            </a:r>
            <a:r>
              <a:rPr lang="ru-RU" dirty="0"/>
              <a:t> та 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пов'язаної</a:t>
            </a:r>
            <a:r>
              <a:rPr lang="ru-RU" dirty="0"/>
              <a:t> з </a:t>
            </a:r>
            <a:r>
              <a:rPr lang="ru-RU" dirty="0" err="1"/>
              <a:t>виробництвом</a:t>
            </a:r>
            <a:r>
              <a:rPr lang="ru-RU" dirty="0"/>
              <a:t>, </a:t>
            </a:r>
            <a:r>
              <a:rPr lang="ru-RU" dirty="0" err="1"/>
              <a:t>розповсюдженням</a:t>
            </a:r>
            <a:r>
              <a:rPr lang="ru-RU" dirty="0"/>
              <a:t>, </a:t>
            </a:r>
            <a:r>
              <a:rPr lang="ru-RU" dirty="0" err="1"/>
              <a:t>зберіганням</a:t>
            </a:r>
            <a:r>
              <a:rPr lang="ru-RU" dirty="0"/>
              <a:t> та </a:t>
            </a:r>
            <a:r>
              <a:rPr lang="ru-RU" dirty="0" err="1"/>
              <a:t>демонструванням</a:t>
            </a:r>
            <a:r>
              <a:rPr lang="ru-RU" dirty="0"/>
              <a:t> </a:t>
            </a:r>
            <a:r>
              <a:rPr lang="ru-RU" dirty="0" err="1"/>
              <a:t>фільмів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навчально-наукову</a:t>
            </a:r>
            <a:r>
              <a:rPr lang="ru-RU" dirty="0"/>
              <a:t> </a:t>
            </a:r>
            <a:r>
              <a:rPr lang="ru-RU" dirty="0" smtClean="0"/>
              <a:t>роботу.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64" y="5012878"/>
            <a:ext cx="8709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Словом </a:t>
            </a:r>
            <a:r>
              <a:rPr lang="ru-RU" i="1" dirty="0" err="1" smtClean="0"/>
              <a:t>кінематографію</a:t>
            </a:r>
            <a:r>
              <a:rPr lang="ru-RU" dirty="0"/>
              <a:t> 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Кіномистецтво</a:t>
            </a:r>
            <a:r>
              <a:rPr lang="ru-RU" dirty="0"/>
              <a:t> — вид 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винайдений</a:t>
            </a:r>
            <a:r>
              <a:rPr lang="ru-RU" dirty="0"/>
              <a:t> у 19 </a:t>
            </a:r>
            <a:r>
              <a:rPr lang="ru-RU" dirty="0" err="1"/>
              <a:t>столітті</a:t>
            </a:r>
            <a:r>
              <a:rPr lang="ru-RU" dirty="0"/>
              <a:t> і став </a:t>
            </a:r>
            <a:r>
              <a:rPr lang="ru-RU" dirty="0" err="1"/>
              <a:t>найпопулярнішим</a:t>
            </a:r>
            <a:r>
              <a:rPr lang="ru-RU" dirty="0"/>
              <a:t> у 20 </a:t>
            </a:r>
            <a:r>
              <a:rPr lang="ru-RU" dirty="0" err="1" smtClean="0"/>
              <a:t>столітті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Кінознімання</a:t>
            </a:r>
            <a:r>
              <a:rPr lang="ru-RU" dirty="0"/>
              <a:t> — комплекс </a:t>
            </a:r>
            <a:r>
              <a:rPr lang="ru-RU" dirty="0" err="1"/>
              <a:t>пристроїв</a:t>
            </a:r>
            <a:r>
              <a:rPr lang="ru-RU" dirty="0"/>
              <a:t> та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знімання</a:t>
            </a:r>
            <a:r>
              <a:rPr lang="ru-RU" dirty="0"/>
              <a:t> </a:t>
            </a:r>
            <a:r>
              <a:rPr lang="ru-RU" dirty="0" err="1"/>
              <a:t>рухомих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на </a:t>
            </a:r>
            <a:r>
              <a:rPr lang="ru-RU" dirty="0" err="1"/>
              <a:t>кіноплівку</a:t>
            </a:r>
            <a:r>
              <a:rPr lang="ru-RU" dirty="0"/>
              <a:t>, і для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знімків</a:t>
            </a:r>
            <a:r>
              <a:rPr lang="ru-RU" dirty="0"/>
              <a:t>, шляхом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екран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1498668"/>
            <a:ext cx="3947667" cy="2766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6" y="1872242"/>
            <a:ext cx="4478369" cy="2910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0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612" y="6026200"/>
            <a:ext cx="3084900" cy="1507067"/>
          </a:xfrm>
        </p:spPr>
        <p:txBody>
          <a:bodyPr/>
          <a:lstStyle/>
          <a:p>
            <a:r>
              <a:rPr lang="uk-UA" dirty="0"/>
              <a:t>Теорія кіно</a:t>
            </a:r>
            <a:br>
              <a:rPr lang="uk-UA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214372"/>
            <a:ext cx="2066551" cy="253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385" y="214372"/>
            <a:ext cx="7616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Кінознавство</a:t>
            </a:r>
            <a:r>
              <a:rPr lang="ru-RU" b="1" dirty="0"/>
              <a:t> (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кіно</a:t>
            </a:r>
            <a:r>
              <a:rPr lang="ru-RU" b="1" dirty="0"/>
              <a:t>)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наука,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теоретично </a:t>
            </a:r>
            <a:r>
              <a:rPr lang="ru-RU" dirty="0" err="1"/>
              <a:t>пояснити</a:t>
            </a:r>
            <a:r>
              <a:rPr lang="ru-RU" dirty="0"/>
              <a:t> та </a:t>
            </a:r>
            <a:r>
              <a:rPr lang="ru-RU" dirty="0" err="1"/>
              <a:t>обґрунтувати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 </a:t>
            </a:r>
            <a:r>
              <a:rPr lang="ru-RU" dirty="0" err="1"/>
              <a:t>кіномистецтва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 </a:t>
            </a:r>
            <a:r>
              <a:rPr lang="ru-RU" dirty="0" err="1"/>
              <a:t>кінофільм</a:t>
            </a:r>
            <a:r>
              <a:rPr lang="ru-RU" dirty="0"/>
              <a:t>. </a:t>
            </a:r>
            <a:r>
              <a:rPr lang="ru-RU" dirty="0" err="1"/>
              <a:t>Кінознавство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 як </a:t>
            </a:r>
            <a:r>
              <a:rPr lang="ru-RU" dirty="0" err="1"/>
              <a:t>твірмистецтва</a:t>
            </a:r>
            <a:r>
              <a:rPr lang="ru-RU" dirty="0"/>
              <a:t>, але й </a:t>
            </a:r>
            <a:r>
              <a:rPr lang="ru-RU" dirty="0" err="1"/>
              <a:t>також</a:t>
            </a:r>
            <a:r>
              <a:rPr lang="ru-RU" dirty="0"/>
              <a:t> як 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 та товар.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 </a:t>
            </a:r>
            <a:r>
              <a:rPr lang="ru-RU" dirty="0" err="1"/>
              <a:t>естетична</a:t>
            </a:r>
            <a:r>
              <a:rPr lang="ru-RU" dirty="0"/>
              <a:t>, </a:t>
            </a:r>
            <a:r>
              <a:rPr lang="ru-RU" dirty="0" err="1"/>
              <a:t>комунікативно</a:t>
            </a:r>
            <a:r>
              <a:rPr lang="ru-RU" dirty="0"/>
              <a:t> та </a:t>
            </a:r>
            <a:r>
              <a:rPr lang="ru-RU" dirty="0" err="1"/>
              <a:t>економічна</a:t>
            </a:r>
            <a:r>
              <a:rPr lang="ru-RU" dirty="0"/>
              <a:t> 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два напрямки: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кінофільму</a:t>
            </a:r>
            <a:r>
              <a:rPr lang="ru-RU" dirty="0"/>
              <a:t> (</a:t>
            </a:r>
            <a:r>
              <a:rPr lang="ru-RU" dirty="0" err="1"/>
              <a:t>кіноіндустрія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глядача</a:t>
            </a:r>
            <a:r>
              <a:rPr lang="ru-RU" dirty="0"/>
              <a:t>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путати</a:t>
            </a:r>
            <a:r>
              <a:rPr lang="ru-RU" dirty="0"/>
              <a:t> </a:t>
            </a:r>
            <a:r>
              <a:rPr lang="ru-RU" dirty="0" err="1"/>
              <a:t>кінознавство</a:t>
            </a:r>
            <a:r>
              <a:rPr lang="ru-RU" dirty="0"/>
              <a:t> з </a:t>
            </a:r>
            <a:r>
              <a:rPr lang="ru-RU" dirty="0" err="1"/>
              <a:t>кінокритикою</a:t>
            </a:r>
            <a:r>
              <a:rPr lang="ru-RU" dirty="0"/>
              <a:t>, попри те, </a:t>
            </a:r>
            <a:r>
              <a:rPr lang="ru-RU" dirty="0" err="1"/>
              <a:t>що</a:t>
            </a:r>
            <a:r>
              <a:rPr lang="ru-RU" dirty="0"/>
              <a:t> в них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" y="3653883"/>
            <a:ext cx="6858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0251" y="5992747"/>
            <a:ext cx="8534400" cy="1507067"/>
          </a:xfrm>
        </p:spPr>
        <p:txBody>
          <a:bodyPr/>
          <a:lstStyle/>
          <a:p>
            <a:r>
              <a:rPr lang="uk-UA" dirty="0"/>
              <a:t>Короткометражне кіно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91" y="105937"/>
            <a:ext cx="1195011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Короткометражне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кіно</a:t>
            </a:r>
            <a:r>
              <a:rPr lang="en-US" dirty="0">
                <a:solidFill>
                  <a:schemeClr val="tx1"/>
                </a:solidFill>
              </a:rPr>
              <a:t> — </a:t>
            </a:r>
            <a:r>
              <a:rPr lang="ru-RU" dirty="0" err="1">
                <a:solidFill>
                  <a:schemeClr val="tx1"/>
                </a:solidFill>
              </a:rPr>
              <a:t>розділ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кіномистецтва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мистецтво</a:t>
            </a:r>
            <a:r>
              <a:rPr lang="ru-RU" dirty="0">
                <a:solidFill>
                  <a:schemeClr val="tx1"/>
                </a:solidFill>
              </a:rPr>
              <a:t> короткометражного </a:t>
            </a:r>
            <a:r>
              <a:rPr lang="ru-RU" dirty="0" err="1">
                <a:solidFill>
                  <a:schemeClr val="tx1"/>
                </a:solidFill>
              </a:rPr>
              <a:t>фільму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Типова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довжина</a:t>
            </a:r>
            <a:r>
              <a:rPr lang="ru-RU" dirty="0">
                <a:solidFill>
                  <a:schemeClr val="tx1"/>
                </a:solidFill>
              </a:rPr>
              <a:t> короткометражного </a:t>
            </a:r>
            <a:r>
              <a:rPr lang="ru-RU" dirty="0" err="1">
                <a:solidFill>
                  <a:schemeClr val="tx1"/>
                </a:solidFill>
              </a:rPr>
              <a:t>фільму</a:t>
            </a:r>
            <a:r>
              <a:rPr lang="ru-RU" dirty="0">
                <a:solidFill>
                  <a:schemeClr val="tx1"/>
                </a:solidFill>
              </a:rPr>
              <a:t> 10-20 </a:t>
            </a:r>
            <a:r>
              <a:rPr lang="ru-RU" dirty="0" err="1">
                <a:solidFill>
                  <a:schemeClr val="tx1"/>
                </a:solidFill>
              </a:rPr>
              <a:t>хвилин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звичайно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більше</a:t>
            </a:r>
            <a:r>
              <a:rPr lang="ru-RU" dirty="0">
                <a:solidFill>
                  <a:schemeClr val="tx1"/>
                </a:solidFill>
              </a:rPr>
              <a:t> 40-50 </a:t>
            </a:r>
            <a:r>
              <a:rPr lang="ru-RU" dirty="0" err="1">
                <a:solidFill>
                  <a:schemeClr val="tx1"/>
                </a:solidFill>
              </a:rPr>
              <a:t>хвилин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Спочатку</a:t>
            </a:r>
            <a:r>
              <a:rPr lang="ru-RU" dirty="0">
                <a:solidFill>
                  <a:schemeClr val="tx1"/>
                </a:solidFill>
              </a:rPr>
              <a:t> весь </a:t>
            </a:r>
            <a:r>
              <a:rPr lang="ru-RU" dirty="0" err="1">
                <a:solidFill>
                  <a:schemeClr val="tx1"/>
                </a:solidFill>
              </a:rPr>
              <a:t>ігровий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кінематограф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короткометражним</a:t>
            </a:r>
            <a:r>
              <a:rPr lang="ru-RU" dirty="0">
                <a:solidFill>
                  <a:schemeClr val="tx1"/>
                </a:solidFill>
              </a:rPr>
              <a:t>. Практично </a:t>
            </a:r>
            <a:r>
              <a:rPr lang="ru-RU" dirty="0" err="1">
                <a:solidFill>
                  <a:schemeClr val="tx1"/>
                </a:solidFill>
              </a:rPr>
              <a:t>всі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кінорежисери</a:t>
            </a:r>
            <a:r>
              <a:rPr lang="ru-RU" dirty="0">
                <a:solidFill>
                  <a:schemeClr val="tx1"/>
                </a:solidFill>
              </a:rPr>
              <a:t> починали з короткого метра, тому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витрати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виробництво</a:t>
            </a:r>
            <a:r>
              <a:rPr lang="ru-RU" dirty="0">
                <a:solidFill>
                  <a:schemeClr val="tx1"/>
                </a:solidFill>
              </a:rPr>
              <a:t> короткометражного </a:t>
            </a:r>
            <a:r>
              <a:rPr lang="ru-RU" dirty="0" err="1">
                <a:solidFill>
                  <a:schemeClr val="tx1"/>
                </a:solidFill>
              </a:rPr>
              <a:t>фільму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нижче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ніж</a:t>
            </a:r>
            <a:r>
              <a:rPr lang="ru-RU" dirty="0">
                <a:solidFill>
                  <a:schemeClr val="tx1"/>
                </a:solidFill>
              </a:rPr>
              <a:t> у </a:t>
            </a:r>
            <a:r>
              <a:rPr lang="ru-RU" dirty="0" err="1">
                <a:solidFill>
                  <a:schemeClr val="tx1"/>
                </a:solidFill>
              </a:rPr>
              <a:t>повнометражного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фільмів</a:t>
            </a:r>
            <a:r>
              <a:rPr lang="ru-RU" dirty="0">
                <a:solidFill>
                  <a:schemeClr val="tx1"/>
                </a:solidFill>
              </a:rPr>
              <a:t> стали </a:t>
            </a:r>
            <a:r>
              <a:rPr lang="ru-RU" dirty="0" err="1">
                <a:solidFill>
                  <a:schemeClr val="tx1"/>
                </a:solidFill>
              </a:rPr>
              <a:t>класикою</a:t>
            </a:r>
            <a:r>
              <a:rPr lang="ru-RU" dirty="0">
                <a:solidFill>
                  <a:schemeClr val="tx1"/>
                </a:solidFill>
              </a:rPr>
              <a:t>: «</a:t>
            </a:r>
            <a:r>
              <a:rPr lang="ru-RU" dirty="0" err="1">
                <a:solidFill>
                  <a:schemeClr val="tx1"/>
                </a:solidFill>
              </a:rPr>
              <a:t>Ділові</a:t>
            </a:r>
            <a:r>
              <a:rPr lang="ru-RU" dirty="0">
                <a:solidFill>
                  <a:schemeClr val="tx1"/>
                </a:solidFill>
              </a:rPr>
              <a:t> люди», «Пес Барбос і </a:t>
            </a:r>
            <a:r>
              <a:rPr lang="ru-RU" dirty="0" err="1">
                <a:solidFill>
                  <a:schemeClr val="tx1"/>
                </a:solidFill>
              </a:rPr>
              <a:t>незвичайний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крос</a:t>
            </a:r>
            <a:r>
              <a:rPr lang="ru-RU" dirty="0">
                <a:solidFill>
                  <a:schemeClr val="tx1"/>
                </a:solidFill>
              </a:rPr>
              <a:t>», цикл </a:t>
            </a:r>
            <a:r>
              <a:rPr lang="ru-RU" dirty="0" err="1">
                <a:solidFill>
                  <a:schemeClr val="tx1"/>
                </a:solidFill>
              </a:rPr>
              <a:t>короткометражних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фільмів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Резо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Габріадзе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8" y="3151922"/>
            <a:ext cx="4647851" cy="3410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51" y="5218047"/>
            <a:ext cx="1035695" cy="77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5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84" y="4064135"/>
            <a:ext cx="8534401" cy="2281600"/>
          </a:xfrm>
        </p:spPr>
        <p:txBody>
          <a:bodyPr/>
          <a:lstStyle/>
          <a:p>
            <a:r>
              <a:rPr lang="uk-UA" sz="5400" dirty="0" err="1"/>
              <a:t>Нуар</a:t>
            </a:r>
            <a:r>
              <a:rPr lang="uk-UA" sz="5400" dirty="0"/>
              <a:t> (кіно)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4" y="0"/>
            <a:ext cx="2162408" cy="4324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53" y="260679"/>
            <a:ext cx="3405188" cy="38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9422" y="5702816"/>
            <a:ext cx="1512578" cy="1507067"/>
          </a:xfrm>
        </p:spPr>
        <p:txBody>
          <a:bodyPr/>
          <a:lstStyle/>
          <a:p>
            <a:r>
              <a:rPr lang="ru-RU" dirty="0" smtClean="0"/>
              <a:t>Нуар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80" y="367990"/>
            <a:ext cx="8534400" cy="18667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Нуар </a:t>
            </a:r>
            <a:r>
              <a:rPr lang="ru-RU" dirty="0" smtClean="0"/>
              <a:t>— </a:t>
            </a:r>
            <a:r>
              <a:rPr lang="ru-RU" dirty="0" err="1"/>
              <a:t>напрям</a:t>
            </a:r>
            <a:r>
              <a:rPr lang="ru-RU" dirty="0"/>
              <a:t> у </a:t>
            </a:r>
            <a:r>
              <a:rPr lang="ru-RU" dirty="0" err="1" smtClean="0"/>
              <a:t>кінематографі</a:t>
            </a:r>
            <a:r>
              <a:rPr lang="ru-RU" dirty="0"/>
              <a:t> (</a:t>
            </a:r>
            <a:r>
              <a:rPr lang="ru-RU" dirty="0" err="1"/>
              <a:t>передовсім</a:t>
            </a:r>
            <a:r>
              <a:rPr lang="ru-RU" dirty="0"/>
              <a:t> </a:t>
            </a:r>
            <a:r>
              <a:rPr lang="ru-RU" dirty="0" err="1"/>
              <a:t>американському</a:t>
            </a:r>
            <a:r>
              <a:rPr lang="ru-RU" dirty="0"/>
              <a:t>) 1940-х - початку </a:t>
            </a:r>
            <a:r>
              <a:rPr lang="ru-RU" dirty="0" smtClean="0"/>
              <a:t>1950-х </a:t>
            </a:r>
            <a:r>
              <a:rPr lang="ru-RU" dirty="0" err="1" smtClean="0"/>
              <a:t>років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відобразив</a:t>
            </a:r>
            <a:r>
              <a:rPr lang="ru-RU" dirty="0"/>
              <a:t> атмосферу </a:t>
            </a:r>
            <a:r>
              <a:rPr lang="ru-RU" dirty="0" err="1"/>
              <a:t>песимізму</a:t>
            </a:r>
            <a:r>
              <a:rPr lang="ru-RU" dirty="0"/>
              <a:t>, </a:t>
            </a:r>
            <a:r>
              <a:rPr lang="ru-RU" dirty="0" err="1"/>
              <a:t>недовіри</a:t>
            </a:r>
            <a:r>
              <a:rPr lang="ru-RU" dirty="0"/>
              <a:t>, </a:t>
            </a:r>
            <a:r>
              <a:rPr lang="ru-RU" dirty="0" err="1"/>
              <a:t>розчарування</a:t>
            </a:r>
            <a:r>
              <a:rPr lang="ru-RU" dirty="0"/>
              <a:t> і </a:t>
            </a:r>
            <a:r>
              <a:rPr lang="ru-RU" dirty="0" err="1"/>
              <a:t>цинізму</a:t>
            </a:r>
            <a:r>
              <a:rPr lang="ru-RU" dirty="0"/>
              <a:t>, </a:t>
            </a:r>
            <a:r>
              <a:rPr lang="ru-RU" dirty="0" err="1"/>
              <a:t>характерну</a:t>
            </a:r>
            <a:r>
              <a:rPr lang="ru-RU" dirty="0"/>
              <a:t> для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 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 і в </a:t>
            </a:r>
            <a:r>
              <a:rPr lang="ru-RU" dirty="0" err="1"/>
              <a:t>перші</a:t>
            </a:r>
            <a:r>
              <a:rPr lang="ru-RU" dirty="0"/>
              <a:t> роки 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1234">
            <a:off x="6988087" y="2003773"/>
            <a:ext cx="3956824" cy="242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3490331"/>
            <a:ext cx="5451710" cy="306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76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373" y="328961"/>
            <a:ext cx="8534400" cy="361526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tx1"/>
                </a:solidFill>
              </a:rPr>
              <a:t>Термін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чорний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фільм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фільм</a:t>
            </a:r>
            <a:r>
              <a:rPr lang="ru-RU" dirty="0">
                <a:solidFill>
                  <a:schemeClr val="tx1"/>
                </a:solidFill>
              </a:rPr>
              <a:t> нуар»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введений </a:t>
            </a:r>
            <a:r>
              <a:rPr lang="ru-RU" dirty="0" err="1">
                <a:solidFill>
                  <a:schemeClr val="tx1"/>
                </a:solidFill>
              </a:rPr>
              <a:t>французькими</a:t>
            </a:r>
            <a:r>
              <a:rPr lang="ru-RU" dirty="0">
                <a:solidFill>
                  <a:schemeClr val="tx1"/>
                </a:solidFill>
              </a:rPr>
              <a:t> критиками в 1946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позначення</a:t>
            </a:r>
            <a:r>
              <a:rPr lang="ru-RU" dirty="0">
                <a:solidFill>
                  <a:schemeClr val="tx1"/>
                </a:solidFill>
              </a:rPr>
              <a:t> стилю, </a:t>
            </a: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придбав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популярність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американському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кіно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середині</a:t>
            </a:r>
            <a:r>
              <a:rPr lang="ru-RU" dirty="0">
                <a:solidFill>
                  <a:schemeClr val="tx1"/>
                </a:solidFill>
              </a:rPr>
              <a:t> 40-х </a:t>
            </a:r>
            <a:r>
              <a:rPr lang="ru-RU" dirty="0" err="1" smtClean="0">
                <a:solidFill>
                  <a:schemeClr val="tx1"/>
                </a:solidFill>
              </a:rPr>
              <a:t>років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err="1">
                <a:solidFill>
                  <a:schemeClr val="tx1"/>
                </a:solidFill>
              </a:rPr>
              <a:t>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характерні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кримінальний</a:t>
            </a:r>
            <a:r>
              <a:rPr lang="ru-RU" dirty="0">
                <a:solidFill>
                  <a:schemeClr val="tx1"/>
                </a:solidFill>
              </a:rPr>
              <a:t> сюжет, </a:t>
            </a:r>
            <a:r>
              <a:rPr lang="ru-RU" dirty="0" err="1">
                <a:solidFill>
                  <a:schemeClr val="tx1"/>
                </a:solidFill>
              </a:rPr>
              <a:t>похмура</a:t>
            </a:r>
            <a:r>
              <a:rPr lang="ru-RU" dirty="0">
                <a:solidFill>
                  <a:schemeClr val="tx1"/>
                </a:solidFill>
              </a:rPr>
              <a:t> атмосфера </a:t>
            </a:r>
            <a:r>
              <a:rPr lang="ru-RU" dirty="0" err="1">
                <a:solidFill>
                  <a:schemeClr val="tx1"/>
                </a:solidFill>
              </a:rPr>
              <a:t>цинічного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фаталізму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песимізму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стирання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героєм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антигероєм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відносна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реалістичність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темне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освітлення</a:t>
            </a:r>
            <a:r>
              <a:rPr lang="ru-RU" dirty="0">
                <a:solidFill>
                  <a:schemeClr val="tx1"/>
                </a:solidFill>
              </a:rPr>
              <a:t> сцен, як правило, </a:t>
            </a:r>
            <a:r>
              <a:rPr lang="ru-RU" dirty="0" err="1">
                <a:solidFill>
                  <a:schemeClr val="tx1"/>
                </a:solidFill>
              </a:rPr>
              <a:t>нічних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Жінки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зазвичай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виступають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нечесні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персонажі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яким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довіряти</a:t>
            </a:r>
            <a:r>
              <a:rPr lang="ru-RU" dirty="0">
                <a:solidFill>
                  <a:schemeClr val="tx1"/>
                </a:solidFill>
              </a:rPr>
              <a:t>. З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боку,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мотивують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героїв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чоловічої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статі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tx1"/>
                </a:solidFill>
              </a:rPr>
              <a:t>Єдиної</a:t>
            </a:r>
            <a:r>
              <a:rPr lang="ru-RU" dirty="0">
                <a:solidFill>
                  <a:schemeClr val="tx1"/>
                </a:solidFill>
              </a:rPr>
              <a:t> думки </a:t>
            </a:r>
            <a:r>
              <a:rPr lang="ru-RU" dirty="0" err="1">
                <a:solidFill>
                  <a:schemeClr val="tx1"/>
                </a:solidFill>
              </a:rPr>
              <a:t>щодо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природи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фільму</a:t>
            </a:r>
            <a:r>
              <a:rPr lang="ru-RU" dirty="0">
                <a:solidFill>
                  <a:schemeClr val="tx1"/>
                </a:solidFill>
              </a:rPr>
              <a:t>-нуар у </a:t>
            </a:r>
            <a:r>
              <a:rPr lang="ru-RU" dirty="0" err="1">
                <a:solidFill>
                  <a:schemeClr val="tx1"/>
                </a:solidFill>
              </a:rPr>
              <a:t>кінознавців</a:t>
            </a:r>
            <a:r>
              <a:rPr lang="ru-RU" dirty="0">
                <a:solidFill>
                  <a:schemeClr val="tx1"/>
                </a:solidFill>
              </a:rPr>
              <a:t> та </a:t>
            </a:r>
            <a:r>
              <a:rPr lang="ru-RU" dirty="0" err="1">
                <a:solidFill>
                  <a:schemeClr val="tx1"/>
                </a:solidFill>
              </a:rPr>
              <a:t>істориків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кіно</a:t>
            </a:r>
            <a:r>
              <a:rPr lang="ru-RU" dirty="0">
                <a:solidFill>
                  <a:schemeClr val="tx1"/>
                </a:solidFill>
              </a:rPr>
              <a:t> не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. Широкий </a:t>
            </a:r>
            <a:r>
              <a:rPr lang="ru-RU" dirty="0" err="1">
                <a:solidFill>
                  <a:schemeClr val="tx1"/>
                </a:solidFill>
              </a:rPr>
              <a:t>огляд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зору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питання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зроблений</a:t>
            </a:r>
            <a:r>
              <a:rPr lang="ru-RU" dirty="0">
                <a:solidFill>
                  <a:schemeClr val="tx1"/>
                </a:solidFill>
              </a:rPr>
              <a:t> Джоном </a:t>
            </a:r>
            <a:r>
              <a:rPr lang="ru-RU" dirty="0" err="1">
                <a:solidFill>
                  <a:schemeClr val="tx1"/>
                </a:solidFill>
              </a:rPr>
              <a:t>Белтоном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статті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Лицарі</a:t>
            </a:r>
            <a:r>
              <a:rPr lang="ru-RU" dirty="0">
                <a:solidFill>
                  <a:schemeClr val="tx1"/>
                </a:solidFill>
              </a:rPr>
              <a:t> дороги </a:t>
            </a:r>
            <a:r>
              <a:rPr lang="ru-RU" dirty="0" err="1">
                <a:solidFill>
                  <a:schemeClr val="tx1"/>
                </a:solidFill>
              </a:rPr>
              <a:t>фільмів</a:t>
            </a:r>
            <a:r>
              <a:rPr lang="ru-RU" dirty="0">
                <a:solidFill>
                  <a:schemeClr val="tx1"/>
                </a:solidFill>
              </a:rPr>
              <a:t>-нуар» для журналу «</a:t>
            </a:r>
            <a:r>
              <a:rPr lang="ru-RU" dirty="0" err="1">
                <a:solidFill>
                  <a:schemeClr val="tx1"/>
                </a:solidFill>
              </a:rPr>
              <a:t>Брайт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Лайтс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Філм</a:t>
            </a:r>
            <a:r>
              <a:rPr lang="ru-RU" dirty="0">
                <a:solidFill>
                  <a:schemeClr val="tx1"/>
                </a:solidFill>
              </a:rPr>
              <a:t>» (англ. </a:t>
            </a:r>
            <a:r>
              <a:rPr lang="en-US" i="1" dirty="0">
                <a:solidFill>
                  <a:schemeClr val="tx1"/>
                </a:solidFill>
              </a:rPr>
              <a:t>Bright Lights Film</a:t>
            </a:r>
            <a:r>
              <a:rPr lang="en-US" dirty="0">
                <a:solidFill>
                  <a:schemeClr val="tx1"/>
                </a:solidFill>
              </a:rPr>
              <a:t>).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численних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виділяються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бачать</a:t>
            </a:r>
            <a:r>
              <a:rPr lang="ru-RU" dirty="0">
                <a:solidFill>
                  <a:schemeClr val="tx1"/>
                </a:solidFill>
              </a:rPr>
              <a:t> «нуар» в рамках </a:t>
            </a:r>
            <a:r>
              <a:rPr lang="ru-RU" dirty="0" err="1">
                <a:solidFill>
                  <a:schemeClr val="tx1"/>
                </a:solidFill>
              </a:rPr>
              <a:t>уявлень</a:t>
            </a:r>
            <a:r>
              <a:rPr lang="ru-RU" dirty="0">
                <a:solidFill>
                  <a:schemeClr val="tx1"/>
                </a:solidFill>
              </a:rPr>
              <a:t> про жанр; </a:t>
            </a:r>
            <a:r>
              <a:rPr lang="ru-RU" dirty="0" err="1">
                <a:solidFill>
                  <a:schemeClr val="tx1"/>
                </a:solidFill>
              </a:rPr>
              <a:t>авторів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стилістичні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переважно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образотворчі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особливості</a:t>
            </a:r>
            <a:r>
              <a:rPr lang="ru-RU" dirty="0">
                <a:solidFill>
                  <a:schemeClr val="tx1"/>
                </a:solidFill>
              </a:rPr>
              <a:t>, і </a:t>
            </a:r>
            <a:r>
              <a:rPr lang="ru-RU" dirty="0" err="1">
                <a:solidFill>
                  <a:schemeClr val="tx1"/>
                </a:solidFill>
              </a:rPr>
              <a:t>авторів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намагаються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визначити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фільм</a:t>
            </a:r>
            <a:r>
              <a:rPr lang="ru-RU" dirty="0">
                <a:solidFill>
                  <a:schemeClr val="tx1"/>
                </a:solidFill>
              </a:rPr>
              <a:t>-нуар» </a:t>
            </a:r>
            <a:r>
              <a:rPr lang="ru-RU" dirty="0" err="1">
                <a:solidFill>
                  <a:schemeClr val="tx1"/>
                </a:solidFill>
              </a:rPr>
              <a:t>принципово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інакше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79422" y="5702816"/>
            <a:ext cx="15125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Нуар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243" y="328961"/>
            <a:ext cx="1986468" cy="2786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2" y="3667846"/>
            <a:ext cx="5354195" cy="3011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2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39621"/>
              </p:ext>
            </p:extLst>
          </p:nvPr>
        </p:nvGraphicFramePr>
        <p:xfrm>
          <a:off x="762405" y="120770"/>
          <a:ext cx="10221681" cy="64582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21681"/>
              </a:tblGrid>
              <a:tr h="349007">
                <a:tc>
                  <a:txBody>
                    <a:bodyPr/>
                    <a:lstStyle/>
                    <a:p>
                      <a:r>
                        <a:rPr lang="ru-RU" sz="1700" kern="1200" dirty="0" err="1" smtClean="0">
                          <a:effectLst/>
                        </a:rPr>
                        <a:t>Зазвичай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відзначають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такі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елементи</a:t>
                      </a:r>
                      <a:r>
                        <a:rPr lang="ru-RU" sz="1700" kern="1200" dirty="0" smtClean="0">
                          <a:effectLst/>
                        </a:rPr>
                        <a:t> стилю «нуар»:</a:t>
                      </a:r>
                      <a:endParaRPr lang="ru-RU" sz="1700" dirty="0"/>
                    </a:p>
                  </a:txBody>
                  <a:tcPr marL="87252" marR="87252" marT="43626" marB="43626"/>
                </a:tc>
              </a:tr>
              <a:tr h="5499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err="1" smtClean="0">
                          <a:effectLst/>
                        </a:rPr>
                        <a:t>Більшість</a:t>
                      </a:r>
                      <a:r>
                        <a:rPr lang="ru-RU" sz="1700" kern="1200" dirty="0" smtClean="0">
                          <a:effectLst/>
                        </a:rPr>
                        <a:t> сцен - </a:t>
                      </a:r>
                      <a:r>
                        <a:rPr lang="ru-RU" sz="1700" kern="1200" dirty="0" err="1" smtClean="0">
                          <a:effectLst/>
                        </a:rPr>
                        <a:t>нічні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або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навмисно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затемнені</a:t>
                      </a:r>
                      <a:r>
                        <a:rPr lang="ru-RU" sz="1700" kern="1200" dirty="0" smtClean="0">
                          <a:effectLst/>
                        </a:rPr>
                        <a:t>; </a:t>
                      </a:r>
                      <a:r>
                        <a:rPr lang="ru-RU" sz="1700" kern="1200" dirty="0" err="1" smtClean="0">
                          <a:effectLst/>
                        </a:rPr>
                        <a:t>денні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сцени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високо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контрастні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  <a:tr h="7856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У </a:t>
                      </a:r>
                      <a:r>
                        <a:rPr lang="ru-RU" sz="1700" kern="1200" dirty="0" err="1" smtClean="0">
                          <a:effectLst/>
                        </a:rPr>
                        <a:t>кадрі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переважають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вертикальні</a:t>
                      </a:r>
                      <a:r>
                        <a:rPr lang="ru-RU" sz="1700" kern="1200" dirty="0" smtClean="0">
                          <a:effectLst/>
                        </a:rPr>
                        <a:t> і </a:t>
                      </a:r>
                      <a:r>
                        <a:rPr lang="ru-RU" sz="1700" kern="1200" dirty="0" err="1" smtClean="0">
                          <a:effectLst/>
                        </a:rPr>
                        <a:t>косі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лінії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світло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падає</a:t>
                      </a:r>
                      <a:r>
                        <a:rPr lang="ru-RU" sz="1700" kern="1200" dirty="0" smtClean="0">
                          <a:effectLst/>
                        </a:rPr>
                        <a:t> через </a:t>
                      </a:r>
                      <a:r>
                        <a:rPr lang="ru-RU" sz="1700" kern="1200" dirty="0" err="1" smtClean="0">
                          <a:effectLst/>
                        </a:rPr>
                        <a:t>жалюзі</a:t>
                      </a:r>
                      <a:r>
                        <a:rPr lang="ru-RU" sz="1700" kern="1200" dirty="0" smtClean="0">
                          <a:effectLst/>
                        </a:rPr>
                        <a:t> на </a:t>
                      </a:r>
                      <a:r>
                        <a:rPr lang="ru-RU" sz="1700" kern="1200" dirty="0" err="1" smtClean="0">
                          <a:effectLst/>
                        </a:rPr>
                        <a:t>кшталт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тюремної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решітки</a:t>
                      </a:r>
                      <a:r>
                        <a:rPr lang="ru-RU" sz="1700" kern="1200" dirty="0" smtClean="0">
                          <a:effectLst/>
                        </a:rPr>
                        <a:t>. Особи </a:t>
                      </a:r>
                      <a:r>
                        <a:rPr lang="ru-RU" sz="1700" kern="1200" dirty="0" err="1" smtClean="0">
                          <a:effectLst/>
                        </a:rPr>
                        <a:t>героїв</a:t>
                      </a:r>
                      <a:r>
                        <a:rPr lang="ru-RU" sz="1700" kern="1200" dirty="0" smtClean="0">
                          <a:effectLst/>
                        </a:rPr>
                        <a:t> часто </a:t>
                      </a:r>
                      <a:r>
                        <a:rPr lang="ru-RU" sz="1700" kern="1200" dirty="0" err="1" smtClean="0">
                          <a:effectLst/>
                        </a:rPr>
                        <a:t>відбиваються</a:t>
                      </a:r>
                      <a:r>
                        <a:rPr lang="ru-RU" sz="1700" kern="1200" dirty="0" smtClean="0">
                          <a:effectLst/>
                        </a:rPr>
                        <a:t> в </a:t>
                      </a:r>
                      <a:r>
                        <a:rPr lang="ru-RU" sz="1700" kern="1200" dirty="0" err="1" smtClean="0">
                          <a:effectLst/>
                        </a:rPr>
                        <a:t>дзеркалах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або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показані</a:t>
                      </a:r>
                      <a:r>
                        <a:rPr lang="ru-RU" sz="1700" kern="1200" dirty="0" smtClean="0">
                          <a:effectLst/>
                        </a:rPr>
                        <a:t> через </a:t>
                      </a:r>
                      <a:r>
                        <a:rPr lang="ru-RU" sz="1700" kern="1200" dirty="0" err="1" smtClean="0">
                          <a:effectLst/>
                        </a:rPr>
                        <a:t>димчасте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скло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  <a:tr h="610763">
                <a:tc>
                  <a:txBody>
                    <a:bodyPr/>
                    <a:lstStyle/>
                    <a:p>
                      <a:r>
                        <a:rPr lang="ru-RU" sz="1700" kern="1200" dirty="0" err="1" smtClean="0">
                          <a:effectLst/>
                        </a:rPr>
                        <a:t>Освітлення</a:t>
                      </a:r>
                      <a:r>
                        <a:rPr lang="ru-RU" sz="1700" kern="1200" dirty="0" smtClean="0">
                          <a:effectLst/>
                        </a:rPr>
                        <a:t> не </a:t>
                      </a:r>
                      <a:r>
                        <a:rPr lang="ru-RU" sz="1700" kern="1200" dirty="0" err="1" smtClean="0">
                          <a:effectLst/>
                        </a:rPr>
                        <a:t>виділяє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актора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серед</a:t>
                      </a:r>
                      <a:r>
                        <a:rPr lang="ru-RU" sz="1700" kern="1200" dirty="0" smtClean="0">
                          <a:effectLst/>
                        </a:rPr>
                        <a:t> обстановки, часто </a:t>
                      </a:r>
                      <a:r>
                        <a:rPr lang="ru-RU" sz="1700" kern="1200" dirty="0" err="1" smtClean="0">
                          <a:effectLst/>
                        </a:rPr>
                        <a:t>він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взагалі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знаходиться</a:t>
                      </a:r>
                      <a:r>
                        <a:rPr lang="ru-RU" sz="1700" kern="1200" dirty="0" smtClean="0">
                          <a:effectLst/>
                        </a:rPr>
                        <a:t> у </a:t>
                      </a:r>
                      <a:r>
                        <a:rPr lang="ru-RU" sz="1700" kern="1200" dirty="0" err="1" smtClean="0">
                          <a:effectLst/>
                        </a:rPr>
                        <a:t>тіні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що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підкреслює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розчинення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персонажів</a:t>
                      </a:r>
                      <a:r>
                        <a:rPr lang="ru-RU" sz="1700" kern="1200" dirty="0" smtClean="0">
                          <a:effectLst/>
                        </a:rPr>
                        <a:t> у </a:t>
                      </a:r>
                      <a:r>
                        <a:rPr lang="ru-RU" sz="1700" kern="1200" dirty="0" err="1" smtClean="0">
                          <a:effectLst/>
                        </a:rPr>
                        <a:t>середовищі</a:t>
                      </a:r>
                      <a:r>
                        <a:rPr lang="ru-RU" sz="1700" kern="1200" dirty="0" smtClean="0">
                          <a:effectLst/>
                        </a:rPr>
                        <a:t>, у </a:t>
                      </a:r>
                      <a:r>
                        <a:rPr lang="ru-RU" sz="1700" kern="1200" dirty="0" err="1" smtClean="0">
                          <a:effectLst/>
                        </a:rPr>
                        <a:t>загальній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похмурій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атмосфері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  <a:endParaRPr lang="ru-RU" sz="1700" dirty="0"/>
                    </a:p>
                  </a:txBody>
                  <a:tcPr marL="87252" marR="87252" marT="43626" marB="43626"/>
                </a:tc>
              </a:tr>
              <a:tr h="10213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У </a:t>
                      </a:r>
                      <a:r>
                        <a:rPr lang="ru-RU" sz="1700" kern="1200" dirty="0" err="1" smtClean="0">
                          <a:effectLst/>
                        </a:rPr>
                        <a:t>традиції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німецького</a:t>
                      </a:r>
                      <a:r>
                        <a:rPr lang="ru-RU" sz="1700" kern="1200" dirty="0" smtClean="0">
                          <a:effectLst/>
                        </a:rPr>
                        <a:t> </a:t>
                      </a:r>
                      <a:r>
                        <a:rPr lang="ru-RU" sz="1700" u="none" strike="noStrike" kern="1200" dirty="0" err="1" smtClean="0">
                          <a:effectLst/>
                        </a:rPr>
                        <a:t>експресіонізму</a:t>
                      </a:r>
                      <a:r>
                        <a:rPr lang="ru-RU" sz="1700" kern="1200" dirty="0" smtClean="0">
                          <a:effectLst/>
                        </a:rPr>
                        <a:t> </a:t>
                      </a:r>
                      <a:r>
                        <a:rPr lang="ru-RU" sz="1700" kern="1200" dirty="0" err="1" smtClean="0">
                          <a:effectLst/>
                        </a:rPr>
                        <a:t>рясніють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перекручені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ракурси</a:t>
                      </a:r>
                      <a:r>
                        <a:rPr lang="ru-RU" sz="1700" kern="1200" dirty="0" smtClean="0">
                          <a:effectLst/>
                        </a:rPr>
                        <a:t>: камера часто </a:t>
                      </a:r>
                      <a:r>
                        <a:rPr lang="ru-RU" sz="1700" kern="1200" dirty="0" err="1" smtClean="0">
                          <a:effectLst/>
                        </a:rPr>
                        <a:t>відображає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героїв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або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місце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дії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ширококутним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об'єктивом</a:t>
                      </a:r>
                      <a:r>
                        <a:rPr lang="ru-RU" sz="1700" kern="1200" dirty="0" smtClean="0">
                          <a:effectLst/>
                        </a:rPr>
                        <a:t>, з </a:t>
                      </a:r>
                      <a:r>
                        <a:rPr lang="ru-RU" sz="1700" kern="1200" dirty="0" err="1" smtClean="0">
                          <a:effectLst/>
                        </a:rPr>
                        <a:t>незвично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високої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або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низької</a:t>
                      </a:r>
                      <a:r>
                        <a:rPr lang="ru-RU" sz="1700" kern="1200" dirty="0" smtClean="0">
                          <a:effectLst/>
                        </a:rPr>
                        <a:t> точки </a:t>
                      </a:r>
                      <a:r>
                        <a:rPr lang="ru-RU" sz="1700" kern="1200" dirty="0" err="1" smtClean="0">
                          <a:effectLst/>
                        </a:rPr>
                        <a:t>зйомки</a:t>
                      </a:r>
                      <a:r>
                        <a:rPr lang="ru-RU" sz="1700" kern="1200" dirty="0" smtClean="0">
                          <a:effectLst/>
                        </a:rPr>
                        <a:t>, «</a:t>
                      </a:r>
                      <a:r>
                        <a:rPr lang="ru-RU" sz="1700" kern="1200" dirty="0" err="1" smtClean="0">
                          <a:effectLst/>
                        </a:rPr>
                        <a:t>під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голландським</a:t>
                      </a:r>
                      <a:r>
                        <a:rPr lang="ru-RU" sz="1700" kern="1200" dirty="0" smtClean="0">
                          <a:effectLst/>
                        </a:rPr>
                        <a:t> кутом».</a:t>
                      </a: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  <a:tr h="7856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«</a:t>
                      </a:r>
                      <a:r>
                        <a:rPr lang="ru-RU" sz="1700" kern="1200" dirty="0" err="1" smtClean="0">
                          <a:effectLst/>
                        </a:rPr>
                        <a:t>Чорному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фільму</a:t>
                      </a:r>
                      <a:r>
                        <a:rPr lang="ru-RU" sz="1700" kern="1200" dirty="0" smtClean="0">
                          <a:effectLst/>
                        </a:rPr>
                        <a:t>» </a:t>
                      </a:r>
                      <a:r>
                        <a:rPr lang="ru-RU" sz="1700" kern="1200" dirty="0" err="1" smtClean="0">
                          <a:effectLst/>
                        </a:rPr>
                        <a:t>ближче</a:t>
                      </a:r>
                      <a:r>
                        <a:rPr lang="ru-RU" sz="1700" kern="1200" dirty="0" smtClean="0">
                          <a:effectLst/>
                        </a:rPr>
                        <a:t> за духом </a:t>
                      </a:r>
                      <a:r>
                        <a:rPr lang="ru-RU" sz="1700" kern="1200" dirty="0" err="1" smtClean="0">
                          <a:effectLst/>
                        </a:rPr>
                        <a:t>методичне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розмірене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нагнітання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напруги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від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діалогу</a:t>
                      </a:r>
                      <a:r>
                        <a:rPr lang="ru-RU" sz="1700" kern="1200" dirty="0" smtClean="0">
                          <a:effectLst/>
                        </a:rPr>
                        <a:t> до </a:t>
                      </a:r>
                      <a:r>
                        <a:rPr lang="ru-RU" sz="1700" kern="1200" dirty="0" err="1" smtClean="0">
                          <a:effectLst/>
                        </a:rPr>
                        <a:t>діалогу</a:t>
                      </a:r>
                      <a:r>
                        <a:rPr lang="ru-RU" sz="1700" kern="1200" dirty="0" smtClean="0">
                          <a:effectLst/>
                        </a:rPr>
                        <a:t>, а не </a:t>
                      </a:r>
                      <a:r>
                        <a:rPr lang="ru-RU" sz="1700" kern="1200" dirty="0" err="1" smtClean="0">
                          <a:effectLst/>
                        </a:rPr>
                        <a:t>суєта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погоні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бійки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  <a:tr h="11342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err="1" smtClean="0">
                          <a:effectLst/>
                        </a:rPr>
                        <a:t>Природне</a:t>
                      </a:r>
                      <a:r>
                        <a:rPr lang="ru-RU" sz="1700" kern="1200" dirty="0" smtClean="0">
                          <a:effectLst/>
                        </a:rPr>
                        <a:t> «</a:t>
                      </a:r>
                      <a:r>
                        <a:rPr lang="ru-RU" sz="1700" kern="1200" dirty="0" err="1" smtClean="0">
                          <a:effectLst/>
                        </a:rPr>
                        <a:t>середовище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проживання</a:t>
                      </a:r>
                      <a:r>
                        <a:rPr lang="ru-RU" sz="1700" kern="1200" dirty="0" smtClean="0">
                          <a:effectLst/>
                        </a:rPr>
                        <a:t>» не </a:t>
                      </a:r>
                      <a:r>
                        <a:rPr lang="ru-RU" sz="1700" kern="1200" dirty="0" err="1" smtClean="0">
                          <a:effectLst/>
                        </a:rPr>
                        <a:t>обтяжених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моральними</a:t>
                      </a:r>
                      <a:r>
                        <a:rPr lang="ru-RU" sz="1700" kern="1200" dirty="0" smtClean="0">
                          <a:effectLst/>
                        </a:rPr>
                        <a:t> принципами </a:t>
                      </a:r>
                      <a:r>
                        <a:rPr lang="ru-RU" sz="1700" kern="1200" dirty="0" err="1" smtClean="0">
                          <a:effectLst/>
                        </a:rPr>
                        <a:t>героїв</a:t>
                      </a:r>
                      <a:r>
                        <a:rPr lang="ru-RU" sz="1700" kern="1200" dirty="0" smtClean="0">
                          <a:effectLst/>
                        </a:rPr>
                        <a:t> - </a:t>
                      </a:r>
                      <a:r>
                        <a:rPr lang="ru-RU" sz="1700" kern="1200" dirty="0" err="1" smtClean="0">
                          <a:effectLst/>
                        </a:rPr>
                        <a:t>велике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місто-лабіринт</a:t>
                      </a:r>
                      <a:r>
                        <a:rPr lang="ru-RU" sz="1700" kern="1200" dirty="0" smtClean="0">
                          <a:effectLst/>
                        </a:rPr>
                        <a:t> у </a:t>
                      </a:r>
                      <a:r>
                        <a:rPr lang="ru-RU" sz="1700" kern="1200" dirty="0" err="1" smtClean="0">
                          <a:effectLst/>
                        </a:rPr>
                        <a:t>цілому</a:t>
                      </a:r>
                      <a:r>
                        <a:rPr lang="ru-RU" sz="1700" kern="1200" dirty="0" smtClean="0">
                          <a:effectLst/>
                        </a:rPr>
                        <a:t> і </a:t>
                      </a:r>
                      <a:r>
                        <a:rPr lang="ru-RU" sz="1700" kern="1200" dirty="0" err="1" smtClean="0">
                          <a:effectLst/>
                        </a:rPr>
                        <a:t>його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кримінальні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околиці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зокрема</a:t>
                      </a:r>
                      <a:r>
                        <a:rPr lang="ru-RU" sz="1700" kern="1200" dirty="0" smtClean="0">
                          <a:effectLst/>
                        </a:rPr>
                        <a:t>. </a:t>
                      </a:r>
                      <a:r>
                        <a:rPr lang="ru-RU" sz="1700" kern="1200" dirty="0" err="1" smtClean="0">
                          <a:effectLst/>
                        </a:rPr>
                        <a:t>Дія</a:t>
                      </a:r>
                      <a:r>
                        <a:rPr lang="ru-RU" sz="1700" kern="1200" dirty="0" smtClean="0">
                          <a:effectLst/>
                        </a:rPr>
                        <a:t> часто </a:t>
                      </a:r>
                      <a:r>
                        <a:rPr lang="ru-RU" sz="1700" kern="1200" dirty="0" err="1" smtClean="0">
                          <a:effectLst/>
                        </a:rPr>
                        <a:t>відбувається</a:t>
                      </a:r>
                      <a:r>
                        <a:rPr lang="ru-RU" sz="1700" kern="1200" dirty="0" smtClean="0">
                          <a:effectLst/>
                        </a:rPr>
                        <a:t> в барах, мотелях, </a:t>
                      </a:r>
                      <a:r>
                        <a:rPr lang="ru-RU" sz="1700" kern="1200" dirty="0" err="1" smtClean="0">
                          <a:effectLst/>
                        </a:rPr>
                        <a:t>розважальних</a:t>
                      </a:r>
                      <a:r>
                        <a:rPr lang="ru-RU" sz="1700" kern="1200" dirty="0" smtClean="0">
                          <a:effectLst/>
                        </a:rPr>
                        <a:t> закладах, </a:t>
                      </a:r>
                      <a:r>
                        <a:rPr lang="ru-RU" sz="1700" kern="1200" dirty="0" err="1" smtClean="0">
                          <a:effectLst/>
                        </a:rPr>
                        <a:t>підпільних</a:t>
                      </a:r>
                      <a:r>
                        <a:rPr lang="ru-RU" sz="1700" kern="1200" dirty="0" smtClean="0">
                          <a:effectLst/>
                        </a:rPr>
                        <a:t> залах для </a:t>
                      </a:r>
                      <a:r>
                        <a:rPr lang="ru-RU" sz="1700" kern="1200" dirty="0" err="1" smtClean="0">
                          <a:effectLst/>
                        </a:rPr>
                        <a:t>азартних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ігор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</a:p>
                    <a:p>
                      <a:endParaRPr lang="ru-RU" sz="1700" dirty="0"/>
                    </a:p>
                  </a:txBody>
                  <a:tcPr marL="87252" marR="87252" marT="43626" marB="43626"/>
                </a:tc>
              </a:tr>
              <a:tr h="610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Мотив води: </a:t>
                      </a:r>
                      <a:r>
                        <a:rPr lang="ru-RU" sz="1700" kern="1200" dirty="0" err="1" smtClean="0">
                          <a:effectLst/>
                        </a:rPr>
                        <a:t>дощ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вологі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поблискуючі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вулиці</a:t>
                      </a:r>
                      <a:r>
                        <a:rPr lang="ru-RU" sz="1700" kern="1200" dirty="0" smtClean="0">
                          <a:effectLst/>
                        </a:rPr>
                        <a:t>, доки, </a:t>
                      </a:r>
                      <a:r>
                        <a:rPr lang="ru-RU" sz="1700" kern="1200" dirty="0" err="1" smtClean="0">
                          <a:effectLst/>
                        </a:rPr>
                        <a:t>причали</a:t>
                      </a:r>
                      <a:r>
                        <a:rPr lang="ru-RU" sz="1700" kern="1200" dirty="0" smtClean="0">
                          <a:effectLst/>
                        </a:rPr>
                        <a:t> - </a:t>
                      </a:r>
                      <a:r>
                        <a:rPr lang="ru-RU" sz="1700" kern="1200" dirty="0" err="1" smtClean="0">
                          <a:effectLst/>
                        </a:rPr>
                        <a:t>часті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деталі</a:t>
                      </a:r>
                      <a:r>
                        <a:rPr lang="ru-RU" sz="1700" kern="1200" dirty="0" smtClean="0">
                          <a:effectLst/>
                        </a:rPr>
                        <a:t> у </a:t>
                      </a:r>
                      <a:r>
                        <a:rPr lang="ru-RU" sz="1700" kern="1200" dirty="0" err="1" smtClean="0">
                          <a:effectLst/>
                        </a:rPr>
                        <a:t>фільмі</a:t>
                      </a:r>
                      <a:r>
                        <a:rPr lang="ru-RU" sz="1700" kern="1200" dirty="0" smtClean="0">
                          <a:effectLst/>
                        </a:rPr>
                        <a:t>-нуар.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  <a:tr h="6107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effectLst/>
                        </a:rPr>
                        <a:t>Складна, </a:t>
                      </a:r>
                      <a:r>
                        <a:rPr lang="ru-RU" sz="1700" kern="1200" dirty="0" err="1" smtClean="0">
                          <a:effectLst/>
                        </a:rPr>
                        <a:t>заплутана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хронологія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дії</a:t>
                      </a:r>
                      <a:r>
                        <a:rPr lang="ru-RU" sz="1700" kern="1200" dirty="0" smtClean="0">
                          <a:effectLst/>
                        </a:rPr>
                        <a:t>, </a:t>
                      </a:r>
                      <a:r>
                        <a:rPr lang="ru-RU" sz="1700" kern="1200" dirty="0" err="1" smtClean="0">
                          <a:effectLst/>
                        </a:rPr>
                        <a:t>що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створює</a:t>
                      </a:r>
                      <a:r>
                        <a:rPr lang="ru-RU" sz="1700" kern="1200" dirty="0" smtClean="0">
                          <a:effectLst/>
                        </a:rPr>
                        <a:t> </a:t>
                      </a:r>
                      <a:r>
                        <a:rPr lang="ru-RU" sz="1700" kern="1200" dirty="0" err="1" smtClean="0">
                          <a:effectLst/>
                        </a:rPr>
                        <a:t>враження</a:t>
                      </a:r>
                      <a:r>
                        <a:rPr lang="ru-RU" sz="1700" kern="1200" dirty="0" smtClean="0">
                          <a:effectLst/>
                        </a:rPr>
                        <a:t> «</a:t>
                      </a:r>
                      <a:r>
                        <a:rPr lang="ru-RU" sz="1700" kern="1200" dirty="0" err="1" smtClean="0">
                          <a:effectLst/>
                        </a:rPr>
                        <a:t>розгубленості</a:t>
                      </a:r>
                      <a:r>
                        <a:rPr lang="ru-RU" sz="1700" kern="1200" dirty="0" smtClean="0">
                          <a:effectLst/>
                        </a:rPr>
                        <a:t> у </a:t>
                      </a:r>
                      <a:r>
                        <a:rPr lang="ru-RU" sz="1700" kern="1200" dirty="0" err="1" smtClean="0">
                          <a:effectLst/>
                        </a:rPr>
                        <a:t>часі</a:t>
                      </a:r>
                      <a:r>
                        <a:rPr lang="ru-RU" sz="1700" kern="1200" dirty="0" smtClean="0">
                          <a:effectLst/>
                        </a:rPr>
                        <a:t>», </a:t>
                      </a:r>
                      <a:r>
                        <a:rPr lang="ru-RU" sz="1700" kern="1200" dirty="0" err="1" smtClean="0">
                          <a:effectLst/>
                        </a:rPr>
                        <a:t>дезорієнтації</a:t>
                      </a:r>
                      <a:r>
                        <a:rPr lang="ru-RU" sz="1700" kern="1200" dirty="0" smtClean="0">
                          <a:effectLst/>
                        </a:rPr>
                        <a:t>.</a:t>
                      </a:r>
                      <a:endParaRPr lang="ru-RU" sz="17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252" marR="87252" marT="43626" marB="436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</TotalTime>
  <Words>332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Сектор</vt:lpstr>
      <vt:lpstr>театр та Кіно</vt:lpstr>
      <vt:lpstr>Кіно </vt:lpstr>
      <vt:lpstr>Кінематограф </vt:lpstr>
      <vt:lpstr>Теорія кіно </vt:lpstr>
      <vt:lpstr>Короткометражне кіно </vt:lpstr>
      <vt:lpstr>Нуар (кіно) </vt:lpstr>
      <vt:lpstr>Нуар</vt:lpstr>
      <vt:lpstr>Презентация PowerPoint</vt:lpstr>
      <vt:lpstr>Презентация PowerPoint</vt:lpstr>
      <vt:lpstr>театр</vt:lpstr>
      <vt:lpstr>Стилі театру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 та театр</dc:title>
  <dc:creator>Daniil Venc</dc:creator>
  <cp:lastModifiedBy>Daniil Venc</cp:lastModifiedBy>
  <cp:revision>12</cp:revision>
  <dcterms:created xsi:type="dcterms:W3CDTF">2014-12-03T19:22:31Z</dcterms:created>
  <dcterms:modified xsi:type="dcterms:W3CDTF">2015-02-14T15:52:55Z</dcterms:modified>
</cp:coreProperties>
</file>