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0" r:id="rId1"/>
  </p:sldMasterIdLst>
  <p:sldIdLst>
    <p:sldId id="257" r:id="rId2"/>
    <p:sldId id="258" r:id="rId3"/>
    <p:sldId id="259" r:id="rId4"/>
    <p:sldId id="260" r:id="rId5"/>
    <p:sldId id="269" r:id="rId6"/>
    <p:sldId id="263" r:id="rId7"/>
    <p:sldId id="264" r:id="rId8"/>
    <p:sldId id="292" r:id="rId9"/>
    <p:sldId id="266" r:id="rId10"/>
    <p:sldId id="408" r:id="rId11"/>
    <p:sldId id="285" r:id="rId12"/>
    <p:sldId id="409" r:id="rId13"/>
    <p:sldId id="286" r:id="rId14"/>
    <p:sldId id="287" r:id="rId15"/>
    <p:sldId id="288" r:id="rId16"/>
    <p:sldId id="289" r:id="rId17"/>
    <p:sldId id="410" r:id="rId18"/>
    <p:sldId id="290" r:id="rId19"/>
    <p:sldId id="268" r:id="rId20"/>
    <p:sldId id="411" r:id="rId21"/>
    <p:sldId id="347" r:id="rId22"/>
    <p:sldId id="344" r:id="rId23"/>
    <p:sldId id="326" r:id="rId24"/>
    <p:sldId id="328" r:id="rId25"/>
    <p:sldId id="381" r:id="rId26"/>
    <p:sldId id="415" r:id="rId27"/>
    <p:sldId id="412" r:id="rId28"/>
    <p:sldId id="413" r:id="rId29"/>
    <p:sldId id="414" r:id="rId30"/>
    <p:sldId id="416" r:id="rId31"/>
    <p:sldId id="417" r:id="rId32"/>
    <p:sldId id="418" r:id="rId33"/>
    <p:sldId id="419" r:id="rId34"/>
    <p:sldId id="420" r:id="rId35"/>
    <p:sldId id="368" r:id="rId36"/>
    <p:sldId id="365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B5E1"/>
    <a:srgbClr val="030A97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8" autoAdjust="0"/>
    <p:restoredTop sz="94660"/>
  </p:normalViewPr>
  <p:slideViewPr>
    <p:cSldViewPr>
      <p:cViewPr varScale="1">
        <p:scale>
          <a:sx n="112" d="100"/>
          <a:sy n="112" d="100"/>
        </p:scale>
        <p:origin x="-82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72ABB-A0CD-44B2-9022-3C1D54C9F1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B01DD-AE51-422A-91F2-8CFF07CF97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Равнобедренный треугольник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04FD3-605E-4A4E-8D36-8076CE8250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2593D-DBEC-4856-8EFC-71E4745627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DB459-54C1-4BB4-ADCC-06DC688D08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39B03-0AC8-47C1-96A3-3CD59A09D6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C6C49-86D2-4766-820A-63FB1661DA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C9438-F89E-478B-A9BE-4504BA986A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" name="Равнобедренный треугольник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3373C-50C9-46E2-8097-080D0CDE7E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7" name="Равнобедренный треугольник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5763C-2C56-4209-B846-A5C6989935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BFEB8-E71C-4B82-9F69-C2EF5429AC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866A029C-170F-4F02-A614-BA95EA960B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59" r:id="rId2"/>
    <p:sldLayoutId id="2147483964" r:id="rId3"/>
    <p:sldLayoutId id="2147483960" r:id="rId4"/>
    <p:sldLayoutId id="2147483961" r:id="rId5"/>
    <p:sldLayoutId id="2147483965" r:id="rId6"/>
    <p:sldLayoutId id="2147483966" r:id="rId7"/>
    <p:sldLayoutId id="2147483967" r:id="rId8"/>
    <p:sldLayoutId id="2147483968" r:id="rId9"/>
    <p:sldLayoutId id="2147483962" r:id="rId10"/>
    <p:sldLayoutId id="214748396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ru.wikipedia.org/wiki/%D0%98%D0%B7%D0%BE%D0%B1%D1%80%D0%B0%D0%B6%D0%B5%D0%BD%D0%B8%D0%B5:%D0%9C%D0%B0%D1%81%D1%82%D0%B5%D1%80_%D0%B8_%D0%9C%D0%B0%D1%80%D0%B3%D0%B0%D1%80%D0%B8%D1%82%D0%B0.jpg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2285992"/>
            <a:ext cx="8229600" cy="990600"/>
          </a:xfrm>
        </p:spPr>
        <p:txBody>
          <a:bodyPr/>
          <a:lstStyle/>
          <a:p>
            <a:r>
              <a:rPr lang="ru-RU" dirty="0" err="1" smtClean="0"/>
              <a:t>Біографія</a:t>
            </a:r>
            <a:r>
              <a:rPr lang="ru-RU" dirty="0" smtClean="0"/>
              <a:t>   </a:t>
            </a:r>
            <a:r>
              <a:rPr lang="ru-RU" dirty="0" err="1" smtClean="0"/>
              <a:t>і</a:t>
            </a:r>
            <a:r>
              <a:rPr lang="ru-RU" dirty="0" smtClean="0"/>
              <a:t>   </a:t>
            </a:r>
            <a:r>
              <a:rPr lang="ru-RU" dirty="0" err="1" smtClean="0"/>
              <a:t>творчість</a:t>
            </a:r>
            <a:r>
              <a:rPr lang="ru-RU" dirty="0" smtClean="0"/>
              <a:t> </a:t>
            </a:r>
            <a:r>
              <a:rPr lang="ru-RU" dirty="0" err="1" smtClean="0"/>
              <a:t>російського</a:t>
            </a:r>
            <a:r>
              <a:rPr lang="ru-RU" dirty="0" smtClean="0"/>
              <a:t> </a:t>
            </a:r>
            <a:r>
              <a:rPr lang="ru-RU" dirty="0" err="1" smtClean="0"/>
              <a:t>письменника</a:t>
            </a:r>
            <a:r>
              <a:rPr lang="ru-RU" dirty="0" smtClean="0"/>
              <a:t>  </a:t>
            </a:r>
            <a:br>
              <a:rPr lang="ru-RU" dirty="0" smtClean="0"/>
            </a:br>
            <a:r>
              <a:rPr lang="ru-RU" dirty="0" smtClean="0"/>
              <a:t>  </a:t>
            </a:r>
            <a:r>
              <a:rPr lang="ru-RU" dirty="0" err="1" smtClean="0"/>
              <a:t>Михайла</a:t>
            </a:r>
            <a:r>
              <a:rPr lang="ru-RU" dirty="0" smtClean="0"/>
              <a:t>  Булгакова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3500438"/>
            <a:ext cx="8229600" cy="2156456"/>
          </a:xfrm>
        </p:spPr>
        <p:txBody>
          <a:bodyPr/>
          <a:lstStyle/>
          <a:p>
            <a:endParaRPr lang="en-US" dirty="0" smtClean="0"/>
          </a:p>
          <a:p>
            <a:r>
              <a:rPr lang="ru-RU" dirty="0" smtClean="0"/>
              <a:t>           </a:t>
            </a:r>
          </a:p>
          <a:p>
            <a:endParaRPr lang="ru-RU" dirty="0" smtClean="0"/>
          </a:p>
          <a:p>
            <a:r>
              <a:rPr lang="ru-RU" dirty="0" smtClean="0"/>
              <a:t>     </a:t>
            </a:r>
          </a:p>
          <a:p>
            <a:r>
              <a:rPr lang="ru-RU" dirty="0" smtClean="0"/>
              <a:t>                      </a:t>
            </a:r>
          </a:p>
          <a:p>
            <a:endParaRPr lang="ru-RU" dirty="0" smtClean="0"/>
          </a:p>
          <a:p>
            <a:r>
              <a:rPr lang="ru-RU" dirty="0" err="1" smtClean="0"/>
              <a:t>Презитацію</a:t>
            </a:r>
            <a:r>
              <a:rPr lang="ru-RU" dirty="0" smtClean="0"/>
              <a:t> </a:t>
            </a:r>
            <a:r>
              <a:rPr lang="ru-RU" dirty="0" err="1" smtClean="0"/>
              <a:t>приготували</a:t>
            </a:r>
            <a:r>
              <a:rPr lang="ru-RU" dirty="0" smtClean="0"/>
              <a:t>: </a:t>
            </a:r>
            <a:r>
              <a:rPr lang="ru-RU" dirty="0" err="1" smtClean="0"/>
              <a:t>Мегеря</a:t>
            </a:r>
            <a:r>
              <a:rPr lang="ru-RU" dirty="0" smtClean="0"/>
              <a:t> Анна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Котло</a:t>
            </a:r>
            <a:r>
              <a:rPr lang="ru-RU" dirty="0" smtClean="0"/>
              <a:t> </a:t>
            </a:r>
            <a:r>
              <a:rPr lang="ru-RU" dirty="0" err="1" smtClean="0"/>
              <a:t>Ірина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18435" name="Picture 4" descr="File011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752850" y="0"/>
            <a:ext cx="5391150" cy="62865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000" smtClean="0"/>
              <a:t>  </a:t>
            </a:r>
            <a:r>
              <a:rPr lang="uk-UA" sz="2000" smtClean="0"/>
              <a:t>Він поступово входить в коло московських письменників, стає модним. Знайомиться з Любов'ю Євгенівною Білозерською, яка нещодавно приїхала з-за кордону. Йому подобається її витонченість, вміння триматися на людях і любов до літератури. Починається бурхливий роман. Йде від Тетяни...</a:t>
            </a:r>
            <a:br>
              <a:rPr lang="uk-UA" sz="2000" smtClean="0"/>
            </a:br>
            <a:r>
              <a:rPr lang="uk-UA" sz="2000" smtClean="0"/>
              <a:t>У 1924 р., як тільки шлюб був розірваний, вони з Любов'ю Євгенівною одружилися.</a:t>
            </a:r>
            <a:br>
              <a:rPr lang="uk-UA" sz="2000" smtClean="0"/>
            </a:br>
            <a:r>
              <a:rPr lang="uk-UA" sz="2000" smtClean="0"/>
              <a:t>Виявилося, що вона як і він, перебувала в Києві в страшний час осені 1919 року, описане в першому романі «Біла гвардія».,перша частина якого була видана в цьому ж році,а у квітні 1925 видав і другу частину і присвятив її дружині.Втім радянська критика сприйняла роман як контрреволюційний,тож за життя письменника,крім повісті “Фатальні яйця”(02,1925) його прозові твори майже не друкували.Але цього ж року він написав повість “Собаче серце”</a:t>
            </a:r>
            <a:endParaRPr lang="ru-RU" sz="2000" smtClean="0"/>
          </a:p>
        </p:txBody>
      </p:sp>
      <p:pic>
        <p:nvPicPr>
          <p:cNvPr id="19459" name="Рисунок 3" descr="107457980_4397599_94149889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313"/>
            <a:ext cx="3857625" cy="664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20483" name="Picture 2" descr="File013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761163"/>
          </a:xfr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3"/>
          <p:cNvSpPr>
            <a:spLocks noGrp="1"/>
          </p:cNvSpPr>
          <p:nvPr>
            <p:ph type="title"/>
          </p:nvPr>
        </p:nvSpPr>
        <p:spPr>
          <a:xfrm>
            <a:off x="571500" y="5214938"/>
            <a:ext cx="8229600" cy="914400"/>
          </a:xfrm>
        </p:spPr>
        <p:txBody>
          <a:bodyPr/>
          <a:lstStyle/>
          <a:p>
            <a:r>
              <a:rPr lang="uk-UA" i="1" smtClean="0">
                <a:solidFill>
                  <a:srgbClr val="FF0000"/>
                </a:solidFill>
              </a:rPr>
              <a:t>Терор цілковито паралізує нервову систему</a:t>
            </a:r>
            <a:br>
              <a:rPr lang="uk-UA" i="1" smtClean="0">
                <a:solidFill>
                  <a:srgbClr val="FF0000"/>
                </a:solidFill>
              </a:rPr>
            </a:br>
            <a:r>
              <a:rPr lang="uk-UA" i="1" smtClean="0">
                <a:solidFill>
                  <a:srgbClr val="FF0000"/>
                </a:solidFill>
              </a:rPr>
              <a:t/>
            </a:r>
            <a:br>
              <a:rPr lang="uk-UA" i="1" smtClean="0">
                <a:solidFill>
                  <a:srgbClr val="FF0000"/>
                </a:solidFill>
              </a:rPr>
            </a:br>
            <a:r>
              <a:rPr lang="uk-UA" i="1" smtClean="0">
                <a:solidFill>
                  <a:schemeClr val="tx1"/>
                </a:solidFill>
              </a:rPr>
              <a:t>у середині 1929 з репертуару всіх театрів було вилучено всі Булгаковські п’єси: “Багряний острів”, “ Зойчина квартира” , “Дні Турбіних”. Все це через лист Білль-білоцерковського(заздрісний драматург,який написав Сталіну листа в якому обурювався,як можна пускати на радянську сцену білогвардійські булгаковські спектаклі).Сталін сам дав критику цим п’єсам.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260350"/>
            <a:ext cx="7543800" cy="58658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/>
              <a:t>    У листах,Булгаков вказуючи на заборону просив або дати йому друкуватися або дозволити виїхати за кордон.Він у жовтні 1929р. Розпочинає роботу над п’єсою про Мольєра «Кабала священників» і закінчує її за 2 місяці.Також продовжує працювати над романом  який започаткував у 1928р. Навза твору кілька разів змінювалася: з « Консультанта із копитом» на « Копито інженера», з « Чорного мага» на «Євангеліє від диявола».Булгаков писав роман до останнього дня свого життя,а коли був зам не взмозі,диктував текст своїй 3 дружині,а  та записувала.18 квітня 1930 р. У квартирі пролуна дзвіок,дзвонив сам Сталін.В кінці розмови він запропонував Булгакову місце режисера асистента у МХАТі. Письменник звичайно ходив влаштовуватися туди на роботу,але його не взяли.Після цієї розмови письменник викинув револьвер у ставок,бо через відчай хотів покінчити життя самогубством. Хоча не віриться що він би зважився на цей крок, адже в його серці зароджувалося нове,шалене кохання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Содержимое 4" descr="0020-020-Iz-telefonnogo-razgovora-Bulgakova-i-Stalin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0"/>
            <a:ext cx="5072063" cy="6437313"/>
          </a:xfrm>
        </p:spPr>
        <p:txBody>
          <a:bodyPr/>
          <a:lstStyle/>
          <a:p>
            <a:r>
              <a:rPr lang="ru-RU" smtClean="0"/>
              <a:t>  </a:t>
            </a:r>
            <a:r>
              <a:rPr lang="ru-RU" sz="2400" smtClean="0"/>
              <a:t>У лютому 1929 р. Булгакова запросили на млинці на честь святкування масляного тижня в родину художника Моісеєнко, давнього київського знайомого. </a:t>
            </a:r>
            <a:br>
              <a:rPr lang="ru-RU" sz="2400" smtClean="0"/>
            </a:br>
            <a:r>
              <a:rPr lang="uk-UA" sz="2400" smtClean="0"/>
              <a:t>Зібралися гості, господарі посадили його поруч з Оленою Сергіївною Шиловською, на яку він звернув увагу, як тільки увійшов. Він галантно доглядав, жартував, розповідав веселі історії, грав на роялі, співав, танцював. Потім вони зустрічалися ще і ще, довго гуляли по нічній Москві.</a:t>
            </a:r>
          </a:p>
          <a:p>
            <a:r>
              <a:rPr lang="uk-UA" sz="2400" smtClean="0"/>
              <a:t/>
            </a:r>
            <a:br>
              <a:rPr lang="uk-UA" sz="2400" smtClean="0"/>
            </a:br>
            <a:endParaRPr lang="ru-RU" sz="2400" smtClean="0"/>
          </a:p>
        </p:txBody>
      </p:sp>
      <p:pic>
        <p:nvPicPr>
          <p:cNvPr id="24579" name="Picture 4" descr="File01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5" y="0"/>
            <a:ext cx="4143375" cy="650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25603" name="Picture 3" descr="File010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28625" y="214313"/>
            <a:ext cx="8229600" cy="66436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/>
              <a:t>Олена була одружена і мала 2 дітей,проте в 1932 р. Вони все ж таки одружилися і прожили 8 щасливих років.ґУ цей період Булгаков написав ще декілька творів,серед яких «Життя пана де Мольєра» (1933), «театральний роман» ( 1937),що залишився нескінченим ,і декілька п’єс: «Блаженство» (1934), «Іван Васильович» (1936), «Дон Кіхот» (1938), «Батум» (1939).Остання п’єса була присвячена молодому Сталіну- на початку кар’єри революціонера, та навіть цю п’єсу цензура до постановки не допустиа.Єдиною п’єсою,яка була поновлена у препертуарі театрів з особистого наказу Сталіна,була п’єса «Дні Турбіних», яку сам вождь переглянув 16 разів.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/>
              <a:t>Восени 1939р стан здоровя Булгакова погуршився,через хворобу нирок,після вироку письменник прожив ще пів року,до останніх днів він писав роман «Майстер і маргарита» ,а останні дні свого диття він диктував їх своїй дружині і говорив:» Щоб знали,щоб знали…»Помер Михайло Опанасович Булгаков 10 березна 1940 р.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0"/>
            <a:ext cx="8929688" cy="66436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/>
              <a:t>  На його могилі з часом Олена Сергіївна спромоглася покласти замість пам’ятника камінь,який до ювілею Гоголя 1952р був на його могилі та символізував Голгофу.За життя Булгаков написав,звертаючись до Гоголя6 « Вчителю,накрий мене своєю чавунною шинеллю!» Михайла Опанасовича багато чого споріднювало з Гоголем. Земляки, вони обидва не любили Петербург, закінчили свої головні книги в Москві і там же спалювали свої рукописи, перед смертю сильно страждали. Автор «Майстра і Маргарити» вважав себе учнем Гоголя. У важкі хвилини життя Булгаков приходив до пам'ятника Гоголю, що стоїть у дворі особняка, де той жив останні роки.</a:t>
            </a:r>
          </a:p>
        </p:txBody>
      </p:sp>
      <p:pic>
        <p:nvPicPr>
          <p:cNvPr id="27651" name="Рисунок 4" descr="img1740401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88" y="3643313"/>
            <a:ext cx="728662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0" y="571500"/>
            <a:ext cx="4857750" cy="35718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>Михайло </a:t>
            </a:r>
            <a:r>
              <a:rPr lang="ru-RU" sz="3600" dirty="0" err="1" smtClean="0"/>
              <a:t>Опанасович</a:t>
            </a:r>
            <a:r>
              <a:rPr lang="ru-RU" sz="3600" dirty="0" smtClean="0"/>
              <a:t> Булгаков </a:t>
            </a:r>
            <a:r>
              <a:rPr lang="ru-RU" sz="3600" dirty="0" err="1" smtClean="0"/>
              <a:t>народився</a:t>
            </a:r>
            <a:r>
              <a:rPr lang="ru-RU" sz="3600" dirty="0" smtClean="0"/>
              <a:t> 15(3) </a:t>
            </a:r>
            <a:r>
              <a:rPr lang="ru-RU" sz="3600" dirty="0" err="1" smtClean="0"/>
              <a:t>травня</a:t>
            </a:r>
            <a:r>
              <a:rPr lang="ru-RU" sz="3600" dirty="0" smtClean="0"/>
              <a:t> 1891 року в </a:t>
            </a:r>
            <a:r>
              <a:rPr lang="ru-RU" sz="3600" dirty="0" err="1" smtClean="0"/>
              <a:t>Києві</a:t>
            </a:r>
            <a:r>
              <a:rPr lang="ru-RU" sz="3600" dirty="0" smtClean="0"/>
              <a:t> </a:t>
            </a:r>
            <a:r>
              <a:rPr lang="ru-RU" sz="3600" dirty="0" err="1" smtClean="0"/>
              <a:t>в</a:t>
            </a:r>
            <a:r>
              <a:rPr lang="ru-RU" sz="3600" dirty="0" smtClean="0"/>
              <a:t> </a:t>
            </a:r>
            <a:r>
              <a:rPr lang="ru-RU" sz="3600" dirty="0" err="1" smtClean="0"/>
              <a:t>сім'ї</a:t>
            </a:r>
            <a:r>
              <a:rPr lang="ru-RU" sz="3600" dirty="0" smtClean="0"/>
              <a:t> </a:t>
            </a:r>
            <a:r>
              <a:rPr lang="ru-RU" sz="3600" dirty="0" err="1" smtClean="0"/>
              <a:t>викладача</a:t>
            </a:r>
            <a:r>
              <a:rPr lang="ru-RU" sz="3600" dirty="0" smtClean="0"/>
              <a:t> </a:t>
            </a:r>
            <a:r>
              <a:rPr lang="ru-RU" sz="3600" dirty="0" err="1" smtClean="0"/>
              <a:t>духовної</a:t>
            </a:r>
            <a:r>
              <a:rPr lang="ru-RU" sz="3600" dirty="0" smtClean="0"/>
              <a:t> </a:t>
            </a:r>
            <a:r>
              <a:rPr lang="ru-RU" sz="3600" dirty="0" err="1" smtClean="0"/>
              <a:t>академії</a:t>
            </a:r>
            <a:r>
              <a:rPr lang="ru-RU" sz="3600" dirty="0" smtClean="0"/>
              <a:t> </a:t>
            </a:r>
            <a:r>
              <a:rPr lang="ru-RU" sz="3600" dirty="0" err="1" smtClean="0"/>
              <a:t>Афанасія</a:t>
            </a:r>
            <a:r>
              <a:rPr lang="ru-RU" sz="3600" dirty="0" smtClean="0"/>
              <a:t> </a:t>
            </a:r>
            <a:r>
              <a:rPr lang="ru-RU" sz="3600" dirty="0" err="1" smtClean="0"/>
              <a:t>Івановича</a:t>
            </a:r>
            <a:r>
              <a:rPr lang="ru-RU" sz="3600" dirty="0" smtClean="0"/>
              <a:t> Булгакова.</a:t>
            </a:r>
            <a:endParaRPr lang="ru-RU" sz="3600" dirty="0"/>
          </a:p>
        </p:txBody>
      </p:sp>
      <p:pic>
        <p:nvPicPr>
          <p:cNvPr id="1024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620713"/>
            <a:ext cx="3708400" cy="572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29699" name="Содержимое 3" descr="0805c062581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7173913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250825" y="4076700"/>
            <a:ext cx="8435975" cy="2520950"/>
          </a:xfrm>
        </p:spPr>
        <p:txBody>
          <a:bodyPr/>
          <a:lstStyle/>
          <a:p>
            <a:r>
              <a:rPr lang="ru-RU" sz="2400" smtClean="0"/>
              <a:t> Найбільше письменника хвилювало питання: що ж відбувається в Росії, яка пережила «велику соціальну революцію», і що чекає її в майбутньому? Причому в першу чергу його як істинного художника хвилювало питання про моральний, духовний стан народу.Адже сам автор говорив : « Не принижуйся і не бажай собі менше,ніж ти вартий»</a:t>
            </a:r>
          </a:p>
          <a:p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>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/>
              <a:t>         </a:t>
            </a:r>
          </a:p>
          <a:p>
            <a:pPr eaLnBrk="1" hangingPunct="1">
              <a:lnSpc>
                <a:spcPct val="90000"/>
              </a:lnSpc>
            </a:pPr>
            <a:endParaRPr lang="ru-RU" smtClean="0"/>
          </a:p>
        </p:txBody>
      </p:sp>
      <p:pic>
        <p:nvPicPr>
          <p:cNvPr id="30723" name="Picture 3" descr="PDVD_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66688"/>
            <a:ext cx="9144000" cy="402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429250" y="0"/>
            <a:ext cx="3529013" cy="5905500"/>
          </a:xfrm>
        </p:spPr>
        <p:txBody>
          <a:bodyPr/>
          <a:lstStyle/>
          <a:p>
            <a:r>
              <a:rPr lang="ru-RU" sz="2800" smtClean="0"/>
              <a:t> </a:t>
            </a:r>
            <a:r>
              <a:rPr lang="uk-UA" sz="2800" smtClean="0"/>
              <a:t>Перші редакції роману були написані в 1928 - 1929 рр. і, як відомо, спалені автором. У листі до уряду СРСР від 28 березня 1930 р. він пише: «Загинули не лише мої минулі твори, але і справжні і майбутні. І особисто я, своїми руками, кинув в піч чернетку романа про диявола...»</a:t>
            </a:r>
          </a:p>
          <a:p>
            <a:r>
              <a:rPr lang="uk-UA" sz="2800" smtClean="0"/>
              <a:t/>
            </a:r>
            <a:br>
              <a:rPr lang="uk-UA" sz="2800" smtClean="0"/>
            </a:br>
            <a:endParaRPr lang="ru-RU" sz="24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smtClean="0"/>
              <a:t>                                                                                                 </a:t>
            </a:r>
          </a:p>
          <a:p>
            <a:pPr eaLnBrk="1" hangingPunct="1">
              <a:lnSpc>
                <a:spcPct val="80000"/>
              </a:lnSpc>
            </a:pPr>
            <a:endParaRPr lang="ru-RU" sz="2400" smtClean="0"/>
          </a:p>
        </p:txBody>
      </p:sp>
      <p:pic>
        <p:nvPicPr>
          <p:cNvPr id="31747" name="Picture 3" descr="PDVD_0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721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250825" y="333375"/>
            <a:ext cx="8642350" cy="61198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mtClean="0"/>
              <a:t>      </a:t>
            </a:r>
            <a:r>
              <a:rPr lang="ru-RU" sz="2800" smtClean="0"/>
              <a:t>Збереглися лише два зошити чернеток і начерки окремих глав.</a:t>
            </a:r>
            <a:br>
              <a:rPr lang="ru-RU" sz="2800" smtClean="0"/>
            </a:br>
            <a:r>
              <a:rPr lang="ru-RU" sz="2800" smtClean="0"/>
              <a:t>Булгаков болісно шукав назву для свого роману, неодноразово змінював одне на інше. На полях рукописів збереглися такі варіанти назв, як «Гастроль...», «Сатана», «Жонглер з копитом», «Копито інженера», «Копито консультанта», «Він з'явився» та ін. Проте, найчастіше зустрічається «Чорний маг». У 1930-1931 рр. письменник намагається відновити роботу над романом, але сильне фізичне психічну перевтому заважають йому.</a:t>
            </a:r>
            <a:br>
              <a:rPr lang="ru-RU" sz="2800" smtClean="0"/>
            </a:br>
            <a:r>
              <a:rPr lang="ru-RU" sz="2800" smtClean="0"/>
              <a:t>Осенью1932 р. М.А. Булгаков знову повертається до свого задуму, і тепер вже остаточно. У роман вводяться нові герої: спочатку Маргарита, потім Майстер.Спочатку це був «Роман про диявола», сатирична фантасмагорія,розрізана вставною новелою про Христа і Пілата- «євангелієм від диявола»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250825" y="260350"/>
            <a:ext cx="8569325" cy="64087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mtClean="0"/>
              <a:t>      </a:t>
            </a:r>
            <a:r>
              <a:rPr lang="ru-RU" sz="2400" smtClean="0"/>
              <a:t>До 1936 р., після восьми років роботи над романом, Булгаков підготував шосту повну чорнову редакцію.</a:t>
            </a:r>
            <a:br>
              <a:rPr lang="ru-RU" sz="2400" smtClean="0"/>
            </a:br>
            <a:r>
              <a:rPr lang="ru-RU" sz="2400" smtClean="0"/>
              <a:t>Переробка тексту продовжувалась і надалі: письменник вносив доповнення, зміни, змінював композицію, назви глав. У 1937 р. структура роману остаточно склалася, тоді ж з'явилася назва «Майстер і Маргарита».</a:t>
            </a:r>
            <a:br>
              <a:rPr lang="ru-RU" sz="2400" smtClean="0"/>
            </a:br>
            <a:r>
              <a:rPr lang="ru-RU" sz="2400" smtClean="0"/>
              <a:t>До 22-23 травня 1938 р. Булгаков вперше повністю переписує роман з усталеною послідовністю розділів і починає диктувати його на машинку, по ходу вносячи стилістичну правку. Правка роману триває з невеликими перервами до останніх днів життя письменника. Поправки в текст вносилися рукою Олени Сергіївни Булгакової, але деколи, навіть перед самою смертю, майже осліплий, письменник брав у руки олівець і сам текст правил 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3444875" y="0"/>
            <a:ext cx="5699125" cy="61198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3200" smtClean="0"/>
              <a:t>Вперше роман «Майстер і Маргарита» був опублікований у 1966-1967 рр. в журналі «Москва» з великими купюрами (більше 150 вилучень тексту). У тому ж році він вийшов у Парижі повністю і незабаром був перекладений на основні європейські мови.</a:t>
            </a:r>
            <a:br>
              <a:rPr lang="ru-RU" sz="3200" smtClean="0"/>
            </a:br>
            <a:r>
              <a:rPr lang="ru-RU" sz="3200" smtClean="0"/>
              <a:t>На батьківщині письменника повний текст роману з'явився лише в 1973 р.</a:t>
            </a:r>
            <a:endParaRPr lang="ru-RU" sz="2800" smtClean="0"/>
          </a:p>
        </p:txBody>
      </p:sp>
      <p:pic>
        <p:nvPicPr>
          <p:cNvPr id="34819" name="Picture 3" descr="%D0%9C%D0%B0%D1%81%D1%82%D0%B5%D1%80_%D0%B8_%D0%9C%D0%B0%D1%80%D0%B3%D0%B0%D1%80%D0%B8%D1%82%D0%B0">
            <a:hlinkClick r:id="rId2" tooltip="&quot;Мастер и Маргарита.jpg&quot;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500438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428736"/>
            <a:ext cx="8229600" cy="990600"/>
          </a:xfrm>
        </p:spPr>
        <p:txBody>
          <a:bodyPr/>
          <a:lstStyle/>
          <a:p>
            <a:r>
              <a:rPr lang="uk-UA" sz="2800" i="1" dirty="0" smtClean="0">
                <a:solidFill>
                  <a:srgbClr val="00B050"/>
                </a:solidFill>
              </a:rPr>
              <a:t>Роман у </a:t>
            </a:r>
            <a:r>
              <a:rPr lang="uk-UA" sz="2800" i="1" dirty="0" err="1" smtClean="0">
                <a:solidFill>
                  <a:srgbClr val="00B050"/>
                </a:solidFill>
              </a:rPr>
              <a:t>романі-</a:t>
            </a:r>
            <a:r>
              <a:rPr lang="uk-UA" sz="2800" i="1" dirty="0" smtClean="0">
                <a:solidFill>
                  <a:srgbClr val="00B050"/>
                </a:solidFill>
              </a:rPr>
              <a:t> </a:t>
            </a:r>
            <a:r>
              <a:rPr lang="uk-UA" sz="2800" dirty="0" smtClean="0"/>
              <a:t>форма художнього твору,різновид модерністського роману ,” </a:t>
            </a:r>
            <a:r>
              <a:rPr lang="uk-UA" sz="2800" dirty="0" err="1" smtClean="0"/>
              <a:t>об’єднання”</a:t>
            </a:r>
            <a:r>
              <a:rPr lang="uk-UA" sz="2800" dirty="0" smtClean="0"/>
              <a:t> в рамках одного твору двох або </a:t>
            </a:r>
            <a:r>
              <a:rPr lang="uk-UA" sz="2800" dirty="0" err="1" smtClean="0"/>
              <a:t>трох</a:t>
            </a:r>
            <a:r>
              <a:rPr lang="uk-UA" sz="2800" dirty="0" smtClean="0"/>
              <a:t> самостійних сюжетних ліній ,що по-різному можуть взаємодіяти між собою</a:t>
            </a:r>
            <a:endParaRPr lang="uk-UA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2500306"/>
            <a:ext cx="8229600" cy="4000504"/>
          </a:xfrm>
        </p:spPr>
        <p:txBody>
          <a:bodyPr/>
          <a:lstStyle/>
          <a:p>
            <a:r>
              <a:rPr lang="uk-UA" dirty="0" smtClean="0"/>
              <a:t>До складу твору входять 2 романи: роман майстра про Понтія Пілата і роман про долю </a:t>
            </a:r>
            <a:r>
              <a:rPr lang="uk-UA" dirty="0" err="1" smtClean="0"/>
              <a:t>майстра.Роман</a:t>
            </a:r>
            <a:r>
              <a:rPr lang="uk-UA" dirty="0" smtClean="0"/>
              <a:t> </a:t>
            </a:r>
            <a:r>
              <a:rPr lang="uk-UA" dirty="0" err="1" smtClean="0"/>
              <a:t>“Пілата”</a:t>
            </a:r>
            <a:r>
              <a:rPr lang="uk-UA" dirty="0" smtClean="0"/>
              <a:t> займає близько 1</a:t>
            </a:r>
            <a:r>
              <a:rPr lang="en-US" dirty="0" smtClean="0"/>
              <a:t>/</a:t>
            </a:r>
            <a:r>
              <a:rPr lang="uk-UA" dirty="0" smtClean="0"/>
              <a:t>6 тексту,але це є змістовим центром </a:t>
            </a:r>
            <a:r>
              <a:rPr lang="uk-UA" dirty="0" err="1" smtClean="0"/>
              <a:t>“Майстра</a:t>
            </a:r>
            <a:r>
              <a:rPr lang="uk-UA" dirty="0" smtClean="0"/>
              <a:t> і </a:t>
            </a:r>
            <a:r>
              <a:rPr lang="uk-UA" dirty="0" err="1" smtClean="0"/>
              <a:t>Маргарити”</a:t>
            </a:r>
            <a:r>
              <a:rPr lang="uk-UA" dirty="0" smtClean="0"/>
              <a:t>. 4 розділи роману про Пілата введено в основний роман по-різному.</a:t>
            </a:r>
          </a:p>
          <a:p>
            <a:r>
              <a:rPr lang="uk-UA" dirty="0" smtClean="0">
                <a:solidFill>
                  <a:srgbClr val="00B050"/>
                </a:solidFill>
              </a:rPr>
              <a:t>Композиція роману </a:t>
            </a:r>
            <a:r>
              <a:rPr lang="uk-UA" dirty="0" smtClean="0"/>
              <a:t>– побудована за принципом контрапункту,тобто поєднання різних,відносно незалежних сюжетних ліній,які розвиваються із різною швидкістю.</a:t>
            </a:r>
            <a:endParaRPr lang="uk-UA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1956"/>
          </a:xfrm>
        </p:spPr>
        <p:txBody>
          <a:bodyPr/>
          <a:lstStyle/>
          <a:p>
            <a:r>
              <a:rPr lang="uk-UA" dirty="0" smtClean="0"/>
              <a:t>                              Герої твору</a:t>
            </a:r>
          </a:p>
        </p:txBody>
      </p:sp>
      <p:sp>
        <p:nvSpPr>
          <p:cNvPr id="3584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642918"/>
            <a:ext cx="8229600" cy="4937125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Чарівний світ                 Земний світ                Біблійний світ</a:t>
            </a:r>
          </a:p>
          <a:p>
            <a:pPr>
              <a:buNone/>
            </a:pPr>
            <a:endParaRPr lang="uk-UA" dirty="0" smtClean="0"/>
          </a:p>
          <a:p>
            <a:endParaRPr lang="uk-UA" dirty="0" smtClean="0"/>
          </a:p>
        </p:txBody>
      </p:sp>
      <p:sp>
        <p:nvSpPr>
          <p:cNvPr id="6" name="7-конечная звезда 5"/>
          <p:cNvSpPr/>
          <p:nvPr/>
        </p:nvSpPr>
        <p:spPr>
          <a:xfrm>
            <a:off x="-142908" y="1071546"/>
            <a:ext cx="3143272" cy="3643338"/>
          </a:xfrm>
          <a:prstGeom prst="star7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 smtClean="0"/>
          </a:p>
          <a:p>
            <a:pPr algn="ctr"/>
            <a:endParaRPr lang="uk-UA" dirty="0" smtClean="0">
              <a:solidFill>
                <a:srgbClr val="FF0000"/>
              </a:solidFill>
            </a:endParaRPr>
          </a:p>
          <a:p>
            <a:pPr algn="ctr"/>
            <a:endParaRPr lang="uk-UA" dirty="0">
              <a:solidFill>
                <a:srgbClr val="FF0000"/>
              </a:solidFill>
            </a:endParaRPr>
          </a:p>
          <a:p>
            <a:pPr algn="ctr"/>
            <a:r>
              <a:rPr lang="uk-UA" sz="2000" dirty="0" err="1" smtClean="0">
                <a:solidFill>
                  <a:srgbClr val="FF0000"/>
                </a:solidFill>
              </a:rPr>
              <a:t>Воланд</a:t>
            </a:r>
            <a:endParaRPr lang="uk-UA" sz="2000" dirty="0" smtClean="0">
              <a:solidFill>
                <a:srgbClr val="FF0000"/>
              </a:solidFill>
            </a:endParaRPr>
          </a:p>
          <a:p>
            <a:pPr algn="ctr"/>
            <a:endParaRPr lang="uk-UA" dirty="0" smtClean="0"/>
          </a:p>
          <a:p>
            <a:pPr algn="ctr"/>
            <a:r>
              <a:rPr lang="uk-UA" dirty="0" err="1" smtClean="0"/>
              <a:t>Азазело</a:t>
            </a:r>
            <a:endParaRPr lang="uk-UA" dirty="0" smtClean="0"/>
          </a:p>
          <a:p>
            <a:pPr algn="ctr"/>
            <a:r>
              <a:rPr lang="uk-UA" dirty="0" err="1" smtClean="0"/>
              <a:t>Коров’єв=Фагот</a:t>
            </a:r>
            <a:endParaRPr lang="uk-UA" dirty="0" smtClean="0"/>
          </a:p>
          <a:p>
            <a:pPr algn="ctr"/>
            <a:r>
              <a:rPr lang="uk-UA" dirty="0"/>
              <a:t>к</a:t>
            </a:r>
            <a:r>
              <a:rPr lang="uk-UA" dirty="0" smtClean="0"/>
              <a:t>іт Бегемот</a:t>
            </a:r>
          </a:p>
          <a:p>
            <a:pPr algn="ctr"/>
            <a:r>
              <a:rPr lang="uk-UA" dirty="0" err="1" smtClean="0"/>
              <a:t>Абадонна</a:t>
            </a:r>
            <a:endParaRPr lang="uk-UA" dirty="0" smtClean="0"/>
          </a:p>
          <a:p>
            <a:pPr algn="ctr"/>
            <a:r>
              <a:rPr lang="uk-UA" dirty="0" err="1" smtClean="0"/>
              <a:t>Гелла</a:t>
            </a:r>
            <a:endParaRPr lang="uk-UA" dirty="0" smtClean="0"/>
          </a:p>
          <a:p>
            <a:pPr algn="ctr"/>
            <a:r>
              <a:rPr lang="uk-UA" dirty="0" smtClean="0"/>
              <a:t>Наталія</a:t>
            </a:r>
          </a:p>
          <a:p>
            <a:pPr algn="ctr"/>
            <a:r>
              <a:rPr lang="uk-UA" dirty="0" smtClean="0"/>
              <a:t>Боров (М.І.)</a:t>
            </a:r>
          </a:p>
          <a:p>
            <a:pPr algn="ctr"/>
            <a:r>
              <a:rPr lang="uk-UA" dirty="0" smtClean="0"/>
              <a:t>русалки</a:t>
            </a:r>
          </a:p>
          <a:p>
            <a:pPr algn="ctr"/>
            <a:endParaRPr lang="uk-UA" dirty="0" smtClean="0"/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6715108" y="1214422"/>
            <a:ext cx="2428892" cy="3071834"/>
          </a:xfrm>
          <a:prstGeom prst="verticalScroll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err="1" smtClean="0"/>
              <a:t>Ієшуа</a:t>
            </a:r>
            <a:r>
              <a:rPr lang="uk-UA" dirty="0" smtClean="0"/>
              <a:t> </a:t>
            </a:r>
            <a:r>
              <a:rPr lang="uk-UA" dirty="0" err="1" smtClean="0"/>
              <a:t>Га-Ноцрі</a:t>
            </a:r>
            <a:endParaRPr lang="uk-UA" dirty="0" smtClean="0"/>
          </a:p>
          <a:p>
            <a:pPr algn="ctr"/>
            <a:r>
              <a:rPr lang="uk-UA" dirty="0" smtClean="0"/>
              <a:t>Понтій Пілат</a:t>
            </a:r>
          </a:p>
          <a:p>
            <a:pPr algn="ctr"/>
            <a:r>
              <a:rPr lang="uk-UA" dirty="0" smtClean="0"/>
              <a:t>Левій Матвій</a:t>
            </a:r>
          </a:p>
          <a:p>
            <a:pPr algn="ctr"/>
            <a:r>
              <a:rPr lang="uk-UA" dirty="0" smtClean="0"/>
              <a:t>Іуда</a:t>
            </a:r>
          </a:p>
          <a:p>
            <a:pPr algn="ctr"/>
            <a:r>
              <a:rPr lang="uk-UA" dirty="0" err="1" smtClean="0"/>
              <a:t>Марк</a:t>
            </a:r>
            <a:r>
              <a:rPr lang="uk-UA" dirty="0" smtClean="0"/>
              <a:t> </a:t>
            </a:r>
            <a:r>
              <a:rPr lang="uk-UA" dirty="0" err="1" smtClean="0"/>
              <a:t>Крисобій</a:t>
            </a:r>
            <a:endParaRPr lang="uk-UA" dirty="0" smtClean="0"/>
          </a:p>
          <a:p>
            <a:pPr algn="ctr"/>
            <a:r>
              <a:rPr lang="uk-UA" dirty="0" smtClean="0"/>
              <a:t>Собака </a:t>
            </a:r>
            <a:r>
              <a:rPr lang="uk-UA" dirty="0" err="1" smtClean="0"/>
              <a:t>Банга</a:t>
            </a:r>
            <a:endParaRPr lang="uk-UA" dirty="0" smtClean="0"/>
          </a:p>
          <a:p>
            <a:pPr algn="ctr"/>
            <a:r>
              <a:rPr lang="uk-UA" dirty="0" smtClean="0"/>
              <a:t>Первосвященик </a:t>
            </a:r>
            <a:r>
              <a:rPr lang="uk-UA" dirty="0" err="1" smtClean="0"/>
              <a:t>Іосиф</a:t>
            </a:r>
            <a:endParaRPr lang="uk-UA" dirty="0" smtClean="0"/>
          </a:p>
          <a:p>
            <a:pPr algn="ctr"/>
            <a:r>
              <a:rPr lang="uk-UA" dirty="0" err="1" smtClean="0"/>
              <a:t>Афраній</a:t>
            </a:r>
            <a:endParaRPr lang="uk-UA" dirty="0"/>
          </a:p>
        </p:txBody>
      </p:sp>
      <p:sp>
        <p:nvSpPr>
          <p:cNvPr id="13" name="Цилиндр 12"/>
          <p:cNvSpPr/>
          <p:nvPr/>
        </p:nvSpPr>
        <p:spPr>
          <a:xfrm>
            <a:off x="3000364" y="1214422"/>
            <a:ext cx="3643338" cy="5072074"/>
          </a:xfrm>
          <a:prstGeom prst="can">
            <a:avLst/>
          </a:prstGeom>
          <a:solidFill>
            <a:srgbClr val="F7B5E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 smtClean="0"/>
          </a:p>
          <a:p>
            <a:pPr algn="ctr"/>
            <a:endParaRPr lang="uk-UA" dirty="0"/>
          </a:p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pPr algn="ctr"/>
            <a:r>
              <a:rPr lang="uk-UA" dirty="0" smtClean="0"/>
              <a:t>Берліоз</a:t>
            </a:r>
          </a:p>
          <a:p>
            <a:pPr algn="ctr"/>
            <a:r>
              <a:rPr lang="uk-UA" dirty="0" smtClean="0"/>
              <a:t>Римський </a:t>
            </a:r>
          </a:p>
          <a:p>
            <a:pPr algn="ctr"/>
            <a:r>
              <a:rPr lang="uk-UA" dirty="0" err="1" smtClean="0"/>
              <a:t>Понирєв</a:t>
            </a:r>
            <a:r>
              <a:rPr lang="uk-UA" dirty="0" smtClean="0"/>
              <a:t>(Бездомний)</a:t>
            </a:r>
          </a:p>
          <a:p>
            <a:pPr algn="ctr"/>
            <a:r>
              <a:rPr lang="uk-UA" dirty="0" err="1" smtClean="0"/>
              <a:t>Ласточкін</a:t>
            </a:r>
            <a:endParaRPr lang="uk-UA" dirty="0" smtClean="0"/>
          </a:p>
          <a:p>
            <a:pPr algn="ctr"/>
            <a:r>
              <a:rPr lang="uk-UA" dirty="0" smtClean="0"/>
              <a:t>Поети із </a:t>
            </a:r>
            <a:r>
              <a:rPr lang="uk-UA" dirty="0" err="1" smtClean="0"/>
              <a:t>“Варьєте”</a:t>
            </a:r>
            <a:endParaRPr lang="uk-UA" dirty="0" smtClean="0"/>
          </a:p>
          <a:p>
            <a:pPr algn="ctr"/>
            <a:r>
              <a:rPr lang="uk-UA" dirty="0" err="1" smtClean="0"/>
              <a:t>Лиходєєв</a:t>
            </a:r>
            <a:endParaRPr lang="uk-UA" dirty="0" smtClean="0"/>
          </a:p>
          <a:p>
            <a:pPr algn="ctr"/>
            <a:r>
              <a:rPr lang="uk-UA" dirty="0" smtClean="0"/>
              <a:t>Лікар </a:t>
            </a:r>
            <a:r>
              <a:rPr lang="uk-UA" dirty="0" err="1" smtClean="0"/>
              <a:t>Стравинський</a:t>
            </a:r>
            <a:endParaRPr lang="uk-UA" dirty="0" smtClean="0"/>
          </a:p>
          <a:p>
            <a:pPr algn="ctr"/>
            <a:r>
              <a:rPr lang="uk-UA" dirty="0" err="1" smtClean="0"/>
              <a:t>Босой+дружина</a:t>
            </a:r>
            <a:endParaRPr lang="uk-UA" dirty="0" smtClean="0"/>
          </a:p>
          <a:p>
            <a:pPr algn="ctr"/>
            <a:r>
              <a:rPr lang="uk-UA" dirty="0" smtClean="0"/>
              <a:t>Варенуха</a:t>
            </a:r>
          </a:p>
          <a:p>
            <a:pPr algn="ctr"/>
            <a:r>
              <a:rPr lang="uk-UA" dirty="0" smtClean="0"/>
              <a:t>Жорж Бенгальський</a:t>
            </a:r>
          </a:p>
          <a:p>
            <a:pPr algn="ctr"/>
            <a:r>
              <a:rPr lang="uk-UA" dirty="0" smtClean="0"/>
              <a:t>Поет з </a:t>
            </a:r>
            <a:r>
              <a:rPr lang="uk-UA" dirty="0" err="1" smtClean="0"/>
              <a:t>лікарні=Майстер</a:t>
            </a:r>
            <a:endParaRPr lang="uk-UA" dirty="0" smtClean="0"/>
          </a:p>
          <a:p>
            <a:pPr algn="ctr"/>
            <a:r>
              <a:rPr lang="uk-UA" dirty="0" err="1" smtClean="0"/>
              <a:t>Латунський</a:t>
            </a:r>
            <a:r>
              <a:rPr lang="uk-UA" dirty="0" smtClean="0"/>
              <a:t> і Аріман</a:t>
            </a:r>
          </a:p>
          <a:p>
            <a:pPr algn="ctr"/>
            <a:r>
              <a:rPr lang="uk-UA" dirty="0" err="1" smtClean="0"/>
              <a:t>Стравинський</a:t>
            </a:r>
            <a:endParaRPr lang="uk-UA" dirty="0" smtClean="0"/>
          </a:p>
          <a:p>
            <a:pPr algn="ctr"/>
            <a:r>
              <a:rPr lang="uk-UA" dirty="0" smtClean="0"/>
              <a:t>С.Г.</a:t>
            </a:r>
            <a:r>
              <a:rPr lang="uk-UA" dirty="0" err="1" smtClean="0"/>
              <a:t>Дунчим+дружина</a:t>
            </a:r>
            <a:endParaRPr lang="uk-UA" dirty="0" smtClean="0"/>
          </a:p>
          <a:p>
            <a:pPr algn="ctr"/>
            <a:r>
              <a:rPr lang="uk-UA" dirty="0" smtClean="0"/>
              <a:t>Іда </a:t>
            </a:r>
            <a:r>
              <a:rPr lang="uk-UA" dirty="0" err="1" smtClean="0"/>
              <a:t>Беркуланова</a:t>
            </a:r>
            <a:endParaRPr lang="uk-UA" dirty="0" smtClean="0"/>
          </a:p>
          <a:p>
            <a:pPr algn="ctr"/>
            <a:r>
              <a:rPr lang="uk-UA" dirty="0" err="1" smtClean="0"/>
              <a:t>Канавкін</a:t>
            </a:r>
            <a:endParaRPr lang="uk-UA" dirty="0" smtClean="0"/>
          </a:p>
          <a:p>
            <a:pPr algn="ctr"/>
            <a:r>
              <a:rPr lang="uk-UA" dirty="0" smtClean="0"/>
              <a:t>Поплавський</a:t>
            </a:r>
          </a:p>
          <a:p>
            <a:pPr algn="ctr"/>
            <a:r>
              <a:rPr lang="uk-UA" dirty="0" smtClean="0"/>
              <a:t>Боба </a:t>
            </a:r>
            <a:r>
              <a:rPr lang="uk-UA" dirty="0" err="1" smtClean="0"/>
              <a:t>Кандалупський</a:t>
            </a:r>
            <a:endParaRPr lang="uk-UA" dirty="0" smtClean="0"/>
          </a:p>
          <a:p>
            <a:pPr algn="ctr"/>
            <a:r>
              <a:rPr lang="uk-UA" dirty="0" err="1" smtClean="0"/>
              <a:t>Петраков+дружина</a:t>
            </a:r>
            <a:endParaRPr lang="uk-UA" dirty="0" smtClean="0"/>
          </a:p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pPr algn="ctr"/>
            <a:endParaRPr lang="uk-UA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28596" y="6286520"/>
            <a:ext cx="84296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                </a:t>
            </a:r>
            <a:r>
              <a:rPr lang="uk-UA" sz="2400" b="1" dirty="0" smtClean="0">
                <a:solidFill>
                  <a:srgbClr val="FF0000"/>
                </a:solidFill>
              </a:rPr>
              <a:t>Майстер</a:t>
            </a:r>
            <a:r>
              <a:rPr lang="uk-UA" sz="2400" dirty="0" smtClean="0"/>
              <a:t>                                </a:t>
            </a:r>
            <a:r>
              <a:rPr lang="uk-UA" sz="2400" b="1" dirty="0" smtClean="0">
                <a:solidFill>
                  <a:srgbClr val="FF0000"/>
                </a:solidFill>
              </a:rPr>
              <a:t>Маргарита</a:t>
            </a:r>
            <a:endParaRPr lang="uk-UA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C00000"/>
                </a:solidFill>
              </a:rPr>
              <a:t>Художні джерела роману: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 smtClean="0"/>
              <a:t>1.Враження Булгакова від дійсності 20-30-х років </a:t>
            </a:r>
            <a:r>
              <a:rPr lang="uk-UA" dirty="0" err="1" smtClean="0"/>
              <a:t>ХХст</a:t>
            </a:r>
            <a:r>
              <a:rPr lang="uk-UA" dirty="0" smtClean="0"/>
              <a:t>.</a:t>
            </a:r>
          </a:p>
          <a:p>
            <a:r>
              <a:rPr lang="uk-UA" dirty="0" smtClean="0"/>
              <a:t>2.Мистецькі впливи: картини </a:t>
            </a:r>
            <a:r>
              <a:rPr lang="uk-UA" dirty="0" err="1" smtClean="0"/>
              <a:t>Васнєцова</a:t>
            </a:r>
            <a:r>
              <a:rPr lang="uk-UA" dirty="0" smtClean="0"/>
              <a:t>,Врубеля,панорама </a:t>
            </a:r>
            <a:r>
              <a:rPr lang="uk-UA" dirty="0" err="1" smtClean="0"/>
              <a:t>“Голгофа”</a:t>
            </a:r>
            <a:r>
              <a:rPr lang="uk-UA" dirty="0" smtClean="0"/>
              <a:t>.</a:t>
            </a:r>
          </a:p>
          <a:p>
            <a:r>
              <a:rPr lang="uk-UA" dirty="0" smtClean="0"/>
              <a:t>3.Історія стосунків із Оленою </a:t>
            </a:r>
            <a:r>
              <a:rPr lang="uk-UA" dirty="0" err="1" smtClean="0"/>
              <a:t>Шиловською</a:t>
            </a:r>
            <a:r>
              <a:rPr lang="uk-UA" dirty="0" smtClean="0"/>
              <a:t>, владою.</a:t>
            </a:r>
          </a:p>
          <a:p>
            <a:r>
              <a:rPr lang="uk-UA" dirty="0" smtClean="0"/>
              <a:t>4.Праці Сковороди.</a:t>
            </a:r>
          </a:p>
          <a:p>
            <a:r>
              <a:rPr lang="uk-UA" dirty="0" smtClean="0"/>
              <a:t>5.Художні твори: А.Франс </a:t>
            </a:r>
            <a:r>
              <a:rPr lang="uk-UA" dirty="0" err="1" smtClean="0"/>
              <a:t>“Прокуратор</a:t>
            </a:r>
            <a:r>
              <a:rPr lang="uk-UA" dirty="0" smtClean="0"/>
              <a:t> </a:t>
            </a:r>
            <a:r>
              <a:rPr lang="uk-UA" dirty="0" err="1" smtClean="0"/>
              <a:t>Іудеї”</a:t>
            </a:r>
            <a:r>
              <a:rPr lang="uk-UA" dirty="0" smtClean="0"/>
              <a:t>, Г.Сенкевич </a:t>
            </a:r>
            <a:r>
              <a:rPr lang="uk-UA" dirty="0" err="1" smtClean="0"/>
              <a:t>“Камо</a:t>
            </a:r>
            <a:r>
              <a:rPr lang="uk-UA" dirty="0" smtClean="0"/>
              <a:t> </a:t>
            </a:r>
            <a:r>
              <a:rPr lang="uk-UA" dirty="0" err="1" smtClean="0"/>
              <a:t>грядеши”</a:t>
            </a:r>
            <a:r>
              <a:rPr lang="uk-UA" dirty="0" smtClean="0"/>
              <a:t>,  Ф.Достоєвський “ </a:t>
            </a:r>
            <a:r>
              <a:rPr lang="uk-UA" dirty="0" err="1" smtClean="0"/>
              <a:t>Ідіот”</a:t>
            </a:r>
            <a:r>
              <a:rPr lang="uk-UA" dirty="0" smtClean="0"/>
              <a:t>, “ Брати </a:t>
            </a:r>
            <a:r>
              <a:rPr lang="uk-UA" dirty="0" err="1" smtClean="0"/>
              <a:t>Карамазови”</a:t>
            </a:r>
            <a:r>
              <a:rPr lang="uk-UA" dirty="0" smtClean="0"/>
              <a:t>, М.Гоголь “ Мертві </a:t>
            </a:r>
            <a:r>
              <a:rPr lang="uk-UA" dirty="0" err="1" smtClean="0"/>
              <a:t>душі”</a:t>
            </a:r>
            <a:r>
              <a:rPr lang="uk-UA" dirty="0" smtClean="0"/>
              <a:t> ,Гете “ </a:t>
            </a:r>
            <a:r>
              <a:rPr lang="uk-UA" dirty="0" err="1" smtClean="0"/>
              <a:t>Фауст”</a:t>
            </a:r>
            <a:r>
              <a:rPr lang="uk-UA" dirty="0" smtClean="0"/>
              <a:t>, Данте “ Божественна </a:t>
            </a:r>
            <a:r>
              <a:rPr lang="uk-UA" dirty="0" err="1" smtClean="0"/>
              <a:t>комедія”</a:t>
            </a:r>
            <a:r>
              <a:rPr lang="uk-UA" dirty="0" smtClean="0"/>
              <a:t> та ін.</a:t>
            </a:r>
          </a:p>
          <a:p>
            <a:r>
              <a:rPr lang="uk-UA" dirty="0" smtClean="0"/>
              <a:t>6. Біблійні джерела.</a:t>
            </a:r>
            <a:endParaRPr lang="uk-UA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571480"/>
          </a:xfrm>
        </p:spPr>
        <p:txBody>
          <a:bodyPr/>
          <a:lstStyle/>
          <a:p>
            <a:r>
              <a:rPr lang="uk-UA" dirty="0" smtClean="0">
                <a:solidFill>
                  <a:srgbClr val="00B050"/>
                </a:solidFill>
              </a:rPr>
              <a:t>                  </a:t>
            </a:r>
            <a:r>
              <a:rPr lang="uk-UA" b="1" i="1" dirty="0" smtClean="0">
                <a:solidFill>
                  <a:srgbClr val="00B050"/>
                </a:solidFill>
              </a:rPr>
              <a:t>Проблематика роману</a:t>
            </a:r>
            <a:endParaRPr lang="uk-UA" b="1" i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642918"/>
            <a:ext cx="8229600" cy="4937760"/>
          </a:xfrm>
        </p:spPr>
        <p:txBody>
          <a:bodyPr/>
          <a:lstStyle/>
          <a:p>
            <a:pPr>
              <a:buClr>
                <a:srgbClr val="C00000"/>
              </a:buClr>
              <a:buSzPct val="78000"/>
              <a:buFont typeface="Calibri" pitchFamily="34" charset="0"/>
              <a:buChar char="•"/>
            </a:pPr>
            <a:r>
              <a:rPr lang="uk-UA" dirty="0" smtClean="0"/>
              <a:t>Свобода і насильство</a:t>
            </a:r>
          </a:p>
          <a:p>
            <a:pPr>
              <a:buClr>
                <a:schemeClr val="tx1"/>
              </a:buClr>
              <a:buSzPct val="78000"/>
              <a:buFont typeface="Calibri" pitchFamily="34" charset="0"/>
              <a:buChar char="•"/>
            </a:pPr>
            <a:r>
              <a:rPr lang="uk-UA" dirty="0" smtClean="0"/>
              <a:t>Художник і влада</a:t>
            </a:r>
          </a:p>
          <a:p>
            <a:pPr>
              <a:buClr>
                <a:srgbClr val="C00000"/>
              </a:buClr>
              <a:buSzPct val="78000"/>
              <a:buFont typeface="Calibri" pitchFamily="34" charset="0"/>
              <a:buChar char="•"/>
            </a:pPr>
            <a:r>
              <a:rPr lang="uk-UA" dirty="0" smtClean="0"/>
              <a:t>Сенс буття людини</a:t>
            </a:r>
          </a:p>
          <a:p>
            <a:pPr>
              <a:buClr>
                <a:schemeClr val="tx1"/>
              </a:buClr>
              <a:buSzPct val="78000"/>
              <a:buFont typeface="Calibri" pitchFamily="34" charset="0"/>
              <a:buChar char="•"/>
            </a:pPr>
            <a:r>
              <a:rPr lang="uk-UA" dirty="0" smtClean="0"/>
              <a:t>Духовна сутність світу</a:t>
            </a:r>
          </a:p>
          <a:p>
            <a:pPr>
              <a:buClr>
                <a:srgbClr val="FF0000"/>
              </a:buClr>
              <a:buSzPct val="78000"/>
              <a:buFont typeface="Calibri" pitchFamily="34" charset="0"/>
              <a:buChar char="•"/>
            </a:pPr>
            <a:r>
              <a:rPr lang="uk-UA" dirty="0" smtClean="0"/>
              <a:t>Кохання</a:t>
            </a:r>
          </a:p>
          <a:p>
            <a:pPr>
              <a:buClr>
                <a:schemeClr val="tx1"/>
              </a:buClr>
              <a:buSzPct val="78000"/>
              <a:buFont typeface="Calibri" pitchFamily="34" charset="0"/>
              <a:buChar char="•"/>
            </a:pPr>
            <a:r>
              <a:rPr lang="uk-UA" dirty="0" smtClean="0"/>
              <a:t>Призначення особистості та вибір її позиції</a:t>
            </a:r>
          </a:p>
          <a:p>
            <a:pPr>
              <a:buClr>
                <a:srgbClr val="FF0000"/>
              </a:buClr>
              <a:buSzPct val="78000"/>
              <a:buFont typeface="Calibri" pitchFamily="34" charset="0"/>
              <a:buChar char="•"/>
            </a:pPr>
            <a:r>
              <a:rPr lang="uk-UA" dirty="0" smtClean="0"/>
              <a:t>Хабарництво</a:t>
            </a:r>
          </a:p>
          <a:p>
            <a:pPr>
              <a:buClr>
                <a:schemeClr val="tx1"/>
              </a:buClr>
              <a:buSzPct val="78000"/>
              <a:buFont typeface="Calibri" pitchFamily="34" charset="0"/>
              <a:buChar char="•"/>
            </a:pPr>
            <a:r>
              <a:rPr lang="uk-UA" dirty="0" smtClean="0"/>
              <a:t>Пияцтво</a:t>
            </a:r>
          </a:p>
          <a:p>
            <a:pPr>
              <a:buClr>
                <a:srgbClr val="FF0000"/>
              </a:buClr>
              <a:buSzPct val="78000"/>
              <a:buFont typeface="Calibri" pitchFamily="34" charset="0"/>
              <a:buChar char="•"/>
            </a:pPr>
            <a:r>
              <a:rPr lang="uk-UA" dirty="0" smtClean="0"/>
              <a:t>Нечесність</a:t>
            </a:r>
          </a:p>
          <a:p>
            <a:pPr>
              <a:buClr>
                <a:schemeClr val="tx1"/>
              </a:buClr>
              <a:buSzPct val="78000"/>
              <a:buFont typeface="Calibri" pitchFamily="34" charset="0"/>
              <a:buChar char="•"/>
            </a:pPr>
            <a:r>
              <a:rPr lang="uk-UA" dirty="0" smtClean="0"/>
              <a:t>Неосвіченість</a:t>
            </a:r>
          </a:p>
          <a:p>
            <a:pPr>
              <a:buClr>
                <a:srgbClr val="FF0000"/>
              </a:buClr>
              <a:buSzPct val="78000"/>
              <a:buFont typeface="Calibri" pitchFamily="34" charset="0"/>
              <a:buChar char="•"/>
            </a:pPr>
            <a:r>
              <a:rPr lang="uk-UA" dirty="0" smtClean="0"/>
              <a:t>Боягузтво</a:t>
            </a:r>
          </a:p>
          <a:p>
            <a:pPr>
              <a:buClr>
                <a:schemeClr val="tx1"/>
              </a:buClr>
              <a:buSzPct val="78000"/>
              <a:buFont typeface="Calibri" pitchFamily="34" charset="0"/>
              <a:buChar char="•"/>
            </a:pPr>
            <a:r>
              <a:rPr lang="uk-UA" dirty="0" smtClean="0"/>
              <a:t>Прагнення людей до легкої наживи</a:t>
            </a:r>
          </a:p>
          <a:p>
            <a:pPr>
              <a:buClr>
                <a:srgbClr val="FF0000"/>
              </a:buClr>
              <a:buSzPct val="78000"/>
              <a:buFont typeface="Calibri" pitchFamily="34" charset="0"/>
              <a:buChar char="•"/>
            </a:pPr>
            <a:r>
              <a:rPr lang="uk-UA" dirty="0" smtClean="0"/>
              <a:t>Фальш почуттів</a:t>
            </a:r>
          </a:p>
          <a:p>
            <a:pPr>
              <a:buClr>
                <a:schemeClr val="tx1"/>
              </a:buClr>
              <a:buSzPct val="78000"/>
              <a:buFont typeface="Calibri" pitchFamily="34" charset="0"/>
              <a:buChar char="•"/>
            </a:pPr>
            <a:endParaRPr lang="uk-UA" dirty="0" smtClean="0"/>
          </a:p>
          <a:p>
            <a:pPr>
              <a:buClr>
                <a:schemeClr val="tx1"/>
              </a:buClr>
              <a:buSzPct val="78000"/>
              <a:buFont typeface="Calibri" pitchFamily="34" charset="0"/>
              <a:buChar char="•"/>
            </a:pPr>
            <a:endParaRPr lang="uk-UA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276600" y="549275"/>
            <a:ext cx="5543550" cy="58324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/>
              <a:t> </a:t>
            </a:r>
            <a:r>
              <a:rPr lang="uk-UA" sz="2800" smtClean="0"/>
              <a:t>Батько письменника був сином сільського священика і кар'єрою зобов'язаний тільки власним здібностям і працьовитості. Одночасно з викладанням в академії він служив у київській цензурі, отримав чин статського радника, завдяки чому Булгакови зробилися потомственим дворянами.</a:t>
            </a:r>
            <a:endParaRPr lang="ru-RU" sz="2400" smtClean="0"/>
          </a:p>
          <a:p>
            <a:pPr eaLnBrk="1" hangingPunct="1">
              <a:lnSpc>
                <a:spcPct val="90000"/>
              </a:lnSpc>
            </a:pPr>
            <a:endParaRPr lang="ru-RU" sz="2400" smtClean="0"/>
          </a:p>
        </p:txBody>
      </p:sp>
      <p:pic>
        <p:nvPicPr>
          <p:cNvPr id="11267" name="Picture 4" descr="File01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620713"/>
            <a:ext cx="28130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Скульптури до роману </a:t>
            </a:r>
            <a:r>
              <a:rPr lang="uk-UA" dirty="0" err="1" smtClean="0"/>
              <a:t>“Майстер</a:t>
            </a:r>
            <a:r>
              <a:rPr lang="uk-UA" dirty="0" smtClean="0"/>
              <a:t> і </a:t>
            </a:r>
            <a:r>
              <a:rPr lang="uk-UA" dirty="0" err="1" smtClean="0"/>
              <a:t>Маргарита”</a:t>
            </a:r>
            <a:endParaRPr lang="uk-UA" dirty="0"/>
          </a:p>
        </p:txBody>
      </p:sp>
      <p:pic>
        <p:nvPicPr>
          <p:cNvPr id="4" name="Содержимое 3" descr="0_5bb87_3c54186_XXL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91221" y="1219200"/>
            <a:ext cx="8495621" cy="5353072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0_47cc3_b69e1866_XL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1706" y="500042"/>
            <a:ext cx="8465135" cy="6348852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1jpg_4747103_195726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0"/>
            <a:ext cx="8929718" cy="6858000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96656c22f5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342542789_1342380123_1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395288" y="404813"/>
            <a:ext cx="8291512" cy="57213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i="1" dirty="0" smtClean="0">
                <a:latin typeface="Times New Roman" pitchFamily="18" charset="0"/>
              </a:rPr>
              <a:t>      </a:t>
            </a:r>
            <a:r>
              <a:rPr lang="ru-RU" sz="2800" dirty="0" smtClean="0"/>
              <a:t>Доля роману, </a:t>
            </a:r>
            <a:r>
              <a:rPr lang="ru-RU" sz="2800" dirty="0" err="1" smtClean="0"/>
              <a:t>створеного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Майстром</a:t>
            </a:r>
            <a:r>
              <a:rPr lang="ru-RU" sz="2800" dirty="0" smtClean="0"/>
              <a:t>,- </a:t>
            </a:r>
            <a:r>
              <a:rPr lang="ru-RU" sz="2800" dirty="0" err="1" smtClean="0"/>
              <a:t>це</a:t>
            </a:r>
            <a:r>
              <a:rPr lang="ru-RU" sz="2800" dirty="0" smtClean="0"/>
              <a:t> в </a:t>
            </a:r>
            <a:r>
              <a:rPr lang="ru-RU" sz="2800" dirty="0" err="1" smtClean="0"/>
              <a:t>якійсь</a:t>
            </a:r>
            <a:r>
              <a:rPr lang="ru-RU" sz="2800" dirty="0" smtClean="0"/>
              <a:t> </a:t>
            </a:r>
            <a:r>
              <a:rPr lang="ru-RU" sz="2800" dirty="0" err="1" smtClean="0"/>
              <a:t>мірі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доля роману М.А. Булгакова, </a:t>
            </a:r>
            <a:r>
              <a:rPr lang="ru-RU" sz="2800" dirty="0" err="1" smtClean="0"/>
              <a:t>який</a:t>
            </a:r>
            <a:r>
              <a:rPr lang="ru-RU" sz="2800" dirty="0" smtClean="0"/>
              <a:t> </a:t>
            </a:r>
            <a:r>
              <a:rPr lang="ru-RU" sz="2800" dirty="0" err="1" smtClean="0"/>
              <a:t>свій</a:t>
            </a:r>
            <a:r>
              <a:rPr lang="ru-RU" sz="2800" dirty="0" smtClean="0"/>
              <a:t> </a:t>
            </a:r>
            <a:r>
              <a:rPr lang="ru-RU" sz="2800" dirty="0" err="1" smtClean="0"/>
              <a:t>творчий</a:t>
            </a:r>
            <a:r>
              <a:rPr lang="ru-RU" sz="2800" dirty="0" smtClean="0"/>
              <a:t> борг </a:t>
            </a:r>
            <a:r>
              <a:rPr lang="ru-RU" sz="2800" dirty="0" err="1" smtClean="0"/>
              <a:t>бачив</a:t>
            </a:r>
            <a:r>
              <a:rPr lang="ru-RU" sz="2800" dirty="0" smtClean="0"/>
              <a:t> в тому, </a:t>
            </a:r>
            <a:r>
              <a:rPr lang="ru-RU" sz="2800" dirty="0" err="1" smtClean="0"/>
              <a:t>щоб</a:t>
            </a:r>
            <a:r>
              <a:rPr lang="ru-RU" sz="2800" dirty="0" smtClean="0"/>
              <a:t> </a:t>
            </a:r>
            <a:r>
              <a:rPr lang="ru-RU" sz="2800" dirty="0" err="1" smtClean="0"/>
              <a:t>повернути</a:t>
            </a:r>
            <a:r>
              <a:rPr lang="ru-RU" sz="2800" dirty="0" smtClean="0"/>
              <a:t> </a:t>
            </a:r>
            <a:r>
              <a:rPr lang="ru-RU" sz="2800" dirty="0" err="1" smtClean="0"/>
              <a:t>людині</a:t>
            </a:r>
            <a:r>
              <a:rPr lang="ru-RU" sz="2800" dirty="0" smtClean="0"/>
              <a:t> </a:t>
            </a:r>
            <a:r>
              <a:rPr lang="ru-RU" sz="2800" dirty="0" err="1" smtClean="0"/>
              <a:t>віру</a:t>
            </a:r>
            <a:r>
              <a:rPr lang="ru-RU" sz="2800" dirty="0" smtClean="0"/>
              <a:t> в </a:t>
            </a:r>
            <a:r>
              <a:rPr lang="ru-RU" sz="2800" dirty="0" err="1" smtClean="0"/>
              <a:t>високі</a:t>
            </a:r>
            <a:r>
              <a:rPr lang="ru-RU" sz="2800" dirty="0" smtClean="0"/>
              <a:t> </a:t>
            </a:r>
            <a:r>
              <a:rPr lang="ru-RU" sz="2800" dirty="0" err="1" smtClean="0"/>
              <a:t>ідеали</a:t>
            </a:r>
            <a:r>
              <a:rPr lang="ru-RU" sz="2800" dirty="0" smtClean="0"/>
              <a:t>, </a:t>
            </a:r>
            <a:r>
              <a:rPr lang="ru-RU" sz="2800" dirty="0" err="1" smtClean="0"/>
              <a:t>в</a:t>
            </a:r>
            <a:r>
              <a:rPr lang="ru-RU" sz="2800" dirty="0" smtClean="0"/>
              <a:t> добро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справедливість</a:t>
            </a:r>
            <a:r>
              <a:rPr lang="ru-RU" sz="2800" dirty="0" smtClean="0"/>
              <a:t>, </a:t>
            </a:r>
            <a:r>
              <a:rPr lang="ru-RU" sz="2800" dirty="0" err="1" smtClean="0"/>
              <a:t>закликати</a:t>
            </a:r>
            <a:r>
              <a:rPr lang="ru-RU" sz="2800" dirty="0" smtClean="0"/>
              <a:t> </a:t>
            </a:r>
            <a:r>
              <a:rPr lang="ru-RU" sz="2800" dirty="0" err="1" smtClean="0"/>
              <a:t>його</a:t>
            </a:r>
            <a:r>
              <a:rPr lang="ru-RU" sz="2800" dirty="0" smtClean="0"/>
              <a:t> до </a:t>
            </a:r>
            <a:r>
              <a:rPr lang="ru-RU" sz="2800" dirty="0" err="1" smtClean="0"/>
              <a:t>невтомному</a:t>
            </a:r>
            <a:r>
              <a:rPr lang="ru-RU" sz="2800" dirty="0" smtClean="0"/>
              <a:t> </a:t>
            </a:r>
            <a:r>
              <a:rPr lang="ru-RU" sz="2800" dirty="0" err="1" smtClean="0"/>
              <a:t>пошуку</a:t>
            </a:r>
            <a:r>
              <a:rPr lang="ru-RU" sz="2800" dirty="0" smtClean="0"/>
              <a:t> </a:t>
            </a:r>
            <a:r>
              <a:rPr lang="ru-RU" sz="2800" dirty="0" err="1" smtClean="0"/>
              <a:t>істини</a:t>
            </a:r>
            <a:r>
              <a:rPr lang="ru-RU" sz="2800" dirty="0" smtClean="0"/>
              <a:t>. Роман про все </a:t>
            </a:r>
            <a:r>
              <a:rPr lang="ru-RU" sz="2800" dirty="0" err="1" smtClean="0"/>
              <a:t>перемагаючої</a:t>
            </a:r>
            <a:r>
              <a:rPr lang="ru-RU" sz="2800" dirty="0" smtClean="0"/>
              <a:t> </a:t>
            </a:r>
            <a:r>
              <a:rPr lang="ru-RU" sz="2800" dirty="0" err="1" smtClean="0"/>
              <a:t>сили</a:t>
            </a:r>
            <a:r>
              <a:rPr lang="ru-RU" sz="2800" dirty="0" smtClean="0"/>
              <a:t> </a:t>
            </a:r>
            <a:r>
              <a:rPr lang="ru-RU" sz="2800" dirty="0" err="1" smtClean="0"/>
              <a:t>любові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творчості</a:t>
            </a:r>
            <a:r>
              <a:rPr lang="ru-RU" sz="2800" dirty="0" smtClean="0"/>
              <a:t> все-таки </a:t>
            </a:r>
            <a:r>
              <a:rPr lang="ru-RU" sz="2800" dirty="0" err="1" smtClean="0"/>
              <a:t>пробився</a:t>
            </a:r>
            <a:r>
              <a:rPr lang="ru-RU" sz="2800" dirty="0" smtClean="0"/>
              <a:t> до </a:t>
            </a:r>
            <a:r>
              <a:rPr lang="ru-RU" sz="2800" dirty="0" err="1" smtClean="0"/>
              <a:t>читача</a:t>
            </a:r>
            <a:r>
              <a:rPr lang="ru-RU" sz="2800" dirty="0" smtClean="0"/>
              <a:t>, як </a:t>
            </a:r>
            <a:r>
              <a:rPr lang="ru-RU" sz="2800" dirty="0" err="1" smtClean="0"/>
              <a:t>би</a:t>
            </a:r>
            <a:r>
              <a:rPr lang="ru-RU" sz="2800" dirty="0" smtClean="0"/>
              <a:t> </a:t>
            </a:r>
            <a:r>
              <a:rPr lang="ru-RU" sz="2800" dirty="0" err="1" smtClean="0"/>
              <a:t>підтверджуючи</a:t>
            </a:r>
            <a:r>
              <a:rPr lang="ru-RU" sz="2800" dirty="0" smtClean="0"/>
              <a:t> </a:t>
            </a:r>
            <a:r>
              <a:rPr lang="ru-RU" sz="2800" dirty="0" err="1" smtClean="0"/>
              <a:t>потаємну</a:t>
            </a:r>
            <a:r>
              <a:rPr lang="ru-RU" sz="2800" dirty="0" smtClean="0"/>
              <a:t> думку Булгакова: «Рукописи не </a:t>
            </a:r>
            <a:r>
              <a:rPr lang="ru-RU" sz="2800" dirty="0" err="1" smtClean="0"/>
              <a:t>горять</a:t>
            </a:r>
            <a:r>
              <a:rPr lang="ru-RU" sz="2800" dirty="0" smtClean="0"/>
              <a:t>!»</a:t>
            </a:r>
            <a:endParaRPr lang="ru-RU" sz="2800" b="1" dirty="0" smtClean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0825" y="476250"/>
            <a:ext cx="4968875" cy="6381750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dirty="0"/>
              <a:t> </a:t>
            </a:r>
            <a:r>
              <a:rPr lang="uk-UA" sz="3600" dirty="0" smtClean="0"/>
              <a:t>Мати, Варвара Михайлівна, уроджена Покровська, походила з сім'ї протоієрея Казанської соборній церкві в місті </a:t>
            </a:r>
            <a:r>
              <a:rPr lang="uk-UA" sz="3600" dirty="0" err="1" smtClean="0"/>
              <a:t>Карачеві</a:t>
            </a:r>
            <a:r>
              <a:rPr lang="uk-UA" sz="3600" dirty="0" smtClean="0"/>
              <a:t> Орловської губернії (з цієї ж губернії були родом і батьки Афанасія Івановича). Саме від матері Михайло Булгаков успадкував любов до музики і книг. «Мама, світла королева» - так назвав він її у своєму першому романі.</a:t>
            </a:r>
            <a:endParaRPr lang="ru-RU" sz="3600" dirty="0" smtClean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pic>
        <p:nvPicPr>
          <p:cNvPr id="12291" name="Picture 4" descr="File01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3" y="0"/>
            <a:ext cx="3571875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2"/>
          <p:cNvSpPr>
            <a:spLocks noGrp="1"/>
          </p:cNvSpPr>
          <p:nvPr>
            <p:ph type="title"/>
          </p:nvPr>
        </p:nvSpPr>
        <p:spPr>
          <a:xfrm>
            <a:off x="0" y="5429250"/>
            <a:ext cx="5500688" cy="990600"/>
          </a:xfrm>
        </p:spPr>
        <p:txBody>
          <a:bodyPr/>
          <a:lstStyle/>
          <a:p>
            <a:pPr eaLnBrk="1" hangingPunct="1"/>
            <a:r>
              <a:rPr lang="uk-UA" sz="2800" b="1" i="1" smtClean="0">
                <a:solidFill>
                  <a:schemeClr val="tx1"/>
                </a:solidFill>
              </a:rPr>
              <a:t>На жаль,щасливе сімейне життя тривало недовго:14.03.1907 помер батько. На той час Михайло навчався у престижній Першій київській чоловічій Олександрійській гімназії. Далі вступає на медичний факультет Київського університету Святого Володимира. Вже в квітні 1916р. Булгаков став дипломованим лікарем.</a:t>
            </a:r>
          </a:p>
        </p:txBody>
      </p:sp>
      <p:pic>
        <p:nvPicPr>
          <p:cNvPr id="13315" name="Picture 5" descr="File01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88" y="0"/>
            <a:ext cx="42148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7"/>
          <p:cNvSpPr>
            <a:spLocks noGrp="1"/>
          </p:cNvSpPr>
          <p:nvPr>
            <p:ph type="title"/>
          </p:nvPr>
        </p:nvSpPr>
        <p:spPr>
          <a:xfrm>
            <a:off x="214313" y="5643563"/>
            <a:ext cx="4429125" cy="914400"/>
          </a:xfrm>
        </p:spPr>
        <p:txBody>
          <a:bodyPr/>
          <a:lstStyle/>
          <a:p>
            <a:pPr eaLnBrk="1" hangingPunct="1"/>
            <a:r>
              <a:rPr lang="uk-UA" smtClean="0"/>
              <a:t>На 2 курсі він шалено закохався у Тетяну Миколаївну Лаппа. Їй було 15років,а йому 17.Вони обвінчалися у церкві за рік, у квітні 1916р. Вона була разом з чоловіком у прифронтовому госпіталі в Чернівцях, де він працював лікарем.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0" y="4786313"/>
            <a:ext cx="8351838" cy="18732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/>
              <a:t>     </a:t>
            </a:r>
          </a:p>
        </p:txBody>
      </p:sp>
      <p:pic>
        <p:nvPicPr>
          <p:cNvPr id="14340" name="Picture 4" descr="File01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0"/>
            <a:ext cx="4429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3"/>
          <p:cNvSpPr>
            <a:spLocks noGrp="1"/>
          </p:cNvSpPr>
          <p:nvPr>
            <p:ph type="title"/>
          </p:nvPr>
        </p:nvSpPr>
        <p:spPr>
          <a:xfrm>
            <a:off x="0" y="5500688"/>
            <a:ext cx="5429250" cy="990600"/>
          </a:xfrm>
        </p:spPr>
        <p:txBody>
          <a:bodyPr/>
          <a:lstStyle/>
          <a:p>
            <a:pPr eaLnBrk="1" hangingPunct="1"/>
            <a:r>
              <a:rPr lang="uk-UA" smtClean="0"/>
              <a:t/>
            </a:r>
            <a:br>
              <a:rPr lang="uk-UA" smtClean="0"/>
            </a:br>
            <a:r>
              <a:rPr lang="uk-UA" smtClean="0"/>
              <a:t>У вересні 1919р оголосили наказ про призов на військову службу кадрових військових лікарів,куди потрапив і Булгаков.Його відправили до владикавказького військового госпіталю.В цей час,у Владикавказі починає писати знаменитий роман “Біла гвардія”,за мотивами якого створив п’єсу “Дні Турбіних”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/>
              <a:t>      </a:t>
            </a:r>
          </a:p>
        </p:txBody>
      </p:sp>
      <p:pic>
        <p:nvPicPr>
          <p:cNvPr id="15364" name="Рисунок 3" descr="i_03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75" y="0"/>
            <a:ext cx="3857625" cy="664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714875" y="0"/>
            <a:ext cx="4429125" cy="67151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/>
              <a:t> Восени 1921р ненадовго зупинившись у матері письменника в Києві,Булгакови прямують до Москви.І на цьому безпосередні стосунки письменника з Києвом і Україною закінчуються,за винятком короткотривалих відвідин рідного міста. Рідне місто письменника згадується у всіх його творах.Булгаков завжди писав слово «Місто» з великої літери,коли йшлося про його рідний Київ.У ліричному нарисі «Київ-місто» він писав про те,що Київ посідав важливе місце в житті та творчості письменника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400" smtClean="0"/>
          </a:p>
        </p:txBody>
      </p:sp>
      <p:pic>
        <p:nvPicPr>
          <p:cNvPr id="16387" name="Рисунок 3" descr="13270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929188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500438" y="0"/>
            <a:ext cx="5643562" cy="55006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smtClean="0"/>
              <a:t>Вже в Москві у вересні 1922 було надруковано фейлетон «Пригоди Чичикова»-розповідь про те, як Гоголівські герої опиняються у тоішній Москві,а невдовзі вийшла «Дияволіада»- сатирична повість, у якій в пародійно-містичній формі висміювався абсурд радянської бюрократії.В цей час отримує ордер,який дав йому право проживати в квартирі №50 по вулиці Велика Садова ,10.Дружина Леніні-Крупська прочитала лист Булгакова до свого чоловіка і вирішила йому допомогти.</a:t>
            </a:r>
          </a:p>
        </p:txBody>
      </p:sp>
      <p:pic>
        <p:nvPicPr>
          <p:cNvPr id="17411" name="Рисунок 3" descr="100018823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571875" cy="562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Рисунок 4" descr="1375147634704277_larg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8" y="4071938"/>
            <a:ext cx="5357812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2960</TotalTime>
  <Words>1412</Words>
  <Application>Microsoft Office PowerPoint</Application>
  <PresentationFormat>Экран (4:3)</PresentationFormat>
  <Paragraphs>112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Начальная</vt:lpstr>
      <vt:lpstr>Біографія   і   творчість російського письменника     Михайла  Булгакова   </vt:lpstr>
      <vt:lpstr>Михайло Опанасович Булгаков народився 15(3) травня 1891 року в Києві в сім'ї викладача духовної академії Афанасія Івановича Булгакова.</vt:lpstr>
      <vt:lpstr>Презентация PowerPoint</vt:lpstr>
      <vt:lpstr>Презентация PowerPoint</vt:lpstr>
      <vt:lpstr>На жаль,щасливе сімейне життя тривало недовго:14.03.1907 помер батько. На той час Михайло навчався у престижній Першій київській чоловічій Олександрійській гімназії. Далі вступає на медичний факультет Київського університету Святого Володимира. Вже в квітні 1916р. Булгаков став дипломованим лікарем.</vt:lpstr>
      <vt:lpstr>На 2 курсі він шалено закохався у Тетяну Миколаївну Лаппа. Їй було 15років,а йому 17.Вони обвінчалися у церкві за рік, у квітні 1916р. Вона була разом з чоловіком у прифронтовому госпіталі в Чернівцях, де він працював лікарем. </vt:lpstr>
      <vt:lpstr> У вересні 1919р оголосили наказ про призов на військову службу кадрових військових лікарів,куди потрапив і Булгаков.Його відправили до владикавказького військового госпіталю.В цей час,у Владикавказі починає писати знаменитий роман “Біла гвардія”,за мотивами якого створив п’єсу “Дні Турбіних”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Терор цілковито паралізує нервову систему  у середині 1929 з репертуару всіх театрів було вилучено всі Булгаковські п’єси: “Багряний острів”, “ Зойчина квартира” , “Дні Турбіних”. Все це через лист Білль-білоцерковського(заздрісний драматург,який написав Сталіну листа в якому обурювався,як можна пускати на радянську сцену білогвардійські булгаковські спектаклі).Сталін сам дав критику цим п’єсам.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Роман у романі- форма художнього твору,різновид модерністського роману ,” об’єднання” в рамках одного твору двох або трох самостійних сюжетних ліній ,що по-різному можуть взаємодіяти між собою</vt:lpstr>
      <vt:lpstr>                              Герої твору</vt:lpstr>
      <vt:lpstr>Художні джерела роману:</vt:lpstr>
      <vt:lpstr>                  Проблематика роману</vt:lpstr>
      <vt:lpstr>Скульптури до роману “Майстер і Маргарита”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по литературе ученицы 11 В класса средней школы № 55 Дмитриевой Юлии</dc:title>
  <dc:creator>ln</dc:creator>
  <cp:lastModifiedBy>Anatoliy</cp:lastModifiedBy>
  <cp:revision>382</cp:revision>
  <dcterms:created xsi:type="dcterms:W3CDTF">2008-05-08T14:35:24Z</dcterms:created>
  <dcterms:modified xsi:type="dcterms:W3CDTF">2015-04-20T18:06:49Z</dcterms:modified>
</cp:coreProperties>
</file>