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792" r:id="rId4"/>
  </p:sldMasterIdLst>
  <p:notesMasterIdLst>
    <p:notesMasterId r:id="rId50"/>
  </p:notesMasterIdLst>
  <p:sldIdLst>
    <p:sldId id="256" r:id="rId5"/>
    <p:sldId id="257" r:id="rId6"/>
    <p:sldId id="258" r:id="rId7"/>
    <p:sldId id="313" r:id="rId8"/>
    <p:sldId id="261" r:id="rId9"/>
    <p:sldId id="314" r:id="rId10"/>
    <p:sldId id="262" r:id="rId11"/>
    <p:sldId id="265" r:id="rId12"/>
    <p:sldId id="263" r:id="rId13"/>
    <p:sldId id="264" r:id="rId14"/>
    <p:sldId id="268" r:id="rId15"/>
    <p:sldId id="267" r:id="rId16"/>
    <p:sldId id="270" r:id="rId17"/>
    <p:sldId id="269" r:id="rId18"/>
    <p:sldId id="275" r:id="rId19"/>
    <p:sldId id="266" r:id="rId20"/>
    <p:sldId id="271" r:id="rId21"/>
    <p:sldId id="272" r:id="rId22"/>
    <p:sldId id="289" r:id="rId23"/>
    <p:sldId id="274" r:id="rId24"/>
    <p:sldId id="277" r:id="rId25"/>
    <p:sldId id="276" r:id="rId26"/>
    <p:sldId id="283" r:id="rId27"/>
    <p:sldId id="282" r:id="rId28"/>
    <p:sldId id="280" r:id="rId29"/>
    <p:sldId id="285" r:id="rId30"/>
    <p:sldId id="291" r:id="rId31"/>
    <p:sldId id="284" r:id="rId32"/>
    <p:sldId id="290" r:id="rId33"/>
    <p:sldId id="292" r:id="rId34"/>
    <p:sldId id="294" r:id="rId35"/>
    <p:sldId id="295" r:id="rId36"/>
    <p:sldId id="288" r:id="rId37"/>
    <p:sldId id="296" r:id="rId38"/>
    <p:sldId id="298" r:id="rId39"/>
    <p:sldId id="299" r:id="rId40"/>
    <p:sldId id="297" r:id="rId41"/>
    <p:sldId id="305" r:id="rId42"/>
    <p:sldId id="306" r:id="rId43"/>
    <p:sldId id="308" r:id="rId44"/>
    <p:sldId id="286" r:id="rId45"/>
    <p:sldId id="300" r:id="rId46"/>
    <p:sldId id="301" r:id="rId47"/>
    <p:sldId id="309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E0A"/>
    <a:srgbClr val="BC1908"/>
    <a:srgbClr val="CF1A09"/>
    <a:srgbClr val="006600"/>
    <a:srgbClr val="5A99D3"/>
    <a:srgbClr val="14314C"/>
    <a:srgbClr val="4D4445"/>
    <a:srgbClr val="DC401C"/>
    <a:srgbClr val="D0D7DA"/>
    <a:srgbClr val="5EB0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2998" autoAdjust="0"/>
  </p:normalViewPr>
  <p:slideViewPr>
    <p:cSldViewPr snapToGrid="0">
      <p:cViewPr varScale="1">
        <p:scale>
          <a:sx n="73" d="100"/>
          <a:sy n="73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tif\Desktop\Coca%20Cola\Apple\Financial%20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Units Sold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6751050672042425"/>
                  <c:y val="-0.247449740499910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5A99D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9588270157328689"/>
                  <c:y val="8.9580405732229043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456216619401062"/>
                  <c:y val="0.234022208719888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9871180574814103E-2"/>
                      <c:h val="0.1980968491127453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9048919395846398"/>
                  <c:y val="-0.1190247978623852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7A7DA8-C8CE-4839-8B20-F4FD1A8D211E}" type="CATEGORYNAME">
                      <a:rPr lang="en-US" dirty="0">
                        <a:solidFill>
                          <a:schemeClr val="accent4"/>
                        </a:solidFill>
                      </a:rPr>
                      <a:pPr>
                        <a:defRPr sz="1800" b="1" i="0" u="none" strike="noStrike" kern="1200" baseline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accent4"/>
                        </a:solidFill>
                      </a:rPr>
                      <a:t>&lt;1%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386421231849429"/>
                  <c:y val="-0.181033254653772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iPod</c:v>
                </c:pt>
                <c:pt idx="1">
                  <c:v>iPhone</c:v>
                </c:pt>
                <c:pt idx="2">
                  <c:v>iPad</c:v>
                </c:pt>
                <c:pt idx="3">
                  <c:v>Apple TV</c:v>
                </c:pt>
                <c:pt idx="4">
                  <c:v>Macintosh Computers 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350000000</c:v>
                </c:pt>
                <c:pt idx="1">
                  <c:v>192600000</c:v>
                </c:pt>
                <c:pt idx="2">
                  <c:v>84000000</c:v>
                </c:pt>
                <c:pt idx="3">
                  <c:v>2400000</c:v>
                </c:pt>
                <c:pt idx="4">
                  <c:v>212000000</c:v>
                </c:pt>
              </c:numCache>
            </c:numRef>
          </c:val>
        </c:ser>
        <c:dLbls>
          <c:showCatName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800">
          <a:solidFill>
            <a:schemeClr val="accent2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Financial history </a:t>
            </a:r>
            <a:r>
              <a:rPr lang="en-US" sz="3200" dirty="0" smtClean="0"/>
              <a:t>- Net </a:t>
            </a:r>
            <a:r>
              <a:rPr lang="en-US" sz="3200" dirty="0"/>
              <a:t>Sales (in Million)</a:t>
            </a:r>
          </a:p>
        </c:rich>
      </c:tx>
      <c:layout>
        <c:manualLayout>
          <c:xMode val="edge"/>
          <c:yMode val="edge"/>
          <c:x val="0.16294739720034998"/>
          <c:y val="2.3043161271507732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Net sales (Mil USD)</c:v>
                </c:pt>
              </c:strCache>
            </c:strRef>
          </c:tx>
          <c:spPr>
            <a:ln w="57150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FY 2002</c:v>
                </c:pt>
                <c:pt idx="1">
                  <c:v>FY 2003</c:v>
                </c:pt>
                <c:pt idx="2">
                  <c:v>FY 2004</c:v>
                </c:pt>
                <c:pt idx="3">
                  <c:v>FY 2005</c:v>
                </c:pt>
                <c:pt idx="4">
                  <c:v>FY 2006</c:v>
                </c:pt>
                <c:pt idx="5">
                  <c:v>FY 2007</c:v>
                </c:pt>
                <c:pt idx="6">
                  <c:v>FY 2008</c:v>
                </c:pt>
                <c:pt idx="7">
                  <c:v>FY 2009</c:v>
                </c:pt>
                <c:pt idx="8">
                  <c:v>FY 2010</c:v>
                </c:pt>
                <c:pt idx="9">
                  <c:v>FY 2011</c:v>
                </c:pt>
                <c:pt idx="10">
                  <c:v>FY 2012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5247</c:v>
                </c:pt>
                <c:pt idx="1">
                  <c:v>6207</c:v>
                </c:pt>
                <c:pt idx="2">
                  <c:v>8279</c:v>
                </c:pt>
                <c:pt idx="3">
                  <c:v>13931</c:v>
                </c:pt>
                <c:pt idx="4">
                  <c:v>19315</c:v>
                </c:pt>
                <c:pt idx="5">
                  <c:v>24578</c:v>
                </c:pt>
                <c:pt idx="6">
                  <c:v>37491</c:v>
                </c:pt>
                <c:pt idx="7">
                  <c:v>42905</c:v>
                </c:pt>
                <c:pt idx="8">
                  <c:v>65225</c:v>
                </c:pt>
                <c:pt idx="9">
                  <c:v>108249</c:v>
                </c:pt>
                <c:pt idx="10">
                  <c:v>160000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FY 2002</c:v>
                </c:pt>
                <c:pt idx="1">
                  <c:v>FY 2003</c:v>
                </c:pt>
                <c:pt idx="2">
                  <c:v>FY 2004</c:v>
                </c:pt>
                <c:pt idx="3">
                  <c:v>FY 2005</c:v>
                </c:pt>
                <c:pt idx="4">
                  <c:v>FY 2006</c:v>
                </c:pt>
                <c:pt idx="5">
                  <c:v>FY 2007</c:v>
                </c:pt>
                <c:pt idx="6">
                  <c:v>FY 2008</c:v>
                </c:pt>
                <c:pt idx="7">
                  <c:v>FY 2009</c:v>
                </c:pt>
                <c:pt idx="8">
                  <c:v>FY 2010</c:v>
                </c:pt>
                <c:pt idx="9">
                  <c:v>FY 2011</c:v>
                </c:pt>
                <c:pt idx="10">
                  <c:v>FY 2012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</c:ser>
        <c:dLbls/>
        <c:marker val="1"/>
        <c:axId val="67974656"/>
        <c:axId val="67976192"/>
      </c:lineChart>
      <c:catAx>
        <c:axId val="67974656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76192"/>
        <c:crosses val="autoZero"/>
        <c:auto val="1"/>
        <c:lblAlgn val="ctr"/>
        <c:lblOffset val="100"/>
      </c:catAx>
      <c:valAx>
        <c:axId val="67976192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7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4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4C6DB-1920-4AB9-B251-F55EAB838CE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B50FC-FA45-4AE7-96FD-F22B946BE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4,583 iPhones per hour.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76 iPhones per minute.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1.27 iPhones per second!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iPhone is now sold in 89 countries.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50FC-FA45-4AE7-96FD-F22B946BE26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81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53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22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187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5808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86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9781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699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715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24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3769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14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139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806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024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290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1480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374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3687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30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8175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74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09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838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9969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25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8032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1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0711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26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268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702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311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30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30895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017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867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196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940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39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59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38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77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867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52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24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47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440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B52D712-BD92-451F-B5A0-61B8B660D347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655B67D-AA21-4C2D-A210-BC1F8A0B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34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Relationship Id="rId9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google.com.pk/url?sa=i&amp;rct=j&amp;q=&amp;esrc=s&amp;frm=1&amp;source=images&amp;cd=&amp;cad=rja&amp;docid=roPROD6MbLUsgM&amp;tbnid=k4xAp4pEGB9AcM:&amp;ved=0CAUQjRw&amp;url=http://www.todaysiphone.com/2012/09/iphone-5-high-on-the-list-of-current-iphone-customers/&amp;ei=8ndyUrysD8aQtQbo84GIDg&amp;psig=AFQjCNGQ89YqcPqcAuwUY3thZSPMAPCuOg&amp;ust=138331974343299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lumMod val="30000"/>
              </a:schemeClr>
            </a:gs>
            <a:gs pos="21000">
              <a:schemeClr val="tx1">
                <a:alpha val="97000"/>
                <a:lumMod val="71000"/>
              </a:schemeClr>
            </a:gs>
            <a:gs pos="100000">
              <a:srgbClr val="14314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058" y="1768079"/>
            <a:ext cx="5064369" cy="17907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Apple Inc.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2683" y="3738142"/>
            <a:ext cx="4033911" cy="124182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73" y="1094198"/>
            <a:ext cx="3053158" cy="35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022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7" t="5762" r="1523" b="6032"/>
          <a:stretch/>
        </p:blipFill>
        <p:spPr>
          <a:xfrm>
            <a:off x="5674377" y="915671"/>
            <a:ext cx="2200449" cy="20046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41"/>
          <a:stretch/>
        </p:blipFill>
        <p:spPr>
          <a:xfrm>
            <a:off x="-40730" y="828142"/>
            <a:ext cx="3257386" cy="2179706"/>
          </a:xfrm>
          <a:prstGeom prst="rect">
            <a:avLst/>
          </a:prstGeom>
        </p:spPr>
      </p:pic>
      <p:sp>
        <p:nvSpPr>
          <p:cNvPr id="4" name="Pentagon 5"/>
          <p:cNvSpPr/>
          <p:nvPr/>
        </p:nvSpPr>
        <p:spPr>
          <a:xfrm>
            <a:off x="340177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Pentagon 5"/>
          <p:cNvSpPr/>
          <p:nvPr/>
        </p:nvSpPr>
        <p:spPr>
          <a:xfrm>
            <a:off x="412373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Pentagon 5"/>
          <p:cNvSpPr/>
          <p:nvPr/>
        </p:nvSpPr>
        <p:spPr>
          <a:xfrm>
            <a:off x="484570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Pentagon 5"/>
          <p:cNvSpPr/>
          <p:nvPr/>
        </p:nvSpPr>
        <p:spPr>
          <a:xfrm>
            <a:off x="556766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Pentagon 5"/>
          <p:cNvSpPr/>
          <p:nvPr/>
        </p:nvSpPr>
        <p:spPr>
          <a:xfrm>
            <a:off x="628963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Pentagon 5"/>
          <p:cNvSpPr/>
          <p:nvPr/>
        </p:nvSpPr>
        <p:spPr>
          <a:xfrm>
            <a:off x="267980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Pentagon 5"/>
          <p:cNvSpPr/>
          <p:nvPr/>
        </p:nvSpPr>
        <p:spPr>
          <a:xfrm>
            <a:off x="195784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Pentagon 5"/>
          <p:cNvSpPr/>
          <p:nvPr/>
        </p:nvSpPr>
        <p:spPr>
          <a:xfrm>
            <a:off x="123587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Pentagon 5"/>
          <p:cNvSpPr/>
          <p:nvPr/>
        </p:nvSpPr>
        <p:spPr>
          <a:xfrm>
            <a:off x="51391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13" name="Pentagon 5"/>
          <p:cNvSpPr/>
          <p:nvPr/>
        </p:nvSpPr>
        <p:spPr>
          <a:xfrm>
            <a:off x="-208053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1342587" y="304182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1998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1078" y="3036266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1999</a:t>
            </a:r>
          </a:p>
        </p:txBody>
      </p:sp>
      <p:sp>
        <p:nvSpPr>
          <p:cNvPr id="29" name="Pentagon 5"/>
          <p:cNvSpPr/>
          <p:nvPr/>
        </p:nvSpPr>
        <p:spPr>
          <a:xfrm>
            <a:off x="701159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Pentagon 5"/>
          <p:cNvSpPr/>
          <p:nvPr/>
        </p:nvSpPr>
        <p:spPr>
          <a:xfrm>
            <a:off x="773356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Pentagon 5"/>
          <p:cNvSpPr/>
          <p:nvPr/>
        </p:nvSpPr>
        <p:spPr>
          <a:xfrm>
            <a:off x="845552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69139" y="3506812"/>
            <a:ext cx="9" cy="757761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204" y="4342384"/>
            <a:ext cx="3616391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Apple introduced all-in-one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722" y="4863353"/>
            <a:ext cx="2452916" cy="8540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950" dirty="0">
                <a:solidFill>
                  <a:schemeClr val="bg1"/>
                </a:solidFill>
              </a:rPr>
              <a:t>the iMac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744084" y="3506812"/>
            <a:ext cx="9" cy="757761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74945" y="4342386"/>
            <a:ext cx="3616391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Also Apple unveiled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7667" y="4863353"/>
            <a:ext cx="2640466" cy="8540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950" dirty="0">
                <a:solidFill>
                  <a:schemeClr val="bg1"/>
                </a:solidFill>
              </a:rPr>
              <a:t>the iBook</a:t>
            </a:r>
          </a:p>
        </p:txBody>
      </p:sp>
    </p:spTree>
    <p:extLst>
      <p:ext uri="{BB962C8B-B14F-4D97-AF65-F5344CB8AC3E}">
        <p14:creationId xmlns:p14="http://schemas.microsoft.com/office/powerpoint/2010/main" xmlns="" val="28267629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 animBg="1"/>
      <p:bldP spid="21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3414"/>
            <a:ext cx="9144000" cy="6104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33846"/>
            <a:ext cx="8821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And the Innovations continue…</a:t>
            </a:r>
          </a:p>
        </p:txBody>
      </p:sp>
    </p:spTree>
    <p:extLst>
      <p:ext uri="{BB962C8B-B14F-4D97-AF65-F5344CB8AC3E}">
        <p14:creationId xmlns:p14="http://schemas.microsoft.com/office/powerpoint/2010/main" xmlns="" val="402480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lumMod val="30000"/>
              </a:schemeClr>
            </a:gs>
            <a:gs pos="21000">
              <a:schemeClr val="tx1">
                <a:alpha val="97000"/>
                <a:lumMod val="71000"/>
              </a:schemeClr>
            </a:gs>
            <a:gs pos="100000">
              <a:srgbClr val="14314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36"/>
          <a:stretch/>
        </p:blipFill>
        <p:spPr>
          <a:xfrm>
            <a:off x="150172" y="1345826"/>
            <a:ext cx="3082426" cy="426658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3232598" y="1562368"/>
            <a:ext cx="57439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Some Interesting </a:t>
            </a:r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Facts </a:t>
            </a:r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About Apple</a:t>
            </a:r>
          </a:p>
        </p:txBody>
      </p:sp>
    </p:spTree>
    <p:extLst>
      <p:ext uri="{BB962C8B-B14F-4D97-AF65-F5344CB8AC3E}">
        <p14:creationId xmlns:p14="http://schemas.microsoft.com/office/powerpoint/2010/main" xmlns="" val="353570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359277" y="5461824"/>
            <a:ext cx="3151873" cy="715089"/>
          </a:xfrm>
          <a:prstGeom prst="wedgeRoundRectCallout">
            <a:avLst>
              <a:gd name="adj1" fmla="val -49081"/>
              <a:gd name="adj2" fmla="val -17780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Steve Wozniak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834211" y="5461822"/>
            <a:ext cx="2604827" cy="715089"/>
          </a:xfrm>
          <a:prstGeom prst="wedgeRoundRectCallout">
            <a:avLst>
              <a:gd name="adj1" fmla="val 62797"/>
              <a:gd name="adj2" fmla="val -17180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Steve Jobs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7226" y="1300327"/>
            <a:ext cx="2766751" cy="3241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835" y="358243"/>
            <a:ext cx="47925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Apple was started by</a:t>
            </a:r>
          </a:p>
        </p:txBody>
      </p:sp>
    </p:spTree>
    <p:extLst>
      <p:ext uri="{BB962C8B-B14F-4D97-AF65-F5344CB8AC3E}">
        <p14:creationId xmlns:p14="http://schemas.microsoft.com/office/powerpoint/2010/main" xmlns="" val="3798085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8573" y="2188390"/>
            <a:ext cx="2121694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248" y="2132803"/>
            <a:ext cx="3133165" cy="21987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5831" y="4813382"/>
            <a:ext cx="3047181" cy="646331"/>
          </a:xfrm>
          <a:prstGeom prst="rect">
            <a:avLst/>
          </a:prstGeom>
          <a:solidFill>
            <a:srgbClr val="4D4445"/>
          </a:solidFill>
          <a:ln>
            <a:noFill/>
          </a:ln>
          <a:scene3d>
            <a:camera prst="orthographicFront">
              <a:rot lat="0" lon="0" rev="0"/>
            </a:camera>
            <a:lightRig rig="brightRoom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Steve Wozniak</a:t>
            </a:r>
          </a:p>
        </p:txBody>
      </p:sp>
      <p:sp>
        <p:nvSpPr>
          <p:cNvPr id="5" name="Rectangle 4"/>
          <p:cNvSpPr/>
          <p:nvPr/>
        </p:nvSpPr>
        <p:spPr>
          <a:xfrm>
            <a:off x="988418" y="4813381"/>
            <a:ext cx="2604827" cy="646331"/>
          </a:xfrm>
          <a:prstGeom prst="rect">
            <a:avLst/>
          </a:prstGeom>
          <a:solidFill>
            <a:srgbClr val="CF1A09"/>
          </a:solidFill>
          <a:ln>
            <a:noFill/>
          </a:ln>
          <a:scene3d>
            <a:camera prst="orthographicFront">
              <a:rot lat="0" lon="0" rev="0"/>
            </a:camera>
            <a:lightRig rig="brightRoom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Steve Jobs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8852" y="469291"/>
            <a:ext cx="7135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555555"/>
                </a:solidFill>
                <a:latin typeface="Century Gothic" panose="020B0502020202020204" pitchFamily="34" charset="0"/>
              </a:rPr>
              <a:t>To raise enough money they sold…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751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158" y="857251"/>
            <a:ext cx="9023685" cy="5077326"/>
            <a:chOff x="60158" y="857251"/>
            <a:chExt cx="9023685" cy="50773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/>
            <a:srcRect l="3395" t="12774" r="4134" b="5866"/>
            <a:stretch/>
          </p:blipFill>
          <p:spPr>
            <a:xfrm>
              <a:off x="60158" y="1470860"/>
              <a:ext cx="9023685" cy="4463717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1082842" y="2637924"/>
              <a:ext cx="252664" cy="2526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Oval 3"/>
            <p:cNvSpPr/>
            <p:nvPr/>
          </p:nvSpPr>
          <p:spPr>
            <a:xfrm>
              <a:off x="3296654" y="2625894"/>
              <a:ext cx="252664" cy="2526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Oval 4"/>
            <p:cNvSpPr/>
            <p:nvPr/>
          </p:nvSpPr>
          <p:spPr>
            <a:xfrm>
              <a:off x="4969044" y="2625894"/>
              <a:ext cx="252664" cy="2526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Striped Right Arrow 5"/>
            <p:cNvSpPr/>
            <p:nvPr/>
          </p:nvSpPr>
          <p:spPr>
            <a:xfrm rot="20690144">
              <a:off x="87081" y="2749397"/>
              <a:ext cx="895557" cy="325053"/>
            </a:xfrm>
            <a:prstGeom prst="stripedRightArrow">
              <a:avLst>
                <a:gd name="adj1" fmla="val 50000"/>
                <a:gd name="adj2" fmla="val 60717"/>
              </a:avLst>
            </a:prstGeom>
            <a:solidFill>
              <a:srgbClr val="CF1A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284" y="857251"/>
              <a:ext cx="8876690" cy="646331"/>
            </a:xfrm>
            <a:prstGeom prst="rect">
              <a:avLst/>
            </a:prstGeom>
            <a:solidFill>
              <a:srgbClr val="CF1A0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Best Global Brands 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81030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5223" y="451208"/>
            <a:ext cx="8959738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rajan Pro" panose="02020502050506020301" pitchFamily="18" charset="0"/>
              </a:rPr>
              <a:t>APPLE SOLD 40 MILLION </a:t>
            </a:r>
            <a:r>
              <a:rPr lang="en-US" sz="2800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r>
              <a:rPr lang="en-US" sz="2800" dirty="0" err="1">
                <a:solidFill>
                  <a:schemeClr val="bg1"/>
                </a:solidFill>
                <a:latin typeface="Trajan Pro" panose="02020502050506020301" pitchFamily="18" charset="0"/>
              </a:rPr>
              <a:t>PHONES</a:t>
            </a:r>
            <a:r>
              <a:rPr lang="en-US" sz="2800" dirty="0">
                <a:solidFill>
                  <a:schemeClr val="bg1"/>
                </a:solidFill>
                <a:latin typeface="Trajan Pro" panose="02020502050506020301" pitchFamily="18" charset="0"/>
              </a:rPr>
              <a:t> LAST YEAR.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224" y="1072970"/>
            <a:ext cx="7581582" cy="76944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rajan Pro" panose="02020502050506020301" pitchFamily="18" charset="0"/>
              </a:rPr>
              <a:t>110,000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rajan Pro" panose="02020502050506020301" pitchFamily="18" charset="0"/>
              </a:rPr>
              <a:t>Phones per day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79527" y="2945191"/>
            <a:ext cx="533468" cy="9446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2364" y="2945191"/>
            <a:ext cx="533468" cy="9446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925" y="2945191"/>
            <a:ext cx="533468" cy="94468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215" y="2945192"/>
            <a:ext cx="533468" cy="9446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141" y="2945192"/>
            <a:ext cx="533468" cy="9446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429" y="2945192"/>
            <a:ext cx="533468" cy="94468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718" y="2945192"/>
            <a:ext cx="533468" cy="9446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1006" y="2945192"/>
            <a:ext cx="533468" cy="94468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931" y="2945192"/>
            <a:ext cx="533468" cy="94468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6295" y="2945192"/>
            <a:ext cx="533468" cy="9446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583" y="2945192"/>
            <a:ext cx="533468" cy="94468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0777" y="2945192"/>
            <a:ext cx="533468" cy="94468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6066" y="2945192"/>
            <a:ext cx="533468" cy="94468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1354" y="2945192"/>
            <a:ext cx="533468" cy="94468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6643" y="2945192"/>
            <a:ext cx="533468" cy="94468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9380" y="2945191"/>
            <a:ext cx="533468" cy="94468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186" y="2945191"/>
            <a:ext cx="533468" cy="94468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449" y="3950875"/>
            <a:ext cx="533468" cy="94468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14" y="3950875"/>
            <a:ext cx="533468" cy="94468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002" y="3950875"/>
            <a:ext cx="533468" cy="94468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6292" y="3950876"/>
            <a:ext cx="533468" cy="94468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3218" y="3950876"/>
            <a:ext cx="533468" cy="94468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8507" y="3950876"/>
            <a:ext cx="533468" cy="94468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3795" y="3950876"/>
            <a:ext cx="533468" cy="94468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084" y="3950876"/>
            <a:ext cx="533468" cy="94468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007" y="3950875"/>
            <a:ext cx="533468" cy="94468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372" y="3950876"/>
            <a:ext cx="533468" cy="94468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9661" y="3950876"/>
            <a:ext cx="533468" cy="94468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8855" y="3950876"/>
            <a:ext cx="533468" cy="94468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4143" y="3950876"/>
            <a:ext cx="533468" cy="94468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9432" y="3950876"/>
            <a:ext cx="533468" cy="94468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720" y="3950876"/>
            <a:ext cx="533468" cy="94468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7457" y="3950875"/>
            <a:ext cx="533468" cy="94468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8264" y="3950875"/>
            <a:ext cx="533468" cy="94468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4715" y="4992653"/>
            <a:ext cx="533468" cy="94468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447" y="4992653"/>
            <a:ext cx="533468" cy="944683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737" y="4992655"/>
            <a:ext cx="533468" cy="94468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3026" y="4992655"/>
            <a:ext cx="533468" cy="94468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9952" y="4992655"/>
            <a:ext cx="533468" cy="94468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241" y="4992655"/>
            <a:ext cx="533468" cy="944683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529" y="4992655"/>
            <a:ext cx="533468" cy="944683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5818" y="4992655"/>
            <a:ext cx="533468" cy="944683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6741" y="4992653"/>
            <a:ext cx="533468" cy="944683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1106" y="4992655"/>
            <a:ext cx="533468" cy="944683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395" y="4992655"/>
            <a:ext cx="533468" cy="94468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589" y="4992655"/>
            <a:ext cx="533468" cy="944683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0877" y="4992655"/>
            <a:ext cx="533468" cy="944683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6166" y="4992655"/>
            <a:ext cx="533468" cy="944683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1453" y="4992653"/>
            <a:ext cx="533468" cy="944683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4191" y="4992653"/>
            <a:ext cx="533468" cy="944683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3481" y="4992653"/>
            <a:ext cx="533468" cy="94468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14" y="5998334"/>
            <a:ext cx="533468" cy="9446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748" y="5998334"/>
            <a:ext cx="533468" cy="94468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038" y="5998336"/>
            <a:ext cx="533468" cy="94468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4327" y="5998336"/>
            <a:ext cx="533468" cy="94468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1253" y="5998336"/>
            <a:ext cx="533468" cy="94468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6542" y="5998336"/>
            <a:ext cx="533468" cy="94468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1830" y="5998336"/>
            <a:ext cx="533468" cy="94468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7119" y="5998336"/>
            <a:ext cx="533468" cy="94468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8042" y="5998334"/>
            <a:ext cx="533468" cy="94468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2407" y="5998336"/>
            <a:ext cx="533468" cy="94468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7696" y="5998336"/>
            <a:ext cx="533468" cy="94468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6890" y="5998336"/>
            <a:ext cx="533468" cy="94468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2178" y="5998336"/>
            <a:ext cx="533468" cy="94468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7467" y="5998336"/>
            <a:ext cx="533468" cy="94468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2754" y="5998334"/>
            <a:ext cx="533468" cy="94468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5492" y="5998334"/>
            <a:ext cx="533468" cy="94468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6298" y="5998334"/>
            <a:ext cx="533468" cy="9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930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4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6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8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9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1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2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3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4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7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9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100"/>
                            </p:stCondLst>
                            <p:childTnLst>
                              <p:par>
                                <p:cTn id="1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2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3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40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500"/>
                            </p:stCondLst>
                            <p:childTnLst>
                              <p:par>
                                <p:cTn id="2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6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7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800"/>
                            </p:stCondLst>
                            <p:childTnLst>
                              <p:par>
                                <p:cTn id="2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900"/>
                            </p:stCondLst>
                            <p:childTnLst>
                              <p:par>
                                <p:cTn id="2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100"/>
                            </p:stCondLst>
                            <p:childTnLst>
                              <p:par>
                                <p:cTn id="2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200"/>
                            </p:stCondLst>
                            <p:childTnLst>
                              <p:par>
                                <p:cTn id="2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300"/>
                            </p:stCondLst>
                            <p:childTnLst>
                              <p:par>
                                <p:cTn id="2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400"/>
                            </p:stCondLst>
                            <p:childTnLst>
                              <p:par>
                                <p:cTn id="2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500"/>
                            </p:stCondLst>
                            <p:childTnLst>
                              <p:par>
                                <p:cTn id="2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600"/>
                            </p:stCondLst>
                            <p:childTnLst>
                              <p:par>
                                <p:cTn id="2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700"/>
                            </p:stCondLst>
                            <p:childTnLst>
                              <p:par>
                                <p:cTn id="2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800"/>
                            </p:stCondLst>
                            <p:childTnLst>
                              <p:par>
                                <p:cTn id="2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9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00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100"/>
                            </p:stCondLst>
                            <p:childTnLst>
                              <p:par>
                                <p:cTn id="2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200"/>
                            </p:stCondLst>
                            <p:childTnLst>
                              <p:par>
                                <p:cTn id="2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387" y="2313515"/>
            <a:ext cx="6840055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officially bigger than Microsoft (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$73.7 </a:t>
            </a:r>
            <a:r>
              <a:rPr lang="en-US" sz="2800" dirty="0">
                <a:solidFill>
                  <a:schemeClr val="bg1"/>
                </a:solidFill>
              </a:rPr>
              <a:t>billion)</a:t>
            </a:r>
          </a:p>
        </p:txBody>
      </p:sp>
      <p:sp>
        <p:nvSpPr>
          <p:cNvPr id="3" name="Rectangle 2"/>
          <p:cNvSpPr/>
          <p:nvPr/>
        </p:nvSpPr>
        <p:spPr>
          <a:xfrm>
            <a:off x="418387" y="470706"/>
            <a:ext cx="5209681" cy="523220"/>
          </a:xfrm>
          <a:prstGeom prst="rect">
            <a:avLst/>
          </a:prstGeom>
          <a:solidFill>
            <a:srgbClr val="CF1A09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Now, Apple generated revenue of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687" y="866965"/>
            <a:ext cx="62264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>
                <a:solidFill>
                  <a:srgbClr val="222222"/>
                </a:solidFill>
                <a:latin typeface="Century Gothic" panose="020B0502020202020204" pitchFamily="34" charset="0"/>
              </a:rPr>
              <a:t>$156 billion 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8068" y="3425660"/>
            <a:ext cx="2417409" cy="2650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251" y="3425660"/>
            <a:ext cx="2490603" cy="24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34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988" y="476284"/>
            <a:ext cx="516865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Even bigger than the GDP of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988" y="1119121"/>
            <a:ext cx="7152001" cy="923330"/>
          </a:xfrm>
          <a:prstGeom prst="rect">
            <a:avLst/>
          </a:prstGeom>
          <a:solidFill>
            <a:srgbClr val="14314C"/>
          </a:solidFill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Eras Bold ITC" panose="020B0907030504020204" pitchFamily="34" charset="0"/>
              </a:rPr>
              <a:t>100 other countries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4086" y="3188432"/>
            <a:ext cx="1714500" cy="1135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4086" y="4589041"/>
            <a:ext cx="1785770" cy="114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2" y="4589041"/>
            <a:ext cx="1714500" cy="114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4566" y="4524459"/>
            <a:ext cx="1714500" cy="114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988" y="4524459"/>
            <a:ext cx="1714500" cy="114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988" y="3188430"/>
            <a:ext cx="1714500" cy="114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4566" y="3188430"/>
            <a:ext cx="1714500" cy="1055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2" y="3188430"/>
            <a:ext cx="1714500" cy="1141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2678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40" y="4321793"/>
            <a:ext cx="3308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$470.94 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3858" y="4321793"/>
            <a:ext cx="2919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$231.2 </a:t>
            </a:r>
            <a:r>
              <a:rPr lang="en-US" sz="6000" dirty="0">
                <a:solidFill>
                  <a:srgbClr val="006600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0208" y="5191458"/>
            <a:ext cx="24763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Enterprise Value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99642" y="5127109"/>
            <a:ext cx="1702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Total GDP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821" y="1234533"/>
            <a:ext cx="2635023" cy="3087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8405" y="1259538"/>
            <a:ext cx="3290297" cy="306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1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lumMod val="30000"/>
              </a:schemeClr>
            </a:gs>
            <a:gs pos="21000">
              <a:schemeClr val="tx1">
                <a:alpha val="97000"/>
                <a:lumMod val="71000"/>
              </a:schemeClr>
            </a:gs>
            <a:gs pos="100000">
              <a:srgbClr val="14314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555" y="972110"/>
            <a:ext cx="4794886" cy="99417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Road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8060" y="2131513"/>
            <a:ext cx="5735787" cy="435943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History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Some Interesting Facts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About Apple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Company Profile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Mission &amp; Vision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Market Share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SWOT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Analysis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Conclusion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2" b="1971"/>
          <a:stretch/>
        </p:blipFill>
        <p:spPr>
          <a:xfrm>
            <a:off x="339279" y="1842684"/>
            <a:ext cx="1906720" cy="3845756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6400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137" y="555329"/>
            <a:ext cx="8081493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Eras Bold ITC" panose="020B0907030504020204" pitchFamily="34" charset="0"/>
              </a:rPr>
              <a:t>Apple makes their employees work 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226" y="1011314"/>
            <a:ext cx="873989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bg2">
                    <a:lumMod val="25000"/>
                  </a:schemeClr>
                </a:solidFill>
                <a:latin typeface="Eras Bold ITC" panose="020B0907030504020204" pitchFamily="34" charset="0"/>
              </a:rPr>
              <a:t>FAKE PROJECTS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809" y="2231721"/>
            <a:ext cx="5517857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Eras Bold ITC" panose="020B0907030504020204" pitchFamily="34" charset="0"/>
              </a:rPr>
              <a:t>until they can be trusted! 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132" y="2546040"/>
            <a:ext cx="2073498" cy="41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72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047" y="429131"/>
            <a:ext cx="7915870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Early Galaxy S phones and their software were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97584" y="2439477"/>
            <a:ext cx="5469132" cy="4069557"/>
            <a:chOff x="6080001" y="2094750"/>
            <a:chExt cx="5855325" cy="46487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80001" y="2094750"/>
              <a:ext cx="5855325" cy="421781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315200" y="6312569"/>
              <a:ext cx="8660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Apple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37935" y="6312569"/>
              <a:ext cx="11393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Galaxy S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61151" y="1110177"/>
            <a:ext cx="8829661" cy="707886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Eras Bold ITC" panose="020B0907030504020204" pitchFamily="34" charset="0"/>
              </a:rPr>
              <a:t>heavily influenced by the iPhone.</a:t>
            </a:r>
          </a:p>
        </p:txBody>
      </p:sp>
    </p:spTree>
    <p:extLst>
      <p:ext uri="{BB962C8B-B14F-4D97-AF65-F5344CB8AC3E}">
        <p14:creationId xmlns:p14="http://schemas.microsoft.com/office/powerpoint/2010/main" xmlns="" val="3497466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lumMod val="30000"/>
              </a:schemeClr>
            </a:gs>
            <a:gs pos="21000">
              <a:schemeClr val="tx1">
                <a:alpha val="97000"/>
                <a:lumMod val="71000"/>
              </a:schemeClr>
            </a:gs>
            <a:gs pos="100000">
              <a:srgbClr val="14314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6854" y="1017514"/>
            <a:ext cx="6239886" cy="337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95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Apple Inc.</a:t>
            </a:r>
          </a:p>
          <a:p>
            <a:pPr>
              <a:lnSpc>
                <a:spcPct val="150000"/>
              </a:lnSpc>
            </a:pPr>
            <a:r>
              <a:rPr lang="en-US" sz="495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Company </a:t>
            </a:r>
            <a:r>
              <a:rPr lang="en-US" sz="495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Profile</a:t>
            </a:r>
          </a:p>
          <a:p>
            <a:pPr>
              <a:lnSpc>
                <a:spcPct val="150000"/>
              </a:lnSpc>
            </a:pPr>
            <a:r>
              <a:rPr lang="en-US" sz="495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Vision &amp; 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292" b="6378"/>
          <a:stretch/>
        </p:blipFill>
        <p:spPr>
          <a:xfrm>
            <a:off x="-939486" y="1017514"/>
            <a:ext cx="3224463" cy="458304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340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04" y="597978"/>
            <a:ext cx="7406640" cy="1017270"/>
          </a:xfrm>
        </p:spPr>
        <p:txBody>
          <a:bodyPr>
            <a:normAutofit/>
          </a:bodyPr>
          <a:lstStyle/>
          <a:p>
            <a:r>
              <a:rPr lang="en-US" sz="405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Apple Inc. Current Profile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723788025"/>
              </p:ext>
            </p:extLst>
          </p:nvPr>
        </p:nvGraphicFramePr>
        <p:xfrm>
          <a:off x="404456" y="1981245"/>
          <a:ext cx="8406627" cy="360045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877667"/>
                <a:gridCol w="5528960"/>
              </a:tblGrid>
              <a:tr h="514350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</a:rPr>
                        <a:t>Apple Incorporation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Former CEO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Steve Job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New CEO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Tim Cook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Revenue</a:t>
                      </a:r>
                    </a:p>
                  </a:txBody>
                  <a:tcPr marL="35719" marR="35719" marT="35719" marB="35719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$ 156.508 billion (2012)</a:t>
                      </a:r>
                    </a:p>
                  </a:txBody>
                  <a:tcPr marL="35719" marR="35719" marT="35719" marB="35719"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  <a:r>
                        <a:rPr lang="en-U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served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Worldwide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Headquarter 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California</a:t>
                      </a:r>
                      <a:r>
                        <a:rPr lang="en-US" sz="1800" b="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United States.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 number of employees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72,800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684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2519" r="1314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590899" y="849760"/>
            <a:ext cx="5512158" cy="995363"/>
          </a:xfrm>
        </p:spPr>
        <p:txBody>
          <a:bodyPr>
            <a:noAutofit/>
          </a:bodyPr>
          <a:lstStyle/>
          <a:p>
            <a:r>
              <a:rPr lang="en-US" sz="4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Mission Statement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487867" y="1845123"/>
            <a:ext cx="5615189" cy="32623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700" dirty="0">
                <a:solidFill>
                  <a:schemeClr val="accent1">
                    <a:lumMod val="50000"/>
                  </a:schemeClr>
                </a:solidFill>
              </a:rPr>
              <a:t>"Apple is committed to bringing the best personal computing experience to students, educators, creative professionals and consumers around the world through its innovative hardware, software and Internet offerings." 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23"/>
          <a:stretch/>
        </p:blipFill>
        <p:spPr>
          <a:xfrm rot="5400000">
            <a:off x="-716289" y="1745231"/>
            <a:ext cx="4632724" cy="30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381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2519" r="1314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37287" y="1027583"/>
            <a:ext cx="5101390" cy="994172"/>
          </a:xfrm>
        </p:spPr>
        <p:txBody>
          <a:bodyPr>
            <a:noAutofit/>
          </a:bodyPr>
          <a:lstStyle/>
          <a:p>
            <a:r>
              <a:rPr lang="en-US" sz="4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Vision Statement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04940" y="2021755"/>
            <a:ext cx="5366084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700" dirty="0">
                <a:solidFill>
                  <a:schemeClr val="accent1">
                    <a:lumMod val="50000"/>
                  </a:schemeClr>
                </a:solidFill>
              </a:rPr>
              <a:t>We are “committed” in producing high quality products and providing high quality service thus setting high industry standards for other competitors.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840599"/>
            <a:ext cx="3247619" cy="3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86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lumMod val="30000"/>
              </a:schemeClr>
            </a:gs>
            <a:gs pos="21000">
              <a:schemeClr val="tx1">
                <a:alpha val="97000"/>
                <a:lumMod val="71000"/>
              </a:schemeClr>
            </a:gs>
            <a:gs pos="100000">
              <a:srgbClr val="14314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9218" y="1545465"/>
            <a:ext cx="2515300" cy="53125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2334" y="879958"/>
            <a:ext cx="5726457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Apple Inc.</a:t>
            </a:r>
          </a:p>
          <a:p>
            <a:r>
              <a:rPr lang="en-US" sz="405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Product Market Share</a:t>
            </a:r>
          </a:p>
          <a:p>
            <a:r>
              <a:rPr lang="en-US" sz="405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Local &amp; </a:t>
            </a:r>
            <a:r>
              <a:rPr lang="en-US" sz="405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International</a:t>
            </a:r>
          </a:p>
          <a:p>
            <a:r>
              <a:rPr lang="en-US" sz="405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Markets</a:t>
            </a:r>
            <a:endParaRPr lang="en-US" sz="405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495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36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6568355"/>
              </p:ext>
            </p:extLst>
          </p:nvPr>
        </p:nvGraphicFramePr>
        <p:xfrm>
          <a:off x="965915" y="1983347"/>
          <a:ext cx="7250805" cy="4492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432460" y="542311"/>
            <a:ext cx="8279081" cy="10172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From Where Apple is Making Money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3701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565078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9232516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1-23 at 5.09.22 PM.png"/>
          <p:cNvPicPr/>
          <p:nvPr/>
        </p:nvPicPr>
        <p:blipFill rotWithShape="1">
          <a:blip r:embed="rId2" cstate="print"/>
          <a:srcRect b="3423"/>
          <a:stretch/>
        </p:blipFill>
        <p:spPr bwMode="auto">
          <a:xfrm>
            <a:off x="1970467" y="1764405"/>
            <a:ext cx="5203066" cy="475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9" y="422327"/>
            <a:ext cx="6839222" cy="101727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Global Market Share</a:t>
            </a:r>
          </a:p>
        </p:txBody>
      </p:sp>
    </p:spTree>
    <p:extLst>
      <p:ext uri="{BB962C8B-B14F-4D97-AF65-F5344CB8AC3E}">
        <p14:creationId xmlns:p14="http://schemas.microsoft.com/office/powerpoint/2010/main" xmlns="" val="1930145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lumMod val="30000"/>
              </a:schemeClr>
            </a:gs>
            <a:gs pos="21000">
              <a:schemeClr val="tx1">
                <a:alpha val="97000"/>
                <a:lumMod val="71000"/>
              </a:schemeClr>
            </a:gs>
            <a:gs pos="100000">
              <a:srgbClr val="14314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5"/>
          <p:cNvSpPr/>
          <p:nvPr/>
        </p:nvSpPr>
        <p:spPr>
          <a:xfrm>
            <a:off x="3834356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Pentagon 5"/>
          <p:cNvSpPr/>
          <p:nvPr/>
        </p:nvSpPr>
        <p:spPr>
          <a:xfrm>
            <a:off x="4556321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Pentagon 5"/>
          <p:cNvSpPr/>
          <p:nvPr/>
        </p:nvSpPr>
        <p:spPr>
          <a:xfrm>
            <a:off x="5278286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Pentagon 5"/>
          <p:cNvSpPr/>
          <p:nvPr/>
        </p:nvSpPr>
        <p:spPr>
          <a:xfrm>
            <a:off x="6000251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Pentagon 5"/>
          <p:cNvSpPr/>
          <p:nvPr/>
        </p:nvSpPr>
        <p:spPr>
          <a:xfrm>
            <a:off x="6722216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Pentagon 5"/>
          <p:cNvSpPr/>
          <p:nvPr/>
        </p:nvSpPr>
        <p:spPr>
          <a:xfrm>
            <a:off x="3112391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Pentagon 5"/>
          <p:cNvSpPr/>
          <p:nvPr/>
        </p:nvSpPr>
        <p:spPr>
          <a:xfrm>
            <a:off x="2390426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Pentagon 5"/>
          <p:cNvSpPr/>
          <p:nvPr/>
        </p:nvSpPr>
        <p:spPr>
          <a:xfrm>
            <a:off x="1668461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Pentagon 5"/>
          <p:cNvSpPr/>
          <p:nvPr/>
        </p:nvSpPr>
        <p:spPr>
          <a:xfrm>
            <a:off x="946496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13" name="Pentagon 5"/>
          <p:cNvSpPr/>
          <p:nvPr/>
        </p:nvSpPr>
        <p:spPr>
          <a:xfrm>
            <a:off x="224531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1047413" y="303973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1974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Straight Connector 15"/>
          <p:cNvCxnSpPr>
            <a:endCxn id="17" idx="0"/>
          </p:cNvCxnSpPr>
          <p:nvPr/>
        </p:nvCxnSpPr>
        <p:spPr>
          <a:xfrm>
            <a:off x="1373445" y="3429000"/>
            <a:ext cx="9" cy="75776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240321" y="4186761"/>
            <a:ext cx="322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The idea for Apple Computers was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055" y="4848808"/>
            <a:ext cx="23310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BORN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5233" y="5248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Pentagon 5"/>
          <p:cNvSpPr/>
          <p:nvPr/>
        </p:nvSpPr>
        <p:spPr>
          <a:xfrm>
            <a:off x="7444181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Pentagon 5"/>
          <p:cNvSpPr/>
          <p:nvPr/>
        </p:nvSpPr>
        <p:spPr>
          <a:xfrm>
            <a:off x="8166146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Pentagon 5"/>
          <p:cNvSpPr/>
          <p:nvPr/>
        </p:nvSpPr>
        <p:spPr>
          <a:xfrm>
            <a:off x="8888111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417" y="994470"/>
            <a:ext cx="1545797" cy="18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162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12519" r="1314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00" t="4152"/>
          <a:stretch/>
        </p:blipFill>
        <p:spPr>
          <a:xfrm>
            <a:off x="5231779" y="2301149"/>
            <a:ext cx="3032111" cy="3323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64" y="441465"/>
            <a:ext cx="8094245" cy="101727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6BBE0A"/>
                </a:solidFill>
                <a:latin typeface="Calibri" panose="020F0502020204030204" pitchFamily="34" charset="0"/>
              </a:rPr>
              <a:t>Current Growing Products of Apple are…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296" y="2301149"/>
            <a:ext cx="3457384" cy="3005567"/>
          </a:xfrm>
        </p:spPr>
      </p:pic>
      <p:sp>
        <p:nvSpPr>
          <p:cNvPr id="6" name="TextBox 5"/>
          <p:cNvSpPr txBox="1"/>
          <p:nvPr/>
        </p:nvSpPr>
        <p:spPr>
          <a:xfrm>
            <a:off x="7918151" y="2764525"/>
            <a:ext cx="7857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iPads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9570" y="4891218"/>
            <a:ext cx="10743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iPhones</a:t>
            </a:r>
          </a:p>
        </p:txBody>
      </p:sp>
    </p:spTree>
    <p:extLst>
      <p:ext uri="{BB962C8B-B14F-4D97-AF65-F5344CB8AC3E}">
        <p14:creationId xmlns:p14="http://schemas.microsoft.com/office/powerpoint/2010/main" xmlns="" val="45304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lumMod val="30000"/>
              </a:schemeClr>
            </a:gs>
            <a:gs pos="21000">
              <a:schemeClr val="tx1">
                <a:alpha val="97000"/>
                <a:lumMod val="71000"/>
              </a:schemeClr>
            </a:gs>
            <a:gs pos="100000">
              <a:srgbClr val="14314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36053" y="1517654"/>
            <a:ext cx="44827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Apple Inc.</a:t>
            </a:r>
          </a:p>
          <a:p>
            <a:r>
              <a:rPr lang="en-US" sz="495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Competitors &amp;</a:t>
            </a:r>
          </a:p>
          <a:p>
            <a:r>
              <a:rPr lang="en-US" sz="495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Products 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755"/>
          <a:stretch/>
        </p:blipFill>
        <p:spPr>
          <a:xfrm>
            <a:off x="0" y="2196202"/>
            <a:ext cx="4093967" cy="298886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711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81638">
            <a:off x="4625694" y="3982983"/>
            <a:ext cx="2231363" cy="1939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13" t="2254" r="13415" b="10986"/>
          <a:stretch/>
        </p:blipFill>
        <p:spPr>
          <a:xfrm>
            <a:off x="3075831" y="610621"/>
            <a:ext cx="1483383" cy="1847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2724"/>
            <a:ext cx="2353506" cy="1765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9"/>
          <a:stretch/>
        </p:blipFill>
        <p:spPr>
          <a:xfrm>
            <a:off x="6580822" y="399244"/>
            <a:ext cx="2941093" cy="2285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4759" y="4165322"/>
            <a:ext cx="2173763" cy="1575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14" y="4032585"/>
            <a:ext cx="3016271" cy="1993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1114" y="4047200"/>
            <a:ext cx="875224" cy="1811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855" y="889895"/>
            <a:ext cx="2017701" cy="16141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8411" y="2499678"/>
            <a:ext cx="5677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iMac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7233" y="2604956"/>
            <a:ext cx="5270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iPod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72904" y="2592416"/>
            <a:ext cx="9871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iPod </a:t>
            </a:r>
            <a:r>
              <a:rPr lang="en-US" sz="1500" dirty="0" err="1"/>
              <a:t>Nano</a:t>
            </a:r>
            <a:endParaRPr lang="en-US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7485759" y="2696288"/>
            <a:ext cx="5171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iPad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948" y="5858531"/>
            <a:ext cx="12266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Mac Book Air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99090" y="5850505"/>
            <a:ext cx="9444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iPhone 4s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13228" y="5850505"/>
            <a:ext cx="9444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iPhone 5s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15170" y="5850505"/>
            <a:ext cx="9717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iPhone 5C</a:t>
            </a:r>
          </a:p>
        </p:txBody>
      </p:sp>
    </p:spTree>
    <p:extLst>
      <p:ext uri="{BB962C8B-B14F-4D97-AF65-F5344CB8AC3E}">
        <p14:creationId xmlns:p14="http://schemas.microsoft.com/office/powerpoint/2010/main" xmlns="" val="47656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339" y="633008"/>
            <a:ext cx="7886700" cy="72290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Apple Inc. Competitors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340" y="1483263"/>
            <a:ext cx="7805855" cy="55399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 has many competitors like in computers…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81587">
            <a:off x="982756" y="5156194"/>
            <a:ext cx="1897363" cy="579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5877" y="4765176"/>
            <a:ext cx="2048771" cy="780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9421">
            <a:off x="6969383" y="4860832"/>
            <a:ext cx="1530962" cy="967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2629">
            <a:off x="250849" y="3867154"/>
            <a:ext cx="2269111" cy="902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2975" y="3277517"/>
            <a:ext cx="3698053" cy="1360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3967">
            <a:off x="6461536" y="3757487"/>
            <a:ext cx="2516878" cy="7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90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3730" y="516162"/>
            <a:ext cx="7886700" cy="7191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Apple Inc. Competitors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730" y="1451104"/>
            <a:ext cx="4102405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smart phones industry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681" y="4802164"/>
            <a:ext cx="3002737" cy="11677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55" y="3728179"/>
            <a:ext cx="2512988" cy="8852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472" b="24214"/>
          <a:stretch/>
        </p:blipFill>
        <p:spPr>
          <a:xfrm>
            <a:off x="6027659" y="4805294"/>
            <a:ext cx="2820538" cy="1161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4748" y="5047809"/>
            <a:ext cx="2332583" cy="7930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7428" y="3867153"/>
            <a:ext cx="2910769" cy="607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343" y="3694766"/>
            <a:ext cx="2241392" cy="8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140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9912" y="460062"/>
            <a:ext cx="7886700" cy="719138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Apple Inc. Competitors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912" y="1355176"/>
            <a:ext cx="2797561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In iPads industry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472" b="24214"/>
          <a:stretch/>
        </p:blipFill>
        <p:spPr>
          <a:xfrm>
            <a:off x="399912" y="4740564"/>
            <a:ext cx="2820538" cy="1161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821" y="3699446"/>
            <a:ext cx="2332583" cy="793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417" y="4740566"/>
            <a:ext cx="2241392" cy="854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8185" y="3598939"/>
            <a:ext cx="2048771" cy="780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4390" y="4740564"/>
            <a:ext cx="1530962" cy="967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0" t="13796" r="7836" b="22643"/>
          <a:stretch/>
        </p:blipFill>
        <p:spPr>
          <a:xfrm>
            <a:off x="481799" y="3812205"/>
            <a:ext cx="2568476" cy="56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13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lumMod val="30000"/>
              </a:schemeClr>
            </a:gs>
            <a:gs pos="21000">
              <a:schemeClr val="tx1">
                <a:alpha val="97000"/>
                <a:lumMod val="71000"/>
              </a:schemeClr>
            </a:gs>
            <a:gs pos="100000">
              <a:srgbClr val="14314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674481" y="1742844"/>
            <a:ext cx="5396756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95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Apple Inc.</a:t>
            </a:r>
          </a:p>
          <a:p>
            <a:pPr algn="r"/>
            <a:r>
              <a:rPr lang="en-US" sz="495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SWOT </a:t>
            </a:r>
            <a:r>
              <a:rPr lang="en-US" sz="495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Analysis &amp;</a:t>
            </a:r>
            <a:endParaRPr lang="en-US" sz="495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495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Conclusion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69"/>
          <a:stretch/>
        </p:blipFill>
        <p:spPr>
          <a:xfrm>
            <a:off x="-102358" y="2075311"/>
            <a:ext cx="5855624" cy="362348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3991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2665" r="12840"/>
          <a:stretch/>
        </p:blipFill>
        <p:spPr>
          <a:xfrm>
            <a:off x="0" y="-1"/>
            <a:ext cx="9143999" cy="6901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610" y="-185737"/>
            <a:ext cx="2632452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200" b="1" dirty="0">
                <a:solidFill>
                  <a:srgbClr val="6BBE0A"/>
                </a:solidFill>
                <a:latin typeface="Cambria" panose="02040503050406030204" pitchFamily="18" charset="0"/>
              </a:rPr>
              <a:t>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3301" y="628650"/>
            <a:ext cx="55244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Faithful customers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Apple is a leading innovator in mobile device technology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Strong financial performance ($10,000,000,000 cash, gross profit margin 43.9% and no debt)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Brand </a:t>
            </a:r>
            <a:r>
              <a:rPr lang="en-US" sz="3200" dirty="0" smtClean="0">
                <a:solidFill>
                  <a:schemeClr val="bg1"/>
                </a:solidFill>
              </a:rPr>
              <a:t>reputation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64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ns queue for Steve Jobs' last iPh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1"/>
            <a:ext cx="9144000" cy="594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6004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todaysiphone.wpengine.netdna-cdn.com/wp-content/uploads/2012/09/3305b7464fda5ffe5e31fcbc5c156857d75dfa6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8143"/>
            <a:ext cx="9144000" cy="586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1921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lumMod val="30000"/>
              </a:schemeClr>
            </a:gs>
            <a:gs pos="21000">
              <a:schemeClr val="tx1">
                <a:alpha val="97000"/>
                <a:lumMod val="71000"/>
              </a:schemeClr>
            </a:gs>
            <a:gs pos="100000">
              <a:srgbClr val="14314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5"/>
          <p:cNvSpPr/>
          <p:nvPr/>
        </p:nvSpPr>
        <p:spPr>
          <a:xfrm>
            <a:off x="3834356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Pentagon 5"/>
          <p:cNvSpPr/>
          <p:nvPr/>
        </p:nvSpPr>
        <p:spPr>
          <a:xfrm>
            <a:off x="4556321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Pentagon 5"/>
          <p:cNvSpPr/>
          <p:nvPr/>
        </p:nvSpPr>
        <p:spPr>
          <a:xfrm>
            <a:off x="5278286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Pentagon 5"/>
          <p:cNvSpPr/>
          <p:nvPr/>
        </p:nvSpPr>
        <p:spPr>
          <a:xfrm>
            <a:off x="6000251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Pentagon 5"/>
          <p:cNvSpPr/>
          <p:nvPr/>
        </p:nvSpPr>
        <p:spPr>
          <a:xfrm>
            <a:off x="6722216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Pentagon 5"/>
          <p:cNvSpPr/>
          <p:nvPr/>
        </p:nvSpPr>
        <p:spPr>
          <a:xfrm>
            <a:off x="3112391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Pentagon 5"/>
          <p:cNvSpPr/>
          <p:nvPr/>
        </p:nvSpPr>
        <p:spPr>
          <a:xfrm>
            <a:off x="2390426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Pentagon 5"/>
          <p:cNvSpPr/>
          <p:nvPr/>
        </p:nvSpPr>
        <p:spPr>
          <a:xfrm>
            <a:off x="1668461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Pentagon 5"/>
          <p:cNvSpPr/>
          <p:nvPr/>
        </p:nvSpPr>
        <p:spPr>
          <a:xfrm>
            <a:off x="946496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13" name="Pentagon 5"/>
          <p:cNvSpPr/>
          <p:nvPr/>
        </p:nvSpPr>
        <p:spPr>
          <a:xfrm>
            <a:off x="224531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1047413" y="303973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1974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Straight Connector 15"/>
          <p:cNvCxnSpPr>
            <a:endCxn id="17" idx="0"/>
          </p:cNvCxnSpPr>
          <p:nvPr/>
        </p:nvCxnSpPr>
        <p:spPr>
          <a:xfrm>
            <a:off x="1373445" y="3429000"/>
            <a:ext cx="9" cy="75776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240321" y="4186761"/>
            <a:ext cx="322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The idea for Apple Computers was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055" y="4848808"/>
            <a:ext cx="23310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BORN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3999" y="3043758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1976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394735" y="3457067"/>
            <a:ext cx="19853" cy="85725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31510" y="4314319"/>
            <a:ext cx="2566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First Computer was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84998" y="4629111"/>
            <a:ext cx="23631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SOLD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5233" y="5248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Pentagon 5"/>
          <p:cNvSpPr/>
          <p:nvPr/>
        </p:nvSpPr>
        <p:spPr>
          <a:xfrm>
            <a:off x="7444181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Pentagon 5"/>
          <p:cNvSpPr/>
          <p:nvPr/>
        </p:nvSpPr>
        <p:spPr>
          <a:xfrm>
            <a:off x="8166146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Pentagon 5"/>
          <p:cNvSpPr/>
          <p:nvPr/>
        </p:nvSpPr>
        <p:spPr>
          <a:xfrm>
            <a:off x="8888111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417" y="994470"/>
            <a:ext cx="1545797" cy="18110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0912" y="1107067"/>
            <a:ext cx="1730152" cy="17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29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244" y="495300"/>
            <a:ext cx="82915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askerville Old Face" pitchFamily="18" charset="0"/>
              </a:rPr>
              <a:t>APPLE BRAND STRATEGY MODEL</a:t>
            </a:r>
          </a:p>
        </p:txBody>
      </p:sp>
      <p:pic>
        <p:nvPicPr>
          <p:cNvPr id="1026" name="Picture 2" descr="D:\verkha\Brand%20Strategy%20Model%20Diagra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79" y="1557337"/>
            <a:ext cx="9217079" cy="4443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33900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2519" r="125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9896" y="1009652"/>
            <a:ext cx="351410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0" b="1" dirty="0">
                <a:solidFill>
                  <a:srgbClr val="6BBE0A"/>
                </a:solidFill>
                <a:latin typeface="Cambria" panose="02040503050406030204" pitchFamily="18" charset="0"/>
              </a:rPr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" y="1009652"/>
            <a:ext cx="54393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1.High price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2.Decreasing market share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3.Further Change in management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4.Long term gross margin </a:t>
            </a:r>
            <a:r>
              <a:rPr lang="en-US" sz="3200" dirty="0" smtClean="0">
                <a:solidFill>
                  <a:schemeClr val="bg1"/>
                </a:solidFill>
              </a:rPr>
              <a:t>decline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11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12665" r="12840"/>
          <a:stretch/>
        </p:blipFill>
        <p:spPr>
          <a:xfrm>
            <a:off x="0" y="-1"/>
            <a:ext cx="9143999" cy="6901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157162"/>
            <a:ext cx="3501280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200" b="1" dirty="0">
                <a:solidFill>
                  <a:srgbClr val="6BBE0A"/>
                </a:solidFill>
                <a:latin typeface="Cambria" panose="02040503050406030204" pitchFamily="18" charset="0"/>
              </a:rPr>
              <a:t>O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3800" y="790486"/>
            <a:ext cx="5048250" cy="5827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1.High demand of iPad mini and iPhone 5</a:t>
            </a:r>
          </a:p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2.iTV launch</a:t>
            </a:r>
          </a:p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3.Growth of tablet and smartphone markets</a:t>
            </a:r>
          </a:p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4.Strong growth of mobile advertising market</a:t>
            </a:r>
          </a:p>
        </p:txBody>
      </p:sp>
    </p:spTree>
    <p:extLst>
      <p:ext uri="{BB962C8B-B14F-4D97-AF65-F5344CB8AC3E}">
        <p14:creationId xmlns:p14="http://schemas.microsoft.com/office/powerpoint/2010/main" xmlns="" val="156874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2519" r="125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6513" y="628650"/>
            <a:ext cx="284084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400" b="1" dirty="0">
                <a:solidFill>
                  <a:srgbClr val="6BBE0A"/>
                </a:solidFill>
                <a:latin typeface="Cambria" panose="02040503050406030204" pitchFamily="18" charset="0"/>
              </a:rPr>
              <a:t>T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628650"/>
            <a:ext cx="489585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1.Rapid technological change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2.2013 tax increases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3.Rising pay levels for </a:t>
            </a:r>
            <a:r>
              <a:rPr lang="en-US" sz="3600" dirty="0" err="1">
                <a:solidFill>
                  <a:schemeClr val="bg1"/>
                </a:solidFill>
              </a:rPr>
              <a:t>Foxconn</a:t>
            </a:r>
            <a:r>
              <a:rPr lang="en-US" sz="3600" dirty="0">
                <a:solidFill>
                  <a:schemeClr val="bg1"/>
                </a:solidFill>
              </a:rPr>
              <a:t> workers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4.Strong dollar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81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2665" r="12665"/>
          <a:stretch/>
        </p:blipFill>
        <p:spPr>
          <a:xfrm>
            <a:off x="0" y="-26893"/>
            <a:ext cx="9144000" cy="6884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778256" y="79744"/>
            <a:ext cx="2445488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21" y="3774580"/>
            <a:ext cx="74675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5400" dirty="0">
                <a:solidFill>
                  <a:srgbClr val="00B0F0"/>
                </a:solidFill>
              </a:rPr>
              <a:t>How to THINK </a:t>
            </a:r>
            <a:r>
              <a:rPr lang="en-US" sz="5400" dirty="0" smtClean="0">
                <a:solidFill>
                  <a:srgbClr val="00B0F0"/>
                </a:solidFill>
              </a:rPr>
              <a:t>DIFFERENT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3313" y="6027003"/>
            <a:ext cx="29177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Conclusion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614363" y="861009"/>
            <a:ext cx="79581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For more than 35 </a:t>
            </a:r>
            <a:r>
              <a:rPr lang="en-US" sz="3200" dirty="0">
                <a:solidFill>
                  <a:srgbClr val="00B0F0"/>
                </a:solidFill>
              </a:rPr>
              <a:t>years apple has been a trends set company able to foresee the future of domestic computers and consumers electronics, it will </a:t>
            </a:r>
            <a:r>
              <a:rPr lang="en-US" sz="3200" dirty="0" smtClean="0">
                <a:solidFill>
                  <a:srgbClr val="00B0F0"/>
                </a:solidFill>
              </a:rPr>
              <a:t>continuing </a:t>
            </a:r>
            <a:r>
              <a:rPr lang="en-US" sz="3200" dirty="0">
                <a:solidFill>
                  <a:srgbClr val="00B0F0"/>
                </a:solidFill>
              </a:rPr>
              <a:t>it because </a:t>
            </a:r>
            <a:r>
              <a:rPr lang="en-US" sz="3200" dirty="0" smtClean="0">
                <a:solidFill>
                  <a:srgbClr val="00B0F0"/>
                </a:solidFill>
              </a:rPr>
              <a:t>apple’s </a:t>
            </a:r>
            <a:r>
              <a:rPr lang="en-US" sz="3200" dirty="0">
                <a:solidFill>
                  <a:srgbClr val="00B0F0"/>
                </a:solidFill>
              </a:rPr>
              <a:t>others name is innovation and apple know</a:t>
            </a:r>
            <a:r>
              <a:rPr lang="en-US" sz="3200" dirty="0" smtClean="0">
                <a:solidFill>
                  <a:srgbClr val="00B0F0"/>
                </a:solidFill>
              </a:rPr>
              <a:t>,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882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lumMod val="30000"/>
              </a:schemeClr>
            </a:gs>
            <a:gs pos="21000">
              <a:schemeClr val="tx1">
                <a:alpha val="97000"/>
                <a:lumMod val="71000"/>
              </a:schemeClr>
            </a:gs>
            <a:gs pos="100000">
              <a:srgbClr val="14314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913" y="4484599"/>
            <a:ext cx="4432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Stay Hungry, Stay Foolish.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964" y="5039762"/>
            <a:ext cx="8764073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2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Different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2886" y="338300"/>
            <a:ext cx="3298229" cy="38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405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lumMod val="30000"/>
              </a:schemeClr>
            </a:gs>
            <a:gs pos="21000">
              <a:schemeClr val="tx1">
                <a:alpha val="97000"/>
                <a:lumMod val="71000"/>
              </a:schemeClr>
            </a:gs>
            <a:gs pos="100000">
              <a:srgbClr val="14314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5"/>
          <p:cNvSpPr/>
          <p:nvPr/>
        </p:nvSpPr>
        <p:spPr>
          <a:xfrm>
            <a:off x="340177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Pentagon 5"/>
          <p:cNvSpPr/>
          <p:nvPr/>
        </p:nvSpPr>
        <p:spPr>
          <a:xfrm>
            <a:off x="412373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Pentagon 5"/>
          <p:cNvSpPr/>
          <p:nvPr/>
        </p:nvSpPr>
        <p:spPr>
          <a:xfrm>
            <a:off x="484570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Pentagon 5"/>
          <p:cNvSpPr/>
          <p:nvPr/>
        </p:nvSpPr>
        <p:spPr>
          <a:xfrm>
            <a:off x="556766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Pentagon 5"/>
          <p:cNvSpPr/>
          <p:nvPr/>
        </p:nvSpPr>
        <p:spPr>
          <a:xfrm>
            <a:off x="628963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Pentagon 5"/>
          <p:cNvSpPr/>
          <p:nvPr/>
        </p:nvSpPr>
        <p:spPr>
          <a:xfrm>
            <a:off x="267980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Pentagon 5"/>
          <p:cNvSpPr/>
          <p:nvPr/>
        </p:nvSpPr>
        <p:spPr>
          <a:xfrm>
            <a:off x="195784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Pentagon 5"/>
          <p:cNvSpPr/>
          <p:nvPr/>
        </p:nvSpPr>
        <p:spPr>
          <a:xfrm>
            <a:off x="123587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Pentagon 5"/>
          <p:cNvSpPr/>
          <p:nvPr/>
        </p:nvSpPr>
        <p:spPr>
          <a:xfrm>
            <a:off x="51391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13" name="Pentagon 5"/>
          <p:cNvSpPr/>
          <p:nvPr/>
        </p:nvSpPr>
        <p:spPr>
          <a:xfrm>
            <a:off x="-208053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1329708" y="304866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1984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69139" y="3506812"/>
            <a:ext cx="9" cy="75776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582" y="4295914"/>
            <a:ext cx="322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The Macintosh was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14" y="4645389"/>
            <a:ext cx="348845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INTRODUCED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5233" y="5248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Pentagon 5"/>
          <p:cNvSpPr/>
          <p:nvPr/>
        </p:nvSpPr>
        <p:spPr>
          <a:xfrm>
            <a:off x="701159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Pentagon 5"/>
          <p:cNvSpPr/>
          <p:nvPr/>
        </p:nvSpPr>
        <p:spPr>
          <a:xfrm>
            <a:off x="773356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Pentagon 5"/>
          <p:cNvSpPr/>
          <p:nvPr/>
        </p:nvSpPr>
        <p:spPr>
          <a:xfrm>
            <a:off x="845552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735" y="1016868"/>
            <a:ext cx="1964564" cy="184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360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lumMod val="30000"/>
              </a:schemeClr>
            </a:gs>
            <a:gs pos="21000">
              <a:schemeClr val="tx1">
                <a:alpha val="97000"/>
                <a:lumMod val="71000"/>
              </a:schemeClr>
            </a:gs>
            <a:gs pos="100000">
              <a:srgbClr val="14314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5"/>
          <p:cNvSpPr/>
          <p:nvPr/>
        </p:nvSpPr>
        <p:spPr>
          <a:xfrm>
            <a:off x="340177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Pentagon 5"/>
          <p:cNvSpPr/>
          <p:nvPr/>
        </p:nvSpPr>
        <p:spPr>
          <a:xfrm>
            <a:off x="412373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Pentagon 5"/>
          <p:cNvSpPr/>
          <p:nvPr/>
        </p:nvSpPr>
        <p:spPr>
          <a:xfrm>
            <a:off x="484570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Pentagon 5"/>
          <p:cNvSpPr/>
          <p:nvPr/>
        </p:nvSpPr>
        <p:spPr>
          <a:xfrm>
            <a:off x="556766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Pentagon 5"/>
          <p:cNvSpPr/>
          <p:nvPr/>
        </p:nvSpPr>
        <p:spPr>
          <a:xfrm>
            <a:off x="628963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Pentagon 5"/>
          <p:cNvSpPr/>
          <p:nvPr/>
        </p:nvSpPr>
        <p:spPr>
          <a:xfrm>
            <a:off x="267980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Pentagon 5"/>
          <p:cNvSpPr/>
          <p:nvPr/>
        </p:nvSpPr>
        <p:spPr>
          <a:xfrm>
            <a:off x="195784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Pentagon 5"/>
          <p:cNvSpPr/>
          <p:nvPr/>
        </p:nvSpPr>
        <p:spPr>
          <a:xfrm>
            <a:off x="123587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Pentagon 5"/>
          <p:cNvSpPr/>
          <p:nvPr/>
        </p:nvSpPr>
        <p:spPr>
          <a:xfrm>
            <a:off x="51391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13" name="Pentagon 5"/>
          <p:cNvSpPr/>
          <p:nvPr/>
        </p:nvSpPr>
        <p:spPr>
          <a:xfrm>
            <a:off x="-208053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1329708" y="304866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1984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69139" y="3506812"/>
            <a:ext cx="9" cy="75776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582" y="4295914"/>
            <a:ext cx="322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The Macintosh was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14" y="4645389"/>
            <a:ext cx="348845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INTRODUCED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88199" y="304310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1985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717714" y="3477583"/>
            <a:ext cx="19853" cy="85725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52926" y="5162121"/>
            <a:ext cx="2065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was discharged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5168" y="4437640"/>
            <a:ext cx="3768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Steve Jobs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5233" y="5248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Pentagon 5"/>
          <p:cNvSpPr/>
          <p:nvPr/>
        </p:nvSpPr>
        <p:spPr>
          <a:xfrm>
            <a:off x="701159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Pentagon 5"/>
          <p:cNvSpPr/>
          <p:nvPr/>
        </p:nvSpPr>
        <p:spPr>
          <a:xfrm>
            <a:off x="773356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Pentagon 5"/>
          <p:cNvSpPr/>
          <p:nvPr/>
        </p:nvSpPr>
        <p:spPr>
          <a:xfrm>
            <a:off x="845552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735" y="1016868"/>
            <a:ext cx="1964564" cy="18401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LineDrawing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6620" y="857252"/>
            <a:ext cx="1282037" cy="22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4723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lumMod val="30000"/>
              </a:schemeClr>
            </a:gs>
            <a:gs pos="21000">
              <a:schemeClr val="tx1">
                <a:alpha val="97000"/>
                <a:lumMod val="71000"/>
              </a:schemeClr>
            </a:gs>
            <a:gs pos="100000">
              <a:srgbClr val="14314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5"/>
          <p:cNvSpPr/>
          <p:nvPr/>
        </p:nvSpPr>
        <p:spPr>
          <a:xfrm>
            <a:off x="340177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Pentagon 5"/>
          <p:cNvSpPr/>
          <p:nvPr/>
        </p:nvSpPr>
        <p:spPr>
          <a:xfrm>
            <a:off x="412373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Pentagon 5"/>
          <p:cNvSpPr/>
          <p:nvPr/>
        </p:nvSpPr>
        <p:spPr>
          <a:xfrm>
            <a:off x="484570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Pentagon 5"/>
          <p:cNvSpPr/>
          <p:nvPr/>
        </p:nvSpPr>
        <p:spPr>
          <a:xfrm>
            <a:off x="556766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Pentagon 5"/>
          <p:cNvSpPr/>
          <p:nvPr/>
        </p:nvSpPr>
        <p:spPr>
          <a:xfrm>
            <a:off x="628963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Pentagon 5"/>
          <p:cNvSpPr/>
          <p:nvPr/>
        </p:nvSpPr>
        <p:spPr>
          <a:xfrm>
            <a:off x="267980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Pentagon 5"/>
          <p:cNvSpPr/>
          <p:nvPr/>
        </p:nvSpPr>
        <p:spPr>
          <a:xfrm>
            <a:off x="195784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Pentagon 5"/>
          <p:cNvSpPr/>
          <p:nvPr/>
        </p:nvSpPr>
        <p:spPr>
          <a:xfrm>
            <a:off x="123587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Pentagon 5"/>
          <p:cNvSpPr/>
          <p:nvPr/>
        </p:nvSpPr>
        <p:spPr>
          <a:xfrm>
            <a:off x="51391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13" name="Pentagon 5"/>
          <p:cNvSpPr/>
          <p:nvPr/>
        </p:nvSpPr>
        <p:spPr>
          <a:xfrm>
            <a:off x="-208053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1329708" y="304176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1986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88199" y="3036206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1990</a:t>
            </a:r>
          </a:p>
        </p:txBody>
      </p:sp>
      <p:sp>
        <p:nvSpPr>
          <p:cNvPr id="29" name="Pentagon 5"/>
          <p:cNvSpPr/>
          <p:nvPr/>
        </p:nvSpPr>
        <p:spPr>
          <a:xfrm>
            <a:off x="701159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Pentagon 5"/>
          <p:cNvSpPr/>
          <p:nvPr/>
        </p:nvSpPr>
        <p:spPr>
          <a:xfrm>
            <a:off x="773356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Pentagon 5"/>
          <p:cNvSpPr/>
          <p:nvPr/>
        </p:nvSpPr>
        <p:spPr>
          <a:xfrm>
            <a:off x="845552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xmlns="" val="28169821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lumMod val="30000"/>
              </a:schemeClr>
            </a:gs>
            <a:gs pos="21000">
              <a:schemeClr val="tx1">
                <a:alpha val="97000"/>
                <a:lumMod val="71000"/>
              </a:schemeClr>
            </a:gs>
            <a:gs pos="100000">
              <a:srgbClr val="14314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5"/>
          <p:cNvSpPr/>
          <p:nvPr/>
        </p:nvSpPr>
        <p:spPr>
          <a:xfrm>
            <a:off x="340177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Pentagon 5"/>
          <p:cNvSpPr/>
          <p:nvPr/>
        </p:nvSpPr>
        <p:spPr>
          <a:xfrm>
            <a:off x="412373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Pentagon 5"/>
          <p:cNvSpPr/>
          <p:nvPr/>
        </p:nvSpPr>
        <p:spPr>
          <a:xfrm>
            <a:off x="484570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Pentagon 5"/>
          <p:cNvSpPr/>
          <p:nvPr/>
        </p:nvSpPr>
        <p:spPr>
          <a:xfrm>
            <a:off x="556766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Pentagon 5"/>
          <p:cNvSpPr/>
          <p:nvPr/>
        </p:nvSpPr>
        <p:spPr>
          <a:xfrm>
            <a:off x="628963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Pentagon 5"/>
          <p:cNvSpPr/>
          <p:nvPr/>
        </p:nvSpPr>
        <p:spPr>
          <a:xfrm>
            <a:off x="267980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Pentagon 5"/>
          <p:cNvSpPr/>
          <p:nvPr/>
        </p:nvSpPr>
        <p:spPr>
          <a:xfrm>
            <a:off x="195784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Pentagon 5"/>
          <p:cNvSpPr/>
          <p:nvPr/>
        </p:nvSpPr>
        <p:spPr>
          <a:xfrm>
            <a:off x="123587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Pentagon 5"/>
          <p:cNvSpPr/>
          <p:nvPr/>
        </p:nvSpPr>
        <p:spPr>
          <a:xfrm>
            <a:off x="51391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13" name="Pentagon 5"/>
          <p:cNvSpPr/>
          <p:nvPr/>
        </p:nvSpPr>
        <p:spPr>
          <a:xfrm>
            <a:off x="-208053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1342587" y="3054708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1990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1078" y="304914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1993</a:t>
            </a:r>
          </a:p>
        </p:txBody>
      </p:sp>
      <p:sp>
        <p:nvSpPr>
          <p:cNvPr id="29" name="Pentagon 5"/>
          <p:cNvSpPr/>
          <p:nvPr/>
        </p:nvSpPr>
        <p:spPr>
          <a:xfrm>
            <a:off x="701159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Pentagon 5"/>
          <p:cNvSpPr/>
          <p:nvPr/>
        </p:nvSpPr>
        <p:spPr>
          <a:xfrm>
            <a:off x="773356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Pentagon 5"/>
          <p:cNvSpPr/>
          <p:nvPr/>
        </p:nvSpPr>
        <p:spPr>
          <a:xfrm>
            <a:off x="845552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xmlns="" val="5183558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lumMod val="30000"/>
              </a:schemeClr>
            </a:gs>
            <a:gs pos="21000">
              <a:schemeClr val="tx1">
                <a:alpha val="97000"/>
                <a:lumMod val="71000"/>
              </a:schemeClr>
            </a:gs>
            <a:gs pos="100000">
              <a:srgbClr val="14314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5"/>
          <p:cNvSpPr/>
          <p:nvPr/>
        </p:nvSpPr>
        <p:spPr>
          <a:xfrm>
            <a:off x="340177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Pentagon 5"/>
          <p:cNvSpPr/>
          <p:nvPr/>
        </p:nvSpPr>
        <p:spPr>
          <a:xfrm>
            <a:off x="412373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Pentagon 5"/>
          <p:cNvSpPr/>
          <p:nvPr/>
        </p:nvSpPr>
        <p:spPr>
          <a:xfrm>
            <a:off x="484570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Pentagon 5"/>
          <p:cNvSpPr/>
          <p:nvPr/>
        </p:nvSpPr>
        <p:spPr>
          <a:xfrm>
            <a:off x="556766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Pentagon 5"/>
          <p:cNvSpPr/>
          <p:nvPr/>
        </p:nvSpPr>
        <p:spPr>
          <a:xfrm>
            <a:off x="628963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Pentagon 5"/>
          <p:cNvSpPr/>
          <p:nvPr/>
        </p:nvSpPr>
        <p:spPr>
          <a:xfrm>
            <a:off x="267980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Pentagon 5"/>
          <p:cNvSpPr/>
          <p:nvPr/>
        </p:nvSpPr>
        <p:spPr>
          <a:xfrm>
            <a:off x="195784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" name="Pentagon 5"/>
          <p:cNvSpPr/>
          <p:nvPr/>
        </p:nvSpPr>
        <p:spPr>
          <a:xfrm>
            <a:off x="123587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" name="Pentagon 5"/>
          <p:cNvSpPr/>
          <p:nvPr/>
        </p:nvSpPr>
        <p:spPr>
          <a:xfrm>
            <a:off x="51391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3" name="Pentagon 5"/>
          <p:cNvSpPr/>
          <p:nvPr/>
        </p:nvSpPr>
        <p:spPr>
          <a:xfrm>
            <a:off x="-208053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347634" y="30473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1994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6125" y="304182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1996</a:t>
            </a:r>
          </a:p>
        </p:txBody>
      </p:sp>
      <p:sp>
        <p:nvSpPr>
          <p:cNvPr id="29" name="Pentagon 5"/>
          <p:cNvSpPr/>
          <p:nvPr/>
        </p:nvSpPr>
        <p:spPr>
          <a:xfrm>
            <a:off x="701159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0" name="Pentagon 5"/>
          <p:cNvSpPr/>
          <p:nvPr/>
        </p:nvSpPr>
        <p:spPr>
          <a:xfrm>
            <a:off x="7733562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1" name="Pentagon 5"/>
          <p:cNvSpPr/>
          <p:nvPr/>
        </p:nvSpPr>
        <p:spPr>
          <a:xfrm>
            <a:off x="8455527" y="3028950"/>
            <a:ext cx="828675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016368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ppt/theme/theme3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2_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1806</TotalTime>
  <Words>549</Words>
  <Application>Microsoft Office PowerPoint</Application>
  <PresentationFormat>Экран (4:3)</PresentationFormat>
  <Paragraphs>150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Office Theme</vt:lpstr>
      <vt:lpstr>Basis</vt:lpstr>
      <vt:lpstr>1_Basis</vt:lpstr>
      <vt:lpstr>2_Basis</vt:lpstr>
      <vt:lpstr>Apple Inc.</vt:lpstr>
      <vt:lpstr>Road Map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Apple Inc. Current Profile</vt:lpstr>
      <vt:lpstr>Mission Statement</vt:lpstr>
      <vt:lpstr>Vision Statement</vt:lpstr>
      <vt:lpstr>Слайд 26</vt:lpstr>
      <vt:lpstr>Слайд 27</vt:lpstr>
      <vt:lpstr>Слайд 28</vt:lpstr>
      <vt:lpstr>Global Market Share</vt:lpstr>
      <vt:lpstr>Current Growing Products of Apple are…</vt:lpstr>
      <vt:lpstr>Слайд 31</vt:lpstr>
      <vt:lpstr>Слайд 32</vt:lpstr>
      <vt:lpstr>Apple Inc. Competitors</vt:lpstr>
      <vt:lpstr>Apple Inc. Competitors</vt:lpstr>
      <vt:lpstr>Apple Inc. Competitors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Atif</dc:creator>
  <cp:lastModifiedBy>VLAD</cp:lastModifiedBy>
  <cp:revision>98</cp:revision>
  <dcterms:created xsi:type="dcterms:W3CDTF">2013-10-25T19:52:11Z</dcterms:created>
  <dcterms:modified xsi:type="dcterms:W3CDTF">2014-05-28T22:01:59Z</dcterms:modified>
</cp:coreProperties>
</file>