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99" r:id="rId3"/>
    <p:sldId id="280" r:id="rId4"/>
    <p:sldId id="281" r:id="rId5"/>
    <p:sldId id="278" r:id="rId6"/>
    <p:sldId id="277" r:id="rId7"/>
    <p:sldId id="297" r:id="rId8"/>
    <p:sldId id="279" r:id="rId9"/>
    <p:sldId id="296" r:id="rId10"/>
    <p:sldId id="300" r:id="rId11"/>
    <p:sldId id="282" r:id="rId12"/>
    <p:sldId id="294" r:id="rId13"/>
    <p:sldId id="259" r:id="rId14"/>
    <p:sldId id="292" r:id="rId15"/>
    <p:sldId id="310" r:id="rId16"/>
    <p:sldId id="305" r:id="rId17"/>
    <p:sldId id="312" r:id="rId18"/>
    <p:sldId id="313" r:id="rId19"/>
    <p:sldId id="293" r:id="rId20"/>
    <p:sldId id="315" r:id="rId21"/>
    <p:sldId id="291" r:id="rId22"/>
    <p:sldId id="263" r:id="rId23"/>
    <p:sldId id="258" r:id="rId24"/>
    <p:sldId id="302" r:id="rId25"/>
    <p:sldId id="261" r:id="rId26"/>
    <p:sldId id="301" r:id="rId27"/>
    <p:sldId id="303" r:id="rId28"/>
    <p:sldId id="265" r:id="rId29"/>
    <p:sldId id="289" r:id="rId30"/>
    <p:sldId id="273" r:id="rId31"/>
    <p:sldId id="290" r:id="rId32"/>
    <p:sldId id="304" r:id="rId33"/>
    <p:sldId id="319" r:id="rId34"/>
    <p:sldId id="306" r:id="rId35"/>
    <p:sldId id="267" r:id="rId36"/>
    <p:sldId id="307" r:id="rId37"/>
    <p:sldId id="308" r:id="rId38"/>
    <p:sldId id="309" r:id="rId39"/>
    <p:sldId id="288" r:id="rId40"/>
    <p:sldId id="283" r:id="rId41"/>
    <p:sldId id="285" r:id="rId42"/>
    <p:sldId id="317" r:id="rId43"/>
    <p:sldId id="284" r:id="rId44"/>
    <p:sldId id="323" r:id="rId45"/>
    <p:sldId id="322" r:id="rId46"/>
    <p:sldId id="275" r:id="rId47"/>
    <p:sldId id="287" r:id="rId48"/>
    <p:sldId id="316" r:id="rId49"/>
    <p:sldId id="295" r:id="rId50"/>
    <p:sldId id="276" r:id="rId51"/>
    <p:sldId id="260" r:id="rId52"/>
    <p:sldId id="318" r:id="rId53"/>
    <p:sldId id="268" r:id="rId54"/>
    <p:sldId id="269" r:id="rId55"/>
    <p:sldId id="270" r:id="rId56"/>
    <p:sldId id="324"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ru-RU" altLang="ja-JP" smtClean="0"/>
              <a:t>Образец заголовка</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altLang="ja-JP" smtClean="0"/>
              <a:t>Образец подзаголовка</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AB9B584D-9E3A-4F8E-B8DD-20E54C71F7E0}" type="datetimeFigureOut">
              <a:rPr lang="ru-RU" smtClean="0"/>
              <a:pPr/>
              <a:t>30.01.2012</a:t>
            </a:fld>
            <a:endParaRPr lang="ru-RU"/>
          </a:p>
        </p:txBody>
      </p:sp>
      <p:sp>
        <p:nvSpPr>
          <p:cNvPr id="11" name="図形 10"/>
          <p:cNvSpPr>
            <a:spLocks noGrp="1"/>
          </p:cNvSpPr>
          <p:nvPr>
            <p:ph type="ftr" sz="quarter" idx="11"/>
          </p:nvPr>
        </p:nvSpPr>
        <p:spPr>
          <a:xfrm>
            <a:off x="6048000" y="6492875"/>
            <a:ext cx="2394000" cy="365125"/>
          </a:xfrm>
        </p:spPr>
        <p:txBody>
          <a:bodyPr/>
          <a:lstStyle/>
          <a:p>
            <a:endParaRPr lang="ru-RU"/>
          </a:p>
        </p:txBody>
      </p:sp>
      <p:sp>
        <p:nvSpPr>
          <p:cNvPr id="18" name="図形 17"/>
          <p:cNvSpPr>
            <a:spLocks noGrp="1"/>
          </p:cNvSpPr>
          <p:nvPr>
            <p:ph type="sldNum" sz="quarter" idx="12"/>
          </p:nvPr>
        </p:nvSpPr>
        <p:spPr>
          <a:xfrm>
            <a:off x="8499632" y="6492875"/>
            <a:ext cx="644400" cy="365125"/>
          </a:xfrm>
        </p:spPr>
        <p:txBody>
          <a:bodyPr/>
          <a:lstStyle/>
          <a:p>
            <a:fld id="{D39E0045-6BDE-456A-8551-31AB8002B2C4}" type="slidenum">
              <a:rPr lang="ru-RU" smtClean="0"/>
              <a:pPr/>
              <a:t>‹#›</a:t>
            </a:fld>
            <a:endParaRPr lang="ru-RU"/>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ru-RU" altLang="ja-JP" smtClean="0"/>
              <a:t>Образец заголовка</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AB9B584D-9E3A-4F8E-B8DD-20E54C71F7E0}" type="datetimeFigureOut">
              <a:rPr lang="ru-RU" smtClean="0"/>
              <a:pPr/>
              <a:t>30.01.2012</a:t>
            </a:fld>
            <a:endParaRPr lang="ru-RU"/>
          </a:p>
        </p:txBody>
      </p:sp>
      <p:sp>
        <p:nvSpPr>
          <p:cNvPr id="5" name="図形 4"/>
          <p:cNvSpPr>
            <a:spLocks noGrp="1"/>
          </p:cNvSpPr>
          <p:nvPr>
            <p:ph type="ftr" sz="quarter" idx="11"/>
          </p:nvPr>
        </p:nvSpPr>
        <p:spPr>
          <a:xfrm>
            <a:off x="6048000" y="6494400"/>
            <a:ext cx="2394000" cy="365125"/>
          </a:xfrm>
        </p:spPr>
        <p:txBody>
          <a:bodyPr/>
          <a:lstStyle/>
          <a:p>
            <a:endParaRPr lang="ru-RU"/>
          </a:p>
        </p:txBody>
      </p:sp>
      <p:sp>
        <p:nvSpPr>
          <p:cNvPr id="6" name="図形 5"/>
          <p:cNvSpPr>
            <a:spLocks noGrp="1"/>
          </p:cNvSpPr>
          <p:nvPr>
            <p:ph type="sldNum" sz="quarter" idx="12"/>
          </p:nvPr>
        </p:nvSpPr>
        <p:spPr>
          <a:xfrm>
            <a:off x="8499600" y="6494400"/>
            <a:ext cx="644400" cy="365125"/>
          </a:xfrm>
        </p:spPr>
        <p:txBody>
          <a:bodyPr/>
          <a:lstStyle/>
          <a:p>
            <a:fld id="{D39E0045-6BDE-456A-8551-31AB8002B2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ru-RU" altLang="ja-JP" smtClean="0"/>
              <a:t>Образец заголовка</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AB9B584D-9E3A-4F8E-B8DD-20E54C71F7E0}" type="datetimeFigureOut">
              <a:rPr lang="ru-RU" smtClean="0"/>
              <a:pPr/>
              <a:t>30.01.2012</a:t>
            </a:fld>
            <a:endParaRPr lang="ru-RU"/>
          </a:p>
        </p:txBody>
      </p:sp>
      <p:sp>
        <p:nvSpPr>
          <p:cNvPr id="5" name="図形 4"/>
          <p:cNvSpPr>
            <a:spLocks noGrp="1"/>
          </p:cNvSpPr>
          <p:nvPr>
            <p:ph type="ftr" sz="quarter" idx="11"/>
          </p:nvPr>
        </p:nvSpPr>
        <p:spPr>
          <a:xfrm>
            <a:off x="6048000" y="6494400"/>
            <a:ext cx="2394000" cy="365125"/>
          </a:xfrm>
        </p:spPr>
        <p:txBody>
          <a:bodyPr/>
          <a:lstStyle/>
          <a:p>
            <a:endParaRPr lang="ru-RU"/>
          </a:p>
        </p:txBody>
      </p:sp>
      <p:sp>
        <p:nvSpPr>
          <p:cNvPr id="6" name="図形 5"/>
          <p:cNvSpPr>
            <a:spLocks noGrp="1"/>
          </p:cNvSpPr>
          <p:nvPr>
            <p:ph type="sldNum" sz="quarter" idx="12"/>
          </p:nvPr>
        </p:nvSpPr>
        <p:spPr>
          <a:xfrm>
            <a:off x="8499600" y="6494400"/>
            <a:ext cx="644400" cy="365125"/>
          </a:xfrm>
        </p:spPr>
        <p:txBody>
          <a:bodyPr/>
          <a:lstStyle/>
          <a:p>
            <a:fld id="{D39E0045-6BDE-456A-8551-31AB8002B2C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ru-RU" altLang="ja-JP" smtClean="0"/>
              <a:t>Образец заголовка</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altLang="ja-JP" smtClean="0"/>
              <a:t>Образец подзаголовка</a:t>
            </a:r>
            <a:endParaRPr kumimoji="1" lang="ja-JP" altLang="en-US"/>
          </a:p>
        </p:txBody>
      </p:sp>
      <p:sp>
        <p:nvSpPr>
          <p:cNvPr id="4" name="Date Placeholder 3"/>
          <p:cNvSpPr>
            <a:spLocks noGrp="1"/>
          </p:cNvSpPr>
          <p:nvPr>
            <p:ph type="dt" sz="half" idx="10"/>
          </p:nvPr>
        </p:nvSpPr>
        <p:spPr/>
        <p:txBody>
          <a:bodyPr/>
          <a:lstStyle/>
          <a:p>
            <a:fld id="{AB9B584D-9E3A-4F8E-B8DD-20E54C71F7E0}" type="datetimeFigureOut">
              <a:rPr lang="ru-RU" smtClean="0"/>
              <a:pPr/>
              <a:t>30.01.2012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9E0045-6BDE-456A-8551-31AB8002B2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ru-RU" altLang="ja-JP" smtClean="0"/>
              <a:t>Образец заголовка</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dt" sz="half" idx="10"/>
          </p:nvPr>
        </p:nvSpPr>
        <p:spPr/>
        <p:txBody>
          <a:bodyPr/>
          <a:lstStyle/>
          <a:p>
            <a:fld id="{AB9B584D-9E3A-4F8E-B8DD-20E54C71F7E0}" type="datetimeFigureOut">
              <a:rPr lang="ru-RU" smtClean="0"/>
              <a:pPr/>
              <a:t>30.01.2012</a:t>
            </a:fld>
            <a:endParaRPr lang="ru-RU"/>
          </a:p>
        </p:txBody>
      </p:sp>
      <p:sp>
        <p:nvSpPr>
          <p:cNvPr id="5" name="図形 4"/>
          <p:cNvSpPr>
            <a:spLocks noGrp="1"/>
          </p:cNvSpPr>
          <p:nvPr>
            <p:ph type="ftr" sz="quarter" idx="11"/>
          </p:nvPr>
        </p:nvSpPr>
        <p:spPr/>
        <p:txBody>
          <a:bodyPr/>
          <a:lstStyle/>
          <a:p>
            <a:endParaRPr lang="ru-RU"/>
          </a:p>
        </p:txBody>
      </p:sp>
      <p:sp>
        <p:nvSpPr>
          <p:cNvPr id="6" name="図形 5"/>
          <p:cNvSpPr>
            <a:spLocks noGrp="1"/>
          </p:cNvSpPr>
          <p:nvPr>
            <p:ph type="sldNum" sz="quarter" idx="12"/>
          </p:nvPr>
        </p:nvSpPr>
        <p:spPr/>
        <p:txBody>
          <a:bodyPr/>
          <a:lstStyle/>
          <a:p>
            <a:fld id="{D39E0045-6BDE-456A-8551-31AB8002B2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ru-RU" altLang="ja-JP" smtClean="0"/>
              <a:t>Образец заголовка</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4" name="図形 3"/>
          <p:cNvSpPr>
            <a:spLocks noGrp="1"/>
          </p:cNvSpPr>
          <p:nvPr>
            <p:ph type="dt" sz="half" idx="10"/>
          </p:nvPr>
        </p:nvSpPr>
        <p:spPr>
          <a:xfrm>
            <a:off x="4471200" y="6494400"/>
            <a:ext cx="1530000" cy="365125"/>
          </a:xfrm>
        </p:spPr>
        <p:txBody>
          <a:bodyPr/>
          <a:lstStyle/>
          <a:p>
            <a:fld id="{AB9B584D-9E3A-4F8E-B8DD-20E54C71F7E0}" type="datetimeFigureOut">
              <a:rPr lang="ru-RU" smtClean="0"/>
              <a:pPr/>
              <a:t>30.01.2012</a:t>
            </a:fld>
            <a:endParaRPr lang="ru-RU"/>
          </a:p>
        </p:txBody>
      </p:sp>
      <p:sp>
        <p:nvSpPr>
          <p:cNvPr id="5" name="図形 4"/>
          <p:cNvSpPr>
            <a:spLocks noGrp="1"/>
          </p:cNvSpPr>
          <p:nvPr>
            <p:ph type="ftr" sz="quarter" idx="11"/>
          </p:nvPr>
        </p:nvSpPr>
        <p:spPr>
          <a:xfrm>
            <a:off x="6048000" y="6492874"/>
            <a:ext cx="2395534" cy="365125"/>
          </a:xfrm>
        </p:spPr>
        <p:txBody>
          <a:bodyPr/>
          <a:lstStyle/>
          <a:p>
            <a:endParaRPr lang="ru-RU"/>
          </a:p>
        </p:txBody>
      </p:sp>
      <p:sp>
        <p:nvSpPr>
          <p:cNvPr id="6" name="図形 5"/>
          <p:cNvSpPr>
            <a:spLocks noGrp="1"/>
          </p:cNvSpPr>
          <p:nvPr>
            <p:ph type="sldNum" sz="quarter" idx="12"/>
          </p:nvPr>
        </p:nvSpPr>
        <p:spPr>
          <a:xfrm>
            <a:off x="8499600" y="6492875"/>
            <a:ext cx="644400" cy="365125"/>
          </a:xfrm>
        </p:spPr>
        <p:txBody>
          <a:bodyPr/>
          <a:lstStyle/>
          <a:p>
            <a:fld id="{D39E0045-6BDE-456A-8551-31AB8002B2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ru-RU" altLang="ja-JP" smtClean="0"/>
              <a:t>Образец заголовка</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AB9B584D-9E3A-4F8E-B8DD-20E54C71F7E0}" type="datetimeFigureOut">
              <a:rPr lang="ru-RU" smtClean="0"/>
              <a:pPr/>
              <a:t>30.01.2012</a:t>
            </a:fld>
            <a:endParaRPr lang="ru-RU"/>
          </a:p>
        </p:txBody>
      </p:sp>
      <p:sp>
        <p:nvSpPr>
          <p:cNvPr id="6" name="図形 5"/>
          <p:cNvSpPr>
            <a:spLocks noGrp="1"/>
          </p:cNvSpPr>
          <p:nvPr>
            <p:ph type="ftr" sz="quarter" idx="11"/>
          </p:nvPr>
        </p:nvSpPr>
        <p:spPr>
          <a:xfrm>
            <a:off x="6048000" y="6494400"/>
            <a:ext cx="2395534" cy="365125"/>
          </a:xfrm>
        </p:spPr>
        <p:txBody>
          <a:bodyPr/>
          <a:lstStyle/>
          <a:p>
            <a:endParaRPr lang="ru-RU"/>
          </a:p>
        </p:txBody>
      </p:sp>
      <p:sp>
        <p:nvSpPr>
          <p:cNvPr id="7" name="図形 6"/>
          <p:cNvSpPr>
            <a:spLocks noGrp="1"/>
          </p:cNvSpPr>
          <p:nvPr>
            <p:ph type="sldNum" sz="quarter" idx="12"/>
          </p:nvPr>
        </p:nvSpPr>
        <p:spPr>
          <a:xfrm>
            <a:off x="8499600" y="6494400"/>
            <a:ext cx="644400" cy="365125"/>
          </a:xfrm>
        </p:spPr>
        <p:txBody>
          <a:bodyPr/>
          <a:lstStyle/>
          <a:p>
            <a:fld id="{D39E0045-6BDE-456A-8551-31AB8002B2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ru-RU" altLang="ja-JP" smtClean="0"/>
              <a:t>Образец заголовка</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AB9B584D-9E3A-4F8E-B8DD-20E54C71F7E0}" type="datetimeFigureOut">
              <a:rPr lang="ru-RU" smtClean="0"/>
              <a:pPr/>
              <a:t>30.01.2012</a:t>
            </a:fld>
            <a:endParaRPr lang="ru-RU"/>
          </a:p>
        </p:txBody>
      </p:sp>
      <p:sp>
        <p:nvSpPr>
          <p:cNvPr id="8" name="図形 7"/>
          <p:cNvSpPr>
            <a:spLocks noGrp="1"/>
          </p:cNvSpPr>
          <p:nvPr>
            <p:ph type="ftr" sz="quarter" idx="11"/>
          </p:nvPr>
        </p:nvSpPr>
        <p:spPr>
          <a:xfrm>
            <a:off x="6048000" y="6494400"/>
            <a:ext cx="2394000" cy="365125"/>
          </a:xfrm>
        </p:spPr>
        <p:txBody>
          <a:bodyPr/>
          <a:lstStyle/>
          <a:p>
            <a:endParaRPr lang="ru-RU"/>
          </a:p>
        </p:txBody>
      </p:sp>
      <p:sp>
        <p:nvSpPr>
          <p:cNvPr id="9" name="図形 8"/>
          <p:cNvSpPr>
            <a:spLocks noGrp="1"/>
          </p:cNvSpPr>
          <p:nvPr>
            <p:ph type="sldNum" sz="quarter" idx="12"/>
          </p:nvPr>
        </p:nvSpPr>
        <p:spPr>
          <a:xfrm>
            <a:off x="8499600" y="6494400"/>
            <a:ext cx="644400" cy="365125"/>
          </a:xfrm>
        </p:spPr>
        <p:txBody>
          <a:bodyPr/>
          <a:lstStyle/>
          <a:p>
            <a:fld id="{D39E0045-6BDE-456A-8551-31AB8002B2C4}" type="slidenum">
              <a:rPr lang="ru-RU" smtClean="0"/>
              <a:pPr/>
              <a:t>‹#›</a:t>
            </a:fld>
            <a:endParaRPr lang="ru-RU"/>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ru-RU" altLang="ja-JP" smtClean="0"/>
              <a:t>Образец заголовка</a:t>
            </a:r>
            <a:endParaRPr kumimoji="1" lang="ja-JP" altLang="en-US"/>
          </a:p>
        </p:txBody>
      </p:sp>
      <p:sp>
        <p:nvSpPr>
          <p:cNvPr id="3" name="図形 2"/>
          <p:cNvSpPr>
            <a:spLocks noGrp="1"/>
          </p:cNvSpPr>
          <p:nvPr>
            <p:ph type="dt" sz="half" idx="10"/>
          </p:nvPr>
        </p:nvSpPr>
        <p:spPr/>
        <p:txBody>
          <a:bodyPr/>
          <a:lstStyle/>
          <a:p>
            <a:fld id="{AB9B584D-9E3A-4F8E-B8DD-20E54C71F7E0}" type="datetimeFigureOut">
              <a:rPr lang="ru-RU" smtClean="0"/>
              <a:pPr/>
              <a:t>30.01.2012</a:t>
            </a:fld>
            <a:endParaRPr lang="ru-RU"/>
          </a:p>
        </p:txBody>
      </p:sp>
      <p:sp>
        <p:nvSpPr>
          <p:cNvPr id="4" name="図形 3"/>
          <p:cNvSpPr>
            <a:spLocks noGrp="1"/>
          </p:cNvSpPr>
          <p:nvPr>
            <p:ph type="ftr" sz="quarter" idx="11"/>
          </p:nvPr>
        </p:nvSpPr>
        <p:spPr/>
        <p:txBody>
          <a:bodyPr/>
          <a:lstStyle/>
          <a:p>
            <a:endParaRPr lang="ru-RU"/>
          </a:p>
        </p:txBody>
      </p:sp>
      <p:sp>
        <p:nvSpPr>
          <p:cNvPr id="5" name="図形 4"/>
          <p:cNvSpPr>
            <a:spLocks noGrp="1"/>
          </p:cNvSpPr>
          <p:nvPr>
            <p:ph type="sldNum" sz="quarter" idx="12"/>
          </p:nvPr>
        </p:nvSpPr>
        <p:spPr/>
        <p:txBody>
          <a:bodyPr/>
          <a:lstStyle/>
          <a:p>
            <a:fld id="{D39E0045-6BDE-456A-8551-31AB8002B2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AB9B584D-9E3A-4F8E-B8DD-20E54C71F7E0}" type="datetimeFigureOut">
              <a:rPr lang="ru-RU" smtClean="0"/>
              <a:pPr/>
              <a:t>30.01.2012</a:t>
            </a:fld>
            <a:endParaRPr lang="ru-RU"/>
          </a:p>
        </p:txBody>
      </p:sp>
      <p:sp>
        <p:nvSpPr>
          <p:cNvPr id="3" name="図形 2"/>
          <p:cNvSpPr>
            <a:spLocks noGrp="1"/>
          </p:cNvSpPr>
          <p:nvPr>
            <p:ph type="ftr" sz="quarter" idx="11"/>
          </p:nvPr>
        </p:nvSpPr>
        <p:spPr/>
        <p:txBody>
          <a:bodyPr/>
          <a:lstStyle/>
          <a:p>
            <a:endParaRPr lang="ru-RU"/>
          </a:p>
        </p:txBody>
      </p:sp>
      <p:sp>
        <p:nvSpPr>
          <p:cNvPr id="4" name="図形 3"/>
          <p:cNvSpPr>
            <a:spLocks noGrp="1"/>
          </p:cNvSpPr>
          <p:nvPr>
            <p:ph type="sldNum" sz="quarter" idx="12"/>
          </p:nvPr>
        </p:nvSpPr>
        <p:spPr/>
        <p:txBody>
          <a:bodyPr/>
          <a:lstStyle/>
          <a:p>
            <a:fld id="{D39E0045-6BDE-456A-8551-31AB8002B2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ru-RU" altLang="ja-JP" smtClean="0"/>
              <a:t>Образец заголовка</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5" name="図形 4"/>
          <p:cNvSpPr>
            <a:spLocks noGrp="1"/>
          </p:cNvSpPr>
          <p:nvPr>
            <p:ph type="dt" sz="half" idx="10"/>
          </p:nvPr>
        </p:nvSpPr>
        <p:spPr>
          <a:xfrm>
            <a:off x="4471200" y="6494400"/>
            <a:ext cx="1530000" cy="365125"/>
          </a:xfrm>
        </p:spPr>
        <p:txBody>
          <a:bodyPr/>
          <a:lstStyle/>
          <a:p>
            <a:fld id="{AB9B584D-9E3A-4F8E-B8DD-20E54C71F7E0}" type="datetimeFigureOut">
              <a:rPr lang="ru-RU" smtClean="0"/>
              <a:pPr/>
              <a:t>30.01.2012</a:t>
            </a:fld>
            <a:endParaRPr lang="ru-RU"/>
          </a:p>
        </p:txBody>
      </p:sp>
      <p:sp>
        <p:nvSpPr>
          <p:cNvPr id="6" name="図形 5"/>
          <p:cNvSpPr>
            <a:spLocks noGrp="1"/>
          </p:cNvSpPr>
          <p:nvPr>
            <p:ph type="ftr" sz="quarter" idx="11"/>
          </p:nvPr>
        </p:nvSpPr>
        <p:spPr>
          <a:xfrm>
            <a:off x="6048000" y="6494400"/>
            <a:ext cx="2394000" cy="365125"/>
          </a:xfrm>
        </p:spPr>
        <p:txBody>
          <a:bodyPr/>
          <a:lstStyle/>
          <a:p>
            <a:endParaRPr lang="ru-RU"/>
          </a:p>
        </p:txBody>
      </p:sp>
      <p:sp>
        <p:nvSpPr>
          <p:cNvPr id="7" name="図形 6"/>
          <p:cNvSpPr>
            <a:spLocks noGrp="1"/>
          </p:cNvSpPr>
          <p:nvPr>
            <p:ph type="sldNum" sz="quarter" idx="12"/>
          </p:nvPr>
        </p:nvSpPr>
        <p:spPr>
          <a:xfrm>
            <a:off x="8499600" y="6494400"/>
            <a:ext cx="644400" cy="365125"/>
          </a:xfrm>
        </p:spPr>
        <p:txBody>
          <a:bodyPr/>
          <a:lstStyle/>
          <a:p>
            <a:fld id="{D39E0045-6BDE-456A-8551-31AB8002B2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AB9B584D-9E3A-4F8E-B8DD-20E54C71F7E0}" type="datetimeFigureOut">
              <a:rPr lang="ru-RU" smtClean="0"/>
              <a:pPr/>
              <a:t>30.01.2012</a:t>
            </a:fld>
            <a:endParaRPr lang="ru-RU"/>
          </a:p>
        </p:txBody>
      </p:sp>
      <p:sp>
        <p:nvSpPr>
          <p:cNvPr id="10" name="図形 9"/>
          <p:cNvSpPr>
            <a:spLocks noGrp="1"/>
          </p:cNvSpPr>
          <p:nvPr>
            <p:ph type="ftr" sz="quarter" idx="11"/>
          </p:nvPr>
        </p:nvSpPr>
        <p:spPr>
          <a:xfrm>
            <a:off x="6048000" y="6494400"/>
            <a:ext cx="2394000" cy="365125"/>
          </a:xfrm>
        </p:spPr>
        <p:txBody>
          <a:bodyPr/>
          <a:lstStyle/>
          <a:p>
            <a:endParaRPr lang="ru-RU"/>
          </a:p>
        </p:txBody>
      </p:sp>
      <p:sp>
        <p:nvSpPr>
          <p:cNvPr id="11" name="図形 10"/>
          <p:cNvSpPr>
            <a:spLocks noGrp="1"/>
          </p:cNvSpPr>
          <p:nvPr>
            <p:ph type="sldNum" sz="quarter" idx="12"/>
          </p:nvPr>
        </p:nvSpPr>
        <p:spPr>
          <a:xfrm>
            <a:off x="8499600" y="6494400"/>
            <a:ext cx="644400" cy="365125"/>
          </a:xfrm>
        </p:spPr>
        <p:txBody>
          <a:bodyPr/>
          <a:lstStyle/>
          <a:p>
            <a:fld id="{D39E0045-6BDE-456A-8551-31AB8002B2C4}" type="slidenum">
              <a:rPr lang="ru-RU" smtClean="0"/>
              <a:pPr/>
              <a:t>‹#›</a:t>
            </a:fld>
            <a:endParaRPr lang="ru-RU"/>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ru-RU" altLang="ja-JP" smtClean="0"/>
              <a:t>Образец заголовка</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ru-RU" altLang="ja-JP" smtClean="0"/>
              <a:t>Вставка рисунка</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AB9B584D-9E3A-4F8E-B8DD-20E54C71F7E0}" type="datetimeFigureOut">
              <a:rPr lang="ru-RU" smtClean="0"/>
              <a:pPr/>
              <a:t>30.01.2012</a:t>
            </a:fld>
            <a:endParaRPr lang="ru-RU"/>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ru-RU"/>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D39E0045-6BDE-456A-8551-31AB8002B2C4}" type="slidenum">
              <a:rPr lang="ru-RU" smtClean="0"/>
              <a:pPr/>
              <a:t>‹#›</a:t>
            </a:fld>
            <a:endParaRPr lang="ru-RU"/>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52"/>
            <a:ext cx="7772400" cy="1285883"/>
          </a:xfrm>
        </p:spPr>
        <p:txBody>
          <a:bodyPr>
            <a:normAutofit fontScale="90000"/>
          </a:bodyPr>
          <a:lstStyle/>
          <a:p>
            <a:r>
              <a:rPr lang="uk-UA" b="1" i="1" dirty="0" smtClean="0">
                <a:latin typeface="Arial Narrow" pitchFamily="34" charset="0"/>
              </a:rPr>
              <a:t/>
            </a:r>
            <a:br>
              <a:rPr lang="uk-UA" b="1" i="1" dirty="0" smtClean="0">
                <a:latin typeface="Arial Narrow" pitchFamily="34" charset="0"/>
              </a:rPr>
            </a:br>
            <a:r>
              <a:rPr lang="uk-UA" b="1" i="1" dirty="0" smtClean="0">
                <a:latin typeface="Arial Narrow" pitchFamily="34" charset="0"/>
              </a:rPr>
              <a:t>Павло Загребельний</a:t>
            </a:r>
            <a:br>
              <a:rPr lang="uk-UA" b="1" i="1" dirty="0" smtClean="0">
                <a:latin typeface="Arial Narrow" pitchFamily="34" charset="0"/>
              </a:rPr>
            </a:br>
            <a:r>
              <a:rPr lang="uk-UA" b="1" i="1" dirty="0" smtClean="0">
                <a:latin typeface="Arial Narrow" pitchFamily="34" charset="0"/>
              </a:rPr>
              <a:t>(1924-2009)</a:t>
            </a:r>
            <a:br>
              <a:rPr lang="uk-UA" b="1" i="1" dirty="0" smtClean="0">
                <a:latin typeface="Arial Narrow" pitchFamily="34" charset="0"/>
              </a:rPr>
            </a:br>
            <a:endParaRPr lang="ru-RU" b="1" i="1" dirty="0">
              <a:latin typeface="Arial Narrow" pitchFamily="34" charset="0"/>
            </a:endParaRPr>
          </a:p>
        </p:txBody>
      </p:sp>
      <p:sp>
        <p:nvSpPr>
          <p:cNvPr id="3" name="Подзаголовок 2"/>
          <p:cNvSpPr>
            <a:spLocks noGrp="1"/>
          </p:cNvSpPr>
          <p:nvPr>
            <p:ph type="subTitle" idx="1"/>
          </p:nvPr>
        </p:nvSpPr>
        <p:spPr>
          <a:xfrm>
            <a:off x="1214414" y="1428736"/>
            <a:ext cx="7143800" cy="5214974"/>
          </a:xfrm>
        </p:spPr>
        <p:txBody>
          <a:bodyPr/>
          <a:lstStyle/>
          <a:p>
            <a:endParaRPr lang="ru-RU" dirty="0"/>
          </a:p>
        </p:txBody>
      </p:sp>
      <p:pic>
        <p:nvPicPr>
          <p:cNvPr id="91137" name="Picture 1"/>
          <p:cNvPicPr>
            <a:picLocks noChangeAspect="1" noChangeArrowheads="1"/>
          </p:cNvPicPr>
          <p:nvPr/>
        </p:nvPicPr>
        <p:blipFill>
          <a:blip r:embed="rId2"/>
          <a:srcRect/>
          <a:stretch>
            <a:fillRect/>
          </a:stretch>
        </p:blipFill>
        <p:spPr bwMode="auto">
          <a:xfrm>
            <a:off x="1285852" y="1571612"/>
            <a:ext cx="7000924" cy="4929222"/>
          </a:xfrm>
          <a:prstGeom prst="rect">
            <a:avLst/>
          </a:prstGeom>
          <a:noFill/>
          <a:ln w="57150">
            <a:solidFill>
              <a:schemeClr val="accent1">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1137"/>
                                        </p:tgtEl>
                                        <p:attrNameLst>
                                          <p:attrName>style.visibility</p:attrName>
                                        </p:attrNameLst>
                                      </p:cBhvr>
                                      <p:to>
                                        <p:strVal val="visible"/>
                                      </p:to>
                                    </p:set>
                                    <p:animEffect transition="in" filter="blinds(horizontal)">
                                      <p:cBhvr>
                                        <p:cTn id="19" dur="500"/>
                                        <p:tgtEl>
                                          <p:spTgt spid="9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785786" y="857232"/>
            <a:ext cx="764386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Книги П.Загребельного – це думи й роздуми від давнини до сучасності, про людей, які прагнуть від життя дива, шукають його і знаходять, втрачають або нівечать і – що найважче – творять його в муках любові</a:t>
            </a:r>
            <a:endParaRPr kumimoji="0" lang="ru-RU"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В.</a:t>
            </a:r>
            <a:r>
              <a:rPr kumimoji="0" lang="uk-UA" sz="3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Фащенко</a:t>
            </a:r>
            <a:endParaRPr kumimoji="0" lang="ru-RU"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additive="base">
                                        <p:cTn id="7" dur="500" fill="hold"/>
                                        <p:tgtEl>
                                          <p:spTgt spid="52225"/>
                                        </p:tgtEl>
                                        <p:attrNameLst>
                                          <p:attrName>ppt_x</p:attrName>
                                        </p:attrNameLst>
                                      </p:cBhvr>
                                      <p:tavLst>
                                        <p:tav tm="0">
                                          <p:val>
                                            <p:strVal val="#ppt_x"/>
                                          </p:val>
                                        </p:tav>
                                        <p:tav tm="100000">
                                          <p:val>
                                            <p:strVal val="#ppt_x"/>
                                          </p:val>
                                        </p:tav>
                                      </p:tavLst>
                                    </p:anim>
                                    <p:anim calcmode="lin" valueType="num">
                                      <p:cBhvr additive="base">
                                        <p:cTn id="8" dur="500" fill="hold"/>
                                        <p:tgtEl>
                                          <p:spTgt spid="52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Autofit/>
          </a:bodyPr>
          <a:lstStyle/>
          <a:p>
            <a:r>
              <a:rPr lang="uk-UA" sz="3600" b="1" dirty="0" smtClean="0">
                <a:latin typeface="Arial Narrow" pitchFamily="34" charset="0"/>
              </a:rPr>
              <a:t>Творча спадщина П.Загребельного</a:t>
            </a:r>
            <a:endParaRPr lang="ru-RU" sz="3600" b="1" dirty="0">
              <a:latin typeface="Arial Narrow" pitchFamily="34" charset="0"/>
            </a:endParaRPr>
          </a:p>
        </p:txBody>
      </p:sp>
      <p:graphicFrame>
        <p:nvGraphicFramePr>
          <p:cNvPr id="4" name="Содержимое 3"/>
          <p:cNvGraphicFramePr>
            <a:graphicFrameLocks noGrp="1"/>
          </p:cNvGraphicFramePr>
          <p:nvPr>
            <p:ph idx="1"/>
          </p:nvPr>
        </p:nvGraphicFramePr>
        <p:xfrm>
          <a:off x="142844" y="571481"/>
          <a:ext cx="8858312" cy="6018882"/>
        </p:xfrm>
        <a:graphic>
          <a:graphicData uri="http://schemas.openxmlformats.org/drawingml/2006/table">
            <a:tbl>
              <a:tblPr firstRow="1" bandRow="1">
                <a:tableStyleId>{5C22544A-7EE6-4342-B048-85BDC9FD1C3A}</a:tableStyleId>
              </a:tblPr>
              <a:tblGrid>
                <a:gridCol w="1584414"/>
                <a:gridCol w="7273898"/>
              </a:tblGrid>
              <a:tr h="711586">
                <a:tc>
                  <a:txBody>
                    <a:bodyPr/>
                    <a:lstStyle/>
                    <a:p>
                      <a:pPr algn="just"/>
                      <a:r>
                        <a:rPr kumimoji="1" lang="uk-UA" sz="2400" b="0" dirty="0" smtClean="0">
                          <a:solidFill>
                            <a:schemeClr val="tx1"/>
                          </a:solidFill>
                          <a:latin typeface="Arial Narrow" pitchFamily="34" charset="0"/>
                          <a:ea typeface="+mn-ea"/>
                          <a:cs typeface="+mn-cs"/>
                        </a:rPr>
                        <a:t>Оповідання </a:t>
                      </a:r>
                      <a:endParaRPr lang="ru-RU" sz="2400" b="0" dirty="0">
                        <a:solidFill>
                          <a:schemeClr val="tx1"/>
                        </a:solidFill>
                        <a:latin typeface="Arial Narrow" pitchFamily="34" charset="0"/>
                      </a:endParaRPr>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just"/>
                      <a:r>
                        <a:rPr kumimoji="1" lang="uk-UA" sz="2400" b="0" dirty="0" smtClean="0">
                          <a:solidFill>
                            <a:schemeClr val="tx1"/>
                          </a:solidFill>
                          <a:latin typeface="Arial Narrow" pitchFamily="34" charset="0"/>
                          <a:ea typeface="+mn-ea"/>
                          <a:cs typeface="+mn-cs"/>
                        </a:rPr>
                        <a:t>«Учитель», «Новели морського узбережжя», «Неймовірні оповідання»</a:t>
                      </a:r>
                      <a:endParaRPr lang="ru-RU" sz="24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r>
              <a:tr h="711586">
                <a:tc>
                  <a:txBody>
                    <a:bodyPr/>
                    <a:lstStyle/>
                    <a:p>
                      <a:pPr algn="just"/>
                      <a:r>
                        <a:rPr kumimoji="1" lang="uk-UA" sz="2400" b="0" dirty="0" smtClean="0">
                          <a:solidFill>
                            <a:schemeClr val="dk1"/>
                          </a:solidFill>
                          <a:latin typeface="Arial Narrow" pitchFamily="34" charset="0"/>
                          <a:ea typeface="+mn-ea"/>
                          <a:cs typeface="+mn-cs"/>
                        </a:rPr>
                        <a:t>Повісті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just"/>
                      <a:r>
                        <a:rPr kumimoji="1" lang="uk-UA" sz="2400" b="0" dirty="0" smtClean="0">
                          <a:solidFill>
                            <a:schemeClr val="dk1"/>
                          </a:solidFill>
                          <a:latin typeface="Arial Narrow" pitchFamily="34" charset="0"/>
                          <a:ea typeface="+mn-ea"/>
                          <a:cs typeface="+mn-cs"/>
                        </a:rPr>
                        <a:t>«Марево», «Там, де співають жайворонки», «Долина довгих снів», «Дума про невмирущого», «Спека», «Гола душа». </a:t>
                      </a:r>
                      <a:endParaRPr lang="ru-RU" sz="2400" b="0" dirty="0">
                        <a:latin typeface="Arial Narrow" pitchFamily="34" charset="0"/>
                      </a:endParaRPr>
                    </a:p>
                  </a:txBody>
                  <a:tcPr>
                    <a:lnL w="12700" cap="flat" cmpd="sng" algn="ctr">
                      <a:solidFill>
                        <a:schemeClr val="tx1"/>
                      </a:solidFill>
                      <a:prstDash val="solid"/>
                      <a:round/>
                      <a:headEnd type="none" w="med" len="med"/>
                      <a:tailEnd type="none" w="med" len="med"/>
                    </a:lnL>
                  </a:tcPr>
                </a:tc>
              </a:tr>
              <a:tr h="2988979">
                <a:tc>
                  <a:txBody>
                    <a:bodyPr/>
                    <a:lstStyle/>
                    <a:p>
                      <a:pPr algn="just"/>
                      <a:r>
                        <a:rPr kumimoji="1" lang="uk-UA" sz="2400" b="0" dirty="0" smtClean="0">
                          <a:solidFill>
                            <a:schemeClr val="dk1"/>
                          </a:solidFill>
                          <a:latin typeface="Arial Narrow" pitchFamily="34" charset="0"/>
                          <a:ea typeface="+mn-ea"/>
                          <a:cs typeface="+mn-cs"/>
                        </a:rPr>
                        <a:t>Романи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2400" b="0" dirty="0" smtClean="0">
                          <a:solidFill>
                            <a:schemeClr val="dk1"/>
                          </a:solidFill>
                          <a:latin typeface="Arial Narrow" pitchFamily="34" charset="0"/>
                          <a:ea typeface="+mn-ea"/>
                          <a:cs typeface="+mn-cs"/>
                        </a:rPr>
                        <a:t>«Європа 45», «</a:t>
                      </a:r>
                      <a:r>
                        <a:rPr kumimoji="1" lang="uk-UA" sz="2400" b="0" dirty="0" err="1" smtClean="0">
                          <a:solidFill>
                            <a:schemeClr val="dk1"/>
                          </a:solidFill>
                          <a:latin typeface="Arial Narrow" pitchFamily="34" charset="0"/>
                          <a:ea typeface="+mn-ea"/>
                          <a:cs typeface="+mn-cs"/>
                        </a:rPr>
                        <a:t>Європа</a:t>
                      </a:r>
                      <a:r>
                        <a:rPr kumimoji="1" lang="uk-UA" sz="2400" b="0" dirty="0" smtClean="0">
                          <a:solidFill>
                            <a:schemeClr val="dk1"/>
                          </a:solidFill>
                          <a:latin typeface="Arial Narrow" pitchFamily="34" charset="0"/>
                          <a:ea typeface="+mn-ea"/>
                          <a:cs typeface="+mn-cs"/>
                        </a:rPr>
                        <a:t>. Захід», «Шепіт», «Добрий диявол», «День для прийдешнього», «З погляду вічності», «Розгін»,  «Переходимо до любові», «Намилена трава», «Диво», «</a:t>
                      </a:r>
                      <a:r>
                        <a:rPr kumimoji="1" lang="uk-UA" sz="2400" b="0" dirty="0" err="1" smtClean="0">
                          <a:solidFill>
                            <a:schemeClr val="dk1"/>
                          </a:solidFill>
                          <a:latin typeface="Arial Narrow" pitchFamily="34" charset="0"/>
                          <a:ea typeface="+mn-ea"/>
                          <a:cs typeface="+mn-cs"/>
                        </a:rPr>
                        <a:t>Первоміст</a:t>
                      </a:r>
                      <a:r>
                        <a:rPr kumimoji="1" lang="uk-UA" sz="2400" b="0" dirty="0" smtClean="0">
                          <a:solidFill>
                            <a:schemeClr val="dk1"/>
                          </a:solidFill>
                          <a:latin typeface="Arial Narrow" pitchFamily="34" charset="0"/>
                          <a:ea typeface="+mn-ea"/>
                          <a:cs typeface="+mn-cs"/>
                        </a:rPr>
                        <a:t>», «Смерть у Києві», «Євпраксія», «Роксолана», «Я, Богдан», «Левине серце», «Вигнання з раю», «Безсмертний </a:t>
                      </a:r>
                      <a:r>
                        <a:rPr kumimoji="1" lang="uk-UA" sz="2400" b="0" dirty="0" err="1" smtClean="0">
                          <a:solidFill>
                            <a:schemeClr val="dk1"/>
                          </a:solidFill>
                          <a:latin typeface="Arial Narrow" pitchFamily="34" charset="0"/>
                          <a:ea typeface="+mn-ea"/>
                          <a:cs typeface="+mn-cs"/>
                        </a:rPr>
                        <a:t>Лукас</a:t>
                      </a:r>
                      <a:r>
                        <a:rPr kumimoji="1" lang="uk-UA" sz="2400" b="0" dirty="0" smtClean="0">
                          <a:solidFill>
                            <a:schemeClr val="dk1"/>
                          </a:solidFill>
                          <a:latin typeface="Arial Narrow" pitchFamily="34" charset="0"/>
                          <a:ea typeface="+mn-ea"/>
                          <a:cs typeface="+mn-cs"/>
                        </a:rPr>
                        <a:t>», «Тисячолітній Миколай», «Ангельська плоть», «Попіл нив», «Зона особливої охорони», «Юлія».</a:t>
                      </a:r>
                      <a:endParaRPr lang="ru-RU" sz="2400" b="0" dirty="0">
                        <a:latin typeface="Arial Narrow" pitchFamily="34" charset="0"/>
                      </a:endParaRPr>
                    </a:p>
                  </a:txBody>
                  <a:tcPr>
                    <a:lnL w="12700" cap="flat" cmpd="sng" algn="ctr">
                      <a:solidFill>
                        <a:schemeClr val="tx1"/>
                      </a:solidFill>
                      <a:prstDash val="solid"/>
                      <a:round/>
                      <a:headEnd type="none" w="med" len="med"/>
                      <a:tailEnd type="none" w="med" len="med"/>
                    </a:lnL>
                  </a:tcPr>
                </a:tc>
              </a:tr>
              <a:tr h="657115">
                <a:tc>
                  <a:txBody>
                    <a:bodyPr/>
                    <a:lstStyle/>
                    <a:p>
                      <a:pPr algn="just"/>
                      <a:r>
                        <a:rPr kumimoji="1" lang="uk-UA" sz="2400" b="0" dirty="0" smtClean="0">
                          <a:solidFill>
                            <a:schemeClr val="dk1"/>
                          </a:solidFill>
                          <a:latin typeface="Arial Narrow" pitchFamily="34" charset="0"/>
                          <a:ea typeface="+mn-ea"/>
                          <a:cs typeface="+mn-cs"/>
                        </a:rPr>
                        <a:t>       П’єси, кіносценарії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just"/>
                      <a:r>
                        <a:rPr kumimoji="1" lang="uk-UA" sz="2400" b="0" dirty="0" smtClean="0">
                          <a:solidFill>
                            <a:schemeClr val="dk1"/>
                          </a:solidFill>
                          <a:latin typeface="Arial Narrow" pitchFamily="34" charset="0"/>
                          <a:ea typeface="+mn-ea"/>
                          <a:cs typeface="+mn-cs"/>
                        </a:rPr>
                        <a:t>«Ракети не повинні злетіти», «Перевірено - мін немає», «Лаври», «Ярослав Мудрий».</a:t>
                      </a:r>
                      <a:endParaRPr kumimoji="1" lang="ru-RU" sz="2400" b="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tcPr>
                </a:tc>
              </a:tr>
              <a:tr h="532482">
                <a:tc>
                  <a:txBody>
                    <a:bodyPr/>
                    <a:lstStyle/>
                    <a:p>
                      <a:pPr algn="just"/>
                      <a:r>
                        <a:rPr kumimoji="1" lang="uk-UA" sz="2400" b="0" dirty="0" smtClean="0">
                          <a:solidFill>
                            <a:schemeClr val="dk1"/>
                          </a:solidFill>
                          <a:latin typeface="Arial Narrow" pitchFamily="34" charset="0"/>
                          <a:ea typeface="+mn-ea"/>
                          <a:cs typeface="+mn-cs"/>
                        </a:rPr>
                        <a:t>статті, есе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just"/>
                      <a:r>
                        <a:rPr kumimoji="1" lang="uk-UA" sz="2400" b="0" dirty="0" smtClean="0">
                          <a:solidFill>
                            <a:schemeClr val="dk1"/>
                          </a:solidFill>
                          <a:latin typeface="Arial Narrow" pitchFamily="34" charset="0"/>
                          <a:ea typeface="+mn-ea"/>
                          <a:cs typeface="+mn-cs"/>
                        </a:rPr>
                        <a:t>«</a:t>
                      </a:r>
                      <a:r>
                        <a:rPr kumimoji="1" lang="uk-UA" sz="2400" b="0" dirty="0" err="1" smtClean="0">
                          <a:solidFill>
                            <a:schemeClr val="dk1"/>
                          </a:solidFill>
                          <a:latin typeface="Arial Narrow" pitchFamily="34" charset="0"/>
                          <a:ea typeface="+mn-ea"/>
                          <a:cs typeface="+mn-cs"/>
                        </a:rPr>
                        <a:t>Неложними</a:t>
                      </a:r>
                      <a:r>
                        <a:rPr kumimoji="1" lang="uk-UA" sz="2400" b="0" dirty="0" smtClean="0">
                          <a:solidFill>
                            <a:schemeClr val="dk1"/>
                          </a:solidFill>
                          <a:latin typeface="Arial Narrow" pitchFamily="34" charset="0"/>
                          <a:ea typeface="+mn-ea"/>
                          <a:cs typeface="+mn-cs"/>
                        </a:rPr>
                        <a:t> </a:t>
                      </a:r>
                      <a:r>
                        <a:rPr lang="uk-UA" sz="2400" b="0" dirty="0" smtClean="0">
                          <a:latin typeface="Arial Narrow" pitchFamily="34" charset="0"/>
                        </a:rPr>
                        <a:t> </a:t>
                      </a:r>
                      <a:r>
                        <a:rPr lang="uk-UA" sz="2400" b="0" dirty="0" err="1" smtClean="0">
                          <a:latin typeface="Arial Narrow" pitchFamily="34" charset="0"/>
                        </a:rPr>
                        <a:t>устами”</a:t>
                      </a:r>
                      <a:endParaRPr lang="ru-RU" sz="2400" b="0" dirty="0">
                        <a:latin typeface="Arial Narrow" pitchFamily="34"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571744"/>
            <a:ext cx="3429024" cy="3416320"/>
          </a:xfrm>
          <a:prstGeom prst="rect">
            <a:avLst/>
          </a:prstGeom>
        </p:spPr>
        <p:txBody>
          <a:bodyPr wrap="square">
            <a:spAutoFit/>
          </a:bodyPr>
          <a:lstStyle/>
          <a:p>
            <a:pPr lvl="0" indent="449263" algn="ctr" fontAlgn="base">
              <a:spcBef>
                <a:spcPct val="0"/>
              </a:spcBef>
              <a:spcAft>
                <a:spcPct val="0"/>
              </a:spcAft>
            </a:pPr>
            <a:r>
              <a:rPr lang="uk-UA" sz="3600" b="1" dirty="0" smtClean="0">
                <a:latin typeface="Arial Narrow" pitchFamily="34" charset="0"/>
                <a:ea typeface="Calibri" pitchFamily="34" charset="0"/>
                <a:cs typeface="Times New Roman" pitchFamily="18" charset="0"/>
              </a:rPr>
              <a:t>Сучасність – це точка на шляху з минулого в майбутнє </a:t>
            </a:r>
          </a:p>
          <a:p>
            <a:pPr lvl="0" indent="449263" algn="ctr" fontAlgn="base">
              <a:spcBef>
                <a:spcPct val="0"/>
              </a:spcBef>
              <a:spcAft>
                <a:spcPct val="0"/>
              </a:spcAft>
            </a:pPr>
            <a:r>
              <a:rPr lang="uk-UA" sz="3600" b="1" dirty="0" smtClean="0">
                <a:latin typeface="Arial Narrow" pitchFamily="34" charset="0"/>
                <a:ea typeface="Calibri" pitchFamily="34" charset="0"/>
                <a:cs typeface="Times New Roman" pitchFamily="18" charset="0"/>
              </a:rPr>
              <a:t>( О. Довженко)</a:t>
            </a:r>
            <a:endParaRPr lang="uk-UA" sz="3600" b="1" dirty="0" smtClean="0">
              <a:latin typeface="Arial Narrow" pitchFamily="34" charset="0"/>
            </a:endParaRPr>
          </a:p>
        </p:txBody>
      </p:sp>
      <p:pic>
        <p:nvPicPr>
          <p:cNvPr id="1026" name="Picture 2"/>
          <p:cNvPicPr>
            <a:picLocks noChangeAspect="1" noChangeArrowheads="1"/>
          </p:cNvPicPr>
          <p:nvPr/>
        </p:nvPicPr>
        <p:blipFill>
          <a:blip r:embed="rId2"/>
          <a:srcRect/>
          <a:stretch>
            <a:fillRect/>
          </a:stretch>
        </p:blipFill>
        <p:spPr bwMode="auto">
          <a:xfrm>
            <a:off x="4214810" y="214290"/>
            <a:ext cx="4576781" cy="6403921"/>
          </a:xfrm>
          <a:prstGeom prst="rect">
            <a:avLst/>
          </a:prstGeom>
          <a:noFill/>
          <a:ln w="57150">
            <a:solidFill>
              <a:schemeClr val="accent1">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85720" y="357166"/>
            <a:ext cx="864399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6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Романом «Диво» П.Загребельний розпочинає великий і серйозний проблемно-тематичний напрямок – художнє дослідження духовно-історичних витоків нашого народу, його сучасності. Його цікавило питання духовного родоводу мистецтва, одвічне й неминуче творче начало, що народжується в глибинних шарах історії, живе в них, передається від покоління до покоління дорогоцінною естафетою невмирущого народного генія.</a:t>
            </a:r>
            <a:endParaRPr kumimoji="0" lang="uk-UA" sz="3600" b="1"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3"/>
                                        </p:tgtEl>
                                        <p:attrNameLst>
                                          <p:attrName>style.visibility</p:attrName>
                                        </p:attrNameLst>
                                      </p:cBhvr>
                                      <p:to>
                                        <p:strVal val="visible"/>
                                      </p:to>
                                    </p:set>
                                    <p:anim calcmode="lin" valueType="num">
                                      <p:cBhvr additive="base">
                                        <p:cTn id="7" dur="500" fill="hold"/>
                                        <p:tgtEl>
                                          <p:spTgt spid="95233"/>
                                        </p:tgtEl>
                                        <p:attrNameLst>
                                          <p:attrName>ppt_x</p:attrName>
                                        </p:attrNameLst>
                                      </p:cBhvr>
                                      <p:tavLst>
                                        <p:tav tm="0">
                                          <p:val>
                                            <p:strVal val="#ppt_x"/>
                                          </p:val>
                                        </p:tav>
                                        <p:tav tm="100000">
                                          <p:val>
                                            <p:strVal val="#ppt_x"/>
                                          </p:val>
                                        </p:tav>
                                      </p:tavLst>
                                    </p:anim>
                                    <p:anim calcmode="lin" valueType="num">
                                      <p:cBhvr additive="base">
                                        <p:cTn id="8" dur="500" fill="hold"/>
                                        <p:tgtEl>
                                          <p:spTgt spid="95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214414" y="5929330"/>
            <a:ext cx="67151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Софійський собор в Києві (сьогодення)</a:t>
            </a:r>
            <a:endParaRPr kumimoji="0" lang="uk-UA" sz="3200" b="0" i="0" u="none" strike="noStrike" cap="none" normalizeH="0" baseline="0" dirty="0" smtClean="0">
              <a:ln>
                <a:noFill/>
              </a:ln>
              <a:solidFill>
                <a:schemeClr val="tx1"/>
              </a:solidFill>
              <a:effectLst/>
              <a:latin typeface="Arial Narrow" pitchFamily="34" charset="0"/>
            </a:endParaRPr>
          </a:p>
        </p:txBody>
      </p:sp>
      <p:pic>
        <p:nvPicPr>
          <p:cNvPr id="26625" name="Picture 1" descr="C:\Documents and Settings\home\Мои документы\Мои рисунки\софія\0_10ea35_4e480c48_XL.jpg"/>
          <p:cNvPicPr>
            <a:picLocks noChangeAspect="1" noChangeArrowheads="1"/>
          </p:cNvPicPr>
          <p:nvPr/>
        </p:nvPicPr>
        <p:blipFill>
          <a:blip r:embed="rId2"/>
          <a:srcRect/>
          <a:stretch>
            <a:fillRect/>
          </a:stretch>
        </p:blipFill>
        <p:spPr bwMode="auto">
          <a:xfrm>
            <a:off x="857224" y="214290"/>
            <a:ext cx="7620000" cy="5715000"/>
          </a:xfrm>
          <a:prstGeom prst="rect">
            <a:avLst/>
          </a:prstGeom>
          <a:noFill/>
          <a:ln w="57150">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 decel="50000" fill="hold">
                                          <p:stCondLst>
                                            <p:cond delay="0"/>
                                          </p:stCondLst>
                                        </p:cTn>
                                        <p:tgtEl>
                                          <p:spTgt spid="266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5"/>
                                        </p:tgtEl>
                                        <p:attrNameLst>
                                          <p:attrName>ppt_w</p:attrName>
                                        </p:attrNameLst>
                                      </p:cBhvr>
                                      <p:tavLst>
                                        <p:tav tm="0">
                                          <p:val>
                                            <p:strVal val="#ppt_w*.05"/>
                                          </p:val>
                                        </p:tav>
                                        <p:tav tm="100000">
                                          <p:val>
                                            <p:strVal val="#ppt_w"/>
                                          </p:val>
                                        </p:tav>
                                      </p:tavLst>
                                    </p:anim>
                                    <p:anim calcmode="lin" valueType="num">
                                      <p:cBhvr>
                                        <p:cTn id="10" dur="1000" fill="hold"/>
                                        <p:tgtEl>
                                          <p:spTgt spid="266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6081"/>
                                        </p:tgtEl>
                                        <p:attrNameLst>
                                          <p:attrName>style.visibility</p:attrName>
                                        </p:attrNameLst>
                                      </p:cBhvr>
                                      <p:to>
                                        <p:strVal val="visible"/>
                                      </p:to>
                                    </p:set>
                                    <p:anim calcmode="lin" valueType="num">
                                      <p:cBhvr>
                                        <p:cTn id="19" dur="500" fill="hold"/>
                                        <p:tgtEl>
                                          <p:spTgt spid="46081"/>
                                        </p:tgtEl>
                                        <p:attrNameLst>
                                          <p:attrName>ppt_w</p:attrName>
                                        </p:attrNameLst>
                                      </p:cBhvr>
                                      <p:tavLst>
                                        <p:tav tm="0">
                                          <p:val>
                                            <p:fltVal val="0"/>
                                          </p:val>
                                        </p:tav>
                                        <p:tav tm="100000">
                                          <p:val>
                                            <p:strVal val="#ppt_w"/>
                                          </p:val>
                                        </p:tav>
                                      </p:tavLst>
                                    </p:anim>
                                    <p:anim calcmode="lin" valueType="num">
                                      <p:cBhvr>
                                        <p:cTn id="20" dur="500" fill="hold"/>
                                        <p:tgtEl>
                                          <p:spTgt spid="46081"/>
                                        </p:tgtEl>
                                        <p:attrNameLst>
                                          <p:attrName>ppt_h</p:attrName>
                                        </p:attrNameLst>
                                      </p:cBhvr>
                                      <p:tavLst>
                                        <p:tav tm="0">
                                          <p:val>
                                            <p:fltVal val="0"/>
                                          </p:val>
                                        </p:tav>
                                        <p:tav tm="100000">
                                          <p:val>
                                            <p:strVal val="#ppt_h"/>
                                          </p:val>
                                        </p:tav>
                                      </p:tavLst>
                                    </p:anim>
                                    <p:animEffect transition="in" filter="fade">
                                      <p:cBhvr>
                                        <p:cTn id="21" dur="5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3232977" y="142852"/>
            <a:ext cx="4968043" cy="6634952"/>
          </a:xfrm>
          <a:prstGeom prst="rect">
            <a:avLst/>
          </a:prstGeom>
          <a:noFill/>
          <a:ln w="57150">
            <a:solidFill>
              <a:schemeClr val="accent1">
                <a:lumMod val="75000"/>
              </a:schemeClr>
            </a:solidFill>
            <a:miter lim="800000"/>
            <a:headEnd/>
            <a:tailEnd/>
          </a:ln>
          <a:effectLst/>
        </p:spPr>
      </p:pic>
      <p:sp>
        <p:nvSpPr>
          <p:cNvPr id="61443" name="Rectangle 3"/>
          <p:cNvSpPr>
            <a:spLocks noChangeArrowheads="1"/>
          </p:cNvSpPr>
          <p:nvPr/>
        </p:nvSpPr>
        <p:spPr bwMode="auto">
          <a:xfrm>
            <a:off x="214282" y="5286388"/>
            <a:ext cx="221454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Дзвіниця собору</a:t>
            </a:r>
            <a:endParaRPr kumimoji="0" lang="uk-UA" sz="280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decel="50000" fill="hold">
                                          <p:stCondLst>
                                            <p:cond delay="0"/>
                                          </p:stCondLst>
                                        </p:cTn>
                                        <p:tgtEl>
                                          <p:spTgt spid="614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42"/>
                                        </p:tgtEl>
                                        <p:attrNameLst>
                                          <p:attrName>ppt_w</p:attrName>
                                        </p:attrNameLst>
                                      </p:cBhvr>
                                      <p:tavLst>
                                        <p:tav tm="0">
                                          <p:val>
                                            <p:strVal val="#ppt_w*.05"/>
                                          </p:val>
                                        </p:tav>
                                        <p:tav tm="100000">
                                          <p:val>
                                            <p:strVal val="#ppt_w"/>
                                          </p:val>
                                        </p:tav>
                                      </p:tavLst>
                                    </p:anim>
                                    <p:anim calcmode="lin" valueType="num">
                                      <p:cBhvr>
                                        <p:cTn id="10" dur="1000" fill="hold"/>
                                        <p:tgtEl>
                                          <p:spTgt spid="614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4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gtEl>
                                        <p:attrNameLst>
                                          <p:attrName>style.visibility</p:attrName>
                                        </p:attrNameLst>
                                      </p:cBhvr>
                                      <p:to>
                                        <p:strVal val="visible"/>
                                      </p:to>
                                    </p:set>
                                    <p:anim calcmode="lin" valueType="num">
                                      <p:cBhvr additive="base">
                                        <p:cTn id="19" dur="500" fill="hold"/>
                                        <p:tgtEl>
                                          <p:spTgt spid="61443"/>
                                        </p:tgtEl>
                                        <p:attrNameLst>
                                          <p:attrName>ppt_x</p:attrName>
                                        </p:attrNameLst>
                                      </p:cBhvr>
                                      <p:tavLst>
                                        <p:tav tm="0">
                                          <p:val>
                                            <p:strVal val="#ppt_x"/>
                                          </p:val>
                                        </p:tav>
                                        <p:tav tm="100000">
                                          <p:val>
                                            <p:strVal val="#ppt_x"/>
                                          </p:val>
                                        </p:tav>
                                      </p:tavLst>
                                    </p:anim>
                                    <p:anim calcmode="lin" valueType="num">
                                      <p:cBhvr additive="base">
                                        <p:cTn id="20" dur="500" fill="hold"/>
                                        <p:tgtEl>
                                          <p:spTgt spid="61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14282" y="142852"/>
            <a:ext cx="871543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За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однією</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з</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актуальних</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версій</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будівництво</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реальної</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Софії</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Київської</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починав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ще</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Володимир</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Великий, а Ярослав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Мудрий</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завершував</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батьків</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проект.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Проте</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традиційно</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історія</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споруди</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пов’язується</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все-таки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з</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іменем</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Ярослава Мудрого.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Св.Софія</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Київська</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в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її</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первинному</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вигляді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була</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величавим</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собором, — писав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Г.Вернадський</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 У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плані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вона являла собою квадрат,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внутрішній</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простір</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ділився</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колонами на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нефи</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Собор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мав</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п’ять</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апсид —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всі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на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східній</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стороні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тринадцять</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куполів</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величезний</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 у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центрі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дванадцять</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менших</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довкола</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нього</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Собор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був</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чудово</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оздоблений</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усередині</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настінними</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розписами</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мозаїками</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 та </a:t>
            </a:r>
            <a:r>
              <a:rPr kumimoji="0" lang="ru-RU" sz="3200" b="0" i="0" u="none" strike="noStrike" cap="none" normalizeH="0" baseline="0" dirty="0" err="1" smtClean="0">
                <a:ln>
                  <a:noFill/>
                </a:ln>
                <a:solidFill>
                  <a:srgbClr val="000000"/>
                </a:solidFill>
                <a:effectLst/>
                <a:latin typeface="Arial Narrow" pitchFamily="34" charset="0"/>
                <a:ea typeface="Times New Roman" pitchFamily="18" charset="0"/>
              </a:rPr>
              <a:t>іконами</a:t>
            </a:r>
            <a:r>
              <a:rPr kumimoji="0" lang="ru-RU" sz="3200" b="0" i="0" u="none" strike="noStrike" cap="none" normalizeH="0" baseline="0" dirty="0" smtClean="0">
                <a:ln>
                  <a:noFill/>
                </a:ln>
                <a:solidFill>
                  <a:srgbClr val="000000"/>
                </a:solidFill>
                <a:effectLst/>
                <a:latin typeface="Arial Narrow" pitchFamily="34" charset="0"/>
                <a:ea typeface="Times New Roman" pitchFamily="18" charset="0"/>
              </a:rPr>
              <a:t>».</a:t>
            </a:r>
            <a:endParaRPr kumimoji="0" lang="ru-RU" sz="32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ppt_x"/>
                                          </p:val>
                                        </p:tav>
                                        <p:tav tm="100000">
                                          <p:val>
                                            <p:strVal val="#ppt_x"/>
                                          </p:val>
                                        </p:tav>
                                      </p:tavLst>
                                    </p:anim>
                                    <p:anim calcmode="lin" valueType="num">
                                      <p:cBhvr additive="base">
                                        <p:cTn id="8"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home\Мои документы\Мои рисунки\софія\sofiyskiy_sobor_142s.jpg"/>
          <p:cNvPicPr>
            <a:picLocks noChangeAspect="1" noChangeArrowheads="1"/>
          </p:cNvPicPr>
          <p:nvPr/>
        </p:nvPicPr>
        <p:blipFill>
          <a:blip r:embed="rId2"/>
          <a:srcRect/>
          <a:stretch>
            <a:fillRect/>
          </a:stretch>
        </p:blipFill>
        <p:spPr bwMode="auto">
          <a:xfrm>
            <a:off x="2648902" y="285728"/>
            <a:ext cx="5923586" cy="6357982"/>
          </a:xfrm>
          <a:prstGeom prst="rect">
            <a:avLst/>
          </a:prstGeom>
          <a:noFill/>
          <a:ln w="57150">
            <a:solidFill>
              <a:schemeClr val="accent1">
                <a:lumMod val="75000"/>
              </a:schemeClr>
            </a:solidFill>
          </a:ln>
        </p:spPr>
      </p:pic>
      <p:sp>
        <p:nvSpPr>
          <p:cNvPr id="63491" name="Rectangle 3"/>
          <p:cNvSpPr>
            <a:spLocks noChangeArrowheads="1"/>
          </p:cNvSpPr>
          <p:nvPr/>
        </p:nvSpPr>
        <p:spPr bwMode="auto">
          <a:xfrm>
            <a:off x="142844" y="3857628"/>
            <a:ext cx="235742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Narrow" pitchFamily="34" charset="0"/>
                <a:ea typeface="Calibri" pitchFamily="34" charset="0"/>
                <a:cs typeface="Arial" pitchFamily="34" charset="0"/>
              </a:rPr>
              <a:t>Інтер'єр</a:t>
            </a:r>
            <a:r>
              <a:rPr kumimoji="0" lang="ru-RU" sz="28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 </a:t>
            </a:r>
            <a:r>
              <a:rPr kumimoji="0" lang="ru-RU" sz="2800" b="0" i="0" u="none" strike="noStrike" cap="none" normalizeH="0" baseline="0" dirty="0" err="1" smtClean="0">
                <a:ln>
                  <a:noFill/>
                </a:ln>
                <a:solidFill>
                  <a:schemeClr val="tx1"/>
                </a:solidFill>
                <a:effectLst/>
                <a:latin typeface="Arial Narrow" pitchFamily="34" charset="0"/>
                <a:ea typeface="Calibri" pitchFamily="34" charset="0"/>
                <a:cs typeface="Arial" pitchFamily="34" charset="0"/>
              </a:rPr>
              <a:t>Софійського</a:t>
            </a:r>
            <a:r>
              <a:rPr kumimoji="0" lang="ru-RU" sz="28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 </a:t>
            </a:r>
            <a:r>
              <a:rPr kumimoji="0" lang="ru-RU" sz="280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собору.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Хори.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Narrow" pitchFamily="34" charset="0"/>
                <a:ea typeface="Calibri" pitchFamily="34" charset="0"/>
                <a:cs typeface="Arial" pitchFamily="34" charset="0"/>
              </a:rPr>
              <a:t>Північна</a:t>
            </a:r>
            <a:r>
              <a:rPr kumimoji="0" lang="ru-RU" sz="28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 </a:t>
            </a:r>
            <a:r>
              <a:rPr kumimoji="0" lang="ru-RU" sz="2800" b="0" i="0" u="none" strike="noStrike" cap="none" normalizeH="0" baseline="0" dirty="0" err="1" smtClean="0">
                <a:ln>
                  <a:noFill/>
                </a:ln>
                <a:solidFill>
                  <a:schemeClr val="tx1"/>
                </a:solidFill>
                <a:effectLst/>
                <a:latin typeface="Arial Narrow" pitchFamily="34" charset="0"/>
                <a:ea typeface="Calibri" pitchFamily="34" charset="0"/>
                <a:cs typeface="Arial" pitchFamily="34" charset="0"/>
              </a:rPr>
              <a:t>стіна</a:t>
            </a:r>
            <a:r>
              <a:rPr kumimoji="0" lang="ru-RU" sz="28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a:t>
            </a:r>
            <a:endParaRPr kumimoji="0" lang="ru-RU"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decel="50000" fill="hold">
                                          <p:stCondLst>
                                            <p:cond delay="0"/>
                                          </p:stCondLst>
                                        </p:cTn>
                                        <p:tgtEl>
                                          <p:spTgt spid="634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34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3490"/>
                                        </p:tgtEl>
                                        <p:attrNameLst>
                                          <p:attrName>ppt_w</p:attrName>
                                        </p:attrNameLst>
                                      </p:cBhvr>
                                      <p:tavLst>
                                        <p:tav tm="0">
                                          <p:val>
                                            <p:strVal val="#ppt_w*.05"/>
                                          </p:val>
                                        </p:tav>
                                        <p:tav tm="100000">
                                          <p:val>
                                            <p:strVal val="#ppt_w"/>
                                          </p:val>
                                        </p:tav>
                                      </p:tavLst>
                                    </p:anim>
                                    <p:anim calcmode="lin" valueType="num">
                                      <p:cBhvr>
                                        <p:cTn id="10" dur="1000" fill="hold"/>
                                        <p:tgtEl>
                                          <p:spTgt spid="634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34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34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34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34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gtEl>
                                        <p:attrNameLst>
                                          <p:attrName>style.visibility</p:attrName>
                                        </p:attrNameLst>
                                      </p:cBhvr>
                                      <p:to>
                                        <p:strVal val="visible"/>
                                      </p:to>
                                    </p:set>
                                    <p:anim calcmode="lin" valueType="num">
                                      <p:cBhvr additive="base">
                                        <p:cTn id="19" dur="500" fill="hold"/>
                                        <p:tgtEl>
                                          <p:spTgt spid="63491"/>
                                        </p:tgtEl>
                                        <p:attrNameLst>
                                          <p:attrName>ppt_x</p:attrName>
                                        </p:attrNameLst>
                                      </p:cBhvr>
                                      <p:tavLst>
                                        <p:tav tm="0">
                                          <p:val>
                                            <p:strVal val="#ppt_x"/>
                                          </p:val>
                                        </p:tav>
                                        <p:tav tm="100000">
                                          <p:val>
                                            <p:strVal val="#ppt_x"/>
                                          </p:val>
                                        </p:tav>
                                      </p:tavLst>
                                    </p:anim>
                                    <p:anim calcmode="lin" valueType="num">
                                      <p:cBhvr additive="base">
                                        <p:cTn id="20"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home\Мои документы\Мои рисунки\софія\sofiyskiy_sobor_145.jpg"/>
          <p:cNvPicPr>
            <a:picLocks noChangeAspect="1" noChangeArrowheads="1"/>
          </p:cNvPicPr>
          <p:nvPr/>
        </p:nvPicPr>
        <p:blipFill>
          <a:blip r:embed="rId2"/>
          <a:srcRect/>
          <a:stretch>
            <a:fillRect/>
          </a:stretch>
        </p:blipFill>
        <p:spPr bwMode="auto">
          <a:xfrm>
            <a:off x="1071538" y="142852"/>
            <a:ext cx="7074778" cy="5857916"/>
          </a:xfrm>
          <a:prstGeom prst="rect">
            <a:avLst/>
          </a:prstGeom>
          <a:noFill/>
          <a:ln w="57150">
            <a:solidFill>
              <a:schemeClr val="accent1">
                <a:lumMod val="75000"/>
              </a:schemeClr>
            </a:solidFill>
          </a:ln>
        </p:spPr>
      </p:pic>
      <p:sp>
        <p:nvSpPr>
          <p:cNvPr id="64515" name="Rectangle 3"/>
          <p:cNvSpPr>
            <a:spLocks noChangeArrowheads="1"/>
          </p:cNvSpPr>
          <p:nvPr/>
        </p:nvSpPr>
        <p:spPr bwMode="auto">
          <a:xfrm>
            <a:off x="142844" y="6143644"/>
            <a:ext cx="88583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sng" strike="noStrike" cap="none" normalizeH="0" baseline="0" dirty="0" smtClean="0">
                <a:ln>
                  <a:noFill/>
                </a:ln>
                <a:effectLst/>
                <a:latin typeface="Arial Narrow" pitchFamily="34" charset="0"/>
                <a:ea typeface="Times New Roman" pitchFamily="18" charset="0"/>
                <a:cs typeface="Times New Roman" pitchFamily="18" charset="0"/>
              </a:rPr>
              <a:t>  </a:t>
            </a:r>
            <a:r>
              <a:rPr kumimoji="0" lang="ru-RU" sz="2400" i="0" u="sng" strike="noStrike" cap="none" normalizeH="0" baseline="0" dirty="0" err="1" smtClean="0">
                <a:ln>
                  <a:noFill/>
                </a:ln>
                <a:effectLst/>
                <a:latin typeface="Arial Narrow" pitchFamily="34" charset="0"/>
                <a:ea typeface="Times New Roman" pitchFamily="18" charset="0"/>
                <a:cs typeface="Times New Roman" pitchFamily="18" charset="0"/>
              </a:rPr>
              <a:t>Інтер'єр</a:t>
            </a:r>
            <a:r>
              <a:rPr kumimoji="0" lang="ru-RU" sz="2400" i="0" u="sng" strike="noStrike" cap="none" normalizeH="0" baseline="0" dirty="0" smtClean="0">
                <a:ln>
                  <a:noFill/>
                </a:ln>
                <a:effectLst/>
                <a:latin typeface="Arial Narrow" pitchFamily="34" charset="0"/>
                <a:ea typeface="Times New Roman" pitchFamily="18" charset="0"/>
                <a:cs typeface="Times New Roman" pitchFamily="18" charset="0"/>
              </a:rPr>
              <a:t> </a:t>
            </a:r>
            <a:r>
              <a:rPr kumimoji="0" lang="ru-RU" sz="2400" i="0" u="sng" strike="noStrike" cap="none" normalizeH="0" baseline="0" dirty="0" err="1" smtClean="0">
                <a:ln>
                  <a:noFill/>
                </a:ln>
                <a:effectLst/>
                <a:latin typeface="Arial Narrow" pitchFamily="34" charset="0"/>
                <a:ea typeface="Times New Roman" pitchFamily="18" charset="0"/>
                <a:cs typeface="Times New Roman" pitchFamily="18" charset="0"/>
              </a:rPr>
              <a:t>Софійського</a:t>
            </a:r>
            <a:r>
              <a:rPr kumimoji="0" lang="ru-RU" sz="2400" i="0" u="sng" strike="noStrike" cap="none" normalizeH="0" baseline="0" dirty="0" smtClean="0">
                <a:ln>
                  <a:noFill/>
                </a:ln>
                <a:effectLst/>
                <a:latin typeface="Arial Narrow" pitchFamily="34" charset="0"/>
                <a:ea typeface="Times New Roman" pitchFamily="18" charset="0"/>
                <a:cs typeface="Times New Roman" pitchFamily="18" charset="0"/>
              </a:rPr>
              <a:t> собору. Хори. Фрески </a:t>
            </a:r>
            <a:r>
              <a:rPr kumimoji="0" lang="ru-RU" sz="2400" i="0" u="sng" strike="noStrike" cap="none" normalizeH="0" baseline="0" dirty="0" err="1" smtClean="0">
                <a:ln>
                  <a:noFill/>
                </a:ln>
                <a:effectLst/>
                <a:latin typeface="Arial Narrow" pitchFamily="34" charset="0"/>
                <a:ea typeface="Times New Roman" pitchFamily="18" charset="0"/>
                <a:cs typeface="Times New Roman" pitchFamily="18" charset="0"/>
              </a:rPr>
              <a:t>південно-західного</a:t>
            </a:r>
            <a:r>
              <a:rPr kumimoji="0" lang="ru-RU" sz="2400" i="0" u="sng" strike="noStrike" cap="none" normalizeH="0" baseline="0" dirty="0" smtClean="0">
                <a:ln>
                  <a:noFill/>
                </a:ln>
                <a:effectLst/>
                <a:latin typeface="Arial Narrow" pitchFamily="34" charset="0"/>
                <a:ea typeface="Times New Roman" pitchFamily="18" charset="0"/>
                <a:cs typeface="Times New Roman" pitchFamily="18" charset="0"/>
              </a:rPr>
              <a:t> купола</a:t>
            </a:r>
            <a:r>
              <a:rPr kumimoji="0" lang="ru-RU" sz="2400" i="0" u="none" strike="noStrike" cap="none" normalizeH="0" baseline="0" dirty="0" smtClean="0">
                <a:ln>
                  <a:noFill/>
                </a:ln>
                <a:effectLst/>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decel="50000" fill="hold">
                                          <p:stCondLst>
                                            <p:cond delay="0"/>
                                          </p:stCondLst>
                                        </p:cTn>
                                        <p:tgtEl>
                                          <p:spTgt spid="645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45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4514"/>
                                        </p:tgtEl>
                                        <p:attrNameLst>
                                          <p:attrName>ppt_w</p:attrName>
                                        </p:attrNameLst>
                                      </p:cBhvr>
                                      <p:tavLst>
                                        <p:tav tm="0">
                                          <p:val>
                                            <p:strVal val="#ppt_w*.05"/>
                                          </p:val>
                                        </p:tav>
                                        <p:tav tm="100000">
                                          <p:val>
                                            <p:strVal val="#ppt_w"/>
                                          </p:val>
                                        </p:tav>
                                      </p:tavLst>
                                    </p:anim>
                                    <p:anim calcmode="lin" valueType="num">
                                      <p:cBhvr>
                                        <p:cTn id="10" dur="1000" fill="hold"/>
                                        <p:tgtEl>
                                          <p:spTgt spid="645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45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45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45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45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gtEl>
                                        <p:attrNameLst>
                                          <p:attrName>style.visibility</p:attrName>
                                        </p:attrNameLst>
                                      </p:cBhvr>
                                      <p:to>
                                        <p:strVal val="visible"/>
                                      </p:to>
                                    </p:set>
                                    <p:anim calcmode="lin" valueType="num">
                                      <p:cBhvr additive="base">
                                        <p:cTn id="19" dur="500" fill="hold"/>
                                        <p:tgtEl>
                                          <p:spTgt spid="64515"/>
                                        </p:tgtEl>
                                        <p:attrNameLst>
                                          <p:attrName>ppt_x</p:attrName>
                                        </p:attrNameLst>
                                      </p:cBhvr>
                                      <p:tavLst>
                                        <p:tav tm="0">
                                          <p:val>
                                            <p:strVal val="#ppt_x"/>
                                          </p:val>
                                        </p:tav>
                                        <p:tav tm="100000">
                                          <p:val>
                                            <p:strVal val="#ppt_x"/>
                                          </p:val>
                                        </p:tav>
                                      </p:tavLst>
                                    </p:anim>
                                    <p:anim calcmode="lin" valueType="num">
                                      <p:cBhvr additive="base">
                                        <p:cTn id="20" dur="500" fill="hold"/>
                                        <p:tgtEl>
                                          <p:spTgt spid="64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643306" y="214290"/>
            <a:ext cx="4516657" cy="6360959"/>
          </a:xfrm>
          <a:prstGeom prst="rect">
            <a:avLst/>
          </a:prstGeom>
          <a:noFill/>
          <a:ln w="57150">
            <a:solidFill>
              <a:schemeClr val="accent1">
                <a:lumMod val="75000"/>
              </a:schemeClr>
            </a:solidFill>
            <a:miter lim="800000"/>
            <a:headEnd/>
            <a:tailEnd/>
          </a:ln>
          <a:effectLst/>
        </p:spPr>
      </p:pic>
      <p:sp>
        <p:nvSpPr>
          <p:cNvPr id="2051" name="Rectangle 3"/>
          <p:cNvSpPr>
            <a:spLocks noChangeArrowheads="1"/>
          </p:cNvSpPr>
          <p:nvPr/>
        </p:nvSpPr>
        <p:spPr bwMode="auto">
          <a:xfrm>
            <a:off x="714348" y="4786322"/>
            <a:ext cx="20002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200" b="0" i="1"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БогоматірОранта</a:t>
            </a:r>
            <a:r>
              <a:rPr kumimoji="0" lang="uk-UA" sz="3200" b="0"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(фреска)</a:t>
            </a:r>
            <a:endParaRPr kumimoji="0" lang="uk-UA" sz="3200" b="0" i="1"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1"/>
            <a:ext cx="8429684" cy="1951303"/>
          </a:xfrm>
          <a:prstGeom prst="rect">
            <a:avLst/>
          </a:prstGeom>
        </p:spPr>
        <p:txBody>
          <a:bodyPr wrap="square">
            <a:spAutoFit/>
          </a:bodyPr>
          <a:lstStyle/>
          <a:p>
            <a:pPr algn="just"/>
            <a:r>
              <a:rPr lang="uk-UA" sz="1100" dirty="0" smtClean="0">
                <a:latin typeface="Calibri"/>
                <a:ea typeface="Calibri"/>
                <a:cs typeface="Times New Roman"/>
              </a:rPr>
              <a:t>	</a:t>
            </a:r>
            <a:r>
              <a:rPr lang="uk-UA" sz="2800" dirty="0" smtClean="0">
                <a:effectLst>
                  <a:outerShdw blurRad="38100" dist="38100" dir="2700000" algn="tl">
                    <a:srgbClr val="000000">
                      <a:alpha val="43137"/>
                    </a:srgbClr>
                  </a:outerShdw>
                </a:effectLst>
                <a:latin typeface="Arial Narrow" pitchFamily="34" charset="0"/>
              </a:rPr>
              <a:t>Павло Загребельний – людина високої дисципліни, просто дивовижної працездатності, повсякчасного творчого неспокою 					</a:t>
            </a:r>
            <a:r>
              <a:rPr lang="uk-UA" sz="2800" i="1" dirty="0" smtClean="0">
                <a:effectLst>
                  <a:outerShdw blurRad="38100" dist="38100" dir="2700000" algn="tl">
                    <a:srgbClr val="000000">
                      <a:alpha val="43137"/>
                    </a:srgbClr>
                  </a:outerShdw>
                </a:effectLst>
                <a:latin typeface="Arial Narrow" pitchFamily="34" charset="0"/>
              </a:rPr>
              <a:t>В.Земляк </a:t>
            </a:r>
            <a:endParaRPr lang="ru-RU" sz="2800" dirty="0" smtClean="0">
              <a:effectLst>
                <a:outerShdw blurRad="38100" dist="38100" dir="2700000" algn="tl">
                  <a:srgbClr val="000000">
                    <a:alpha val="43137"/>
                  </a:srgbClr>
                </a:outerShdw>
              </a:effectLst>
              <a:latin typeface="Arial Narrow" pitchFamily="34" charset="0"/>
            </a:endParaRPr>
          </a:p>
          <a:p>
            <a:pPr algn="just">
              <a:lnSpc>
                <a:spcPct val="115000"/>
              </a:lnSpc>
              <a:spcAft>
                <a:spcPts val="1000"/>
              </a:spcAft>
            </a:pPr>
            <a:endParaRPr lang="ru-RU" sz="3200" i="1" dirty="0">
              <a:latin typeface="Arial Narrow" pitchFamily="34" charset="0"/>
              <a:ea typeface="Calibri"/>
              <a:cs typeface="Times New Roman"/>
            </a:endParaRPr>
          </a:p>
        </p:txBody>
      </p:sp>
      <p:sp>
        <p:nvSpPr>
          <p:cNvPr id="36865" name="Rectangle 1"/>
          <p:cNvSpPr>
            <a:spLocks noChangeArrowheads="1"/>
          </p:cNvSpPr>
          <p:nvPr/>
        </p:nvSpPr>
        <p:spPr bwMode="auto">
          <a:xfrm>
            <a:off x="357158" y="3929066"/>
            <a:ext cx="8429684"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Наша проза немислима без романів Павла Загребельного. Страшно й подумати, наскільки б вона збідніла, коли б у ній не з'явилося того, що з'явилося з-під пера Загребельного													О.Сизоненко</a:t>
            </a:r>
            <a:endParaRPr kumimoji="0" lang="ru-RU"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6866" name="Rectangle 2"/>
          <p:cNvSpPr>
            <a:spLocks noChangeArrowheads="1"/>
          </p:cNvSpPr>
          <p:nvPr/>
        </p:nvSpPr>
        <p:spPr bwMode="auto">
          <a:xfrm>
            <a:off x="428596" y="1714488"/>
            <a:ext cx="8501122"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Сам він – невтомний шукач, експериментатор, вигадник, людина різносторонніх інтересів, майже фотографічної пам'яті, дотепного розуму, полемічного обдарування, що засвідчує вся його творчість</a:t>
            </a:r>
            <a:endParaRPr kumimoji="0" lang="ru-RU"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В.</a:t>
            </a:r>
            <a:r>
              <a:rPr kumimoji="0" lang="uk-UA" sz="2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Фащенко</a:t>
            </a:r>
            <a:endParaRPr kumimoji="0" lang="ru-RU"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gtEl>
                                        <p:attrNameLst>
                                          <p:attrName>style.visibility</p:attrName>
                                        </p:attrNameLst>
                                      </p:cBhvr>
                                      <p:to>
                                        <p:strVal val="visible"/>
                                      </p:to>
                                    </p:set>
                                    <p:anim calcmode="lin" valueType="num">
                                      <p:cBhvr additive="base">
                                        <p:cTn id="13" dur="500" fill="hold"/>
                                        <p:tgtEl>
                                          <p:spTgt spid="36866"/>
                                        </p:tgtEl>
                                        <p:attrNameLst>
                                          <p:attrName>ppt_x</p:attrName>
                                        </p:attrNameLst>
                                      </p:cBhvr>
                                      <p:tavLst>
                                        <p:tav tm="0">
                                          <p:val>
                                            <p:strVal val="#ppt_x"/>
                                          </p:val>
                                        </p:tav>
                                        <p:tav tm="100000">
                                          <p:val>
                                            <p:strVal val="#ppt_x"/>
                                          </p:val>
                                        </p:tav>
                                      </p:tavLst>
                                    </p:anim>
                                    <p:anim calcmode="lin" valueType="num">
                                      <p:cBhvr additive="base">
                                        <p:cTn id="14"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5"/>
                                        </p:tgtEl>
                                        <p:attrNameLst>
                                          <p:attrName>style.visibility</p:attrName>
                                        </p:attrNameLst>
                                      </p:cBhvr>
                                      <p:to>
                                        <p:strVal val="visible"/>
                                      </p:to>
                                    </p:set>
                                    <p:anim calcmode="lin" valueType="num">
                                      <p:cBhvr additive="base">
                                        <p:cTn id="19" dur="500" fill="hold"/>
                                        <p:tgtEl>
                                          <p:spTgt spid="36865"/>
                                        </p:tgtEl>
                                        <p:attrNameLst>
                                          <p:attrName>ppt_x</p:attrName>
                                        </p:attrNameLst>
                                      </p:cBhvr>
                                      <p:tavLst>
                                        <p:tav tm="0">
                                          <p:val>
                                            <p:strVal val="#ppt_x"/>
                                          </p:val>
                                        </p:tav>
                                        <p:tav tm="100000">
                                          <p:val>
                                            <p:strVal val="#ppt_x"/>
                                          </p:val>
                                        </p:tav>
                                      </p:tavLst>
                                    </p:anim>
                                    <p:anim calcmode="lin" valueType="num">
                                      <p:cBhvr additive="base">
                                        <p:cTn id="20" dur="500" fill="hold"/>
                                        <p:tgtEl>
                                          <p:spTgt spid="368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5" grpId="0"/>
      <p:bldP spid="368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2428860" y="428604"/>
            <a:ext cx="6499470" cy="6143668"/>
          </a:xfrm>
          <a:prstGeom prst="rect">
            <a:avLst/>
          </a:prstGeom>
          <a:noFill/>
          <a:ln w="9525">
            <a:noFill/>
            <a:miter lim="800000"/>
            <a:headEnd/>
            <a:tailEnd/>
          </a:ln>
          <a:effectLst/>
        </p:spPr>
      </p:pic>
      <p:sp>
        <p:nvSpPr>
          <p:cNvPr id="66563" name="Rectangle 3"/>
          <p:cNvSpPr>
            <a:spLocks noChangeArrowheads="1"/>
          </p:cNvSpPr>
          <p:nvPr/>
        </p:nvSpPr>
        <p:spPr bwMode="auto">
          <a:xfrm>
            <a:off x="142844" y="3714752"/>
            <a:ext cx="207167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Софійський собор – як він мусив виглядати (тепер багато добудовано)</a:t>
            </a:r>
            <a:endParaRPr kumimoji="0" lang="uk-UA"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decel="50000" fill="hold">
                                          <p:stCondLst>
                                            <p:cond delay="0"/>
                                          </p:stCondLst>
                                        </p:cTn>
                                        <p:tgtEl>
                                          <p:spTgt spid="665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65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6562"/>
                                        </p:tgtEl>
                                        <p:attrNameLst>
                                          <p:attrName>ppt_w</p:attrName>
                                        </p:attrNameLst>
                                      </p:cBhvr>
                                      <p:tavLst>
                                        <p:tav tm="0">
                                          <p:val>
                                            <p:strVal val="#ppt_w*.05"/>
                                          </p:val>
                                        </p:tav>
                                        <p:tav tm="100000">
                                          <p:val>
                                            <p:strVal val="#ppt_w"/>
                                          </p:val>
                                        </p:tav>
                                      </p:tavLst>
                                    </p:anim>
                                    <p:anim calcmode="lin" valueType="num">
                                      <p:cBhvr>
                                        <p:cTn id="10" dur="1000" fill="hold"/>
                                        <p:tgtEl>
                                          <p:spTgt spid="665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65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65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65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65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gtEl>
                                        <p:attrNameLst>
                                          <p:attrName>style.visibility</p:attrName>
                                        </p:attrNameLst>
                                      </p:cBhvr>
                                      <p:to>
                                        <p:strVal val="visible"/>
                                      </p:to>
                                    </p:set>
                                    <p:anim calcmode="lin" valueType="num">
                                      <p:cBhvr additive="base">
                                        <p:cTn id="19" dur="500" fill="hold"/>
                                        <p:tgtEl>
                                          <p:spTgt spid="66563"/>
                                        </p:tgtEl>
                                        <p:attrNameLst>
                                          <p:attrName>ppt_x</p:attrName>
                                        </p:attrNameLst>
                                      </p:cBhvr>
                                      <p:tavLst>
                                        <p:tav tm="0">
                                          <p:val>
                                            <p:strVal val="#ppt_x"/>
                                          </p:val>
                                        </p:tav>
                                        <p:tav tm="100000">
                                          <p:val>
                                            <p:strVal val="#ppt_x"/>
                                          </p:val>
                                        </p:tav>
                                      </p:tavLst>
                                    </p:anim>
                                    <p:anim calcmode="lin" valueType="num">
                                      <p:cBhvr additive="base">
                                        <p:cTn id="20"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00364" y="857232"/>
            <a:ext cx="31432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uk-UA" sz="2000" b="0" i="0" u="none" strike="noStrike" cap="none" normalizeH="0" baseline="0" dirty="0" smtClean="0">
              <a:ln>
                <a:noFill/>
              </a:ln>
              <a:solidFill>
                <a:schemeClr val="tx1"/>
              </a:solidFill>
              <a:effectLst/>
              <a:latin typeface="Arial Narrow" pitchFamily="34" charset="0"/>
            </a:endParaRPr>
          </a:p>
        </p:txBody>
      </p:sp>
      <p:sp>
        <p:nvSpPr>
          <p:cNvPr id="3" name="Прямоугольник 2"/>
          <p:cNvSpPr/>
          <p:nvPr/>
        </p:nvSpPr>
        <p:spPr>
          <a:xfrm>
            <a:off x="500034" y="142852"/>
            <a:ext cx="8286808" cy="6986528"/>
          </a:xfrm>
          <a:prstGeom prst="rect">
            <a:avLst/>
          </a:prstGeom>
        </p:spPr>
        <p:txBody>
          <a:bodyPr wrap="square">
            <a:spAutoFit/>
          </a:bodyPr>
          <a:lstStyle/>
          <a:p>
            <a:pPr algn="just"/>
            <a:r>
              <a:rPr lang="ru-RU" dirty="0" smtClean="0"/>
              <a:t> 	</a:t>
            </a:r>
            <a:r>
              <a:rPr lang="ru-RU" sz="2800" b="1" dirty="0" smtClean="0">
                <a:latin typeface="Arial Narrow" pitchFamily="34" charset="0"/>
              </a:rPr>
              <a:t>«Вся </a:t>
            </a:r>
            <a:r>
              <a:rPr lang="ru-RU" sz="2800" b="1" dirty="0" err="1" smtClean="0">
                <a:latin typeface="Arial Narrow" pitchFamily="34" charset="0"/>
              </a:rPr>
              <a:t>ця</a:t>
            </a:r>
            <a:r>
              <a:rPr lang="ru-RU" sz="2800" b="1" dirty="0" smtClean="0">
                <a:latin typeface="Arial Narrow" pitchFamily="34" charset="0"/>
              </a:rPr>
              <a:t> </a:t>
            </a:r>
            <a:r>
              <a:rPr lang="ru-RU" sz="2800" b="1" dirty="0" err="1" smtClean="0">
                <a:latin typeface="Arial Narrow" pitchFamily="34" charset="0"/>
              </a:rPr>
              <a:t>історія</a:t>
            </a:r>
            <a:r>
              <a:rPr lang="ru-RU" sz="2800" b="1" dirty="0" smtClean="0">
                <a:latin typeface="Arial Narrow" pitchFamily="34" charset="0"/>
              </a:rPr>
              <a:t> </a:t>
            </a:r>
            <a:r>
              <a:rPr lang="ru-RU" sz="2800" b="1" dirty="0" err="1" smtClean="0">
                <a:latin typeface="Arial Narrow" pitchFamily="34" charset="0"/>
              </a:rPr>
              <a:t>вигадана</a:t>
            </a:r>
            <a:r>
              <a:rPr lang="ru-RU" sz="2800" b="1" dirty="0" smtClean="0">
                <a:latin typeface="Arial Narrow" pitchFamily="34" charset="0"/>
              </a:rPr>
              <a:t>. Пустивши </a:t>
            </a:r>
            <a:r>
              <a:rPr lang="ru-RU" sz="2800" b="1" dirty="0" err="1" smtClean="0">
                <a:latin typeface="Arial Narrow" pitchFamily="34" charset="0"/>
              </a:rPr>
              <a:t>Сивоока</a:t>
            </a:r>
            <a:r>
              <a:rPr lang="ru-RU" sz="2800" b="1" dirty="0" smtClean="0">
                <a:latin typeface="Arial Narrow" pitchFamily="34" charset="0"/>
              </a:rPr>
              <a:t> в </a:t>
            </a:r>
            <a:r>
              <a:rPr lang="ru-RU" sz="2800" b="1" dirty="0" err="1" smtClean="0">
                <a:latin typeface="Arial Narrow" pitchFamily="34" charset="0"/>
              </a:rPr>
              <a:t>мандри</a:t>
            </a:r>
            <a:r>
              <a:rPr lang="ru-RU" sz="2800" b="1" dirty="0" smtClean="0">
                <a:latin typeface="Arial Narrow" pitchFamily="34" charset="0"/>
              </a:rPr>
              <a:t>, я дав </a:t>
            </a:r>
            <a:r>
              <a:rPr lang="ru-RU" sz="2800" b="1" dirty="0" err="1" smtClean="0">
                <a:latin typeface="Arial Narrow" pitchFamily="34" charset="0"/>
              </a:rPr>
              <a:t>читачеві</a:t>
            </a:r>
            <a:r>
              <a:rPr lang="ru-RU" sz="2800" b="1" dirty="0" smtClean="0">
                <a:latin typeface="Arial Narrow" pitchFamily="34" charset="0"/>
              </a:rPr>
              <a:t> </a:t>
            </a:r>
            <a:r>
              <a:rPr lang="ru-RU" sz="2800" b="1" dirty="0" err="1" smtClean="0">
                <a:latin typeface="Arial Narrow" pitchFamily="34" charset="0"/>
              </a:rPr>
              <a:t>певну</a:t>
            </a:r>
            <a:r>
              <a:rPr lang="ru-RU" sz="2800" b="1" dirty="0" smtClean="0">
                <a:latin typeface="Arial Narrow" pitchFamily="34" charset="0"/>
              </a:rPr>
              <a:t> поживу, </a:t>
            </a:r>
            <a:r>
              <a:rPr lang="ru-RU" sz="2800" b="1" dirty="0" err="1" smtClean="0">
                <a:latin typeface="Arial Narrow" pitchFamily="34" charset="0"/>
              </a:rPr>
              <a:t>розширив</a:t>
            </a:r>
            <a:r>
              <a:rPr lang="ru-RU" sz="2800" b="1" dirty="0" smtClean="0">
                <a:latin typeface="Arial Narrow" pitchFamily="34" charset="0"/>
              </a:rPr>
              <a:t> «</a:t>
            </a:r>
            <a:r>
              <a:rPr lang="ru-RU" sz="2800" b="1" dirty="0" err="1" smtClean="0">
                <a:latin typeface="Arial Narrow" pitchFamily="34" charset="0"/>
              </a:rPr>
              <a:t>географію</a:t>
            </a:r>
            <a:r>
              <a:rPr lang="ru-RU" sz="2800" b="1" dirty="0" smtClean="0">
                <a:latin typeface="Arial Narrow" pitchFamily="34" charset="0"/>
              </a:rPr>
              <a:t>», залучив до сюжету </a:t>
            </a:r>
            <a:r>
              <a:rPr lang="ru-RU" sz="2800" b="1" dirty="0" err="1" smtClean="0">
                <a:latin typeface="Arial Narrow" pitchFamily="34" charset="0"/>
              </a:rPr>
              <a:t>деякі</a:t>
            </a:r>
            <a:r>
              <a:rPr lang="ru-RU" sz="2800" b="1" dirty="0" smtClean="0">
                <a:latin typeface="Arial Narrow" pitchFamily="34" charset="0"/>
              </a:rPr>
              <a:t> </a:t>
            </a:r>
            <a:r>
              <a:rPr lang="ru-RU" sz="2800" b="1" dirty="0" err="1" smtClean="0">
                <a:latin typeface="Arial Narrow" pitchFamily="34" charset="0"/>
              </a:rPr>
              <a:t>реальні</a:t>
            </a:r>
            <a:r>
              <a:rPr lang="ru-RU" sz="2800" b="1" dirty="0" smtClean="0">
                <a:latin typeface="Arial Narrow" pitchFamily="34" charset="0"/>
              </a:rPr>
              <a:t> </a:t>
            </a:r>
            <a:r>
              <a:rPr lang="ru-RU" sz="2800" b="1" dirty="0" err="1" smtClean="0">
                <a:latin typeface="Arial Narrow" pitchFamily="34" charset="0"/>
              </a:rPr>
              <a:t>історичні</a:t>
            </a:r>
            <a:r>
              <a:rPr lang="ru-RU" sz="2800" b="1" dirty="0" smtClean="0">
                <a:latin typeface="Arial Narrow" pitchFamily="34" charset="0"/>
              </a:rPr>
              <a:t> </a:t>
            </a:r>
            <a:r>
              <a:rPr lang="ru-RU" sz="2800" b="1" dirty="0" err="1" smtClean="0">
                <a:latin typeface="Arial Narrow" pitchFamily="34" charset="0"/>
              </a:rPr>
              <a:t>події</a:t>
            </a:r>
            <a:r>
              <a:rPr lang="ru-RU" sz="2800" b="1" dirty="0" smtClean="0">
                <a:latin typeface="Arial Narrow" pitchFamily="34" charset="0"/>
              </a:rPr>
              <a:t>. </a:t>
            </a:r>
            <a:r>
              <a:rPr lang="ru-RU" sz="2800" b="1" dirty="0" err="1" smtClean="0">
                <a:latin typeface="Arial Narrow" pitchFamily="34" charset="0"/>
              </a:rPr>
              <a:t>Скажімо</a:t>
            </a:r>
            <a:r>
              <a:rPr lang="ru-RU" sz="2800" b="1" dirty="0" smtClean="0">
                <a:latin typeface="Arial Narrow" pitchFamily="34" charset="0"/>
              </a:rPr>
              <a:t>, </a:t>
            </a:r>
            <a:r>
              <a:rPr lang="ru-RU" sz="2800" b="1" dirty="0" err="1" smtClean="0">
                <a:latin typeface="Arial Narrow" pitchFamily="34" charset="0"/>
              </a:rPr>
              <a:t>осліплення</a:t>
            </a:r>
            <a:r>
              <a:rPr lang="ru-RU" sz="2800" b="1" dirty="0" smtClean="0">
                <a:latin typeface="Arial Narrow" pitchFamily="34" charset="0"/>
              </a:rPr>
              <a:t> </a:t>
            </a:r>
            <a:r>
              <a:rPr lang="ru-RU" sz="2800" b="1" dirty="0" err="1" smtClean="0">
                <a:latin typeface="Arial Narrow" pitchFamily="34" charset="0"/>
              </a:rPr>
              <a:t>тисячі</a:t>
            </a:r>
            <a:r>
              <a:rPr lang="ru-RU" sz="2800" b="1" dirty="0" smtClean="0">
                <a:latin typeface="Arial Narrow" pitchFamily="34" charset="0"/>
              </a:rPr>
              <a:t> болгар — </a:t>
            </a:r>
            <a:r>
              <a:rPr lang="ru-RU" sz="2800" b="1" dirty="0" err="1" smtClean="0">
                <a:latin typeface="Arial Narrow" pitchFamily="34" charset="0"/>
              </a:rPr>
              <a:t>це</a:t>
            </a:r>
            <a:r>
              <a:rPr lang="ru-RU" sz="2800" b="1" dirty="0" smtClean="0">
                <a:latin typeface="Arial Narrow" pitchFamily="34" charset="0"/>
              </a:rPr>
              <a:t> факт, </a:t>
            </a:r>
            <a:r>
              <a:rPr lang="ru-RU" sz="2800" b="1" dirty="0" err="1" smtClean="0">
                <a:latin typeface="Arial Narrow" pitchFamily="34" charset="0"/>
              </a:rPr>
              <a:t>записаний</a:t>
            </a:r>
            <a:r>
              <a:rPr lang="ru-RU" sz="2800" b="1" dirty="0" smtClean="0">
                <a:latin typeface="Arial Narrow" pitchFamily="34" charset="0"/>
              </a:rPr>
              <a:t> у </a:t>
            </a:r>
            <a:r>
              <a:rPr lang="ru-RU" sz="2800" b="1" dirty="0" err="1" smtClean="0">
                <a:latin typeface="Arial Narrow" pitchFamily="34" charset="0"/>
              </a:rPr>
              <a:t>хроніках</a:t>
            </a:r>
            <a:r>
              <a:rPr lang="ru-RU" sz="2800" b="1" dirty="0" smtClean="0">
                <a:latin typeface="Arial Narrow" pitchFamily="34" charset="0"/>
              </a:rPr>
              <a:t>. Я, до </a:t>
            </a:r>
            <a:r>
              <a:rPr lang="ru-RU" sz="2800" b="1" dirty="0" err="1" smtClean="0">
                <a:latin typeface="Arial Narrow" pitchFamily="34" charset="0"/>
              </a:rPr>
              <a:t>речі</a:t>
            </a:r>
            <a:r>
              <a:rPr lang="ru-RU" sz="2800" b="1" dirty="0" smtClean="0">
                <a:latin typeface="Arial Narrow" pitchFamily="34" charset="0"/>
              </a:rPr>
              <a:t>, </a:t>
            </a:r>
            <a:r>
              <a:rPr lang="ru-RU" sz="2800" b="1" dirty="0" err="1" smtClean="0">
                <a:latin typeface="Arial Narrow" pitchFamily="34" charset="0"/>
              </a:rPr>
              <a:t>був</a:t>
            </a:r>
            <a:r>
              <a:rPr lang="ru-RU" sz="2800" b="1" dirty="0" smtClean="0">
                <a:latin typeface="Arial Narrow" pitchFamily="34" charset="0"/>
              </a:rPr>
              <a:t> у </a:t>
            </a:r>
            <a:r>
              <a:rPr lang="ru-RU" sz="2800" b="1" dirty="0" err="1" smtClean="0">
                <a:latin typeface="Arial Narrow" pitchFamily="34" charset="0"/>
              </a:rPr>
              <a:t>Македонії</a:t>
            </a:r>
            <a:r>
              <a:rPr lang="ru-RU" sz="2800" b="1" dirty="0" smtClean="0">
                <a:latin typeface="Arial Narrow" pitchFamily="34" charset="0"/>
              </a:rPr>
              <a:t>, в тих </a:t>
            </a:r>
            <a:r>
              <a:rPr lang="ru-RU" sz="2800" b="1" dirty="0" err="1" smtClean="0">
                <a:latin typeface="Arial Narrow" pitchFamily="34" charset="0"/>
              </a:rPr>
              <a:t>місцях</a:t>
            </a:r>
            <a:r>
              <a:rPr lang="ru-RU" sz="2800" b="1" dirty="0" smtClean="0">
                <a:latin typeface="Arial Narrow" pitchFamily="34" charset="0"/>
              </a:rPr>
              <a:t>, де все </a:t>
            </a:r>
            <a:r>
              <a:rPr lang="ru-RU" sz="2800" b="1" dirty="0" err="1" smtClean="0">
                <a:latin typeface="Arial Narrow" pitchFamily="34" charset="0"/>
              </a:rPr>
              <a:t>це</a:t>
            </a:r>
            <a:r>
              <a:rPr lang="ru-RU" sz="2800" b="1" dirty="0" smtClean="0">
                <a:latin typeface="Arial Narrow" pitchFamily="34" charset="0"/>
              </a:rPr>
              <a:t> </a:t>
            </a:r>
            <a:r>
              <a:rPr lang="ru-RU" sz="2800" b="1" dirty="0" err="1" smtClean="0">
                <a:latin typeface="Arial Narrow" pitchFamily="34" charset="0"/>
              </a:rPr>
              <a:t>відбувалося</a:t>
            </a:r>
            <a:r>
              <a:rPr lang="ru-RU" sz="2800" b="1" dirty="0" smtClean="0">
                <a:latin typeface="Arial Narrow" pitchFamily="34" charset="0"/>
              </a:rPr>
              <a:t>. І </a:t>
            </a:r>
            <a:r>
              <a:rPr lang="ru-RU" sz="2800" b="1" dirty="0" err="1" smtClean="0">
                <a:latin typeface="Arial Narrow" pitchFamily="34" charset="0"/>
              </a:rPr>
              <a:t>взагалі</a:t>
            </a:r>
            <a:r>
              <a:rPr lang="ru-RU" sz="2800" b="1" dirty="0" smtClean="0">
                <a:latin typeface="Arial Narrow" pitchFamily="34" charset="0"/>
              </a:rPr>
              <a:t>, я </a:t>
            </a:r>
            <a:r>
              <a:rPr lang="ru-RU" sz="2800" b="1" dirty="0" err="1" smtClean="0">
                <a:latin typeface="Arial Narrow" pitchFamily="34" charset="0"/>
              </a:rPr>
              <a:t>бував</a:t>
            </a:r>
            <a:r>
              <a:rPr lang="ru-RU" sz="2800" b="1" dirty="0" smtClean="0">
                <a:latin typeface="Arial Narrow" pitchFamily="34" charset="0"/>
              </a:rPr>
              <a:t> </a:t>
            </a:r>
            <a:r>
              <a:rPr lang="ru-RU" sz="2800" b="1" dirty="0" err="1" smtClean="0">
                <a:latin typeface="Arial Narrow" pitchFamily="34" charset="0"/>
              </a:rPr>
              <a:t>майже</a:t>
            </a:r>
            <a:r>
              <a:rPr lang="ru-RU" sz="2800" b="1" dirty="0" smtClean="0">
                <a:latin typeface="Arial Narrow" pitchFamily="34" charset="0"/>
              </a:rPr>
              <a:t> </a:t>
            </a:r>
            <a:r>
              <a:rPr lang="ru-RU" sz="2800" b="1" dirty="0" err="1" smtClean="0">
                <a:latin typeface="Arial Narrow" pitchFamily="34" charset="0"/>
              </a:rPr>
              <a:t>скрізь</a:t>
            </a:r>
            <a:r>
              <a:rPr lang="ru-RU" sz="2800" b="1" dirty="0" smtClean="0">
                <a:latin typeface="Arial Narrow" pitchFamily="34" charset="0"/>
              </a:rPr>
              <a:t>, де </a:t>
            </a:r>
            <a:r>
              <a:rPr lang="ru-RU" sz="2800" b="1" dirty="0" err="1" smtClean="0">
                <a:latin typeface="Arial Narrow" pitchFamily="34" charset="0"/>
              </a:rPr>
              <a:t>бували</a:t>
            </a:r>
            <a:r>
              <a:rPr lang="ru-RU" sz="2800" b="1" dirty="0" smtClean="0">
                <a:latin typeface="Arial Narrow" pitchFamily="34" charset="0"/>
              </a:rPr>
              <a:t> </a:t>
            </a:r>
            <a:r>
              <a:rPr lang="ru-RU" sz="2800" b="1" dirty="0" err="1" smtClean="0">
                <a:latin typeface="Arial Narrow" pitchFamily="34" charset="0"/>
              </a:rPr>
              <a:t>мої</a:t>
            </a:r>
            <a:r>
              <a:rPr lang="ru-RU" sz="2800" b="1" dirty="0" smtClean="0">
                <a:latin typeface="Arial Narrow" pitchFamily="34" charset="0"/>
              </a:rPr>
              <a:t> </a:t>
            </a:r>
            <a:r>
              <a:rPr lang="ru-RU" sz="2800" b="1" dirty="0" err="1" smtClean="0">
                <a:latin typeface="Arial Narrow" pitchFamily="34" charset="0"/>
              </a:rPr>
              <a:t>герої</a:t>
            </a:r>
            <a:r>
              <a:rPr lang="ru-RU" sz="2800" b="1" dirty="0" smtClean="0">
                <a:latin typeface="Arial Narrow" pitchFamily="34" charset="0"/>
              </a:rPr>
              <a:t>. То в час </a:t>
            </a:r>
            <a:r>
              <a:rPr lang="ru-RU" sz="2800" b="1" dirty="0" err="1" smtClean="0">
                <a:latin typeface="Arial Narrow" pitchFamily="34" charset="0"/>
              </a:rPr>
              <a:t>війни</a:t>
            </a:r>
            <a:r>
              <a:rPr lang="ru-RU" sz="2800" b="1" dirty="0" smtClean="0">
                <a:latin typeface="Arial Narrow" pitchFamily="34" charset="0"/>
              </a:rPr>
              <a:t>, то як турист, то в </a:t>
            </a:r>
            <a:r>
              <a:rPr lang="ru-RU" sz="2800" b="1" dirty="0" err="1" smtClean="0">
                <a:latin typeface="Arial Narrow" pitchFamily="34" charset="0"/>
              </a:rPr>
              <a:t>складі</a:t>
            </a:r>
            <a:r>
              <a:rPr lang="ru-RU" sz="2800" b="1" dirty="0" smtClean="0">
                <a:latin typeface="Arial Narrow" pitchFamily="34" charset="0"/>
              </a:rPr>
              <a:t> </a:t>
            </a:r>
            <a:r>
              <a:rPr lang="ru-RU" sz="2800" b="1" dirty="0" err="1" smtClean="0">
                <a:latin typeface="Arial Narrow" pitchFamily="34" charset="0"/>
              </a:rPr>
              <a:t>письменницьких</a:t>
            </a:r>
            <a:r>
              <a:rPr lang="ru-RU" sz="2800" b="1" dirty="0" smtClean="0">
                <a:latin typeface="Arial Narrow" pitchFamily="34" charset="0"/>
              </a:rPr>
              <a:t> </a:t>
            </a:r>
            <a:r>
              <a:rPr lang="ru-RU" sz="2800" b="1" dirty="0" err="1" smtClean="0">
                <a:latin typeface="Arial Narrow" pitchFamily="34" charset="0"/>
              </a:rPr>
              <a:t>делегацій</a:t>
            </a:r>
            <a:r>
              <a:rPr lang="ru-RU" sz="2800" b="1" dirty="0" smtClean="0">
                <a:latin typeface="Arial Narrow" pitchFamily="34" charset="0"/>
              </a:rPr>
              <a:t>...» 	 </a:t>
            </a:r>
          </a:p>
          <a:p>
            <a:pPr algn="just"/>
            <a:r>
              <a:rPr lang="ru-RU" sz="2800" b="1" dirty="0" smtClean="0">
                <a:latin typeface="Arial Narrow" pitchFamily="34" charset="0"/>
              </a:rPr>
              <a:t>			</a:t>
            </a:r>
            <a:r>
              <a:rPr lang="ru-RU" sz="2800" b="1" dirty="0" err="1" smtClean="0">
                <a:latin typeface="Arial Narrow" pitchFamily="34" charset="0"/>
              </a:rPr>
              <a:t>Автокоментар</a:t>
            </a:r>
            <a:r>
              <a:rPr lang="ru-RU" sz="2800" b="1" dirty="0" smtClean="0">
                <a:latin typeface="Arial Narrow" pitchFamily="34" charset="0"/>
              </a:rPr>
              <a:t> Павла </a:t>
            </a:r>
            <a:r>
              <a:rPr lang="ru-RU" sz="2800" b="1" dirty="0" err="1" smtClean="0">
                <a:latin typeface="Arial Narrow" pitchFamily="34" charset="0"/>
              </a:rPr>
              <a:t>Загребельного</a:t>
            </a:r>
            <a:r>
              <a:rPr lang="ru-RU" sz="2800" b="1" dirty="0" smtClean="0">
                <a:latin typeface="Arial Narrow" pitchFamily="34" charset="0"/>
              </a:rPr>
              <a:t> </a:t>
            </a:r>
          </a:p>
          <a:p>
            <a:pPr algn="just"/>
            <a:endParaRPr lang="ru-RU" sz="2800" b="1" dirty="0" smtClean="0">
              <a:latin typeface="Arial Narrow" pitchFamily="34" charset="0"/>
            </a:endParaRPr>
          </a:p>
          <a:p>
            <a:pPr algn="just"/>
            <a:r>
              <a:rPr lang="ru-RU" sz="2800" b="1" dirty="0" smtClean="0">
                <a:latin typeface="Arial Narrow" pitchFamily="34" charset="0"/>
              </a:rPr>
              <a:t>	Сюжет великого </a:t>
            </a:r>
            <a:r>
              <a:rPr lang="ru-RU" sz="2800" b="1" dirty="0" err="1" smtClean="0">
                <a:latin typeface="Arial Narrow" pitchFamily="34" charset="0"/>
              </a:rPr>
              <a:t>обсягом</a:t>
            </a:r>
            <a:r>
              <a:rPr lang="ru-RU" sz="2800" b="1" dirty="0" smtClean="0">
                <a:latin typeface="Arial Narrow" pitchFamily="34" charset="0"/>
              </a:rPr>
              <a:t> роману, </a:t>
            </a:r>
            <a:r>
              <a:rPr lang="ru-RU" sz="2800" b="1" dirty="0" err="1" smtClean="0">
                <a:latin typeface="Arial Narrow" pitchFamily="34" charset="0"/>
              </a:rPr>
              <a:t>отже</a:t>
            </a:r>
            <a:r>
              <a:rPr lang="ru-RU" sz="2800" b="1" dirty="0" smtClean="0">
                <a:latin typeface="Arial Narrow" pitchFamily="34" charset="0"/>
              </a:rPr>
              <a:t>, </a:t>
            </a:r>
            <a:r>
              <a:rPr lang="ru-RU" sz="2800" b="1" dirty="0" err="1" smtClean="0">
                <a:latin typeface="Arial Narrow" pitchFamily="34" charset="0"/>
              </a:rPr>
              <a:t>опирається</a:t>
            </a:r>
            <a:r>
              <a:rPr lang="ru-RU" sz="2800" b="1" dirty="0" smtClean="0">
                <a:latin typeface="Arial Narrow" pitchFamily="34" charset="0"/>
              </a:rPr>
              <a:t> на </a:t>
            </a:r>
            <a:r>
              <a:rPr lang="ru-RU" sz="2800" b="1" dirty="0" err="1" smtClean="0">
                <a:latin typeface="Arial Narrow" pitchFamily="34" charset="0"/>
              </a:rPr>
              <a:t>багату</a:t>
            </a:r>
            <a:r>
              <a:rPr lang="ru-RU" sz="2800" b="1" dirty="0" smtClean="0">
                <a:latin typeface="Arial Narrow" pitchFamily="34" charset="0"/>
              </a:rPr>
              <a:t> </a:t>
            </a:r>
            <a:r>
              <a:rPr lang="ru-RU" sz="2800" b="1" dirty="0" err="1" smtClean="0">
                <a:latin typeface="Arial Narrow" pitchFamily="34" charset="0"/>
              </a:rPr>
              <a:t>й</a:t>
            </a:r>
            <a:r>
              <a:rPr lang="ru-RU" sz="2800" b="1" dirty="0" smtClean="0">
                <a:latin typeface="Arial Narrow" pitchFamily="34" charset="0"/>
              </a:rPr>
              <a:t> </a:t>
            </a:r>
            <a:r>
              <a:rPr lang="ru-RU" sz="2800" b="1" dirty="0" err="1" smtClean="0">
                <a:latin typeface="Arial Narrow" pitchFamily="34" charset="0"/>
              </a:rPr>
              <a:t>захопливу</a:t>
            </a:r>
            <a:r>
              <a:rPr lang="ru-RU" sz="2800" b="1" dirty="0" smtClean="0">
                <a:latin typeface="Arial Narrow" pitchFamily="34" charset="0"/>
              </a:rPr>
              <a:t> </a:t>
            </a:r>
            <a:r>
              <a:rPr lang="ru-RU" sz="2800" b="1" dirty="0" err="1" smtClean="0">
                <a:latin typeface="Arial Narrow" pitchFamily="34" charset="0"/>
              </a:rPr>
              <a:t>подієву</a:t>
            </a:r>
            <a:r>
              <a:rPr lang="ru-RU" sz="2800" b="1" dirty="0" smtClean="0">
                <a:latin typeface="Arial Narrow" pitchFamily="34" charset="0"/>
              </a:rPr>
              <a:t> </a:t>
            </a:r>
            <a:r>
              <a:rPr lang="ru-RU" sz="2800" b="1" dirty="0" err="1" smtClean="0">
                <a:latin typeface="Arial Narrow" pitchFamily="34" charset="0"/>
              </a:rPr>
              <a:t>інтригу</a:t>
            </a:r>
            <a:r>
              <a:rPr lang="ru-RU" sz="2800" b="1" dirty="0" smtClean="0">
                <a:latin typeface="Arial Narrow" pitchFamily="34" charset="0"/>
              </a:rPr>
              <a:t>, </a:t>
            </a:r>
            <a:r>
              <a:rPr lang="ru-RU" sz="2800" b="1" dirty="0" err="1" smtClean="0">
                <a:latin typeface="Arial Narrow" pitchFamily="34" charset="0"/>
              </a:rPr>
              <a:t>що</a:t>
            </a:r>
            <a:r>
              <a:rPr lang="ru-RU" sz="2800" b="1" dirty="0" smtClean="0">
                <a:latin typeface="Arial Narrow" pitchFamily="34" charset="0"/>
              </a:rPr>
              <a:t> </a:t>
            </a:r>
            <a:r>
              <a:rPr lang="ru-RU" sz="2800" b="1" dirty="0" err="1" smtClean="0">
                <a:latin typeface="Arial Narrow" pitchFamily="34" charset="0"/>
              </a:rPr>
              <a:t>дає</a:t>
            </a:r>
            <a:r>
              <a:rPr lang="ru-RU" sz="2800" b="1" dirty="0" smtClean="0">
                <a:latin typeface="Arial Narrow" pitchFamily="34" charset="0"/>
              </a:rPr>
              <a:t> </a:t>
            </a:r>
            <a:r>
              <a:rPr lang="ru-RU" sz="2800" b="1" dirty="0" err="1" smtClean="0">
                <a:latin typeface="Arial Narrow" pitchFamily="34" charset="0"/>
              </a:rPr>
              <a:t>змогу</a:t>
            </a:r>
            <a:r>
              <a:rPr lang="ru-RU" sz="2800" b="1" dirty="0" smtClean="0">
                <a:latin typeface="Arial Narrow" pitchFamily="34" charset="0"/>
              </a:rPr>
              <a:t> «</a:t>
            </a:r>
            <a:r>
              <a:rPr lang="ru-RU" sz="2800" b="1" dirty="0" err="1" smtClean="0">
                <a:latin typeface="Arial Narrow" pitchFamily="34" charset="0"/>
              </a:rPr>
              <a:t>переселити</a:t>
            </a:r>
            <a:r>
              <a:rPr lang="ru-RU" sz="2800" b="1" dirty="0" smtClean="0">
                <a:latin typeface="Arial Narrow" pitchFamily="34" charset="0"/>
              </a:rPr>
              <a:t>» </a:t>
            </a:r>
            <a:r>
              <a:rPr lang="ru-RU" sz="2800" b="1" dirty="0" err="1" smtClean="0">
                <a:latin typeface="Arial Narrow" pitchFamily="34" charset="0"/>
              </a:rPr>
              <a:t>читача</a:t>
            </a:r>
            <a:r>
              <a:rPr lang="ru-RU" sz="2800" b="1" dirty="0" smtClean="0">
                <a:latin typeface="Arial Narrow" pitchFamily="34" charset="0"/>
              </a:rPr>
              <a:t> в </a:t>
            </a:r>
            <a:r>
              <a:rPr lang="ru-RU" sz="2800" b="1" dirty="0" err="1" smtClean="0">
                <a:latin typeface="Arial Narrow" pitchFamily="34" charset="0"/>
              </a:rPr>
              <a:t>далеке</a:t>
            </a:r>
            <a:r>
              <a:rPr lang="ru-RU" sz="2800" b="1" dirty="0" smtClean="0">
                <a:latin typeface="Arial Narrow" pitchFamily="34" charset="0"/>
              </a:rPr>
              <a:t> ХІ </a:t>
            </a:r>
            <a:r>
              <a:rPr lang="ru-RU" sz="2800" b="1" dirty="0" err="1" smtClean="0">
                <a:latin typeface="Arial Narrow" pitchFamily="34" charset="0"/>
              </a:rPr>
              <a:t>століття</a:t>
            </a:r>
            <a:r>
              <a:rPr lang="ru-RU" sz="2800" b="1" dirty="0" smtClean="0">
                <a:latin typeface="Arial Narrow" pitchFamily="34" charset="0"/>
              </a:rPr>
              <a:t>, </a:t>
            </a:r>
            <a:r>
              <a:rPr lang="ru-RU" sz="2800" b="1" dirty="0" err="1" smtClean="0">
                <a:latin typeface="Arial Narrow" pitchFamily="34" charset="0"/>
              </a:rPr>
              <a:t>відтворене</a:t>
            </a:r>
            <a:r>
              <a:rPr lang="ru-RU" sz="2800" b="1" dirty="0" smtClean="0">
                <a:latin typeface="Arial Narrow" pitchFamily="34" charset="0"/>
              </a:rPr>
              <a:t> в </a:t>
            </a:r>
            <a:r>
              <a:rPr lang="ru-RU" sz="2800" b="1" dirty="0" err="1" smtClean="0">
                <a:latin typeface="Arial Narrow" pitchFamily="34" charset="0"/>
              </a:rPr>
              <a:t>усьому</a:t>
            </a:r>
            <a:r>
              <a:rPr lang="ru-RU" sz="2800" b="1" dirty="0" smtClean="0">
                <a:latin typeface="Arial Narrow" pitchFamily="34" charset="0"/>
              </a:rPr>
              <a:t> </a:t>
            </a:r>
            <a:r>
              <a:rPr lang="ru-RU" sz="2800" b="1" dirty="0" err="1" smtClean="0">
                <a:latin typeface="Arial Narrow" pitchFamily="34" charset="0"/>
              </a:rPr>
              <a:t>багатстві</a:t>
            </a:r>
            <a:r>
              <a:rPr lang="ru-RU" sz="2800" b="1" dirty="0" smtClean="0">
                <a:latin typeface="Arial Narrow" pitchFamily="34" charset="0"/>
              </a:rPr>
              <a:t> </a:t>
            </a:r>
            <a:r>
              <a:rPr lang="ru-RU" sz="2800" b="1" dirty="0" err="1" smtClean="0">
                <a:latin typeface="Arial Narrow" pitchFamily="34" charset="0"/>
              </a:rPr>
              <a:t>історичної</a:t>
            </a:r>
            <a:r>
              <a:rPr lang="ru-RU" sz="2800" b="1" dirty="0" smtClean="0">
                <a:latin typeface="Arial Narrow" pitchFamily="34" charset="0"/>
              </a:rPr>
              <a:t> </a:t>
            </a:r>
            <a:r>
              <a:rPr lang="ru-RU" sz="2800" b="1" dirty="0" err="1" smtClean="0">
                <a:latin typeface="Arial Narrow" pitchFamily="34" charset="0"/>
              </a:rPr>
              <a:t>інформації</a:t>
            </a:r>
            <a:r>
              <a:rPr lang="ru-RU" sz="2800" b="1" dirty="0" smtClean="0">
                <a:latin typeface="Arial Narrow" pitchFamily="34" charset="0"/>
              </a:rPr>
              <a:t>. </a:t>
            </a:r>
          </a:p>
          <a:p>
            <a:endParaRPr lang="ru-RU"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142844" y="214290"/>
            <a:ext cx="878687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«Мені не просто хотілося показати часи Ярослава Мудрого, не просто зробити спробу реконструкції епохи, не просто відтворити процес будівництва Софійського собору аж до вигадування автора цієї величної споруди, імені якого, як і безлічі інших дорогих для нас імен, історія, на жаль, не донесла до наших часів. Ішлося про більше. Хотілося показати нерозривність часів, показати, що великий культурний спадок, полишений нам історією, існує не самодостатньо, а входить у наше життя щоденне, впливає на наші смаки й почування, формує в нас відчуття краси й величі, ми ж платимо своїм далеким предкам тим, що ставимося до їхнього спадку з </a:t>
            </a:r>
            <a:r>
              <a:rPr lang="uk-UA" sz="2800" b="1" dirty="0" smtClean="0">
                <a:latin typeface="Arial Narrow" pitchFamily="34" charset="0"/>
                <a:ea typeface="Calibri" pitchFamily="34" charset="0"/>
                <a:cs typeface="Times New Roman" pitchFamily="18" charset="0"/>
              </a:rPr>
              <a:t>належною шанобою, оберігаємо й захищаємо його». 	(П.Загребельний про творчий задум роману «Диво»)</a:t>
            </a:r>
            <a:endParaRPr lang="ru-RU" sz="2800" b="1" dirty="0" smtClean="0">
              <a:latin typeface="Arial Narrow" pitchFamily="34" charset="0"/>
              <a:ea typeface="Calibri" pitchFamily="34" charset="0"/>
              <a:cs typeface="Times New Roman" pitchFamily="18" charset="0"/>
            </a:endParaRPr>
          </a:p>
          <a:p>
            <a:pPr lvl="0" algn="just" fontAlgn="base">
              <a:spcBef>
                <a:spcPct val="0"/>
              </a:spcBef>
              <a:spcAft>
                <a:spcPct val="0"/>
              </a:spcAft>
            </a:pPr>
            <a:r>
              <a:rPr lang="uk-UA" sz="2800" b="1" dirty="0" smtClean="0">
                <a:latin typeface="Arial Narrow" pitchFamily="34" charset="0"/>
              </a:rPr>
              <a:t>							</a:t>
            </a:r>
            <a:r>
              <a:rPr lang="uk-UA" sz="2800" b="1" i="1" dirty="0" smtClean="0">
                <a:latin typeface="Arial Narrow" pitchFamily="34" charset="0"/>
              </a:rPr>
              <a:t> </a:t>
            </a:r>
            <a:endParaRPr kumimoji="0" lang="uk-UA" sz="2800" b="1" i="1"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5"/>
                                        </p:tgtEl>
                                        <p:attrNameLst>
                                          <p:attrName>style.visibility</p:attrName>
                                        </p:attrNameLst>
                                      </p:cBhvr>
                                      <p:to>
                                        <p:strVal val="visible"/>
                                      </p:to>
                                    </p:set>
                                    <p:anim calcmode="lin" valueType="num">
                                      <p:cBhvr additive="base">
                                        <p:cTn id="7" dur="500" fill="hold"/>
                                        <p:tgtEl>
                                          <p:spTgt spid="98305"/>
                                        </p:tgtEl>
                                        <p:attrNameLst>
                                          <p:attrName>ppt_x</p:attrName>
                                        </p:attrNameLst>
                                      </p:cBhvr>
                                      <p:tavLst>
                                        <p:tav tm="0">
                                          <p:val>
                                            <p:strVal val="#ppt_x"/>
                                          </p:val>
                                        </p:tav>
                                        <p:tav tm="100000">
                                          <p:val>
                                            <p:strVal val="#ppt_x"/>
                                          </p:val>
                                        </p:tav>
                                      </p:tavLst>
                                    </p:anim>
                                    <p:anim calcmode="lin" valueType="num">
                                      <p:cBhvr additive="base">
                                        <p:cTn id="8" dur="500" fill="hold"/>
                                        <p:tgtEl>
                                          <p:spTgt spid="98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357158" y="1071546"/>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«…Може, будовано цей собор у сльозах, прокляттях і крові, може, з урочистим співом і радістю,…але піднявся він у тій землі,…яку називали землею багатьох городів, …і…вознеслося рожеве кам’яне диво: небаченої величі й краси храм, який …не мав рівних у цілому світі»</a:t>
            </a:r>
            <a:endParaRPr kumimoji="0" lang="ru-RU"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П.Загребельний</a:t>
            </a:r>
            <a:endPar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09"/>
                                        </p:tgtEl>
                                        <p:attrNameLst>
                                          <p:attrName>style.visibility</p:attrName>
                                        </p:attrNameLst>
                                      </p:cBhvr>
                                      <p:to>
                                        <p:strVal val="visible"/>
                                      </p:to>
                                    </p:set>
                                    <p:anim calcmode="lin" valueType="num">
                                      <p:cBhvr additive="base">
                                        <p:cTn id="7" dur="500" fill="hold"/>
                                        <p:tgtEl>
                                          <p:spTgt spid="94209"/>
                                        </p:tgtEl>
                                        <p:attrNameLst>
                                          <p:attrName>ppt_x</p:attrName>
                                        </p:attrNameLst>
                                      </p:cBhvr>
                                      <p:tavLst>
                                        <p:tav tm="0">
                                          <p:val>
                                            <p:strVal val="#ppt_x"/>
                                          </p:val>
                                        </p:tav>
                                        <p:tav tm="100000">
                                          <p:val>
                                            <p:strVal val="#ppt_x"/>
                                          </p:val>
                                        </p:tav>
                                      </p:tavLst>
                                    </p:anim>
                                    <p:anim calcmode="lin" valueType="num">
                                      <p:cBhvr additive="base">
                                        <p:cTn id="8" dur="500" fill="hold"/>
                                        <p:tgtEl>
                                          <p:spTgt spid="94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785794"/>
            <a:ext cx="414337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0000"/>
                </a:solidFill>
                <a:effectLst/>
                <a:latin typeface="Arial" pitchFamily="34" charset="0"/>
                <a:ea typeface="Times New Roman" pitchFamily="18" charset="0"/>
              </a:rPr>
              <a:t> </a:t>
            </a:r>
            <a:endParaRPr kumimoji="0" lang="uk-UA" sz="1800" b="0" i="0" u="none" strike="noStrike" cap="none" normalizeH="0" baseline="0" dirty="0" smtClean="0">
              <a:ln>
                <a:noFill/>
              </a:ln>
              <a:solidFill>
                <a:schemeClr val="tx1"/>
              </a:solidFill>
              <a:effectLst/>
              <a:latin typeface="Arial" pitchFamily="34" charset="0"/>
            </a:endParaRPr>
          </a:p>
        </p:txBody>
      </p:sp>
      <p:sp>
        <p:nvSpPr>
          <p:cNvPr id="3" name="Скругленный прямоугольник 2"/>
          <p:cNvSpPr/>
          <p:nvPr/>
        </p:nvSpPr>
        <p:spPr>
          <a:xfrm>
            <a:off x="1214414" y="1571612"/>
            <a:ext cx="6858048" cy="321471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26" name="Rectangle 2"/>
          <p:cNvSpPr>
            <a:spLocks noChangeArrowheads="1"/>
          </p:cNvSpPr>
          <p:nvPr/>
        </p:nvSpPr>
        <p:spPr bwMode="auto">
          <a:xfrm>
            <a:off x="1357290" y="1714488"/>
            <a:ext cx="6500858" cy="28623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uk-UA" sz="3600" b="0" i="0" u="none" strike="noStrike" cap="none" normalizeH="0" baseline="0" dirty="0" smtClean="0">
                <a:ln>
                  <a:noFill/>
                </a:ln>
                <a:solidFill>
                  <a:srgbClr val="000000"/>
                </a:solidFill>
                <a:effectLst>
                  <a:outerShdw blurRad="38100" dist="38100" dir="2700000" algn="tl">
                    <a:srgbClr val="000000">
                      <a:alpha val="43137"/>
                    </a:srgbClr>
                  </a:outerShdw>
                </a:effectLst>
                <a:latin typeface="Arial Narrow" pitchFamily="34" charset="0"/>
                <a:ea typeface="Times New Roman" pitchFamily="18" charset="0"/>
              </a:rPr>
              <a:t>Автор вибудував незвичайну, цілком несподівану композицію: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rgbClr val="000000"/>
                </a:solidFill>
                <a:effectLst>
                  <a:outerShdw blurRad="38100" dist="38100" dir="2700000" algn="tl">
                    <a:srgbClr val="000000">
                      <a:alpha val="43137"/>
                    </a:srgbClr>
                  </a:outerShdw>
                </a:effectLst>
                <a:latin typeface="Arial Narrow" pitchFamily="34" charset="0"/>
                <a:ea typeface="Times New Roman" pitchFamily="18" charset="0"/>
              </a:rPr>
              <a:t>час дії у творі охоплює майже ціле тисячоліття, відбите у трьох часових площинах</a:t>
            </a:r>
            <a:endParaRPr kumimoji="0" lang="uk-UA"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14290"/>
            <a:ext cx="5357850" cy="785818"/>
          </a:xfrm>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uk-UA" dirty="0" smtClean="0"/>
              <a:t/>
            </a:r>
            <a:br>
              <a:rPr lang="uk-UA" dirty="0" smtClean="0"/>
            </a:br>
            <a:r>
              <a:rPr lang="uk-UA" dirty="0" smtClean="0">
                <a:effectLst>
                  <a:glow rad="101600">
                    <a:schemeClr val="bg1">
                      <a:alpha val="60000"/>
                    </a:schemeClr>
                  </a:glow>
                  <a:outerShdw blurRad="38100" dist="38100" dir="2700000" algn="tl">
                    <a:srgbClr val="000000">
                      <a:alpha val="43137"/>
                    </a:srgbClr>
                  </a:outerShdw>
                </a:effectLst>
              </a:rPr>
              <a:t>Часові площини</a:t>
            </a:r>
            <a:r>
              <a:rPr lang="ru-RU" dirty="0" smtClean="0">
                <a:effectLst>
                  <a:glow rad="101600">
                    <a:schemeClr val="bg1">
                      <a:alpha val="60000"/>
                    </a:schemeClr>
                  </a:glow>
                  <a:outerShdw blurRad="38100" dist="38100" dir="2700000" algn="tl">
                    <a:srgbClr val="000000">
                      <a:alpha val="43137"/>
                    </a:srgbClr>
                  </a:outerShdw>
                </a:effectLst>
              </a:rPr>
              <a:t/>
            </a:r>
            <a:br>
              <a:rPr lang="ru-RU" dirty="0" smtClean="0">
                <a:effectLst>
                  <a:glow rad="101600">
                    <a:schemeClr val="bg1">
                      <a:alpha val="60000"/>
                    </a:schemeClr>
                  </a:glow>
                  <a:outerShdw blurRad="38100" dist="38100" dir="2700000" algn="tl">
                    <a:srgbClr val="000000">
                      <a:alpha val="43137"/>
                    </a:srgbClr>
                  </a:outerShdw>
                </a:effectLst>
              </a:rPr>
            </a:br>
            <a:r>
              <a:rPr lang="uk-UA" dirty="0" smtClean="0"/>
              <a:t> </a:t>
            </a:r>
            <a:endParaRPr lang="ru-RU" dirty="0"/>
          </a:p>
        </p:txBody>
      </p:sp>
      <p:sp>
        <p:nvSpPr>
          <p:cNvPr id="4" name="Скругленный прямоугольник 3"/>
          <p:cNvSpPr/>
          <p:nvPr/>
        </p:nvSpPr>
        <p:spPr>
          <a:xfrm>
            <a:off x="285720" y="1214422"/>
            <a:ext cx="4214842" cy="2500330"/>
          </a:xfrm>
          <a:prstGeom prst="roundRect">
            <a:avLst>
              <a:gd name="adj"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uk-UA" sz="2800" b="1" dirty="0" smtClean="0">
                <a:effectLst>
                  <a:outerShdw blurRad="38100" dist="38100" dir="2700000" algn="tl">
                    <a:srgbClr val="000000">
                      <a:alpha val="43137"/>
                    </a:srgbClr>
                  </a:outerShdw>
                </a:effectLst>
                <a:latin typeface="Arial Narrow" pitchFamily="34" charset="0"/>
              </a:rPr>
              <a:t> </a:t>
            </a:r>
          </a:p>
          <a:p>
            <a:pPr algn="ctr"/>
            <a:endParaRPr lang="ru-RU" sz="3200" b="1" dirty="0">
              <a:effectLst>
                <a:outerShdw blurRad="38100" dist="38100" dir="2700000" algn="tl">
                  <a:srgbClr val="000000">
                    <a:alpha val="43137"/>
                  </a:srgbClr>
                </a:outerShdw>
              </a:effectLst>
              <a:latin typeface="Arial Narrow" pitchFamily="34" charset="0"/>
            </a:endParaRPr>
          </a:p>
        </p:txBody>
      </p:sp>
      <p:sp>
        <p:nvSpPr>
          <p:cNvPr id="5" name="Скругленный прямоугольник 4"/>
          <p:cNvSpPr/>
          <p:nvPr/>
        </p:nvSpPr>
        <p:spPr>
          <a:xfrm>
            <a:off x="5000628" y="1285860"/>
            <a:ext cx="4000528" cy="25003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6" name="Содержимое 5"/>
          <p:cNvSpPr>
            <a:spLocks noGrp="1"/>
          </p:cNvSpPr>
          <p:nvPr>
            <p:ph idx="1"/>
          </p:nvPr>
        </p:nvSpPr>
        <p:spPr>
          <a:xfrm>
            <a:off x="2071670" y="4000504"/>
            <a:ext cx="5286412" cy="2143140"/>
          </a:xfrm>
          <a:prstGeom prst="roundRect">
            <a:avLst>
              <a:gd name="adj" fmla="val 26969"/>
            </a:avLst>
          </a:prstGeom>
        </p:spPr>
        <p:style>
          <a:lnRef idx="0">
            <a:schemeClr val="dk1"/>
          </a:lnRef>
          <a:fillRef idx="3">
            <a:schemeClr val="dk1"/>
          </a:fillRef>
          <a:effectRef idx="3">
            <a:schemeClr val="dk1"/>
          </a:effectRef>
          <a:fontRef idx="minor">
            <a:schemeClr val="lt1"/>
          </a:fontRef>
        </p:style>
        <p:txBody>
          <a:bodyPr rtlCol="0" anchor="ctr">
            <a:normAutofit/>
          </a:bodyPr>
          <a:lstStyle/>
          <a:p>
            <a:pPr algn="ctr">
              <a:buNone/>
            </a:pPr>
            <a:endParaRPr lang="ru-RU" sz="3600" b="1" i="1" dirty="0">
              <a:effectLst>
                <a:outerShdw blurRad="38100" dist="38100" dir="2700000" algn="tl">
                  <a:srgbClr val="000000">
                    <a:alpha val="43137"/>
                  </a:srgbClr>
                </a:outerShdw>
              </a:effectLst>
              <a:latin typeface="Arial Narrow" pitchFamily="34" charset="0"/>
            </a:endParaRPr>
          </a:p>
        </p:txBody>
      </p:sp>
      <p:sp>
        <p:nvSpPr>
          <p:cNvPr id="97283" name="Rectangle 3"/>
          <p:cNvSpPr>
            <a:spLocks noChangeArrowheads="1"/>
          </p:cNvSpPr>
          <p:nvPr/>
        </p:nvSpPr>
        <p:spPr bwMode="auto">
          <a:xfrm>
            <a:off x="5214942" y="1643050"/>
            <a:ext cx="29289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6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a:t>
            </a:r>
            <a:endParaRPr kumimoji="0" lang="uk-UA" sz="36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ndParaRPr>
          </a:p>
        </p:txBody>
      </p:sp>
      <p:cxnSp>
        <p:nvCxnSpPr>
          <p:cNvPr id="12" name="Прямая со стрелкой 11"/>
          <p:cNvCxnSpPr>
            <a:stCxn id="2" idx="2"/>
            <a:endCxn id="4" idx="0"/>
          </p:cNvCxnSpPr>
          <p:nvPr/>
        </p:nvCxnSpPr>
        <p:spPr>
          <a:xfrm rot="5400000">
            <a:off x="3428992" y="-35743"/>
            <a:ext cx="214314" cy="2286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5" idx="0"/>
          </p:cNvCxnSpPr>
          <p:nvPr/>
        </p:nvCxnSpPr>
        <p:spPr>
          <a:xfrm>
            <a:off x="4714876" y="1000108"/>
            <a:ext cx="2286016"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3178961" y="2536023"/>
            <a:ext cx="3071833" cy="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05" name="Rectangle 1"/>
          <p:cNvSpPr>
            <a:spLocks noChangeArrowheads="1"/>
          </p:cNvSpPr>
          <p:nvPr/>
        </p:nvSpPr>
        <p:spPr bwMode="auto">
          <a:xfrm>
            <a:off x="357158" y="1285860"/>
            <a:ext cx="4000528" cy="2246769"/>
          </a:xfrm>
          <a:prstGeom prst="rect">
            <a:avLst/>
          </a:prstGeom>
          <a:solidFill>
            <a:schemeClr val="accent3"/>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Період Київської Русі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Х-ХІ ст. (992 — 1037 рр. ) -</a:t>
            </a:r>
            <a:endParaRPr kumimoji="0" lang="ru-RU" sz="28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майстер </a:t>
            </a:r>
            <a:r>
              <a:rPr kumimoji="0" lang="uk-UA" sz="2800" b="1" i="1" u="none" strike="noStrike" cap="none" normalizeH="0" baseline="0" dirty="0" err="1" smtClean="0">
                <a:ln>
                  <a:noFill/>
                </a:ln>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Сивоок</a:t>
            </a:r>
            <a:r>
              <a:rPr kumimoji="0" lang="uk-UA" sz="28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і князь Ярослав Мудрий </a:t>
            </a:r>
            <a:endParaRPr kumimoji="0" lang="ru-RU" sz="28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Narrow" pitchFamily="34" charset="0"/>
            </a:endParaRPr>
          </a:p>
        </p:txBody>
      </p:sp>
      <p:sp>
        <p:nvSpPr>
          <p:cNvPr id="21506" name="Rectangle 2"/>
          <p:cNvSpPr>
            <a:spLocks noChangeArrowheads="1"/>
          </p:cNvSpPr>
          <p:nvPr/>
        </p:nvSpPr>
        <p:spPr bwMode="auto">
          <a:xfrm>
            <a:off x="5072066" y="1428736"/>
            <a:ext cx="3857652" cy="2246769"/>
          </a:xfrm>
          <a:prstGeom prst="rect">
            <a:avLst/>
          </a:prstGeom>
          <a:solidFill>
            <a:schemeClr val="accent4">
              <a:lumMod val="75000"/>
            </a:schemeClr>
          </a:solidFill>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0" i="1" u="none" strike="noStrike" cap="none" normalizeH="0" baseline="0" dirty="0" smtClean="0">
                <a:ln>
                  <a:noFill/>
                </a:ln>
                <a:solidFill>
                  <a:srgbClr val="000000"/>
                </a:solidFill>
                <a:effectLst/>
                <a:latin typeface="Arial Narrow" pitchFamily="34" charset="0"/>
                <a:ea typeface="Times New Roman" pitchFamily="18" charset="0"/>
              </a:rPr>
              <a:t> </a:t>
            </a:r>
            <a:r>
              <a:rPr kumimoji="0" lang="uk-UA" sz="2800" b="0" i="1" u="none" strike="noStrike" cap="none" normalizeH="0" baseline="0" dirty="0" smtClean="0">
                <a:ln>
                  <a:noFill/>
                </a:ln>
                <a:solidFill>
                  <a:schemeClr val="bg1"/>
                </a:solidFill>
                <a:effectLst/>
                <a:latin typeface="Arial Narrow" pitchFamily="34" charset="0"/>
                <a:ea typeface="Times New Roman" pitchFamily="18" charset="0"/>
              </a:rPr>
              <a:t>Друга світова війна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1" u="none" strike="noStrike" cap="none" normalizeH="0" baseline="0" dirty="0" smtClean="0">
                <a:ln>
                  <a:noFill/>
                </a:ln>
                <a:solidFill>
                  <a:schemeClr val="bg1"/>
                </a:solidFill>
                <a:effectLst/>
                <a:latin typeface="Arial Narrow" pitchFamily="34" charset="0"/>
                <a:ea typeface="Times New Roman" pitchFamily="18" charset="0"/>
              </a:rPr>
              <a:t> (1941 — 1942 </a:t>
            </a:r>
            <a:r>
              <a:rPr kumimoji="0" lang="uk-UA" sz="2800" b="0" i="1" u="none" strike="noStrike" cap="none" normalizeH="0" baseline="0" dirty="0" err="1" smtClean="0">
                <a:ln>
                  <a:noFill/>
                </a:ln>
                <a:solidFill>
                  <a:schemeClr val="bg1"/>
                </a:solidFill>
                <a:effectLst/>
                <a:latin typeface="Arial Narrow" pitchFamily="34" charset="0"/>
                <a:ea typeface="Times New Roman" pitchFamily="18" charset="0"/>
              </a:rPr>
              <a:t>рр</a:t>
            </a:r>
            <a:r>
              <a:rPr kumimoji="0" lang="uk-UA" sz="2800" b="0" i="1" u="none" strike="noStrike" cap="none" normalizeH="0" baseline="0" dirty="0" smtClean="0">
                <a:ln>
                  <a:noFill/>
                </a:ln>
                <a:solidFill>
                  <a:schemeClr val="bg1"/>
                </a:solidFill>
                <a:effectLst/>
                <a:latin typeface="Arial Narrow" pitchFamily="34" charset="0"/>
                <a:ea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1" u="none" strike="noStrike" cap="none" normalizeH="0" baseline="0" dirty="0" smtClean="0">
                <a:ln>
                  <a:noFill/>
                </a:ln>
                <a:solidFill>
                  <a:schemeClr val="bg1"/>
                </a:solidFill>
                <a:effectLst/>
                <a:latin typeface="Arial Narrow" pitchFamily="34" charset="0"/>
                <a:ea typeface="Times New Roman" pitchFamily="18" charset="0"/>
              </a:rPr>
              <a:t> історія професора Отави, якому доводиться рятувати Київську Софію</a:t>
            </a:r>
            <a:endParaRPr kumimoji="0" lang="uk-UA" sz="2800" b="0" i="1" u="none" strike="noStrike" cap="none" normalizeH="0" baseline="0" dirty="0" smtClean="0">
              <a:ln>
                <a:noFill/>
              </a:ln>
              <a:solidFill>
                <a:schemeClr val="tx1"/>
              </a:solidFill>
              <a:effectLst/>
              <a:latin typeface="Arial Narrow" pitchFamily="34" charset="0"/>
            </a:endParaRPr>
          </a:p>
        </p:txBody>
      </p:sp>
      <p:sp>
        <p:nvSpPr>
          <p:cNvPr id="36" name="Прямоугольник 35"/>
          <p:cNvSpPr/>
          <p:nvPr/>
        </p:nvSpPr>
        <p:spPr>
          <a:xfrm>
            <a:off x="2357422" y="4143380"/>
            <a:ext cx="4714908" cy="1815882"/>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buNone/>
            </a:pPr>
            <a:r>
              <a:rPr lang="ru-RU" sz="2800" b="1" i="1" dirty="0" smtClean="0">
                <a:latin typeface="Arial Narrow" pitchFamily="34" charset="0"/>
              </a:rPr>
              <a:t>1965 — 1966 </a:t>
            </a:r>
            <a:r>
              <a:rPr lang="ru-RU" sz="2800" b="1" i="1" dirty="0" err="1" smtClean="0">
                <a:latin typeface="Arial Narrow" pitchFamily="34" charset="0"/>
              </a:rPr>
              <a:t>рр</a:t>
            </a:r>
            <a:r>
              <a:rPr lang="ru-RU" sz="2800" b="1" i="1" dirty="0" smtClean="0">
                <a:latin typeface="Arial Narrow" pitchFamily="34" charset="0"/>
              </a:rPr>
              <a:t>. -  </a:t>
            </a:r>
          </a:p>
          <a:p>
            <a:pPr algn="ctr">
              <a:buNone/>
            </a:pPr>
            <a:r>
              <a:rPr lang="ru-RU" sz="2800" b="1" i="1" dirty="0" smtClean="0">
                <a:latin typeface="Arial Narrow" pitchFamily="34" charset="0"/>
              </a:rPr>
              <a:t> </a:t>
            </a:r>
            <a:r>
              <a:rPr lang="ru-RU" sz="2800" b="1" i="1" dirty="0" err="1" smtClean="0">
                <a:latin typeface="Arial Narrow" pitchFamily="34" charset="0"/>
              </a:rPr>
              <a:t>історія</a:t>
            </a:r>
            <a:r>
              <a:rPr lang="ru-RU" sz="2800" b="1" i="1" dirty="0" smtClean="0">
                <a:latin typeface="Arial Narrow" pitchFamily="34" charset="0"/>
              </a:rPr>
              <a:t> Бориса </a:t>
            </a:r>
            <a:r>
              <a:rPr lang="ru-RU" sz="2800" b="1" i="1" dirty="0" err="1" smtClean="0">
                <a:latin typeface="Arial Narrow" pitchFamily="34" charset="0"/>
              </a:rPr>
              <a:t>Отави</a:t>
            </a:r>
            <a:r>
              <a:rPr lang="ru-RU" sz="2800" b="1" i="1" dirty="0" smtClean="0">
                <a:latin typeface="Arial Narrow" pitchFamily="34" charset="0"/>
              </a:rPr>
              <a:t>, </a:t>
            </a:r>
            <a:r>
              <a:rPr lang="ru-RU" sz="2800" b="1" i="1" dirty="0" err="1" smtClean="0">
                <a:latin typeface="Arial Narrow" pitchFamily="34" charset="0"/>
              </a:rPr>
              <a:t>який</a:t>
            </a:r>
            <a:r>
              <a:rPr lang="ru-RU" sz="2800" b="1" i="1" dirty="0" smtClean="0">
                <a:latin typeface="Arial Narrow" pitchFamily="34" charset="0"/>
              </a:rPr>
              <a:t> </a:t>
            </a:r>
            <a:r>
              <a:rPr lang="ru-RU" sz="2800" b="1" i="1" dirty="0" err="1" smtClean="0">
                <a:latin typeface="Arial Narrow" pitchFamily="34" charset="0"/>
              </a:rPr>
              <a:t>повірив</a:t>
            </a:r>
            <a:r>
              <a:rPr lang="ru-RU" sz="2800" b="1" i="1" dirty="0" smtClean="0">
                <a:latin typeface="Arial Narrow" pitchFamily="34" charset="0"/>
              </a:rPr>
              <a:t> у </a:t>
            </a:r>
            <a:r>
              <a:rPr lang="ru-RU" sz="2800" b="1" i="1" dirty="0" err="1" smtClean="0">
                <a:latin typeface="Arial Narrow" pitchFamily="34" charset="0"/>
              </a:rPr>
              <a:t>батькову</a:t>
            </a:r>
            <a:r>
              <a:rPr lang="ru-RU" sz="2800" b="1" i="1" dirty="0" smtClean="0">
                <a:latin typeface="Arial Narrow" pitchFamily="34" charset="0"/>
              </a:rPr>
              <a:t> </a:t>
            </a:r>
            <a:r>
              <a:rPr lang="ru-RU" sz="2800" b="1" i="1" dirty="0" err="1" smtClean="0">
                <a:latin typeface="Arial Narrow" pitchFamily="34" charset="0"/>
              </a:rPr>
              <a:t>гіпотезу</a:t>
            </a:r>
            <a:r>
              <a:rPr lang="ru-RU" sz="2800" b="1" i="1" dirty="0" smtClean="0">
                <a:latin typeface="Arial Narrow" pitchFamily="34" charset="0"/>
              </a:rPr>
              <a:t> про </a:t>
            </a:r>
            <a:r>
              <a:rPr lang="ru-RU" sz="2800" b="1" i="1" dirty="0" err="1" smtClean="0">
                <a:latin typeface="Arial Narrow" pitchFamily="34" charset="0"/>
              </a:rPr>
              <a:t>майстра</a:t>
            </a:r>
            <a:r>
              <a:rPr lang="ru-RU" sz="2800" b="1" i="1" dirty="0" smtClean="0">
                <a:latin typeface="Arial Narrow" pitchFamily="34" charset="0"/>
              </a:rPr>
              <a:t> </a:t>
            </a:r>
            <a:r>
              <a:rPr lang="ru-RU" sz="2800" b="1" i="1" dirty="0" err="1" smtClean="0">
                <a:latin typeface="Arial Narrow" pitchFamily="34" charset="0"/>
              </a:rPr>
              <a:t>Сивоока</a:t>
            </a:r>
            <a:endParaRPr lang="ru-RU" sz="2800" b="1" i="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1505"/>
                                        </p:tgtEl>
                                        <p:attrNameLst>
                                          <p:attrName>style.visibility</p:attrName>
                                        </p:attrNameLst>
                                      </p:cBhvr>
                                      <p:to>
                                        <p:strVal val="visible"/>
                                      </p:to>
                                    </p:set>
                                    <p:anim calcmode="lin" valueType="num">
                                      <p:cBhvr>
                                        <p:cTn id="15" dur="500" decel="50000" fill="hold">
                                          <p:stCondLst>
                                            <p:cond delay="0"/>
                                          </p:stCondLst>
                                        </p:cTn>
                                        <p:tgtEl>
                                          <p:spTgt spid="2150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150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1505"/>
                                        </p:tgtEl>
                                        <p:attrNameLst>
                                          <p:attrName>ppt_w</p:attrName>
                                        </p:attrNameLst>
                                      </p:cBhvr>
                                      <p:tavLst>
                                        <p:tav tm="0">
                                          <p:val>
                                            <p:strVal val="#ppt_w*.05"/>
                                          </p:val>
                                        </p:tav>
                                        <p:tav tm="100000">
                                          <p:val>
                                            <p:strVal val="#ppt_w"/>
                                          </p:val>
                                        </p:tav>
                                      </p:tavLst>
                                    </p:anim>
                                    <p:anim calcmode="lin" valueType="num">
                                      <p:cBhvr>
                                        <p:cTn id="18" dur="1000" fill="hold"/>
                                        <p:tgtEl>
                                          <p:spTgt spid="2150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150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150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150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1505"/>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p:cTn id="27" dur="500" decel="50000" fill="hold">
                                          <p:stCondLst>
                                            <p:cond delay="0"/>
                                          </p:stCondLst>
                                        </p:cTn>
                                        <p:tgtEl>
                                          <p:spTgt spid="2150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50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506"/>
                                        </p:tgtEl>
                                        <p:attrNameLst>
                                          <p:attrName>ppt_w</p:attrName>
                                        </p:attrNameLst>
                                      </p:cBhvr>
                                      <p:tavLst>
                                        <p:tav tm="0">
                                          <p:val>
                                            <p:strVal val="#ppt_w*.05"/>
                                          </p:val>
                                        </p:tav>
                                        <p:tav tm="100000">
                                          <p:val>
                                            <p:strVal val="#ppt_w"/>
                                          </p:val>
                                        </p:tav>
                                      </p:tavLst>
                                    </p:anim>
                                    <p:anim calcmode="lin" valueType="num">
                                      <p:cBhvr>
                                        <p:cTn id="30" dur="1000" fill="hold"/>
                                        <p:tgtEl>
                                          <p:spTgt spid="2150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50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50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50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50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42" dur="1000" fill="hold"/>
                                        <p:tgtEl>
                                          <p:spTgt spid="3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505" grpId="0" animBg="1"/>
      <p:bldP spid="21506"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42876"/>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500034" y="142852"/>
          <a:ext cx="8143932" cy="6648333"/>
        </p:xfrm>
        <a:graphic>
          <a:graphicData uri="http://schemas.openxmlformats.org/drawingml/2006/table">
            <a:tbl>
              <a:tblPr firstRow="1" bandRow="1">
                <a:tableStyleId>{5C22544A-7EE6-4342-B048-85BDC9FD1C3A}</a:tableStyleId>
              </a:tblPr>
              <a:tblGrid>
                <a:gridCol w="5453563"/>
                <a:gridCol w="2690369"/>
              </a:tblGrid>
              <a:tr h="564897">
                <a:tc>
                  <a:txBody>
                    <a:bodyPr/>
                    <a:lstStyle/>
                    <a:p>
                      <a:pPr algn="just"/>
                      <a:r>
                        <a:rPr lang="uk-UA" sz="3200" i="1" dirty="0" smtClean="0">
                          <a:effectLst>
                            <a:outerShdw blurRad="38100" dist="38100" dir="2700000" algn="tl">
                              <a:srgbClr val="000000">
                                <a:alpha val="43137"/>
                              </a:srgbClr>
                            </a:outerShdw>
                          </a:effectLst>
                          <a:latin typeface="Arial Narrow" pitchFamily="34" charset="0"/>
                        </a:rPr>
                        <a:t>Художня правда  </a:t>
                      </a:r>
                      <a:endParaRPr lang="ru-RU" sz="3200" i="1" dirty="0">
                        <a:effectLst>
                          <a:outerShdw blurRad="38100" dist="38100" dir="2700000" algn="tl">
                            <a:srgbClr val="000000">
                              <a:alpha val="43137"/>
                            </a:srgbClr>
                          </a:outerShdw>
                        </a:effectLst>
                        <a:latin typeface="Arial Narrow" pitchFamily="34" charset="0"/>
                      </a:endParaRPr>
                    </a:p>
                  </a:txBody>
                  <a:tcPr/>
                </a:tc>
                <a:tc>
                  <a:txBody>
                    <a:bodyPr/>
                    <a:lstStyle/>
                    <a:p>
                      <a:pPr algn="just"/>
                      <a:r>
                        <a:rPr lang="uk-UA" sz="3200" i="1" dirty="0" smtClean="0">
                          <a:effectLst>
                            <a:outerShdw blurRad="38100" dist="38100" dir="2700000" algn="tl">
                              <a:srgbClr val="000000">
                                <a:alpha val="43137"/>
                              </a:srgbClr>
                            </a:outerShdw>
                          </a:effectLst>
                          <a:latin typeface="Arial Narrow" pitchFamily="34" charset="0"/>
                        </a:rPr>
                        <a:t> Вимисел  </a:t>
                      </a:r>
                      <a:endParaRPr lang="ru-RU" sz="3200" i="1" dirty="0">
                        <a:effectLst>
                          <a:outerShdw blurRad="38100" dist="38100" dir="2700000" algn="tl">
                            <a:srgbClr val="000000">
                              <a:alpha val="43137"/>
                            </a:srgbClr>
                          </a:outerShdw>
                        </a:effectLst>
                        <a:latin typeface="Arial Narrow" pitchFamily="34" charset="0"/>
                      </a:endParaRPr>
                    </a:p>
                  </a:txBody>
                  <a:tcPr/>
                </a:tc>
              </a:tr>
              <a:tr h="4924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3200" dirty="0" smtClean="0">
                          <a:latin typeface="Arial Narrow" pitchFamily="34" charset="0"/>
                        </a:rPr>
                        <a:t>Міжусобиці князів</a:t>
                      </a:r>
                      <a:endParaRPr lang="ru-RU" sz="3200" dirty="0">
                        <a:latin typeface="Arial Narrow" pitchFamily="34" charset="0"/>
                      </a:endParaRPr>
                    </a:p>
                  </a:txBody>
                  <a:tcPr/>
                </a:tc>
                <a:tc rowSpan="7">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3200" dirty="0" smtClean="0">
                          <a:solidFill>
                            <a:schemeClr val="dk1"/>
                          </a:solidFill>
                          <a:latin typeface="Arial Narrow" pitchFamily="34" charset="0"/>
                          <a:ea typeface="+mn-ea"/>
                          <a:cs typeface="+mn-cs"/>
                        </a:rPr>
                        <a:t>Образи роману, дід </a:t>
                      </a:r>
                      <a:r>
                        <a:rPr kumimoji="1" lang="uk-UA" sz="3200" dirty="0" err="1" smtClean="0">
                          <a:solidFill>
                            <a:schemeClr val="dk1"/>
                          </a:solidFill>
                          <a:latin typeface="Arial Narrow" pitchFamily="34" charset="0"/>
                          <a:ea typeface="+mn-ea"/>
                          <a:cs typeface="+mn-cs"/>
                        </a:rPr>
                        <a:t>Родим</a:t>
                      </a:r>
                      <a:r>
                        <a:rPr kumimoji="1" lang="uk-UA" sz="3200" dirty="0" smtClean="0">
                          <a:solidFill>
                            <a:schemeClr val="dk1"/>
                          </a:solidFill>
                          <a:latin typeface="Arial Narrow" pitchFamily="34" charset="0"/>
                          <a:ea typeface="+mn-ea"/>
                          <a:cs typeface="+mn-cs"/>
                        </a:rPr>
                        <a:t>, </a:t>
                      </a:r>
                      <a:r>
                        <a:rPr kumimoji="1" lang="uk-UA" sz="3200" dirty="0" err="1" smtClean="0">
                          <a:solidFill>
                            <a:schemeClr val="dk1"/>
                          </a:solidFill>
                          <a:latin typeface="Arial Narrow" pitchFamily="34" charset="0"/>
                          <a:ea typeface="+mn-ea"/>
                          <a:cs typeface="+mn-cs"/>
                        </a:rPr>
                        <a:t>Сивоок</a:t>
                      </a:r>
                      <a:r>
                        <a:rPr kumimoji="1" lang="uk-UA" sz="3200" dirty="0" smtClean="0">
                          <a:solidFill>
                            <a:schemeClr val="dk1"/>
                          </a:solidFill>
                          <a:latin typeface="Arial Narrow" pitchFamily="34" charset="0"/>
                          <a:ea typeface="+mn-ea"/>
                          <a:cs typeface="+mn-cs"/>
                        </a:rPr>
                        <a:t> - його життя, доля, подорожі, жінки </a:t>
                      </a:r>
                      <a:r>
                        <a:rPr kumimoji="1" lang="uk-UA" sz="3200" dirty="0" err="1" smtClean="0">
                          <a:solidFill>
                            <a:schemeClr val="dk1"/>
                          </a:solidFill>
                          <a:latin typeface="Arial Narrow" pitchFamily="34" charset="0"/>
                          <a:ea typeface="+mn-ea"/>
                          <a:cs typeface="+mn-cs"/>
                        </a:rPr>
                        <a:t>Сивоока</a:t>
                      </a:r>
                      <a:r>
                        <a:rPr kumimoji="1" lang="uk-UA" sz="3200" dirty="0" smtClean="0">
                          <a:solidFill>
                            <a:schemeClr val="dk1"/>
                          </a:solidFill>
                          <a:latin typeface="Arial Narrow" pitchFamily="34" charset="0"/>
                          <a:ea typeface="+mn-ea"/>
                          <a:cs typeface="+mn-cs"/>
                        </a:rPr>
                        <a:t>, друзі, вороги, історія смерті і поховання</a:t>
                      </a:r>
                      <a:endParaRPr kumimoji="1" lang="ru-RU" sz="3200" dirty="0" smtClean="0">
                        <a:solidFill>
                          <a:schemeClr val="dk1"/>
                        </a:solidFill>
                        <a:latin typeface="Arial Narrow" pitchFamily="34" charset="0"/>
                        <a:ea typeface="+mn-ea"/>
                        <a:cs typeface="+mn-cs"/>
                      </a:endParaRPr>
                    </a:p>
                    <a:p>
                      <a:pPr algn="just"/>
                      <a:endParaRPr lang="ru-RU" sz="3200" dirty="0">
                        <a:latin typeface="Arial Narrow" pitchFamily="34" charset="0"/>
                      </a:endParaRPr>
                    </a:p>
                  </a:txBody>
                  <a:tcPr/>
                </a:tc>
              </a:tr>
              <a:tr h="1040599">
                <a:tc>
                  <a:txBody>
                    <a:bodyPr/>
                    <a:lstStyle/>
                    <a:p>
                      <a:pPr algn="just"/>
                      <a:r>
                        <a:rPr kumimoji="1" lang="uk-UA" sz="3200" dirty="0" smtClean="0">
                          <a:latin typeface="Arial Narrow" pitchFamily="34" charset="0"/>
                        </a:rPr>
                        <a:t>Розквіт  Київської Русі, побудова храмів, ведення літописів</a:t>
                      </a:r>
                      <a:endParaRPr lang="ru-RU" sz="3200" dirty="0">
                        <a:latin typeface="Arial Narrow" pitchFamily="34" charset="0"/>
                      </a:endParaRPr>
                    </a:p>
                  </a:txBody>
                  <a:tcPr/>
                </a:tc>
                <a:tc vMerge="1">
                  <a:txBody>
                    <a:bodyPr/>
                    <a:lstStyle/>
                    <a:p>
                      <a:endParaRPr lang="ru-RU"/>
                    </a:p>
                  </a:txBody>
                  <a:tcPr/>
                </a:tc>
              </a:tr>
              <a:tr h="10405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3200" dirty="0" smtClean="0">
                          <a:latin typeface="Arial Narrow" pitchFamily="34" charset="0"/>
                        </a:rPr>
                        <a:t>Політичні  відносини між європейськими країнами</a:t>
                      </a:r>
                      <a:endParaRPr lang="ru-RU" sz="3200" dirty="0">
                        <a:latin typeface="Arial Narrow" pitchFamily="34" charset="0"/>
                      </a:endParaRPr>
                    </a:p>
                  </a:txBody>
                  <a:tcPr/>
                </a:tc>
                <a:tc vMerge="1">
                  <a:txBody>
                    <a:bodyPr/>
                    <a:lstStyle/>
                    <a:p>
                      <a:endParaRPr lang="ru-RU"/>
                    </a:p>
                  </a:txBody>
                  <a:tcPr/>
                </a:tc>
              </a:tr>
              <a:tr h="5648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3200" dirty="0" smtClean="0">
                          <a:latin typeface="Arial Narrow" pitchFamily="34" charset="0"/>
                        </a:rPr>
                        <a:t>Війна  Візантії з Болгарією</a:t>
                      </a:r>
                      <a:endParaRPr lang="ru-RU" sz="3200" dirty="0">
                        <a:latin typeface="Arial Narrow" pitchFamily="34" charset="0"/>
                      </a:endParaRPr>
                    </a:p>
                  </a:txBody>
                  <a:tcPr/>
                </a:tc>
                <a:tc vMerge="1">
                  <a:txBody>
                    <a:bodyPr/>
                    <a:lstStyle/>
                    <a:p>
                      <a:endParaRPr lang="ru-RU"/>
                    </a:p>
                  </a:txBody>
                  <a:tcPr/>
                </a:tc>
              </a:tr>
              <a:tr h="10405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3200" dirty="0" smtClean="0">
                          <a:latin typeface="Arial Narrow" pitchFamily="34" charset="0"/>
                        </a:rPr>
                        <a:t>Боротьба  двох світоглядів – язичницького і християнського</a:t>
                      </a:r>
                      <a:endParaRPr lang="ru-RU" sz="3200" dirty="0">
                        <a:latin typeface="Arial Narrow" pitchFamily="34" charset="0"/>
                      </a:endParaRPr>
                    </a:p>
                  </a:txBody>
                  <a:tcPr/>
                </a:tc>
                <a:tc vMerge="1">
                  <a:txBody>
                    <a:bodyPr/>
                    <a:lstStyle/>
                    <a:p>
                      <a:endParaRPr lang="ru-RU"/>
                    </a:p>
                  </a:txBody>
                  <a:tcPr/>
                </a:tc>
              </a:tr>
              <a:tr h="10405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3200" dirty="0" smtClean="0">
                          <a:latin typeface="Arial Narrow" pitchFamily="34" charset="0"/>
                        </a:rPr>
                        <a:t>Висвітлення особистого життя князів, монархів</a:t>
                      </a:r>
                      <a:endParaRPr lang="ru-RU" sz="3200" dirty="0">
                        <a:latin typeface="Arial Narrow" pitchFamily="34" charset="0"/>
                      </a:endParaRPr>
                    </a:p>
                  </a:txBody>
                  <a:tcPr/>
                </a:tc>
                <a:tc vMerge="1">
                  <a:txBody>
                    <a:bodyPr/>
                    <a:lstStyle/>
                    <a:p>
                      <a:endParaRPr lang="ru-RU" dirty="0"/>
                    </a:p>
                  </a:txBody>
                  <a:tcPr/>
                </a:tc>
              </a:tr>
              <a:tr h="6437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3200" dirty="0" smtClean="0">
                          <a:solidFill>
                            <a:schemeClr val="dk1"/>
                          </a:solidFill>
                          <a:latin typeface="Arial Narrow" pitchFamily="34" charset="0"/>
                          <a:ea typeface="+mn-ea"/>
                          <a:cs typeface="+mn-cs"/>
                        </a:rPr>
                        <a:t>Друга світова війна</a:t>
                      </a:r>
                      <a:endParaRPr lang="ru-RU" sz="3200" dirty="0">
                        <a:latin typeface="Arial Narrow" pitchFamily="34" charset="0"/>
                      </a:endParaRPr>
                    </a:p>
                  </a:txBody>
                  <a:tcPr/>
                </a:tc>
                <a:tc vMerge="1">
                  <a:txBody>
                    <a:bodyPr/>
                    <a:lstStyle/>
                    <a:p>
                      <a:endParaRPr lang="ru-RU"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500066"/>
          </a:xfrm>
        </p:spPr>
        <p:txBody>
          <a:bodyPr>
            <a:normAutofit fontScale="90000"/>
          </a:bodyPr>
          <a:lstStyle/>
          <a:p>
            <a:r>
              <a:rPr lang="uk-UA" b="1" dirty="0" smtClean="0"/>
              <a:t>Проблематика </a:t>
            </a:r>
            <a:endParaRPr lang="ru-RU" b="1" dirty="0"/>
          </a:p>
        </p:txBody>
      </p:sp>
      <p:sp>
        <p:nvSpPr>
          <p:cNvPr id="3" name="Содержимое 2"/>
          <p:cNvSpPr>
            <a:spLocks noGrp="1"/>
          </p:cNvSpPr>
          <p:nvPr>
            <p:ph idx="1"/>
          </p:nvPr>
        </p:nvSpPr>
        <p:spPr>
          <a:xfrm>
            <a:off x="142844" y="714356"/>
            <a:ext cx="8858312" cy="5929354"/>
          </a:xfrm>
        </p:spPr>
        <p:txBody>
          <a:bodyPr/>
          <a:lstStyle/>
          <a:p>
            <a:pPr>
              <a:buNone/>
            </a:pPr>
            <a:endParaRPr lang="ru-RU" dirty="0"/>
          </a:p>
        </p:txBody>
      </p:sp>
      <p:sp>
        <p:nvSpPr>
          <p:cNvPr id="4" name="Скругленный прямоугольник 3"/>
          <p:cNvSpPr/>
          <p:nvPr/>
        </p:nvSpPr>
        <p:spPr>
          <a:xfrm>
            <a:off x="5857884" y="4143380"/>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fontAlgn="base">
              <a:spcBef>
                <a:spcPct val="0"/>
              </a:spcBef>
              <a:spcAft>
                <a:spcPct val="0"/>
              </a:spcAft>
            </a:pPr>
            <a:r>
              <a:rPr lang="uk-UA" sz="2800" b="1" i="1" dirty="0" smtClean="0">
                <a:solidFill>
                  <a:schemeClr val="tx1"/>
                </a:solidFill>
                <a:latin typeface="Arial Narrow" pitchFamily="34" charset="0"/>
                <a:ea typeface="Calibri" pitchFamily="34" charset="0"/>
                <a:cs typeface="Times New Roman" pitchFamily="18" charset="0"/>
              </a:rPr>
              <a:t>Людська вартість</a:t>
            </a:r>
          </a:p>
          <a:p>
            <a:pPr lvl="0" algn="ctr" fontAlgn="base">
              <a:spcBef>
                <a:spcPct val="0"/>
              </a:spcBef>
              <a:spcAft>
                <a:spcPct val="0"/>
              </a:spcAft>
            </a:pPr>
            <a:r>
              <a:rPr lang="uk-UA" sz="2800" b="1" i="1" dirty="0" smtClean="0">
                <a:solidFill>
                  <a:schemeClr val="tx1"/>
                </a:solidFill>
                <a:latin typeface="Arial Narrow" pitchFamily="34" charset="0"/>
                <a:ea typeface="Calibri" pitchFamily="34" charset="0"/>
                <a:cs typeface="Times New Roman" pitchFamily="18" charset="0"/>
              </a:rPr>
              <a:t>     і тлінність</a:t>
            </a:r>
            <a:endParaRPr lang="ru-RU" sz="2800" dirty="0"/>
          </a:p>
        </p:txBody>
      </p:sp>
      <p:sp>
        <p:nvSpPr>
          <p:cNvPr id="5" name="Скругленный прямоугольник 4"/>
          <p:cNvSpPr/>
          <p:nvPr/>
        </p:nvSpPr>
        <p:spPr>
          <a:xfrm>
            <a:off x="142844" y="2428868"/>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800" b="1" i="1" dirty="0" smtClean="0">
                <a:solidFill>
                  <a:schemeClr val="tx1"/>
                </a:solidFill>
                <a:latin typeface="Arial Narrow" pitchFamily="34" charset="0"/>
              </a:rPr>
              <a:t>Людина творець</a:t>
            </a:r>
            <a:endParaRPr lang="ru-RU" sz="2800" b="1" i="1" dirty="0">
              <a:solidFill>
                <a:schemeClr val="tx1"/>
              </a:solidFill>
              <a:latin typeface="Arial Narrow" pitchFamily="34" charset="0"/>
            </a:endParaRPr>
          </a:p>
        </p:txBody>
      </p:sp>
      <p:sp>
        <p:nvSpPr>
          <p:cNvPr id="7" name="Скругленный прямоугольник 6"/>
          <p:cNvSpPr/>
          <p:nvPr/>
        </p:nvSpPr>
        <p:spPr>
          <a:xfrm>
            <a:off x="3428992" y="714356"/>
            <a:ext cx="2214578" cy="15573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b="1" i="1" dirty="0" smtClean="0">
                <a:solidFill>
                  <a:schemeClr val="tx1"/>
                </a:solidFill>
                <a:latin typeface="Arial Narrow" pitchFamily="34" charset="0"/>
                <a:ea typeface="Calibri" pitchFamily="34" charset="0"/>
                <a:cs typeface="Times New Roman" pitchFamily="18" charset="0"/>
              </a:rPr>
              <a:t> </a:t>
            </a:r>
            <a:r>
              <a:rPr lang="uk-UA" sz="2800" b="1" i="1" dirty="0" smtClean="0">
                <a:solidFill>
                  <a:schemeClr val="tx1"/>
                </a:solidFill>
                <a:latin typeface="Arial Narrow" pitchFamily="34" charset="0"/>
                <a:ea typeface="Calibri" pitchFamily="34" charset="0"/>
                <a:cs typeface="Times New Roman" pitchFamily="18" charset="0"/>
              </a:rPr>
              <a:t>Честь, влада,   гідність</a:t>
            </a:r>
            <a:endParaRPr lang="ru-RU" sz="2800" dirty="0">
              <a:latin typeface="Arial Narrow" pitchFamily="34" charset="0"/>
            </a:endParaRPr>
          </a:p>
        </p:txBody>
      </p:sp>
      <p:sp>
        <p:nvSpPr>
          <p:cNvPr id="8" name="Скругленный прямоугольник 7"/>
          <p:cNvSpPr/>
          <p:nvPr/>
        </p:nvSpPr>
        <p:spPr>
          <a:xfrm>
            <a:off x="5857884" y="714356"/>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800" b="1" i="1" dirty="0" smtClean="0">
                <a:solidFill>
                  <a:schemeClr val="tx1"/>
                </a:solidFill>
                <a:latin typeface="Arial Narrow" pitchFamily="34" charset="0"/>
              </a:rPr>
              <a:t>Збереження історичної </a:t>
            </a:r>
            <a:r>
              <a:rPr lang="uk-UA" sz="2800" b="1" i="1" dirty="0" err="1" smtClean="0">
                <a:solidFill>
                  <a:schemeClr val="tx1"/>
                </a:solidFill>
                <a:latin typeface="Arial Narrow" pitchFamily="34" charset="0"/>
              </a:rPr>
              <a:t>пам</a:t>
            </a:r>
            <a:r>
              <a:rPr lang="en-US" sz="2800" b="1" i="1" dirty="0" smtClean="0">
                <a:solidFill>
                  <a:schemeClr val="tx1"/>
                </a:solidFill>
                <a:latin typeface="Arial Narrow" pitchFamily="34" charset="0"/>
              </a:rPr>
              <a:t>’</a:t>
            </a:r>
            <a:r>
              <a:rPr lang="uk-UA" sz="2800" b="1" i="1" dirty="0" smtClean="0">
                <a:solidFill>
                  <a:schemeClr val="tx1"/>
                </a:solidFill>
                <a:latin typeface="Arial Narrow" pitchFamily="34" charset="0"/>
              </a:rPr>
              <a:t>яті </a:t>
            </a:r>
            <a:endParaRPr lang="ru-RU" sz="2800" b="1" i="1" dirty="0">
              <a:solidFill>
                <a:schemeClr val="tx1"/>
              </a:solidFill>
              <a:latin typeface="Arial Narrow" pitchFamily="34" charset="0"/>
            </a:endParaRPr>
          </a:p>
        </p:txBody>
      </p:sp>
      <p:sp>
        <p:nvSpPr>
          <p:cNvPr id="9" name="Скругленный прямоугольник 8"/>
          <p:cNvSpPr/>
          <p:nvPr/>
        </p:nvSpPr>
        <p:spPr>
          <a:xfrm>
            <a:off x="5857884" y="2428868"/>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800" b="1" i="1" dirty="0" smtClean="0">
                <a:solidFill>
                  <a:schemeClr val="tx1"/>
                </a:solidFill>
                <a:latin typeface="Arial Narrow" pitchFamily="34" charset="0"/>
              </a:rPr>
              <a:t>Моральна відповідальність</a:t>
            </a:r>
            <a:endParaRPr lang="ru-RU" sz="2800" b="1" i="1" dirty="0">
              <a:solidFill>
                <a:schemeClr val="tx1"/>
              </a:solidFill>
              <a:latin typeface="Arial Narrow" pitchFamily="34" charset="0"/>
            </a:endParaRPr>
          </a:p>
        </p:txBody>
      </p:sp>
      <p:sp>
        <p:nvSpPr>
          <p:cNvPr id="10" name="Скругленный прямоугольник 9"/>
          <p:cNvSpPr/>
          <p:nvPr/>
        </p:nvSpPr>
        <p:spPr>
          <a:xfrm>
            <a:off x="142844" y="4143380"/>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800" b="1" i="1" dirty="0" smtClean="0">
                <a:solidFill>
                  <a:schemeClr val="tx1"/>
                </a:solidFill>
                <a:latin typeface="Arial Narrow" pitchFamily="34" charset="0"/>
              </a:rPr>
              <a:t>Митець і влада</a:t>
            </a:r>
            <a:endParaRPr lang="ru-RU" sz="2800" b="1" i="1" dirty="0">
              <a:solidFill>
                <a:schemeClr val="tx1"/>
              </a:solidFill>
              <a:latin typeface="Arial Narrow" pitchFamily="34" charset="0"/>
            </a:endParaRPr>
          </a:p>
        </p:txBody>
      </p:sp>
      <p:sp>
        <p:nvSpPr>
          <p:cNvPr id="11" name="Скругленный прямоугольник 10"/>
          <p:cNvSpPr/>
          <p:nvPr/>
        </p:nvSpPr>
        <p:spPr>
          <a:xfrm>
            <a:off x="3428992" y="2428868"/>
            <a:ext cx="2286016" cy="1571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just" fontAlgn="base">
              <a:spcBef>
                <a:spcPct val="0"/>
              </a:spcBef>
              <a:spcAft>
                <a:spcPct val="0"/>
              </a:spcAft>
            </a:pPr>
            <a:r>
              <a:rPr lang="uk-UA" b="1" i="1" dirty="0" smtClean="0">
                <a:solidFill>
                  <a:schemeClr val="tx1"/>
                </a:solidFill>
                <a:latin typeface="Arial Narrow" pitchFamily="34" charset="0"/>
                <a:ea typeface="Calibri" pitchFamily="34" charset="0"/>
                <a:cs typeface="Times New Roman" pitchFamily="18" charset="0"/>
              </a:rPr>
              <a:t> </a:t>
            </a:r>
            <a:r>
              <a:rPr lang="uk-UA" sz="2800" b="1" i="1" dirty="0" smtClean="0">
                <a:solidFill>
                  <a:schemeClr val="tx1"/>
                </a:solidFill>
                <a:latin typeface="Arial Narrow" pitchFamily="34" charset="0"/>
                <a:ea typeface="Calibri" pitchFamily="34" charset="0"/>
                <a:cs typeface="Times New Roman" pitchFamily="18" charset="0"/>
              </a:rPr>
              <a:t>Добро і зло</a:t>
            </a:r>
            <a:endParaRPr lang="uk-UA" sz="2800" b="1" i="1" dirty="0" smtClean="0">
              <a:solidFill>
                <a:schemeClr val="tx1"/>
              </a:solidFill>
              <a:latin typeface="Arial Narrow" pitchFamily="34" charset="0"/>
            </a:endParaRPr>
          </a:p>
        </p:txBody>
      </p:sp>
      <p:sp>
        <p:nvSpPr>
          <p:cNvPr id="12" name="Скругленный прямоугольник 11"/>
          <p:cNvSpPr/>
          <p:nvPr/>
        </p:nvSpPr>
        <p:spPr>
          <a:xfrm>
            <a:off x="142844" y="714356"/>
            <a:ext cx="3143272" cy="1571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fontAlgn="base">
              <a:spcBef>
                <a:spcPct val="0"/>
              </a:spcBef>
              <a:spcAft>
                <a:spcPct val="0"/>
              </a:spcAft>
            </a:pPr>
            <a:r>
              <a:rPr lang="uk-UA" sz="2800" b="1" i="1" dirty="0" smtClean="0">
                <a:solidFill>
                  <a:schemeClr val="tx1"/>
                </a:solidFill>
                <a:latin typeface="Arial Narrow" pitchFamily="34" charset="0"/>
                <a:ea typeface="Calibri" pitchFamily="34" charset="0"/>
                <a:cs typeface="Times New Roman" pitchFamily="18" charset="0"/>
              </a:rPr>
              <a:t>Людина і вибір</a:t>
            </a:r>
            <a:endParaRPr lang="uk-UA" sz="2800" b="1" i="1" dirty="0" smtClean="0">
              <a:solidFill>
                <a:schemeClr val="tx1"/>
              </a:solidFill>
              <a:latin typeface="Arial Narrow" pitchFamily="34" charset="0"/>
            </a:endParaRPr>
          </a:p>
        </p:txBody>
      </p:sp>
      <p:sp>
        <p:nvSpPr>
          <p:cNvPr id="13" name="Скругленный прямоугольник 12"/>
          <p:cNvSpPr/>
          <p:nvPr/>
        </p:nvSpPr>
        <p:spPr>
          <a:xfrm>
            <a:off x="3428992" y="4071942"/>
            <a:ext cx="2286016" cy="1714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uk-UA" sz="2800" b="1" i="1" dirty="0" smtClean="0">
              <a:solidFill>
                <a:schemeClr val="tx1"/>
              </a:solidFill>
              <a:latin typeface="Arial Narrow" pitchFamily="34" charset="0"/>
              <a:ea typeface="Calibri" pitchFamily="34" charset="0"/>
              <a:cs typeface="Times New Roman" pitchFamily="18" charset="0"/>
            </a:endParaRPr>
          </a:p>
          <a:p>
            <a:pPr algn="ctr" fontAlgn="base">
              <a:spcBef>
                <a:spcPct val="0"/>
              </a:spcBef>
              <a:spcAft>
                <a:spcPct val="0"/>
              </a:spcAft>
            </a:pPr>
            <a:r>
              <a:rPr lang="uk-UA" sz="2800" b="1" i="1" dirty="0" smtClean="0">
                <a:solidFill>
                  <a:schemeClr val="tx1"/>
                </a:solidFill>
                <a:latin typeface="Arial Narrow" pitchFamily="34" charset="0"/>
                <a:ea typeface="Calibri" pitchFamily="34" charset="0"/>
                <a:cs typeface="Times New Roman" pitchFamily="18" charset="0"/>
              </a:rPr>
              <a:t>Любов і ненависть,</a:t>
            </a:r>
          </a:p>
          <a:p>
            <a:pPr algn="ctr" fontAlgn="base">
              <a:spcBef>
                <a:spcPct val="0"/>
              </a:spcBef>
              <a:spcAft>
                <a:spcPct val="0"/>
              </a:spcAft>
            </a:pPr>
            <a:r>
              <a:rPr lang="uk-UA" sz="2800" b="1" i="1" dirty="0" smtClean="0">
                <a:solidFill>
                  <a:schemeClr val="tx1"/>
                </a:solidFill>
                <a:latin typeface="Arial Narrow" pitchFamily="34" charset="0"/>
                <a:ea typeface="Calibri" pitchFamily="34" charset="0"/>
                <a:cs typeface="Times New Roman" pitchFamily="18" charset="0"/>
              </a:rPr>
              <a:t>життя і смерть</a:t>
            </a:r>
            <a:endParaRPr lang="uk-UA" sz="2800" b="1" i="1" dirty="0" smtClean="0">
              <a:solidFill>
                <a:schemeClr val="tx1"/>
              </a:solidFill>
              <a:latin typeface="Arial Narrow" pitchFamily="34" charset="0"/>
            </a:endParaRPr>
          </a:p>
          <a:p>
            <a:pPr lvl="0" algn="ctr" fontAlgn="base">
              <a:spcBef>
                <a:spcPct val="0"/>
              </a:spcBef>
              <a:spcAft>
                <a:spcPct val="0"/>
              </a:spcAft>
            </a:pPr>
            <a:endParaRPr lang="uk-UA" sz="2800" b="1" i="1" dirty="0" smtClean="0">
              <a:solidFill>
                <a:schemeClr val="tx1"/>
              </a:solidFill>
              <a:latin typeface="Arial Narrow" pitchFamily="34" charset="0"/>
            </a:endParaRPr>
          </a:p>
        </p:txBody>
      </p:sp>
      <p:sp>
        <p:nvSpPr>
          <p:cNvPr id="14" name="Скругленный прямоугольник 13"/>
          <p:cNvSpPr/>
          <p:nvPr/>
        </p:nvSpPr>
        <p:spPr>
          <a:xfrm>
            <a:off x="571472" y="5929330"/>
            <a:ext cx="7858180"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800" b="1" i="1" dirty="0" smtClean="0">
                <a:solidFill>
                  <a:schemeClr val="tx1"/>
                </a:solidFill>
                <a:latin typeface="Arial Narrow" pitchFamily="34" charset="0"/>
              </a:rPr>
              <a:t>Процес самопізнання і самоствердження людини</a:t>
            </a:r>
            <a:endParaRPr lang="ru-RU" sz="2800" b="1" i="1" dirty="0">
              <a:solidFill>
                <a:schemeClr val="tx1"/>
              </a:solidFill>
              <a:latin typeface="Arial Narrow" pitchFamily="34" charset="0"/>
            </a:endParaRPr>
          </a:p>
        </p:txBody>
      </p:sp>
      <p:sp>
        <p:nvSpPr>
          <p:cNvPr id="54273" name="Rectangle 1"/>
          <p:cNvSpPr>
            <a:spLocks noChangeArrowheads="1"/>
          </p:cNvSpPr>
          <p:nvPr/>
        </p:nvSpPr>
        <p:spPr bwMode="auto">
          <a:xfrm>
            <a:off x="1928794" y="6357958"/>
            <a:ext cx="350046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uk-UA" sz="1200" b="1" i="1" u="none" strike="noStrike" cap="none" normalizeH="0" baseline="0" dirty="0" smtClean="0">
              <a:ln>
                <a:noFill/>
              </a:ln>
              <a:solidFill>
                <a:schemeClr val="tx1"/>
              </a:solidFill>
              <a:effectLst/>
              <a:latin typeface="Arial Narrow" pitchFamily="34" charset="0"/>
            </a:endParaRPr>
          </a:p>
        </p:txBody>
      </p:sp>
      <p:sp>
        <p:nvSpPr>
          <p:cNvPr id="54274" name="Rectangle 2"/>
          <p:cNvSpPr>
            <a:spLocks noChangeArrowheads="1"/>
          </p:cNvSpPr>
          <p:nvPr/>
        </p:nvSpPr>
        <p:spPr bwMode="auto">
          <a:xfrm>
            <a:off x="214282" y="3429000"/>
            <a:ext cx="29289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uk-UA" sz="2800" b="1" i="1" u="none" strike="noStrike" cap="none" normalizeH="0" baseline="0" dirty="0" smtClean="0">
              <a:ln>
                <a:noFill/>
              </a:ln>
              <a:solidFill>
                <a:schemeClr val="tx1"/>
              </a:solidFill>
              <a:effectLst/>
              <a:latin typeface="Arial Narrow" pitchFamily="34" charset="0"/>
            </a:endParaRPr>
          </a:p>
        </p:txBody>
      </p:sp>
      <p:sp>
        <p:nvSpPr>
          <p:cNvPr id="54275" name="Rectangle 3"/>
          <p:cNvSpPr>
            <a:spLocks noChangeArrowheads="1"/>
          </p:cNvSpPr>
          <p:nvPr/>
        </p:nvSpPr>
        <p:spPr bwMode="auto">
          <a:xfrm>
            <a:off x="6143604" y="1714488"/>
            <a:ext cx="300039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uk-UA" sz="1200" b="1" i="1" u="none" strike="noStrike" cap="none" normalizeH="0" baseline="0" dirty="0" smtClean="0">
              <a:ln>
                <a:noFill/>
              </a:ln>
              <a:solidFill>
                <a:schemeClr val="tx1"/>
              </a:solidFill>
              <a:effectLst/>
              <a:latin typeface="Arial Narrow" pitchFamily="34" charset="0"/>
            </a:endParaRPr>
          </a:p>
        </p:txBody>
      </p:sp>
      <p:sp>
        <p:nvSpPr>
          <p:cNvPr id="54276" name="Rectangle 4"/>
          <p:cNvSpPr>
            <a:spLocks noChangeArrowheads="1"/>
          </p:cNvSpPr>
          <p:nvPr/>
        </p:nvSpPr>
        <p:spPr bwMode="auto">
          <a:xfrm>
            <a:off x="6500826" y="3643314"/>
            <a:ext cx="23574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uk-UA" sz="2800" b="1" i="1" u="none" strike="noStrike" cap="none" normalizeH="0" baseline="0" dirty="0" smtClean="0">
              <a:ln>
                <a:noFill/>
              </a:ln>
              <a:solidFill>
                <a:schemeClr val="tx1"/>
              </a:solidFill>
              <a:effectLst/>
              <a:latin typeface="Arial Narrow" pitchFamily="34" charset="0"/>
            </a:endParaRPr>
          </a:p>
        </p:txBody>
      </p:sp>
      <p:sp>
        <p:nvSpPr>
          <p:cNvPr id="54277" name="Rectangle 5"/>
          <p:cNvSpPr>
            <a:spLocks noChangeArrowheads="1"/>
          </p:cNvSpPr>
          <p:nvPr/>
        </p:nvSpPr>
        <p:spPr bwMode="auto">
          <a:xfrm>
            <a:off x="3857620" y="3429000"/>
            <a:ext cx="17859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uk-UA" sz="2800" b="1" i="1"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6" dur="1000" fill="hold"/>
                                        <p:tgtEl>
                                          <p:spTgt spid="11"/>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8" dur="1000" fill="hold"/>
                                        <p:tgtEl>
                                          <p:spTgt spid="1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p:cTn id="9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2" dur="1000" fill="hold"/>
                                        <p:tgtEl>
                                          <p:spTgt spid="9"/>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9"/>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4"/>
                                        </p:tgtEl>
                                        <p:attrNameLst>
                                          <p:attrName>style.visibility</p:attrName>
                                        </p:attrNameLst>
                                      </p:cBhvr>
                                      <p:to>
                                        <p:strVal val="visible"/>
                                      </p:to>
                                    </p:set>
                                    <p:anim calcmode="lin" valueType="num">
                                      <p:cBhvr>
                                        <p:cTn id="1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14" dur="1000" fill="hold"/>
                                        <p:tgtEl>
                                          <p:spTgt spid="4"/>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26" dur="1000" fill="hold"/>
                                        <p:tgtEl>
                                          <p:spTgt spid="14"/>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rmAutofit fontScale="90000"/>
          </a:bodyPr>
          <a:lstStyle/>
          <a:p>
            <a:r>
              <a:rPr lang="uk-UA" b="1" dirty="0" smtClean="0"/>
              <a:t>Робота з текстом</a:t>
            </a:r>
            <a:endParaRPr lang="ru-RU" b="1" dirty="0"/>
          </a:p>
        </p:txBody>
      </p:sp>
      <p:sp>
        <p:nvSpPr>
          <p:cNvPr id="3" name="Содержимое 2"/>
          <p:cNvSpPr>
            <a:spLocks noGrp="1"/>
          </p:cNvSpPr>
          <p:nvPr>
            <p:ph idx="1"/>
          </p:nvPr>
        </p:nvSpPr>
        <p:spPr>
          <a:xfrm>
            <a:off x="142844" y="500042"/>
            <a:ext cx="8858312" cy="6143668"/>
          </a:xfrm>
        </p:spPr>
        <p:txBody>
          <a:bodyPr>
            <a:noAutofit/>
          </a:bodyPr>
          <a:lstStyle/>
          <a:p>
            <a:pPr lvl="0" algn="just">
              <a:buFont typeface="Wingdings" pitchFamily="2" charset="2"/>
              <a:buChar char="q"/>
            </a:pPr>
            <a:r>
              <a:rPr lang="uk-UA" sz="2800" dirty="0" smtClean="0">
                <a:solidFill>
                  <a:schemeClr val="tx1"/>
                </a:solidFill>
                <a:latin typeface="Arial Narrow" pitchFamily="34" charset="0"/>
              </a:rPr>
              <a:t>На які сюжетні лінії в романі слід звернути більшу увагу, чому?  </a:t>
            </a:r>
            <a:endParaRPr lang="ru-RU" sz="2800" dirty="0" smtClean="0">
              <a:solidFill>
                <a:schemeClr val="tx1"/>
              </a:solidFill>
              <a:latin typeface="Arial Narrow" pitchFamily="34" charset="0"/>
            </a:endParaRPr>
          </a:p>
          <a:p>
            <a:pPr lvl="0" algn="just">
              <a:buFont typeface="Wingdings" pitchFamily="2" charset="2"/>
              <a:buChar char="q"/>
            </a:pPr>
            <a:r>
              <a:rPr lang="uk-UA" sz="2800" dirty="0" smtClean="0">
                <a:solidFill>
                  <a:schemeClr val="tx1"/>
                </a:solidFill>
                <a:latin typeface="Arial Narrow" pitchFamily="34" charset="0"/>
              </a:rPr>
              <a:t>Яке перше враження на </a:t>
            </a:r>
            <a:r>
              <a:rPr lang="uk-UA" sz="2800" dirty="0" err="1" smtClean="0">
                <a:solidFill>
                  <a:schemeClr val="tx1"/>
                </a:solidFill>
                <a:latin typeface="Arial Narrow" pitchFamily="34" charset="0"/>
              </a:rPr>
              <a:t>Сивоока</a:t>
            </a:r>
            <a:r>
              <a:rPr lang="uk-UA" sz="2800" dirty="0" smtClean="0">
                <a:solidFill>
                  <a:schemeClr val="tx1"/>
                </a:solidFill>
                <a:latin typeface="Arial Narrow" pitchFamily="34" charset="0"/>
              </a:rPr>
              <a:t> справили церкви? </a:t>
            </a:r>
            <a:endParaRPr lang="ru-RU" sz="2800" dirty="0" smtClean="0">
              <a:solidFill>
                <a:schemeClr val="tx1"/>
              </a:solidFill>
              <a:latin typeface="Arial Narrow" pitchFamily="34" charset="0"/>
            </a:endParaRPr>
          </a:p>
          <a:p>
            <a:pPr lvl="0" algn="just">
              <a:buFont typeface="Wingdings" pitchFamily="2" charset="2"/>
              <a:buChar char="q"/>
            </a:pPr>
            <a:r>
              <a:rPr lang="uk-UA" sz="2800" dirty="0" smtClean="0">
                <a:solidFill>
                  <a:schemeClr val="tx1"/>
                </a:solidFill>
                <a:latin typeface="Arial Narrow" pitchFamily="34" charset="0"/>
              </a:rPr>
              <a:t>Чому </a:t>
            </a:r>
            <a:r>
              <a:rPr lang="uk-UA" sz="2800" dirty="0" err="1" smtClean="0">
                <a:solidFill>
                  <a:schemeClr val="tx1"/>
                </a:solidFill>
                <a:latin typeface="Arial Narrow" pitchFamily="34" charset="0"/>
              </a:rPr>
              <a:t>Сивоок</a:t>
            </a:r>
            <a:r>
              <a:rPr lang="uk-UA" sz="2800" dirty="0" smtClean="0">
                <a:solidFill>
                  <a:schemeClr val="tx1"/>
                </a:solidFill>
                <a:latin typeface="Arial Narrow" pitchFamily="34" charset="0"/>
              </a:rPr>
              <a:t> таки насмілився ввійти в християнську церкву, хоч і зробив це з внутрішнім жахом?</a:t>
            </a:r>
            <a:endParaRPr lang="ru-RU" sz="2800" dirty="0" smtClean="0">
              <a:solidFill>
                <a:schemeClr val="tx1"/>
              </a:solidFill>
              <a:latin typeface="Arial Narrow" pitchFamily="34" charset="0"/>
            </a:endParaRPr>
          </a:p>
          <a:p>
            <a:pPr lvl="0" algn="just">
              <a:buFont typeface="Wingdings" pitchFamily="2" charset="2"/>
              <a:buChar char="q"/>
            </a:pPr>
            <a:r>
              <a:rPr lang="uk-UA" sz="2800" dirty="0" smtClean="0">
                <a:solidFill>
                  <a:schemeClr val="tx1"/>
                </a:solidFill>
                <a:latin typeface="Arial Narrow" pitchFamily="34" charset="0"/>
              </a:rPr>
              <a:t>Яким було життя хлопця до знайомства з християнством? </a:t>
            </a:r>
            <a:endParaRPr lang="ru-RU" sz="2800" dirty="0" smtClean="0">
              <a:solidFill>
                <a:schemeClr val="tx1"/>
              </a:solidFill>
              <a:latin typeface="Arial Narrow" pitchFamily="34" charset="0"/>
            </a:endParaRPr>
          </a:p>
          <a:p>
            <a:pPr lvl="0" algn="just">
              <a:buFont typeface="Wingdings" pitchFamily="2" charset="2"/>
              <a:buChar char="q"/>
            </a:pPr>
            <a:r>
              <a:rPr lang="uk-UA" sz="2800" dirty="0" smtClean="0">
                <a:solidFill>
                  <a:schemeClr val="tx1"/>
                </a:solidFill>
                <a:latin typeface="Arial Narrow" pitchFamily="34" charset="0"/>
              </a:rPr>
              <a:t>Хто першим спрямував </a:t>
            </a:r>
            <a:r>
              <a:rPr lang="uk-UA" sz="2800" dirty="0" err="1" smtClean="0">
                <a:solidFill>
                  <a:schemeClr val="tx1"/>
                </a:solidFill>
                <a:latin typeface="Arial Narrow" pitchFamily="34" charset="0"/>
              </a:rPr>
              <a:t>Сивоока</a:t>
            </a:r>
            <a:r>
              <a:rPr lang="uk-UA" sz="2800" dirty="0" smtClean="0">
                <a:solidFill>
                  <a:schemeClr val="tx1"/>
                </a:solidFill>
                <a:latin typeface="Arial Narrow" pitchFamily="34" charset="0"/>
              </a:rPr>
              <a:t> у світ мистецтва? </a:t>
            </a:r>
            <a:endParaRPr lang="ru-RU" sz="2800" dirty="0" smtClean="0">
              <a:solidFill>
                <a:schemeClr val="tx1"/>
              </a:solidFill>
              <a:latin typeface="Arial Narrow" pitchFamily="34" charset="0"/>
            </a:endParaRPr>
          </a:p>
          <a:p>
            <a:pPr lvl="0" algn="just">
              <a:buFont typeface="Wingdings" pitchFamily="2" charset="2"/>
              <a:buChar char="q"/>
            </a:pPr>
            <a:r>
              <a:rPr lang="uk-UA" sz="2800" dirty="0" smtClean="0">
                <a:solidFill>
                  <a:schemeClr val="tx1"/>
                </a:solidFill>
                <a:latin typeface="Arial Narrow" pitchFamily="34" charset="0"/>
              </a:rPr>
              <a:t>Як вплинули жінки на формування світогляду </a:t>
            </a:r>
            <a:r>
              <a:rPr lang="uk-UA" sz="2800" dirty="0" err="1" smtClean="0">
                <a:solidFill>
                  <a:schemeClr val="tx1"/>
                </a:solidFill>
                <a:latin typeface="Arial Narrow" pitchFamily="34" charset="0"/>
              </a:rPr>
              <a:t>Сивоока</a:t>
            </a:r>
            <a:r>
              <a:rPr lang="uk-UA" sz="2800" dirty="0" smtClean="0">
                <a:solidFill>
                  <a:schemeClr val="tx1"/>
                </a:solidFill>
                <a:latin typeface="Arial Narrow" pitchFamily="34" charset="0"/>
              </a:rPr>
              <a:t>?</a:t>
            </a:r>
            <a:endParaRPr lang="ru-RU" sz="2800" dirty="0" smtClean="0">
              <a:solidFill>
                <a:schemeClr val="tx1"/>
              </a:solidFill>
              <a:latin typeface="Arial Narrow" pitchFamily="34" charset="0"/>
            </a:endParaRPr>
          </a:p>
          <a:p>
            <a:pPr lvl="0" algn="just">
              <a:buFont typeface="Wingdings" pitchFamily="2" charset="2"/>
              <a:buChar char="q"/>
            </a:pPr>
            <a:r>
              <a:rPr lang="uk-UA" sz="2800" dirty="0" smtClean="0">
                <a:solidFill>
                  <a:schemeClr val="tx1"/>
                </a:solidFill>
                <a:latin typeface="Arial Narrow" pitchFamily="34" charset="0"/>
              </a:rPr>
              <a:t>Чому образ Софії є значущим? </a:t>
            </a:r>
            <a:endParaRPr lang="ru-RU" sz="2800" dirty="0" smtClean="0">
              <a:solidFill>
                <a:schemeClr val="tx1"/>
              </a:solidFill>
              <a:latin typeface="Arial Narrow" pitchFamily="34" charset="0"/>
            </a:endParaRPr>
          </a:p>
          <a:p>
            <a:pPr lvl="0" algn="just">
              <a:buFont typeface="Wingdings" pitchFamily="2" charset="2"/>
              <a:buChar char="q"/>
            </a:pPr>
            <a:r>
              <a:rPr lang="uk-UA" sz="2800" dirty="0" smtClean="0">
                <a:solidFill>
                  <a:schemeClr val="tx1"/>
                </a:solidFill>
                <a:latin typeface="Arial Narrow" pitchFamily="34" charset="0"/>
              </a:rPr>
              <a:t>Чи знадобився </a:t>
            </a:r>
            <a:r>
              <a:rPr lang="uk-UA" sz="2800" dirty="0" err="1" smtClean="0">
                <a:solidFill>
                  <a:schemeClr val="tx1"/>
                </a:solidFill>
                <a:latin typeface="Arial Narrow" pitchFamily="34" charset="0"/>
              </a:rPr>
              <a:t>Сивооку</a:t>
            </a:r>
            <a:r>
              <a:rPr lang="uk-UA" sz="2800" dirty="0" smtClean="0">
                <a:solidFill>
                  <a:schemeClr val="tx1"/>
                </a:solidFill>
                <a:latin typeface="Arial Narrow" pitchFamily="34" charset="0"/>
              </a:rPr>
              <a:t> дідів талант при будівництві Софії?</a:t>
            </a:r>
          </a:p>
          <a:p>
            <a:pPr algn="just">
              <a:buFont typeface="Wingdings" pitchFamily="2" charset="2"/>
              <a:buChar char="q"/>
            </a:pPr>
            <a:r>
              <a:rPr lang="uk-UA" sz="2800" dirty="0" smtClean="0">
                <a:solidFill>
                  <a:schemeClr val="tx1"/>
                </a:solidFill>
                <a:latin typeface="Arial Narrow" pitchFamily="34" charset="0"/>
              </a:rPr>
              <a:t>Чому в романі Софію будує саме колишній язичник? </a:t>
            </a:r>
          </a:p>
          <a:p>
            <a:pPr lvl="0" algn="just">
              <a:buFont typeface="Wingdings" pitchFamily="2" charset="2"/>
              <a:buChar char="q"/>
            </a:pPr>
            <a:r>
              <a:rPr lang="uk-UA" sz="2800" dirty="0" smtClean="0">
                <a:solidFill>
                  <a:schemeClr val="tx1"/>
                </a:solidFill>
                <a:latin typeface="Arial Narrow" pitchFamily="34" charset="0"/>
              </a:rPr>
              <a:t>Як у душі хлопця поєдналося язичництво і християнство?</a:t>
            </a:r>
            <a:endParaRPr lang="ru-RU" sz="2800" dirty="0" smtClean="0">
              <a:solidFill>
                <a:schemeClr val="tx1"/>
              </a:solidFill>
              <a:latin typeface="Arial Narrow" pitchFamily="34" charset="0"/>
            </a:endParaRPr>
          </a:p>
          <a:p>
            <a:pPr algn="just"/>
            <a:endParaRPr lang="ru-RU" sz="2800" dirty="0" smtClean="0">
              <a:latin typeface="Arial Narrow" pitchFamily="34" charset="0"/>
            </a:endParaRPr>
          </a:p>
          <a:p>
            <a:pPr lvl="0" algn="just"/>
            <a:endParaRPr lang="ru-RU" sz="2800" dirty="0" smtClean="0">
              <a:latin typeface="Arial Narrow" pitchFamily="34" charset="0"/>
            </a:endParaRPr>
          </a:p>
          <a:p>
            <a:pPr lvl="0" algn="just">
              <a:buNone/>
            </a:pPr>
            <a:endParaRPr lang="ru-RU"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3" dur="500"/>
                                        <p:tgtEl>
                                          <p:spTgt spid="3">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anim calcmode="lin" valueType="num">
                                      <p:cBhvr>
                                        <p:cTn id="7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8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501122" cy="5509200"/>
          </a:xfrm>
          <a:prstGeom prst="rect">
            <a:avLst/>
          </a:prstGeom>
        </p:spPr>
        <p:txBody>
          <a:bodyPr wrap="square">
            <a:spAutoFit/>
          </a:bodyPr>
          <a:lstStyle/>
          <a:p>
            <a:pPr lvl="0" algn="just">
              <a:buFont typeface="Wingdings" pitchFamily="2" charset="2"/>
              <a:buChar char="q"/>
            </a:pPr>
            <a:r>
              <a:rPr lang="uk-UA" sz="3200" dirty="0" smtClean="0">
                <a:latin typeface="Arial Narrow" pitchFamily="34" charset="0"/>
              </a:rPr>
              <a:t>Яку роль зіграла в житті </a:t>
            </a:r>
            <a:r>
              <a:rPr lang="uk-UA" sz="3200" dirty="0" err="1" smtClean="0">
                <a:latin typeface="Arial Narrow" pitchFamily="34" charset="0"/>
              </a:rPr>
              <a:t>Сивоока</a:t>
            </a:r>
            <a:r>
              <a:rPr lang="uk-UA" sz="3200" dirty="0" smtClean="0">
                <a:latin typeface="Arial Narrow" pitchFamily="34" charset="0"/>
              </a:rPr>
              <a:t> зустріч з Ярославом? </a:t>
            </a:r>
            <a:endParaRPr lang="ru-RU" sz="3200" dirty="0" smtClean="0">
              <a:latin typeface="Arial Narrow" pitchFamily="34" charset="0"/>
            </a:endParaRPr>
          </a:p>
          <a:p>
            <a:pPr lvl="0" algn="just">
              <a:buFont typeface="Wingdings" pitchFamily="2" charset="2"/>
              <a:buChar char="q"/>
            </a:pPr>
            <a:r>
              <a:rPr lang="uk-UA" sz="3200" dirty="0" smtClean="0">
                <a:latin typeface="Arial Narrow" pitchFamily="34" charset="0"/>
              </a:rPr>
              <a:t>В яких умовах працював </a:t>
            </a:r>
            <a:r>
              <a:rPr lang="uk-UA" sz="3200" dirty="0" err="1" smtClean="0">
                <a:latin typeface="Arial Narrow" pitchFamily="34" charset="0"/>
              </a:rPr>
              <a:t>Сивоок</a:t>
            </a:r>
            <a:r>
              <a:rPr lang="uk-UA" sz="3200" dirty="0" smtClean="0">
                <a:latin typeface="Arial Narrow" pitchFamily="34" charset="0"/>
              </a:rPr>
              <a:t>? </a:t>
            </a:r>
            <a:endParaRPr lang="ru-RU" sz="3200" dirty="0" smtClean="0">
              <a:latin typeface="Arial Narrow" pitchFamily="34" charset="0"/>
            </a:endParaRPr>
          </a:p>
          <a:p>
            <a:pPr lvl="0" algn="just">
              <a:buFont typeface="Wingdings" pitchFamily="2" charset="2"/>
              <a:buChar char="q"/>
            </a:pPr>
            <a:r>
              <a:rPr lang="uk-UA" sz="3200" dirty="0" smtClean="0">
                <a:latin typeface="Arial Narrow" pitchFamily="34" charset="0"/>
              </a:rPr>
              <a:t>Чого вчив  уникати </a:t>
            </a:r>
            <a:r>
              <a:rPr lang="uk-UA" sz="3200" dirty="0" err="1" smtClean="0">
                <a:latin typeface="Arial Narrow" pitchFamily="34" charset="0"/>
              </a:rPr>
              <a:t>Агапіт</a:t>
            </a:r>
            <a:r>
              <a:rPr lang="uk-UA" sz="3200" dirty="0" smtClean="0">
                <a:latin typeface="Arial Narrow" pitchFamily="34" charset="0"/>
              </a:rPr>
              <a:t> </a:t>
            </a:r>
            <a:r>
              <a:rPr lang="uk-UA" sz="3200" dirty="0" err="1" smtClean="0">
                <a:latin typeface="Arial Narrow" pitchFamily="34" charset="0"/>
              </a:rPr>
              <a:t>Сивоока</a:t>
            </a:r>
            <a:r>
              <a:rPr lang="uk-UA" sz="3200" dirty="0" smtClean="0">
                <a:latin typeface="Arial Narrow" pitchFamily="34" charset="0"/>
              </a:rPr>
              <a:t>? </a:t>
            </a:r>
            <a:endParaRPr lang="ru-RU" sz="3200" dirty="0" smtClean="0">
              <a:latin typeface="Arial Narrow" pitchFamily="34" charset="0"/>
            </a:endParaRPr>
          </a:p>
          <a:p>
            <a:pPr lvl="0" algn="just">
              <a:buFont typeface="Wingdings" pitchFamily="2" charset="2"/>
              <a:buChar char="q"/>
            </a:pPr>
            <a:r>
              <a:rPr lang="uk-UA" sz="3200" dirty="0" smtClean="0">
                <a:latin typeface="Arial Narrow" pitchFamily="34" charset="0"/>
              </a:rPr>
              <a:t>Як ви розумієте значення діалогу між князем і </a:t>
            </a:r>
            <a:r>
              <a:rPr lang="uk-UA" sz="3200" dirty="0" err="1" smtClean="0">
                <a:latin typeface="Arial Narrow" pitchFamily="34" charset="0"/>
              </a:rPr>
              <a:t>Сивооком</a:t>
            </a:r>
            <a:r>
              <a:rPr lang="uk-UA" sz="3200" dirty="0" smtClean="0">
                <a:latin typeface="Arial Narrow" pitchFamily="34" charset="0"/>
              </a:rPr>
              <a:t> , коли князь сказав,що йому під куполом дихати важко, а </a:t>
            </a:r>
            <a:r>
              <a:rPr lang="uk-UA" sz="3200" dirty="0" err="1" smtClean="0">
                <a:latin typeface="Arial Narrow" pitchFamily="34" charset="0"/>
              </a:rPr>
              <a:t>Сивоок</a:t>
            </a:r>
            <a:r>
              <a:rPr lang="uk-UA" sz="3200" dirty="0" smtClean="0">
                <a:latin typeface="Arial Narrow" pitchFamily="34" charset="0"/>
              </a:rPr>
              <a:t> відповів, що він і не дихає. </a:t>
            </a:r>
            <a:endParaRPr lang="ru-RU" sz="3200" dirty="0" smtClean="0">
              <a:latin typeface="Arial Narrow" pitchFamily="34" charset="0"/>
            </a:endParaRPr>
          </a:p>
          <a:p>
            <a:pPr lvl="0" algn="just">
              <a:buFont typeface="Wingdings" pitchFamily="2" charset="2"/>
              <a:buChar char="q"/>
            </a:pPr>
            <a:r>
              <a:rPr lang="uk-UA" sz="3200" dirty="0" smtClean="0">
                <a:latin typeface="Arial Narrow" pitchFamily="34" charset="0"/>
              </a:rPr>
              <a:t>Яким побачив мистецтво </a:t>
            </a:r>
            <a:r>
              <a:rPr lang="uk-UA" sz="3200" dirty="0" err="1" smtClean="0">
                <a:latin typeface="Arial Narrow" pitchFamily="34" charset="0"/>
              </a:rPr>
              <a:t>Сивоока</a:t>
            </a:r>
            <a:r>
              <a:rPr lang="uk-UA" sz="3200" dirty="0" smtClean="0">
                <a:latin typeface="Arial Narrow" pitchFamily="34" charset="0"/>
              </a:rPr>
              <a:t>  князь? </a:t>
            </a:r>
            <a:endParaRPr lang="ru-RU" sz="3200" dirty="0" smtClean="0">
              <a:latin typeface="Arial Narrow" pitchFamily="34" charset="0"/>
            </a:endParaRPr>
          </a:p>
          <a:p>
            <a:pPr lvl="0" algn="just">
              <a:buFont typeface="Wingdings" pitchFamily="2" charset="2"/>
              <a:buChar char="q"/>
            </a:pPr>
            <a:r>
              <a:rPr lang="uk-UA" sz="3200" dirty="0" smtClean="0">
                <a:latin typeface="Arial Narrow" pitchFamily="34" charset="0"/>
              </a:rPr>
              <a:t>Як розуміє </a:t>
            </a:r>
            <a:r>
              <a:rPr lang="uk-UA" sz="3200" dirty="0" err="1" smtClean="0">
                <a:latin typeface="Arial Narrow" pitchFamily="34" charset="0"/>
              </a:rPr>
              <a:t>Сивоок</a:t>
            </a:r>
            <a:r>
              <a:rPr lang="uk-UA" sz="3200" dirty="0" smtClean="0">
                <a:latin typeface="Arial Narrow" pitchFamily="34" charset="0"/>
              </a:rPr>
              <a:t> причинно-наслідкову природу речей, їхню обов’язкову взаємопов’язаність? </a:t>
            </a:r>
          </a:p>
          <a:p>
            <a:pPr lvl="0" algn="just">
              <a:buFont typeface="Wingdings" pitchFamily="2" charset="2"/>
              <a:buChar char="q"/>
            </a:pPr>
            <a:r>
              <a:rPr lang="uk-UA" sz="3200" dirty="0" smtClean="0">
                <a:latin typeface="Arial Narrow" pitchFamily="34" charset="0"/>
              </a:rPr>
              <a:t>Як розуміє він суть мистецтва?</a:t>
            </a:r>
            <a:endParaRPr lang="ru-RU" sz="32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Autofit/>
          </a:bodyPr>
          <a:lstStyle/>
          <a:p>
            <a:r>
              <a:rPr lang="uk-UA" sz="3200" b="1" i="1" dirty="0" smtClean="0"/>
              <a:t>Життєвий і творчий шлях </a:t>
            </a:r>
            <a:br>
              <a:rPr lang="uk-UA" sz="3200" b="1" i="1" dirty="0" smtClean="0"/>
            </a:br>
            <a:r>
              <a:rPr lang="uk-UA" sz="3200" b="1" i="1" dirty="0" smtClean="0"/>
              <a:t>Павла Загребельного</a:t>
            </a:r>
            <a:endParaRPr lang="ru-RU" sz="3200" dirty="0"/>
          </a:p>
        </p:txBody>
      </p:sp>
      <p:graphicFrame>
        <p:nvGraphicFramePr>
          <p:cNvPr id="4" name="Содержимое 3"/>
          <p:cNvGraphicFramePr>
            <a:graphicFrameLocks noGrp="1"/>
          </p:cNvGraphicFramePr>
          <p:nvPr>
            <p:ph idx="1"/>
          </p:nvPr>
        </p:nvGraphicFramePr>
        <p:xfrm>
          <a:off x="142844" y="928669"/>
          <a:ext cx="8858312" cy="5878605"/>
        </p:xfrm>
        <a:graphic>
          <a:graphicData uri="http://schemas.openxmlformats.org/drawingml/2006/table">
            <a:tbl>
              <a:tblPr firstRow="1" bandRow="1">
                <a:tableStyleId>{5C22544A-7EE6-4342-B048-85BDC9FD1C3A}</a:tableStyleId>
              </a:tblPr>
              <a:tblGrid>
                <a:gridCol w="1570132"/>
                <a:gridCol w="7288180"/>
              </a:tblGrid>
              <a:tr h="857257">
                <a:tc>
                  <a:txBody>
                    <a:bodyPr/>
                    <a:lstStyle/>
                    <a:p>
                      <a:pPr algn="just"/>
                      <a:r>
                        <a:rPr kumimoji="1" lang="uk-UA" sz="2800" b="0" dirty="0" smtClean="0">
                          <a:solidFill>
                            <a:schemeClr val="tx1"/>
                          </a:solidFill>
                          <a:latin typeface="Arial Narrow" pitchFamily="34" charset="0"/>
                          <a:ea typeface="+mn-ea"/>
                          <a:cs typeface="+mn-cs"/>
                        </a:rPr>
                        <a:t>25 серпня 1924</a:t>
                      </a:r>
                      <a:endParaRPr lang="ru-RU" sz="2800" b="0" dirty="0">
                        <a:solidFill>
                          <a:schemeClr val="tx1"/>
                        </a:solidFill>
                        <a:latin typeface="Arial Narrow" pitchFamily="34" charset="0"/>
                      </a:endParaRPr>
                    </a:p>
                  </a:txBody>
                  <a:tcPr>
                    <a:solidFill>
                      <a:schemeClr val="bg1">
                        <a:lumMod val="95000"/>
                      </a:schemeClr>
                    </a:solidFill>
                  </a:tcPr>
                </a:tc>
                <a:tc>
                  <a:txBody>
                    <a:bodyPr/>
                    <a:lstStyle/>
                    <a:p>
                      <a:pPr algn="just"/>
                      <a:r>
                        <a:rPr kumimoji="1" lang="uk-UA" sz="2800" b="0" dirty="0" smtClean="0">
                          <a:solidFill>
                            <a:schemeClr val="tx1"/>
                          </a:solidFill>
                          <a:latin typeface="Arial Narrow" pitchFamily="34" charset="0"/>
                          <a:ea typeface="+mn-ea"/>
                          <a:cs typeface="+mn-cs"/>
                        </a:rPr>
                        <a:t>У с. Солошиному на Полтавщині народився Павло Архипович Загребельний</a:t>
                      </a:r>
                      <a:endParaRPr lang="ru-RU" sz="2800" b="0" dirty="0">
                        <a:solidFill>
                          <a:schemeClr val="tx1"/>
                        </a:solidFill>
                        <a:latin typeface="Arial Narrow" pitchFamily="34" charset="0"/>
                      </a:endParaRPr>
                    </a:p>
                  </a:txBody>
                  <a:tcPr>
                    <a:solidFill>
                      <a:schemeClr val="bg1">
                        <a:lumMod val="95000"/>
                      </a:schemeClr>
                    </a:solidFill>
                  </a:tcPr>
                </a:tc>
              </a:tr>
              <a:tr h="1698327">
                <a:tc>
                  <a:txBody>
                    <a:bodyPr/>
                    <a:lstStyle/>
                    <a:p>
                      <a:pPr algn="just"/>
                      <a:r>
                        <a:rPr kumimoji="1" lang="uk-UA" sz="2800" dirty="0" smtClean="0">
                          <a:solidFill>
                            <a:schemeClr val="dk1"/>
                          </a:solidFill>
                          <a:latin typeface="Arial Narrow" pitchFamily="34" charset="0"/>
                          <a:ea typeface="+mn-ea"/>
                          <a:cs typeface="+mn-cs"/>
                        </a:rPr>
                        <a:t>1931-1941</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Навчається в середній школі, має велику пристрасть до читання, жадібність до знань, чудову пам'ять, захоплюється математикою, мріє бути вченим.</a:t>
                      </a:r>
                      <a:endParaRPr lang="ru-RU" sz="2800" dirty="0">
                        <a:latin typeface="Arial Narrow" pitchFamily="34" charset="0"/>
                      </a:endParaRPr>
                    </a:p>
                  </a:txBody>
                  <a:tcPr/>
                </a:tc>
              </a:tr>
              <a:tr h="3135405">
                <a:tc>
                  <a:txBody>
                    <a:bodyPr/>
                    <a:lstStyle/>
                    <a:p>
                      <a:pPr algn="just"/>
                      <a:r>
                        <a:rPr kumimoji="1" lang="uk-UA" sz="2800" dirty="0" smtClean="0">
                          <a:solidFill>
                            <a:schemeClr val="dk1"/>
                          </a:solidFill>
                          <a:latin typeface="Arial Narrow" pitchFamily="34" charset="0"/>
                          <a:ea typeface="+mn-ea"/>
                          <a:cs typeface="+mn-cs"/>
                        </a:rPr>
                        <a:t>1941-1945</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Закінчив десятирічку, добровольцем пішов до армії. Був курсантом артучилища, закінчив Харківське училище протитанкової артилерії, був поранений, попав у полон, перебував у концтаборах, втікав, партизанив. « До двадцяти років пережив сирітство, голод, війну, фронт, фашистські концтабори, безліч умирань і воскресінь» (П.Загребельний).</a:t>
                      </a:r>
                      <a:endParaRPr lang="ru-RU" sz="2800" dirty="0">
                        <a:latin typeface="Arial Narrow" pitchFamily="34"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214282" y="0"/>
            <a:ext cx="871543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q"/>
            </a:pPr>
            <a:r>
              <a:rPr lang="uk-UA" sz="3200" dirty="0" smtClean="0">
                <a:latin typeface="Arial Narrow" pitchFamily="34" charset="0"/>
                <a:ea typeface="Calibri" pitchFamily="34" charset="0"/>
                <a:cs typeface="Times New Roman" pitchFamily="18" charset="0"/>
              </a:rPr>
              <a:t>Відкрити житниці й нагодувати голодних», </a:t>
            </a:r>
          </a:p>
          <a:p>
            <a:pPr algn="just" fontAlgn="base">
              <a:spcBef>
                <a:spcPct val="0"/>
              </a:spcBef>
              <a:spcAft>
                <a:spcPct val="0"/>
              </a:spcAft>
            </a:pPr>
            <a:r>
              <a:rPr lang="uk-UA" sz="3200" dirty="0" smtClean="0">
                <a:latin typeface="Arial Narrow" pitchFamily="34" charset="0"/>
                <a:ea typeface="Calibri" pitchFamily="34" charset="0"/>
                <a:cs typeface="Times New Roman" pitchFamily="18" charset="0"/>
              </a:rPr>
              <a:t>«вимостити серед трясовин дорогу до Києва», «поставити посеред багна золотистий храм». Що вибрав Ярослав? Чому? Свою думку вмотивуйте.</a:t>
            </a: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ru-RU" sz="32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«Ніхто з них не знав, що то очі художника». Чим же очі художника відрізняються від очей звичайної людини?</a:t>
            </a:r>
          </a:p>
          <a:p>
            <a:pPr lvl="0" algn="just" fontAlgn="base">
              <a:spcBef>
                <a:spcPct val="0"/>
              </a:spcBef>
              <a:spcAft>
                <a:spcPct val="0"/>
              </a:spcAft>
              <a:buFont typeface="Wingdings" pitchFamily="2" charset="2"/>
              <a:buChar char="q"/>
              <a:tabLst>
                <a:tab pos="457200" algn="l"/>
              </a:tabLst>
            </a:pPr>
            <a:r>
              <a:rPr lang="uk-UA" sz="3200" dirty="0" smtClean="0">
                <a:latin typeface="Arial Narrow" pitchFamily="34" charset="0"/>
                <a:ea typeface="Calibri" pitchFamily="34" charset="0"/>
                <a:cs typeface="Times New Roman" pitchFamily="18" charset="0"/>
              </a:rPr>
              <a:t>Чому загинув </a:t>
            </a:r>
            <a:r>
              <a:rPr lang="uk-UA" sz="3200" dirty="0" err="1" smtClean="0">
                <a:latin typeface="Arial Narrow" pitchFamily="34" charset="0"/>
                <a:ea typeface="Calibri" pitchFamily="34" charset="0"/>
                <a:cs typeface="Times New Roman" pitchFamily="18" charset="0"/>
              </a:rPr>
              <a:t>Сивоок</a:t>
            </a:r>
            <a:r>
              <a:rPr lang="uk-UA" sz="3200" dirty="0" smtClean="0">
                <a:latin typeface="Arial Narrow" pitchFamily="34" charset="0"/>
                <a:ea typeface="Calibri" pitchFamily="34" charset="0"/>
                <a:cs typeface="Times New Roman" pitchFamily="18" charset="0"/>
              </a:rPr>
              <a:t>?</a:t>
            </a:r>
            <a:endParaRPr lang="ru-RU" sz="3200" dirty="0" smtClean="0">
              <a:latin typeface="Arial Narrow" pitchFamily="34" charset="0"/>
            </a:endParaRPr>
          </a:p>
          <a:p>
            <a:pPr lvl="0" algn="just" eaLnBrk="0" fontAlgn="base" hangingPunct="0">
              <a:spcBef>
                <a:spcPct val="0"/>
              </a:spcBef>
              <a:spcAft>
                <a:spcPct val="0"/>
              </a:spcAft>
              <a:buFont typeface="Wingdings" pitchFamily="2" charset="2"/>
              <a:buChar char="q"/>
              <a:tabLst>
                <a:tab pos="457200" algn="l"/>
              </a:tabLst>
            </a:pPr>
            <a:r>
              <a:rPr lang="uk-UA" sz="3200" dirty="0" smtClean="0">
                <a:latin typeface="Arial Narrow" pitchFamily="34" charset="0"/>
                <a:ea typeface="Calibri" pitchFamily="34" charset="0"/>
                <a:cs typeface="Times New Roman" pitchFamily="18" charset="0"/>
              </a:rPr>
              <a:t>Як відбулося освячення Софії? Чи не здається вам символічним це освячення?  </a:t>
            </a:r>
            <a:endPar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endParaRPr>
          </a:p>
          <a:p>
            <a:pPr lvl="0" algn="just" eaLnBrk="0" fontAlgn="base" hangingPunct="0">
              <a:spcBef>
                <a:spcPct val="0"/>
              </a:spcBef>
              <a:spcAft>
                <a:spcPct val="0"/>
              </a:spcAft>
              <a:buFont typeface="Wingdings" pitchFamily="2" charset="2"/>
              <a:buChar char="q"/>
            </a:pPr>
            <a:r>
              <a:rPr lang="uk-UA" sz="3200" dirty="0" smtClean="0">
                <a:latin typeface="Arial Narrow" pitchFamily="34" charset="0"/>
                <a:ea typeface="Calibri" pitchFamily="34" charset="0"/>
                <a:cs typeface="Times New Roman" pitchFamily="18" charset="0"/>
              </a:rPr>
              <a:t> Умотивовано чи не вмотивовано творить митець образ </a:t>
            </a:r>
            <a:r>
              <a:rPr lang="uk-UA" sz="3200" dirty="0" err="1" smtClean="0">
                <a:latin typeface="Arial Narrow" pitchFamily="34" charset="0"/>
                <a:ea typeface="Calibri" pitchFamily="34" charset="0"/>
                <a:cs typeface="Times New Roman" pitchFamily="18" charset="0"/>
              </a:rPr>
              <a:t>Сивоока</a:t>
            </a:r>
            <a:r>
              <a:rPr lang="uk-UA" sz="3200" dirty="0" smtClean="0">
                <a:latin typeface="Arial Narrow" pitchFamily="34" charset="0"/>
                <a:ea typeface="Calibri" pitchFamily="34" charset="0"/>
                <a:cs typeface="Times New Roman" pitchFamily="18" charset="0"/>
              </a:rPr>
              <a:t>?</a:t>
            </a:r>
            <a:endParaRPr kumimoji="0" lang="ru-RU" sz="32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Як формувався характер </a:t>
            </a:r>
            <a:r>
              <a:rPr kumimoji="0" lang="uk-UA" sz="32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Сивоока</a:t>
            </a: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a:t>
            </a:r>
            <a:endParaRPr kumimoji="0" lang="uk-UA" sz="32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3"/>
                                        </p:tgtEl>
                                        <p:attrNameLst>
                                          <p:attrName>style.visibility</p:attrName>
                                        </p:attrNameLst>
                                      </p:cBhvr>
                                      <p:to>
                                        <p:strVal val="visible"/>
                                      </p:to>
                                    </p:set>
                                    <p:anim calcmode="lin" valueType="num">
                                      <p:cBhvr additive="base">
                                        <p:cTn id="7" dur="500" fill="hold"/>
                                        <p:tgtEl>
                                          <p:spTgt spid="110593"/>
                                        </p:tgtEl>
                                        <p:attrNameLst>
                                          <p:attrName>ppt_x</p:attrName>
                                        </p:attrNameLst>
                                      </p:cBhvr>
                                      <p:tavLst>
                                        <p:tav tm="0">
                                          <p:val>
                                            <p:strVal val="#ppt_x"/>
                                          </p:val>
                                        </p:tav>
                                        <p:tav tm="100000">
                                          <p:val>
                                            <p:strVal val="#ppt_x"/>
                                          </p:val>
                                        </p:tav>
                                      </p:tavLst>
                                    </p:anim>
                                    <p:anim calcmode="lin" valueType="num">
                                      <p:cBhvr additive="base">
                                        <p:cTn id="8" dur="500" fill="hold"/>
                                        <p:tgtEl>
                                          <p:spTgt spid="110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42844" y="214290"/>
            <a:ext cx="871543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Чому саме Софійський собор став стрижнем задуму письменника?   </a:t>
            </a:r>
            <a:endParaRPr kumimoji="0" lang="ru-RU" sz="28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Поясніть слова, якими закінчується роман: «І диво це ніколи не кінчається і не переводиться». Що є дивом для автора? </a:t>
            </a:r>
          </a:p>
          <a:p>
            <a:pPr algn="just" eaLnBrk="0" fontAlgn="base" hangingPunct="0">
              <a:spcBef>
                <a:spcPct val="0"/>
              </a:spcBef>
              <a:spcAft>
                <a:spcPct val="0"/>
              </a:spcAft>
              <a:buFont typeface="Wingdings" pitchFamily="2" charset="2"/>
              <a:buChar char="q"/>
              <a:tabLst>
                <a:tab pos="457200" algn="l"/>
              </a:tabLst>
            </a:pPr>
            <a:r>
              <a:rPr lang="uk-UA" sz="2800" dirty="0" smtClean="0">
                <a:latin typeface="Arial Narrow" pitchFamily="34" charset="0"/>
                <a:ea typeface="Calibri" pitchFamily="34" charset="0"/>
                <a:cs typeface="Times New Roman" pitchFamily="18" charset="0"/>
              </a:rPr>
              <a:t>Що лишає нам історія, пройшовши через частоколи століть? </a:t>
            </a: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Що саме, принесене нею, живе в нашому дні, ставши духовним активом сучасників? </a:t>
            </a:r>
            <a:endParaRPr kumimoji="0" lang="ru-RU" sz="28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Все можна змінити… та душу народові не виймеш, не вставиш йому іншу, чужу». Чи актуальні ці слова сьогодні? Які моральні проблеми розкриваються в романі?   </a:t>
            </a:r>
            <a:endParaRPr kumimoji="0" lang="ru-RU" sz="28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Чому  ім’я творця храму не згадується в жодному документі, що дійшли до нас, жодного натяку немає й на стінах собору? </a:t>
            </a:r>
            <a:endParaRPr kumimoji="0" lang="ru-RU" sz="28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Яким же повинен був бути зодчий, щоб створити це диво?  </a:t>
            </a:r>
            <a:endParaRPr kumimoji="0" lang="uk-UA"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29"/>
                                        </p:tgtEl>
                                        <p:attrNameLst>
                                          <p:attrName>style.visibility</p:attrName>
                                        </p:attrNameLst>
                                      </p:cBhvr>
                                      <p:to>
                                        <p:strVal val="visible"/>
                                      </p:to>
                                    </p:set>
                                    <p:anim calcmode="lin" valueType="num">
                                      <p:cBhvr additive="base">
                                        <p:cTn id="7" dur="500" fill="hold"/>
                                        <p:tgtEl>
                                          <p:spTgt spid="48129"/>
                                        </p:tgtEl>
                                        <p:attrNameLst>
                                          <p:attrName>ppt_x</p:attrName>
                                        </p:attrNameLst>
                                      </p:cBhvr>
                                      <p:tavLst>
                                        <p:tav tm="0">
                                          <p:val>
                                            <p:strVal val="#ppt_x"/>
                                          </p:val>
                                        </p:tav>
                                        <p:tav tm="100000">
                                          <p:val>
                                            <p:strVal val="#ppt_x"/>
                                          </p:val>
                                        </p:tav>
                                      </p:tavLst>
                                    </p:anim>
                                    <p:anim calcmode="lin" valueType="num">
                                      <p:cBhvr additive="base">
                                        <p:cTn id="8" dur="500" fill="hold"/>
                                        <p:tgtEl>
                                          <p:spTgt spid="48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305342"/>
            <a:ext cx="7500990" cy="4832092"/>
          </a:xfrm>
          <a:prstGeom prst="rect">
            <a:avLst/>
          </a:prstGeom>
        </p:spPr>
        <p:txBody>
          <a:bodyPr wrap="square">
            <a:spAutoFit/>
          </a:bodyPr>
          <a:lstStyle/>
          <a:p>
            <a:pPr algn="just"/>
            <a:r>
              <a:rPr lang="ru-RU" sz="2800" dirty="0" smtClean="0">
                <a:latin typeface="Arial Narrow" pitchFamily="34" charset="0"/>
              </a:rPr>
              <a:t>	</a:t>
            </a:r>
            <a:r>
              <a:rPr lang="ru-RU" sz="2800" b="1" dirty="0" smtClean="0">
                <a:latin typeface="Arial Narrow" pitchFamily="34" charset="0"/>
              </a:rPr>
              <a:t>Сам </a:t>
            </a:r>
            <a:r>
              <a:rPr lang="ru-RU" sz="2800" b="1" dirty="0" err="1" smtClean="0">
                <a:latin typeface="Arial Narrow" pitchFamily="34" charset="0"/>
              </a:rPr>
              <a:t>Загребельний</a:t>
            </a:r>
            <a:r>
              <a:rPr lang="ru-RU" sz="2800" b="1" dirty="0" smtClean="0">
                <a:latin typeface="Arial Narrow" pitchFamily="34" charset="0"/>
              </a:rPr>
              <a:t> </a:t>
            </a:r>
            <a:r>
              <a:rPr lang="ru-RU" sz="2800" b="1" dirty="0" err="1" smtClean="0">
                <a:latin typeface="Arial Narrow" pitchFamily="34" charset="0"/>
              </a:rPr>
              <a:t>вважав</a:t>
            </a:r>
            <a:r>
              <a:rPr lang="ru-RU" sz="2800" b="1" dirty="0" smtClean="0">
                <a:latin typeface="Arial Narrow" pitchFamily="34" charset="0"/>
              </a:rPr>
              <a:t>, </a:t>
            </a:r>
            <a:r>
              <a:rPr lang="ru-RU" sz="2800" b="1" dirty="0" err="1" smtClean="0">
                <a:latin typeface="Arial Narrow" pitchFamily="34" charset="0"/>
              </a:rPr>
              <a:t>що</a:t>
            </a:r>
            <a:r>
              <a:rPr lang="ru-RU" sz="2800" b="1" dirty="0" smtClean="0">
                <a:latin typeface="Arial Narrow" pitchFamily="34" charset="0"/>
              </a:rPr>
              <a:t> </a:t>
            </a:r>
            <a:r>
              <a:rPr lang="ru-RU" sz="2800" b="1" dirty="0" err="1" smtClean="0">
                <a:latin typeface="Arial Narrow" pitchFamily="34" charset="0"/>
              </a:rPr>
              <a:t>композиція</a:t>
            </a:r>
            <a:r>
              <a:rPr lang="ru-RU" sz="2800" b="1" dirty="0" smtClean="0">
                <a:latin typeface="Arial Narrow" pitchFamily="34" charset="0"/>
              </a:rPr>
              <a:t> «Дива» </a:t>
            </a:r>
            <a:r>
              <a:rPr lang="ru-RU" sz="2800" b="1" dirty="0" err="1" smtClean="0">
                <a:latin typeface="Arial Narrow" pitchFamily="34" charset="0"/>
              </a:rPr>
              <a:t>має</a:t>
            </a:r>
            <a:r>
              <a:rPr lang="ru-RU" sz="2800" b="1" dirty="0" smtClean="0">
                <a:latin typeface="Arial Narrow" pitchFamily="34" charset="0"/>
              </a:rPr>
              <a:t> </a:t>
            </a:r>
            <a:r>
              <a:rPr lang="ru-RU" sz="2800" b="1" dirty="0" err="1" smtClean="0">
                <a:latin typeface="Arial Narrow" pitchFamily="34" charset="0"/>
              </a:rPr>
              <a:t>концептуальний</a:t>
            </a:r>
            <a:r>
              <a:rPr lang="ru-RU" sz="2800" b="1" dirty="0" smtClean="0">
                <a:latin typeface="Arial Narrow" pitchFamily="34" charset="0"/>
              </a:rPr>
              <a:t> характер. «Все </a:t>
            </a:r>
            <a:r>
              <a:rPr lang="ru-RU" sz="2800" b="1" dirty="0" err="1" smtClean="0">
                <a:latin typeface="Arial Narrow" pitchFamily="34" charset="0"/>
              </a:rPr>
              <a:t>оберталося</a:t>
            </a:r>
            <a:r>
              <a:rPr lang="ru-RU" sz="2800" b="1" dirty="0" smtClean="0">
                <a:latin typeface="Arial Narrow" pitchFamily="34" charset="0"/>
              </a:rPr>
              <a:t> </a:t>
            </a:r>
            <a:r>
              <a:rPr lang="ru-RU" sz="2800" b="1" dirty="0" err="1" smtClean="0">
                <a:latin typeface="Arial Narrow" pitchFamily="34" charset="0"/>
              </a:rPr>
              <a:t>навколо</a:t>
            </a:r>
            <a:r>
              <a:rPr lang="ru-RU" sz="2800" b="1" dirty="0" smtClean="0">
                <a:latin typeface="Arial Narrow" pitchFamily="34" charset="0"/>
              </a:rPr>
              <a:t> собору, </a:t>
            </a:r>
            <a:r>
              <a:rPr lang="ru-RU" sz="2800" b="1" dirty="0" err="1" smtClean="0">
                <a:latin typeface="Arial Narrow" pitchFamily="34" charset="0"/>
              </a:rPr>
              <a:t>якщо</a:t>
            </a:r>
            <a:r>
              <a:rPr lang="ru-RU" sz="2800" b="1" dirty="0" smtClean="0">
                <a:latin typeface="Arial Narrow" pitchFamily="34" charset="0"/>
              </a:rPr>
              <a:t> </a:t>
            </a:r>
            <a:r>
              <a:rPr lang="ru-RU" sz="2800" b="1" dirty="0" err="1" smtClean="0">
                <a:latin typeface="Arial Narrow" pitchFamily="34" charset="0"/>
              </a:rPr>
              <a:t>він</a:t>
            </a:r>
            <a:r>
              <a:rPr lang="ru-RU" sz="2800" b="1" dirty="0" smtClean="0">
                <a:latin typeface="Arial Narrow" pitchFamily="34" charset="0"/>
              </a:rPr>
              <a:t> </a:t>
            </a:r>
            <a:r>
              <a:rPr lang="ru-RU" sz="2800" b="1" dirty="0" err="1" smtClean="0">
                <a:latin typeface="Arial Narrow" pitchFamily="34" charset="0"/>
              </a:rPr>
              <a:t>стоїть</a:t>
            </a:r>
            <a:r>
              <a:rPr lang="ru-RU" sz="2800" b="1" dirty="0" smtClean="0">
                <a:latin typeface="Arial Narrow" pitchFamily="34" charset="0"/>
              </a:rPr>
              <a:t> </a:t>
            </a:r>
            <a:r>
              <a:rPr lang="ru-RU" sz="2800" b="1" dirty="0" err="1" smtClean="0">
                <a:latin typeface="Arial Narrow" pitchFamily="34" charset="0"/>
              </a:rPr>
              <a:t>тисячу</a:t>
            </a:r>
            <a:r>
              <a:rPr lang="ru-RU" sz="2800" b="1" dirty="0" smtClean="0">
                <a:latin typeface="Arial Narrow" pitchFamily="34" charset="0"/>
              </a:rPr>
              <a:t> </a:t>
            </a:r>
            <a:r>
              <a:rPr lang="ru-RU" sz="2800" b="1" dirty="0" err="1" smtClean="0">
                <a:latin typeface="Arial Narrow" pitchFamily="34" charset="0"/>
              </a:rPr>
              <a:t>років</a:t>
            </a:r>
            <a:r>
              <a:rPr lang="ru-RU" sz="2800" b="1" dirty="0" smtClean="0">
                <a:latin typeface="Arial Narrow" pitchFamily="34" charset="0"/>
              </a:rPr>
              <a:t> — так само наша </a:t>
            </a:r>
            <a:r>
              <a:rPr lang="ru-RU" sz="2800" b="1" dirty="0" err="1" smtClean="0">
                <a:latin typeface="Arial Narrow" pitchFamily="34" charset="0"/>
              </a:rPr>
              <a:t>історія</a:t>
            </a:r>
            <a:r>
              <a:rPr lang="ru-RU" sz="2800" b="1" dirty="0" smtClean="0">
                <a:latin typeface="Arial Narrow" pitchFamily="34" charset="0"/>
              </a:rPr>
              <a:t>, так само наше </a:t>
            </a:r>
            <a:r>
              <a:rPr lang="ru-RU" sz="2800" b="1" dirty="0" err="1" smtClean="0">
                <a:latin typeface="Arial Narrow" pitchFamily="34" charset="0"/>
              </a:rPr>
              <a:t>життя</a:t>
            </a:r>
            <a:r>
              <a:rPr lang="ru-RU" sz="2800" b="1" dirty="0" smtClean="0">
                <a:latin typeface="Arial Narrow" pitchFamily="34" charset="0"/>
              </a:rPr>
              <a:t> крутиться </a:t>
            </a:r>
            <a:r>
              <a:rPr lang="ru-RU" sz="2800" b="1" dirty="0" err="1" smtClean="0">
                <a:latin typeface="Arial Narrow" pitchFamily="34" charset="0"/>
              </a:rPr>
              <a:t>навколо</a:t>
            </a:r>
            <a:r>
              <a:rPr lang="ru-RU" sz="2800" b="1" dirty="0" smtClean="0">
                <a:latin typeface="Arial Narrow" pitchFamily="34" charset="0"/>
              </a:rPr>
              <a:t> </a:t>
            </a:r>
            <a:r>
              <a:rPr lang="ru-RU" sz="2800" b="1" dirty="0" err="1" smtClean="0">
                <a:latin typeface="Arial Narrow" pitchFamily="34" charset="0"/>
              </a:rPr>
              <a:t>минулих</a:t>
            </a:r>
            <a:r>
              <a:rPr lang="ru-RU" sz="2800" b="1" dirty="0" smtClean="0">
                <a:latin typeface="Arial Narrow" pitchFamily="34" charset="0"/>
              </a:rPr>
              <a:t> </a:t>
            </a:r>
            <a:r>
              <a:rPr lang="ru-RU" sz="2800" b="1" dirty="0" err="1" smtClean="0">
                <a:latin typeface="Arial Narrow" pitchFamily="34" charset="0"/>
              </a:rPr>
              <a:t>подій</a:t>
            </a:r>
            <a:r>
              <a:rPr lang="ru-RU" sz="2800" b="1" dirty="0" smtClean="0">
                <a:latin typeface="Arial Narrow" pitchFamily="34" charset="0"/>
              </a:rPr>
              <a:t>, як </a:t>
            </a:r>
            <a:r>
              <a:rPr lang="ru-RU" sz="2800" b="1" dirty="0" err="1" smtClean="0">
                <a:latin typeface="Arial Narrow" pitchFamily="34" charset="0"/>
              </a:rPr>
              <a:t>довкола</a:t>
            </a:r>
            <a:r>
              <a:rPr lang="ru-RU" sz="2800" b="1" dirty="0" smtClean="0">
                <a:latin typeface="Arial Narrow" pitchFamily="34" charset="0"/>
              </a:rPr>
              <a:t> собору. ...</a:t>
            </a:r>
            <a:r>
              <a:rPr lang="ru-RU" sz="2800" b="1" dirty="0" err="1" smtClean="0">
                <a:latin typeface="Arial Narrow" pitchFamily="34" charset="0"/>
              </a:rPr>
              <a:t>Замкнене</a:t>
            </a:r>
            <a:r>
              <a:rPr lang="ru-RU" sz="2800" b="1" dirty="0" smtClean="0">
                <a:latin typeface="Arial Narrow" pitchFamily="34" charset="0"/>
              </a:rPr>
              <a:t> коло </a:t>
            </a:r>
            <a:r>
              <a:rPr lang="ru-RU" sz="2800" b="1" dirty="0" err="1" smtClean="0">
                <a:latin typeface="Arial Narrow" pitchFamily="34" charset="0"/>
              </a:rPr>
              <a:t>історії</a:t>
            </a:r>
            <a:r>
              <a:rPr lang="ru-RU" sz="2800" b="1" dirty="0" smtClean="0">
                <a:latin typeface="Arial Narrow" pitchFamily="34" charset="0"/>
              </a:rPr>
              <a:t> — ось </a:t>
            </a:r>
            <a:r>
              <a:rPr lang="ru-RU" sz="2800" b="1" dirty="0" err="1" smtClean="0">
                <a:latin typeface="Arial Narrow" pitchFamily="34" charset="0"/>
              </a:rPr>
              <a:t>це</a:t>
            </a:r>
            <a:r>
              <a:rPr lang="ru-RU" sz="2800" b="1" dirty="0" smtClean="0">
                <a:latin typeface="Arial Narrow" pitchFamily="34" charset="0"/>
              </a:rPr>
              <a:t> я </a:t>
            </a:r>
            <a:r>
              <a:rPr lang="ru-RU" sz="2800" b="1" dirty="0" err="1" smtClean="0">
                <a:latin typeface="Arial Narrow" pitchFamily="34" charset="0"/>
              </a:rPr>
              <a:t>мав</a:t>
            </a:r>
            <a:r>
              <a:rPr lang="ru-RU" sz="2800" b="1" dirty="0" smtClean="0">
                <a:latin typeface="Arial Narrow" pitchFamily="34" charset="0"/>
              </a:rPr>
              <a:t> на </a:t>
            </a:r>
            <a:r>
              <a:rPr lang="ru-RU" sz="2800" b="1" dirty="0" err="1" smtClean="0">
                <a:latin typeface="Arial Narrow" pitchFamily="34" charset="0"/>
              </a:rPr>
              <a:t>увазі</a:t>
            </a:r>
            <a:r>
              <a:rPr lang="ru-RU" sz="2800" b="1" dirty="0" smtClean="0">
                <a:latin typeface="Arial Narrow" pitchFamily="34" charset="0"/>
              </a:rPr>
              <a:t>». </a:t>
            </a:r>
          </a:p>
          <a:p>
            <a:pPr algn="just"/>
            <a:r>
              <a:rPr lang="ru-RU" sz="2800" b="1" dirty="0" smtClean="0">
                <a:latin typeface="Arial Narrow" pitchFamily="34" charset="0"/>
              </a:rPr>
              <a:t>	</a:t>
            </a:r>
            <a:r>
              <a:rPr lang="ru-RU" sz="2800" b="1" dirty="0" err="1" smtClean="0">
                <a:latin typeface="Arial Narrow" pitchFamily="34" charset="0"/>
              </a:rPr>
              <a:t>Йдеться</a:t>
            </a:r>
            <a:r>
              <a:rPr lang="ru-RU" sz="2800" b="1" dirty="0" smtClean="0">
                <a:latin typeface="Arial Narrow" pitchFamily="34" charset="0"/>
              </a:rPr>
              <a:t>, </a:t>
            </a:r>
            <a:r>
              <a:rPr lang="ru-RU" sz="2800" b="1" dirty="0" err="1" smtClean="0">
                <a:latin typeface="Arial Narrow" pitchFamily="34" charset="0"/>
              </a:rPr>
              <a:t>отже</a:t>
            </a:r>
            <a:r>
              <a:rPr lang="ru-RU" sz="2800" b="1" dirty="0" smtClean="0">
                <a:latin typeface="Arial Narrow" pitchFamily="34" charset="0"/>
              </a:rPr>
              <a:t>, про </a:t>
            </a:r>
            <a:r>
              <a:rPr lang="ru-RU" sz="2800" b="1" dirty="0" err="1" smtClean="0">
                <a:latin typeface="Arial Narrow" pitchFamily="34" charset="0"/>
              </a:rPr>
              <a:t>тісну</a:t>
            </a:r>
            <a:r>
              <a:rPr lang="ru-RU" sz="2800" b="1" dirty="0" smtClean="0">
                <a:latin typeface="Arial Narrow" pitchFamily="34" charset="0"/>
              </a:rPr>
              <a:t> </a:t>
            </a:r>
            <a:r>
              <a:rPr lang="ru-RU" sz="2800" b="1" dirty="0" err="1" smtClean="0">
                <a:latin typeface="Arial Narrow" pitchFamily="34" charset="0"/>
              </a:rPr>
              <a:t>поєднаність</a:t>
            </a:r>
            <a:r>
              <a:rPr lang="ru-RU" sz="2800" b="1" dirty="0" smtClean="0">
                <a:latin typeface="Arial Narrow" pitchFamily="34" charset="0"/>
              </a:rPr>
              <a:t> </a:t>
            </a:r>
            <a:r>
              <a:rPr lang="ru-RU" sz="2800" b="1" dirty="0" err="1" smtClean="0">
                <a:latin typeface="Arial Narrow" pitchFamily="34" charset="0"/>
              </a:rPr>
              <a:t>часів</a:t>
            </a:r>
            <a:r>
              <a:rPr lang="ru-RU" sz="2800" b="1" dirty="0" smtClean="0">
                <a:latin typeface="Arial Narrow" pitchFamily="34" charset="0"/>
              </a:rPr>
              <a:t>, </a:t>
            </a:r>
            <a:r>
              <a:rPr lang="ru-RU" sz="2800" b="1" dirty="0" err="1" smtClean="0">
                <a:latin typeface="Arial Narrow" pitchFamily="34" charset="0"/>
              </a:rPr>
              <a:t>про</a:t>
            </a:r>
            <a:r>
              <a:rPr lang="ru-RU" sz="2800" b="1" dirty="0" smtClean="0">
                <a:latin typeface="Arial Narrow" pitchFamily="34" charset="0"/>
              </a:rPr>
              <a:t> </a:t>
            </a:r>
            <a:r>
              <a:rPr lang="ru-RU" sz="2800" b="1" dirty="0" err="1" smtClean="0">
                <a:latin typeface="Arial Narrow" pitchFamily="34" charset="0"/>
              </a:rPr>
              <a:t>повторюваність</a:t>
            </a:r>
            <a:r>
              <a:rPr lang="ru-RU" sz="2800" b="1" dirty="0" smtClean="0">
                <a:latin typeface="Arial Narrow" pitchFamily="34" charset="0"/>
              </a:rPr>
              <a:t> </a:t>
            </a:r>
            <a:r>
              <a:rPr lang="ru-RU" sz="2800" b="1" dirty="0" err="1" smtClean="0">
                <a:latin typeface="Arial Narrow" pitchFamily="34" charset="0"/>
              </a:rPr>
              <a:t>явищ</a:t>
            </a:r>
            <a:r>
              <a:rPr lang="ru-RU" sz="2800" b="1" dirty="0" smtClean="0">
                <a:latin typeface="Arial Narrow" pitchFamily="34" charset="0"/>
              </a:rPr>
              <a:t> в </a:t>
            </a:r>
            <a:r>
              <a:rPr lang="ru-RU" sz="2800" b="1" dirty="0" err="1" smtClean="0">
                <a:latin typeface="Arial Narrow" pitchFamily="34" charset="0"/>
              </a:rPr>
              <a:t>історії</a:t>
            </a:r>
            <a:r>
              <a:rPr lang="ru-RU" sz="2800" b="1" dirty="0" smtClean="0">
                <a:latin typeface="Arial Narrow" pitchFamily="34" charset="0"/>
              </a:rPr>
              <a:t> </a:t>
            </a:r>
            <a:r>
              <a:rPr lang="ru-RU" sz="2800" b="1" dirty="0" err="1" smtClean="0">
                <a:latin typeface="Arial Narrow" pitchFamily="34" charset="0"/>
              </a:rPr>
              <a:t>і</a:t>
            </a:r>
            <a:r>
              <a:rPr lang="ru-RU" sz="2800" b="1" dirty="0" smtClean="0">
                <a:latin typeface="Arial Narrow" pitchFamily="34" charset="0"/>
              </a:rPr>
              <a:t> </a:t>
            </a:r>
            <a:r>
              <a:rPr lang="ru-RU" sz="2800" b="1" dirty="0" err="1" smtClean="0">
                <a:latin typeface="Arial Narrow" pitchFamily="34" charset="0"/>
              </a:rPr>
              <a:t>незнищенність</a:t>
            </a:r>
            <a:r>
              <a:rPr lang="ru-RU" sz="2800" b="1" dirty="0" smtClean="0">
                <a:latin typeface="Arial Narrow" pitchFamily="34" charset="0"/>
              </a:rPr>
              <a:t> </a:t>
            </a:r>
            <a:r>
              <a:rPr lang="ru-RU" sz="2800" b="1" dirty="0" err="1" smtClean="0">
                <a:latin typeface="Arial Narrow" pitchFamily="34" charset="0"/>
              </a:rPr>
              <a:t>людського</a:t>
            </a:r>
            <a:r>
              <a:rPr lang="ru-RU" sz="2800" b="1" dirty="0" smtClean="0">
                <a:latin typeface="Arial Narrow" pitchFamily="34" charset="0"/>
              </a:rPr>
              <a:t> духу, </a:t>
            </a:r>
            <a:r>
              <a:rPr lang="ru-RU" sz="2800" b="1" dirty="0" err="1" smtClean="0">
                <a:latin typeface="Arial Narrow" pitchFamily="34" charset="0"/>
              </a:rPr>
              <a:t>явленого</a:t>
            </a:r>
            <a:r>
              <a:rPr lang="ru-RU" sz="2800" b="1" dirty="0" smtClean="0">
                <a:latin typeface="Arial Narrow" pitchFamily="34" charset="0"/>
              </a:rPr>
              <a:t> у </a:t>
            </a:r>
            <a:r>
              <a:rPr lang="ru-RU" sz="2800" b="1" dirty="0" err="1" smtClean="0">
                <a:latin typeface="Arial Narrow" pitchFamily="34" charset="0"/>
              </a:rPr>
              <a:t>мистецькій</a:t>
            </a:r>
            <a:r>
              <a:rPr lang="ru-RU" sz="2800" b="1" dirty="0" smtClean="0">
                <a:latin typeface="Arial Narrow" pitchFamily="34" charset="0"/>
              </a:rPr>
              <a:t> </a:t>
            </a:r>
            <a:r>
              <a:rPr lang="ru-RU" sz="2800" b="1" dirty="0" err="1" smtClean="0">
                <a:latin typeface="Arial Narrow" pitchFamily="34" charset="0"/>
              </a:rPr>
              <a:t>красі</a:t>
            </a:r>
            <a:r>
              <a:rPr lang="ru-RU" sz="2800" b="1" dirty="0" smtClean="0">
                <a:latin typeface="Arial Narrow" pitchFamily="34" charset="0"/>
              </a:rPr>
              <a:t>.</a:t>
            </a:r>
            <a:endParaRPr lang="ru-RU" sz="2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928670"/>
            <a:ext cx="7643866" cy="5016758"/>
          </a:xfrm>
          <a:prstGeom prst="rect">
            <a:avLst/>
          </a:prstGeom>
        </p:spPr>
        <p:txBody>
          <a:bodyPr wrap="square">
            <a:spAutoFit/>
          </a:bodyPr>
          <a:lstStyle/>
          <a:p>
            <a:pPr algn="just"/>
            <a:r>
              <a:rPr lang="ru-RU" sz="3200" dirty="0" smtClean="0">
                <a:latin typeface="Arial Narrow" pitchFamily="34" charset="0"/>
              </a:rPr>
              <a:t>	</a:t>
            </a:r>
            <a:r>
              <a:rPr lang="ru-RU" sz="3200" b="1" dirty="0" err="1" smtClean="0">
                <a:latin typeface="Arial Narrow" pitchFamily="34" charset="0"/>
              </a:rPr>
              <a:t>Багато</a:t>
            </a:r>
            <a:r>
              <a:rPr lang="ru-RU" sz="3200" b="1" dirty="0" smtClean="0">
                <a:latin typeface="Arial Narrow" pitchFamily="34" charset="0"/>
              </a:rPr>
              <a:t> </a:t>
            </a:r>
            <a:r>
              <a:rPr lang="ru-RU" sz="3200" b="1" dirty="0" err="1" smtClean="0">
                <a:latin typeface="Arial Narrow" pitchFamily="34" charset="0"/>
              </a:rPr>
              <a:t>уваги</a:t>
            </a:r>
            <a:r>
              <a:rPr lang="ru-RU" sz="3200" b="1" dirty="0" smtClean="0">
                <a:latin typeface="Arial Narrow" pitchFamily="34" charset="0"/>
              </a:rPr>
              <a:t> в </a:t>
            </a:r>
            <a:r>
              <a:rPr lang="ru-RU" sz="3200" b="1" dirty="0" err="1" smtClean="0">
                <a:latin typeface="Arial Narrow" pitchFamily="34" charset="0"/>
              </a:rPr>
              <a:t>романі</a:t>
            </a:r>
            <a:r>
              <a:rPr lang="ru-RU" sz="3200" b="1" dirty="0" smtClean="0">
                <a:latin typeface="Arial Narrow" pitchFamily="34" charset="0"/>
              </a:rPr>
              <a:t> «Диво» </a:t>
            </a:r>
            <a:r>
              <a:rPr lang="ru-RU" sz="3200" b="1" dirty="0" err="1" smtClean="0">
                <a:latin typeface="Arial Narrow" pitchFamily="34" charset="0"/>
              </a:rPr>
              <a:t>приділено</a:t>
            </a:r>
            <a:r>
              <a:rPr lang="ru-RU" sz="3200" b="1" dirty="0" smtClean="0">
                <a:latin typeface="Arial Narrow" pitchFamily="34" charset="0"/>
              </a:rPr>
              <a:t> </a:t>
            </a:r>
            <a:r>
              <a:rPr lang="ru-RU" sz="3200" b="1" dirty="0" err="1" smtClean="0">
                <a:latin typeface="Arial Narrow" pitchFamily="34" charset="0"/>
              </a:rPr>
              <a:t>психології</a:t>
            </a:r>
            <a:r>
              <a:rPr lang="ru-RU" sz="3200" b="1" dirty="0" smtClean="0">
                <a:latin typeface="Arial Narrow" pitchFamily="34" charset="0"/>
              </a:rPr>
              <a:t> </a:t>
            </a:r>
            <a:r>
              <a:rPr lang="ru-RU" sz="3200" b="1" dirty="0" err="1" smtClean="0">
                <a:latin typeface="Arial Narrow" pitchFamily="34" charset="0"/>
              </a:rPr>
              <a:t>митця</a:t>
            </a:r>
            <a:r>
              <a:rPr lang="ru-RU" sz="3200" b="1" dirty="0" smtClean="0">
                <a:latin typeface="Arial Narrow" pitchFamily="34" charset="0"/>
              </a:rPr>
              <a:t>. Особливо </a:t>
            </a:r>
            <a:r>
              <a:rPr lang="ru-RU" sz="3200" b="1" dirty="0" err="1" smtClean="0">
                <a:latin typeface="Arial Narrow" pitchFamily="34" charset="0"/>
              </a:rPr>
              <a:t>прикметні</a:t>
            </a:r>
            <a:r>
              <a:rPr lang="ru-RU" sz="3200" b="1" dirty="0" smtClean="0">
                <a:latin typeface="Arial Narrow" pitchFamily="34" charset="0"/>
              </a:rPr>
              <a:t> в </a:t>
            </a:r>
            <a:r>
              <a:rPr lang="ru-RU" sz="3200" b="1" dirty="0" err="1" smtClean="0">
                <a:latin typeface="Arial Narrow" pitchFamily="34" charset="0"/>
              </a:rPr>
              <a:t>цьому</a:t>
            </a:r>
            <a:r>
              <a:rPr lang="ru-RU" sz="3200" b="1" dirty="0" smtClean="0">
                <a:latin typeface="Arial Narrow" pitchFamily="34" charset="0"/>
              </a:rPr>
              <a:t> </a:t>
            </a:r>
            <a:r>
              <a:rPr lang="ru-RU" sz="3200" b="1" dirty="0" err="1" smtClean="0">
                <a:latin typeface="Arial Narrow" pitchFamily="34" charset="0"/>
              </a:rPr>
              <a:t>плані</a:t>
            </a:r>
            <a:r>
              <a:rPr lang="ru-RU" sz="3200" b="1" dirty="0" smtClean="0">
                <a:latin typeface="Arial Narrow" pitchFamily="34" charset="0"/>
              </a:rPr>
              <a:t> </a:t>
            </a:r>
            <a:r>
              <a:rPr lang="ru-RU" sz="3200" b="1" dirty="0" err="1" smtClean="0">
                <a:latin typeface="Arial Narrow" pitchFamily="34" charset="0"/>
              </a:rPr>
              <a:t>сторінки</a:t>
            </a:r>
            <a:r>
              <a:rPr lang="ru-RU" sz="3200" b="1" dirty="0" smtClean="0">
                <a:latin typeface="Arial Narrow" pitchFamily="34" charset="0"/>
              </a:rPr>
              <a:t>, на </a:t>
            </a:r>
            <a:r>
              <a:rPr lang="ru-RU" sz="3200" b="1" dirty="0" err="1" smtClean="0">
                <a:latin typeface="Arial Narrow" pitchFamily="34" charset="0"/>
              </a:rPr>
              <a:t>яких</a:t>
            </a:r>
            <a:r>
              <a:rPr lang="ru-RU" sz="3200" b="1" dirty="0" smtClean="0">
                <a:latin typeface="Arial Narrow" pitchFamily="34" charset="0"/>
              </a:rPr>
              <a:t> </a:t>
            </a:r>
            <a:r>
              <a:rPr lang="ru-RU" sz="3200" b="1" dirty="0" err="1" smtClean="0">
                <a:latin typeface="Arial Narrow" pitchFamily="34" charset="0"/>
              </a:rPr>
              <a:t>ідеться</a:t>
            </a:r>
            <a:r>
              <a:rPr lang="ru-RU" sz="3200" b="1" dirty="0" smtClean="0">
                <a:latin typeface="Arial Narrow" pitchFamily="34" charset="0"/>
              </a:rPr>
              <a:t> про </a:t>
            </a:r>
            <a:r>
              <a:rPr lang="ru-RU" sz="3200" b="1" dirty="0" err="1" smtClean="0">
                <a:latin typeface="Arial Narrow" pitchFamily="34" charset="0"/>
              </a:rPr>
              <a:t>барви</a:t>
            </a:r>
            <a:r>
              <a:rPr lang="ru-RU" sz="3200" b="1" dirty="0" smtClean="0">
                <a:latin typeface="Arial Narrow" pitchFamily="34" charset="0"/>
              </a:rPr>
              <a:t> </a:t>
            </a:r>
            <a:r>
              <a:rPr lang="ru-RU" sz="3200" b="1" dirty="0" err="1" smtClean="0">
                <a:latin typeface="Arial Narrow" pitchFamily="34" charset="0"/>
              </a:rPr>
              <a:t>світу</a:t>
            </a:r>
            <a:r>
              <a:rPr lang="ru-RU" sz="3200" b="1" dirty="0" smtClean="0">
                <a:latin typeface="Arial Narrow" pitchFamily="34" charset="0"/>
              </a:rPr>
              <a:t>, </a:t>
            </a:r>
            <a:r>
              <a:rPr lang="ru-RU" sz="3200" b="1" dirty="0" err="1" smtClean="0">
                <a:latin typeface="Arial Narrow" pitchFamily="34" charset="0"/>
              </a:rPr>
              <a:t>що</a:t>
            </a:r>
            <a:r>
              <a:rPr lang="ru-RU" sz="3200" b="1" dirty="0" smtClean="0">
                <a:latin typeface="Arial Narrow" pitchFamily="34" charset="0"/>
              </a:rPr>
              <a:t> </a:t>
            </a:r>
            <a:r>
              <a:rPr lang="ru-RU" sz="3200" b="1" dirty="0" err="1" smtClean="0">
                <a:latin typeface="Arial Narrow" pitchFamily="34" charset="0"/>
              </a:rPr>
              <a:t>їх</a:t>
            </a:r>
            <a:r>
              <a:rPr lang="ru-RU" sz="3200" b="1" dirty="0" smtClean="0">
                <a:latin typeface="Arial Narrow" pitchFamily="34" charset="0"/>
              </a:rPr>
              <a:t> </a:t>
            </a:r>
            <a:r>
              <a:rPr lang="ru-RU" sz="3200" b="1" dirty="0" err="1" smtClean="0">
                <a:latin typeface="Arial Narrow" pitchFamily="34" charset="0"/>
              </a:rPr>
              <a:t>відкриває</a:t>
            </a:r>
            <a:r>
              <a:rPr lang="ru-RU" sz="3200" b="1" dirty="0" smtClean="0">
                <a:latin typeface="Arial Narrow" pitchFamily="34" charset="0"/>
              </a:rPr>
              <a:t> для себе </a:t>
            </a:r>
            <a:r>
              <a:rPr lang="ru-RU" sz="3200" b="1" dirty="0" err="1" smtClean="0">
                <a:latin typeface="Arial Narrow" pitchFamily="34" charset="0"/>
              </a:rPr>
              <a:t>майбутній</a:t>
            </a:r>
            <a:r>
              <a:rPr lang="ru-RU" sz="3200" b="1" dirty="0" smtClean="0">
                <a:latin typeface="Arial Narrow" pitchFamily="34" charset="0"/>
              </a:rPr>
              <a:t> </a:t>
            </a:r>
            <a:r>
              <a:rPr lang="ru-RU" sz="3200" b="1" dirty="0" err="1" smtClean="0">
                <a:latin typeface="Arial Narrow" pitchFamily="34" charset="0"/>
              </a:rPr>
              <a:t>майстер</a:t>
            </a:r>
            <a:r>
              <a:rPr lang="ru-RU" sz="3200" b="1" dirty="0" smtClean="0">
                <a:latin typeface="Arial Narrow" pitchFamily="34" charset="0"/>
              </a:rPr>
              <a:t> </a:t>
            </a:r>
            <a:r>
              <a:rPr lang="ru-RU" sz="3200" b="1" dirty="0" err="1" smtClean="0">
                <a:latin typeface="Arial Narrow" pitchFamily="34" charset="0"/>
              </a:rPr>
              <a:t>Сивоок</a:t>
            </a:r>
            <a:r>
              <a:rPr lang="ru-RU" sz="3200" b="1" dirty="0" smtClean="0">
                <a:latin typeface="Arial Narrow" pitchFamily="34" charset="0"/>
              </a:rPr>
              <a:t>. </a:t>
            </a:r>
            <a:r>
              <a:rPr lang="ru-RU" sz="3200" b="1" dirty="0" err="1" smtClean="0">
                <a:latin typeface="Arial Narrow" pitchFamily="34" charset="0"/>
              </a:rPr>
              <a:t>Сприйняття</a:t>
            </a:r>
            <a:r>
              <a:rPr lang="ru-RU" sz="3200" b="1" dirty="0" smtClean="0">
                <a:latin typeface="Arial Narrow" pitchFamily="34" charset="0"/>
              </a:rPr>
              <a:t> </a:t>
            </a:r>
            <a:r>
              <a:rPr lang="ru-RU" sz="3200" b="1" dirty="0" err="1" smtClean="0">
                <a:latin typeface="Arial Narrow" pitchFamily="34" charset="0"/>
              </a:rPr>
              <a:t>кольору</a:t>
            </a:r>
            <a:r>
              <a:rPr lang="ru-RU" sz="3200" b="1" dirty="0" smtClean="0">
                <a:latin typeface="Arial Narrow" pitchFamily="34" charset="0"/>
              </a:rPr>
              <a:t> </a:t>
            </a:r>
            <a:r>
              <a:rPr lang="ru-RU" sz="3200" b="1" dirty="0" err="1" smtClean="0">
                <a:latin typeface="Arial Narrow" pitchFamily="34" charset="0"/>
              </a:rPr>
              <a:t>Сивооком</a:t>
            </a:r>
            <a:r>
              <a:rPr lang="ru-RU" sz="3200" b="1" dirty="0" smtClean="0">
                <a:latin typeface="Arial Narrow" pitchFamily="34" charset="0"/>
              </a:rPr>
              <a:t> </a:t>
            </a:r>
            <a:r>
              <a:rPr lang="ru-RU" sz="3200" b="1" dirty="0" err="1" smtClean="0">
                <a:latin typeface="Arial Narrow" pitchFamily="34" charset="0"/>
              </a:rPr>
              <a:t>відтворене</a:t>
            </a:r>
            <a:r>
              <a:rPr lang="ru-RU" sz="3200" b="1" dirty="0" smtClean="0">
                <a:latin typeface="Arial Narrow" pitchFamily="34" charset="0"/>
              </a:rPr>
              <a:t> </a:t>
            </a:r>
            <a:r>
              <a:rPr lang="ru-RU" sz="3200" b="1" dirty="0" err="1" smtClean="0">
                <a:latin typeface="Arial Narrow" pitchFamily="34" charset="0"/>
              </a:rPr>
              <a:t>надзвичайно</a:t>
            </a:r>
            <a:r>
              <a:rPr lang="ru-RU" sz="3200" b="1" dirty="0" smtClean="0">
                <a:latin typeface="Arial Narrow" pitchFamily="34" charset="0"/>
              </a:rPr>
              <a:t> </a:t>
            </a:r>
            <a:r>
              <a:rPr lang="ru-RU" sz="3200" b="1" dirty="0" err="1" smtClean="0">
                <a:latin typeface="Arial Narrow" pitchFamily="34" charset="0"/>
              </a:rPr>
              <a:t>цікаво</a:t>
            </a:r>
            <a:r>
              <a:rPr lang="ru-RU" sz="3200" b="1" dirty="0" smtClean="0">
                <a:latin typeface="Arial Narrow" pitchFamily="34" charset="0"/>
              </a:rPr>
              <a:t>: </a:t>
            </a:r>
            <a:r>
              <a:rPr lang="ru-RU" sz="3200" b="1" dirty="0" err="1" smtClean="0">
                <a:latin typeface="Arial Narrow" pitchFamily="34" charset="0"/>
              </a:rPr>
              <a:t>його</a:t>
            </a:r>
            <a:r>
              <a:rPr lang="ru-RU" sz="3200" b="1" dirty="0" smtClean="0">
                <a:latin typeface="Arial Narrow" pitchFamily="34" charset="0"/>
              </a:rPr>
              <a:t> душа </a:t>
            </a:r>
            <a:r>
              <a:rPr lang="ru-RU" sz="3200" b="1" dirty="0" err="1" smtClean="0">
                <a:latin typeface="Arial Narrow" pitchFamily="34" charset="0"/>
              </a:rPr>
              <a:t>переймається</a:t>
            </a:r>
            <a:r>
              <a:rPr lang="ru-RU" sz="3200" b="1" dirty="0" smtClean="0">
                <a:latin typeface="Arial Narrow" pitchFamily="34" charset="0"/>
              </a:rPr>
              <a:t> </a:t>
            </a:r>
            <a:r>
              <a:rPr lang="ru-RU" sz="3200" b="1" dirty="0" err="1" smtClean="0">
                <a:latin typeface="Arial Narrow" pitchFamily="34" charset="0"/>
              </a:rPr>
              <a:t>здивуванням-захопленням</a:t>
            </a:r>
            <a:r>
              <a:rPr lang="ru-RU" sz="3200" b="1" dirty="0" smtClean="0">
                <a:latin typeface="Arial Narrow" pitchFamily="34" charset="0"/>
              </a:rPr>
              <a:t>, </a:t>
            </a:r>
            <a:r>
              <a:rPr lang="ru-RU" sz="3200" b="1" dirty="0" err="1" smtClean="0">
                <a:latin typeface="Arial Narrow" pitchFamily="34" charset="0"/>
              </a:rPr>
              <a:t>з</a:t>
            </a:r>
            <a:r>
              <a:rPr lang="ru-RU" sz="3200" b="1" dirty="0" smtClean="0">
                <a:latin typeface="Arial Narrow" pitchFamily="34" charset="0"/>
              </a:rPr>
              <a:t> </a:t>
            </a:r>
            <a:r>
              <a:rPr lang="ru-RU" sz="3200" b="1" dirty="0" err="1" smtClean="0">
                <a:latin typeface="Arial Narrow" pitchFamily="34" charset="0"/>
              </a:rPr>
              <a:t>якого</a:t>
            </a:r>
            <a:r>
              <a:rPr lang="ru-RU" sz="3200" b="1" dirty="0" smtClean="0">
                <a:latin typeface="Arial Narrow" pitchFamily="34" charset="0"/>
              </a:rPr>
              <a:t>, </a:t>
            </a:r>
            <a:r>
              <a:rPr lang="ru-RU" sz="3200" b="1" dirty="0" err="1" smtClean="0">
                <a:latin typeface="Arial Narrow" pitchFamily="34" charset="0"/>
              </a:rPr>
              <a:t>зрештою</a:t>
            </a:r>
            <a:r>
              <a:rPr lang="ru-RU" sz="3200" b="1" dirty="0" smtClean="0">
                <a:latin typeface="Arial Narrow" pitchFamily="34" charset="0"/>
              </a:rPr>
              <a:t>, </a:t>
            </a:r>
            <a:r>
              <a:rPr lang="ru-RU" sz="3200" b="1" dirty="0" err="1" smtClean="0">
                <a:latin typeface="Arial Narrow" pitchFamily="34" charset="0"/>
              </a:rPr>
              <a:t>й</a:t>
            </a:r>
            <a:r>
              <a:rPr lang="ru-RU" sz="3200" b="1" dirty="0" smtClean="0">
                <a:latin typeface="Arial Narrow" pitchFamily="34" charset="0"/>
              </a:rPr>
              <a:t> </a:t>
            </a:r>
            <a:r>
              <a:rPr lang="ru-RU" sz="3200" b="1" dirty="0" err="1" smtClean="0">
                <a:latin typeface="Arial Narrow" pitchFamily="34" charset="0"/>
              </a:rPr>
              <a:t>постає</a:t>
            </a:r>
            <a:r>
              <a:rPr lang="ru-RU" sz="3200" b="1" dirty="0" smtClean="0">
                <a:latin typeface="Arial Narrow" pitchFamily="34" charset="0"/>
              </a:rPr>
              <a:t> диво </a:t>
            </a:r>
            <a:r>
              <a:rPr lang="ru-RU" sz="3200" b="1" dirty="0" err="1" smtClean="0">
                <a:latin typeface="Arial Narrow" pitchFamily="34" charset="0"/>
              </a:rPr>
              <a:t>Київської</a:t>
            </a:r>
            <a:r>
              <a:rPr lang="ru-RU" sz="3200" b="1" dirty="0" smtClean="0">
                <a:latin typeface="Arial Narrow" pitchFamily="34" charset="0"/>
              </a:rPr>
              <a:t> </a:t>
            </a:r>
            <a:r>
              <a:rPr lang="ru-RU" sz="3200" b="1" dirty="0" err="1" smtClean="0">
                <a:latin typeface="Arial Narrow" pitchFamily="34" charset="0"/>
              </a:rPr>
              <a:t>Софії</a:t>
            </a:r>
            <a:r>
              <a:rPr lang="ru-RU" sz="3200" dirty="0" smtClean="0">
                <a:latin typeface="Arial Narrow" pitchFamily="34" charset="0"/>
              </a:rPr>
              <a:t>. </a:t>
            </a:r>
            <a:endParaRPr lang="ru-RU" sz="32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14446"/>
          </a:xfrm>
        </p:spPr>
        <p:txBody>
          <a:bodyPr>
            <a:normAutofit fontScale="90000"/>
          </a:bodyPr>
          <a:lstStyle/>
          <a:p>
            <a:r>
              <a:rPr lang="uk-UA" sz="4000" b="1" dirty="0" smtClean="0"/>
              <a:t/>
            </a:r>
            <a:br>
              <a:rPr lang="uk-UA" sz="4000" b="1" dirty="0" smtClean="0"/>
            </a:br>
            <a:r>
              <a:rPr lang="uk-UA" sz="4000" b="1" dirty="0" smtClean="0"/>
              <a:t>Софія Київська – </a:t>
            </a:r>
            <a:br>
              <a:rPr lang="uk-UA" sz="4000" b="1" dirty="0" smtClean="0"/>
            </a:br>
            <a:r>
              <a:rPr lang="uk-UA" sz="4000" b="1" dirty="0" smtClean="0"/>
              <a:t>історична пам'ятка і символ </a:t>
            </a:r>
            <a:r>
              <a:rPr lang="ru-RU" dirty="0" smtClean="0"/>
              <a:t/>
            </a:r>
            <a:br>
              <a:rPr lang="ru-RU" dirty="0" smtClean="0"/>
            </a:br>
            <a:endParaRPr lang="ru-RU" dirty="0"/>
          </a:p>
        </p:txBody>
      </p:sp>
      <p:sp>
        <p:nvSpPr>
          <p:cNvPr id="3" name="Содержимое 2"/>
          <p:cNvSpPr>
            <a:spLocks noGrp="1"/>
          </p:cNvSpPr>
          <p:nvPr>
            <p:ph idx="1"/>
          </p:nvPr>
        </p:nvSpPr>
        <p:spPr>
          <a:xfrm>
            <a:off x="142844" y="1285860"/>
            <a:ext cx="8858312" cy="5572140"/>
          </a:xfrm>
        </p:spPr>
        <p:txBody>
          <a:bodyPr/>
          <a:lstStyle/>
          <a:p>
            <a:pPr>
              <a:buNone/>
            </a:pPr>
            <a:r>
              <a:rPr lang="uk-UA" dirty="0" smtClean="0"/>
              <a:t>				</a:t>
            </a:r>
            <a:r>
              <a:rPr lang="uk-UA" b="1" i="1" dirty="0" smtClean="0"/>
              <a:t>Символіка собору</a:t>
            </a:r>
            <a:endParaRPr lang="ru-RU" b="1" i="1" dirty="0" smtClean="0"/>
          </a:p>
          <a:p>
            <a:pPr>
              <a:buNone/>
            </a:pPr>
            <a:endParaRPr lang="ru-RU" dirty="0"/>
          </a:p>
        </p:txBody>
      </p:sp>
      <p:sp>
        <p:nvSpPr>
          <p:cNvPr id="4" name="Скругленный прямоугольник 3"/>
          <p:cNvSpPr/>
          <p:nvPr/>
        </p:nvSpPr>
        <p:spPr>
          <a:xfrm>
            <a:off x="5429256" y="1928802"/>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500034" y="3214686"/>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214282" y="1928802"/>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214942" y="3214686"/>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000100" y="4500570"/>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4786314" y="4500570"/>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928794" y="5715016"/>
            <a:ext cx="5286412" cy="1000132"/>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345" name="Rectangle 1"/>
          <p:cNvSpPr>
            <a:spLocks noChangeArrowheads="1"/>
          </p:cNvSpPr>
          <p:nvPr/>
        </p:nvSpPr>
        <p:spPr bwMode="auto">
          <a:xfrm>
            <a:off x="500034" y="2285992"/>
            <a:ext cx="307183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Духовність народу</a:t>
            </a:r>
            <a:endParaRPr kumimoji="0" lang="uk-UA" sz="2800" b="1" i="0" u="none" strike="noStrike" cap="none" normalizeH="0" baseline="0" dirty="0" smtClean="0">
              <a:ln>
                <a:noFill/>
              </a:ln>
              <a:solidFill>
                <a:schemeClr val="tx1"/>
              </a:solidFill>
              <a:effectLst/>
              <a:latin typeface="Arial Narrow" pitchFamily="34" charset="0"/>
            </a:endParaRPr>
          </a:p>
        </p:txBody>
      </p:sp>
      <p:sp>
        <p:nvSpPr>
          <p:cNvPr id="57346" name="Rectangle 2"/>
          <p:cNvSpPr>
            <a:spLocks noChangeArrowheads="1"/>
          </p:cNvSpPr>
          <p:nvPr/>
        </p:nvSpPr>
        <p:spPr bwMode="auto">
          <a:xfrm>
            <a:off x="714348" y="3571876"/>
            <a:ext cx="31432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Душа народу</a:t>
            </a:r>
            <a:endParaRPr kumimoji="0" lang="uk-UA" sz="2800" b="1" i="0" u="none" strike="noStrike" cap="none" normalizeH="0" baseline="0" dirty="0" smtClean="0">
              <a:ln>
                <a:noFill/>
              </a:ln>
              <a:solidFill>
                <a:schemeClr val="tx1"/>
              </a:solidFill>
              <a:effectLst/>
              <a:latin typeface="Arial Narrow" pitchFamily="34" charset="0"/>
            </a:endParaRPr>
          </a:p>
        </p:txBody>
      </p:sp>
      <p:sp>
        <p:nvSpPr>
          <p:cNvPr id="57347" name="Rectangle 3"/>
          <p:cNvSpPr>
            <a:spLocks noChangeArrowheads="1"/>
          </p:cNvSpPr>
          <p:nvPr/>
        </p:nvSpPr>
        <p:spPr bwMode="auto">
          <a:xfrm>
            <a:off x="1214414" y="4786322"/>
            <a:ext cx="31432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Талант </a:t>
            </a:r>
            <a:endParaRPr kumimoji="0" lang="uk-UA" sz="2800" b="1" i="0" u="none" strike="noStrike" cap="none" normalizeH="0" baseline="0" dirty="0" smtClean="0">
              <a:ln>
                <a:noFill/>
              </a:ln>
              <a:solidFill>
                <a:schemeClr val="tx1"/>
              </a:solidFill>
              <a:effectLst/>
              <a:latin typeface="Arial Narrow" pitchFamily="34" charset="0"/>
            </a:endParaRPr>
          </a:p>
        </p:txBody>
      </p:sp>
      <p:sp>
        <p:nvSpPr>
          <p:cNvPr id="57348" name="Rectangle 4"/>
          <p:cNvSpPr>
            <a:spLocks noChangeArrowheads="1"/>
          </p:cNvSpPr>
          <p:nvPr/>
        </p:nvSpPr>
        <p:spPr bwMode="auto">
          <a:xfrm>
            <a:off x="5572132" y="2214554"/>
            <a:ext cx="321471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uk-UA" sz="2800" b="1" dirty="0" smtClean="0">
                <a:latin typeface="Arial Narrow" pitchFamily="34" charset="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Диво,  краса </a:t>
            </a:r>
            <a:endParaRPr kumimoji="0" lang="uk-UA" sz="2800" b="1" i="0" u="none" strike="noStrike" cap="none" normalizeH="0" baseline="0" dirty="0" smtClean="0">
              <a:ln>
                <a:noFill/>
              </a:ln>
              <a:solidFill>
                <a:schemeClr val="tx1"/>
              </a:solidFill>
              <a:effectLst/>
              <a:latin typeface="Arial Narrow" pitchFamily="34" charset="0"/>
            </a:endParaRPr>
          </a:p>
        </p:txBody>
      </p:sp>
      <p:sp>
        <p:nvSpPr>
          <p:cNvPr id="57349" name="Rectangle 5"/>
          <p:cNvSpPr>
            <a:spLocks noChangeArrowheads="1"/>
          </p:cNvSpPr>
          <p:nvPr/>
        </p:nvSpPr>
        <p:spPr bwMode="auto">
          <a:xfrm>
            <a:off x="5929322" y="3571876"/>
            <a:ext cx="15716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Вічність</a:t>
            </a:r>
            <a:endParaRPr kumimoji="0" lang="uk-UA" sz="2800" b="1" i="0" u="none" strike="noStrike" cap="none" normalizeH="0" baseline="0" dirty="0" smtClean="0">
              <a:ln>
                <a:noFill/>
              </a:ln>
              <a:solidFill>
                <a:schemeClr val="tx1"/>
              </a:solidFill>
              <a:effectLst/>
              <a:latin typeface="Arial Narrow" pitchFamily="34" charset="0"/>
            </a:endParaRPr>
          </a:p>
        </p:txBody>
      </p:sp>
      <p:sp>
        <p:nvSpPr>
          <p:cNvPr id="57350" name="Rectangle 6"/>
          <p:cNvSpPr>
            <a:spLocks noChangeArrowheads="1"/>
          </p:cNvSpPr>
          <p:nvPr/>
        </p:nvSpPr>
        <p:spPr bwMode="auto">
          <a:xfrm>
            <a:off x="5143504" y="4786322"/>
            <a:ext cx="307183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Єднання з богом</a:t>
            </a:r>
            <a:endParaRPr kumimoji="0" lang="uk-UA" sz="2800" b="1" i="0" u="none" strike="noStrike" cap="none" normalizeH="0" baseline="0" dirty="0" smtClean="0">
              <a:ln>
                <a:noFill/>
              </a:ln>
              <a:solidFill>
                <a:schemeClr val="tx1"/>
              </a:solidFill>
              <a:effectLst/>
              <a:latin typeface="Arial Narrow" pitchFamily="34" charset="0"/>
            </a:endParaRPr>
          </a:p>
        </p:txBody>
      </p:sp>
      <p:sp>
        <p:nvSpPr>
          <p:cNvPr id="57351" name="Rectangle 7"/>
          <p:cNvSpPr>
            <a:spLocks noChangeArrowheads="1"/>
          </p:cNvSpPr>
          <p:nvPr/>
        </p:nvSpPr>
        <p:spPr bwMode="auto">
          <a:xfrm>
            <a:off x="2285984" y="5929330"/>
            <a:ext cx="471490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uk-UA" sz="2800" b="1" dirty="0" smtClean="0">
                <a:latin typeface="Arial Narrow" pitchFamily="34" charset="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Мистецька досконалість</a:t>
            </a:r>
            <a:endParaRPr kumimoji="0" lang="uk-UA" sz="2800" b="1"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928662" y="785794"/>
            <a:ext cx="73581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6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Софійський собор – це пам'ять поколінь, дух єдності минулого й сучасності, символ вічності, невмирущість народу, що зумів створити це диво і пронести його крізь віки. Це пам’ятник Людині, її творчому генію.</a:t>
            </a:r>
            <a:endParaRPr kumimoji="0" lang="uk-UA" sz="3600" b="1"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49"/>
                                        </p:tgtEl>
                                        <p:attrNameLst>
                                          <p:attrName>style.visibility</p:attrName>
                                        </p:attrNameLst>
                                      </p:cBhvr>
                                      <p:to>
                                        <p:strVal val="visible"/>
                                      </p:to>
                                    </p:set>
                                    <p:anim calcmode="lin" valueType="num">
                                      <p:cBhvr additive="base">
                                        <p:cTn id="7" dur="500" fill="hold"/>
                                        <p:tgtEl>
                                          <p:spTgt spid="104449"/>
                                        </p:tgtEl>
                                        <p:attrNameLst>
                                          <p:attrName>ppt_x</p:attrName>
                                        </p:attrNameLst>
                                      </p:cBhvr>
                                      <p:tavLst>
                                        <p:tav tm="0">
                                          <p:val>
                                            <p:strVal val="#ppt_x"/>
                                          </p:val>
                                        </p:tav>
                                        <p:tav tm="100000">
                                          <p:val>
                                            <p:strVal val="#ppt_x"/>
                                          </p:val>
                                        </p:tav>
                                      </p:tavLst>
                                    </p:anim>
                                    <p:anim calcmode="lin" valueType="num">
                                      <p:cBhvr additive="base">
                                        <p:cTn id="8" dur="500" fill="hold"/>
                                        <p:tgtEl>
                                          <p:spTgt spid="104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357322"/>
          </a:xfrm>
        </p:spPr>
        <p:txBody>
          <a:bodyPr>
            <a:normAutofit/>
          </a:bodyPr>
          <a:lstStyle/>
          <a:p>
            <a:r>
              <a:rPr lang="uk-UA" sz="3600" b="1" dirty="0" smtClean="0"/>
              <a:t>Розкрити проблему </a:t>
            </a:r>
            <a:br>
              <a:rPr lang="uk-UA" sz="3600" b="1" dirty="0" smtClean="0"/>
            </a:br>
            <a:r>
              <a:rPr lang="uk-UA" sz="3600" b="1" dirty="0" err="1" smtClean="0"/>
              <a:t>“Людина</a:t>
            </a:r>
            <a:r>
              <a:rPr lang="uk-UA" sz="3600" b="1" dirty="0" smtClean="0"/>
              <a:t> і </a:t>
            </a:r>
            <a:r>
              <a:rPr lang="uk-UA" sz="3600" b="1" dirty="0" err="1" smtClean="0"/>
              <a:t>мистецтво”</a:t>
            </a:r>
            <a:endParaRPr lang="ru-RU" sz="3600" b="1" dirty="0"/>
          </a:p>
        </p:txBody>
      </p:sp>
      <p:graphicFrame>
        <p:nvGraphicFramePr>
          <p:cNvPr id="4" name="Содержимое 3"/>
          <p:cNvGraphicFramePr>
            <a:graphicFrameLocks noGrp="1"/>
          </p:cNvGraphicFramePr>
          <p:nvPr>
            <p:ph idx="1"/>
          </p:nvPr>
        </p:nvGraphicFramePr>
        <p:xfrm>
          <a:off x="466725" y="1714500"/>
          <a:ext cx="8248650" cy="4389120"/>
        </p:xfrm>
        <a:graphic>
          <a:graphicData uri="http://schemas.openxmlformats.org/drawingml/2006/table">
            <a:tbl>
              <a:tblPr firstRow="1" bandRow="1">
                <a:tableStyleId>{5C22544A-7EE6-4342-B048-85BDC9FD1C3A}</a:tableStyleId>
              </a:tblPr>
              <a:tblGrid>
                <a:gridCol w="4124325"/>
                <a:gridCol w="4124325"/>
              </a:tblGrid>
              <a:tr h="370840">
                <a:tc>
                  <a:txBody>
                    <a:bodyPr/>
                    <a:lstStyle/>
                    <a:p>
                      <a:endParaRPr lang="uk-UA" dirty="0" smtClean="0"/>
                    </a:p>
                    <a:p>
                      <a:endParaRPr lang="uk-UA" dirty="0" smtClean="0"/>
                    </a:p>
                    <a:p>
                      <a:endParaRPr lang="uk-UA" dirty="0" smtClean="0"/>
                    </a:p>
                    <a:p>
                      <a:endParaRPr lang="uk-UA" dirty="0" smtClean="0"/>
                    </a:p>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c>
                  <a:txBody>
                    <a:bodyPr/>
                    <a:lstStyle/>
                    <a:p>
                      <a:endParaRPr lang="ru-RU" dirty="0"/>
                    </a:p>
                  </a:txBody>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c>
                  <a:txBody>
                    <a:bodyPr/>
                    <a:lstStyle/>
                    <a:p>
                      <a:endParaRPr lang="ru-RU" dirty="0"/>
                    </a:p>
                  </a:txBody>
                  <a:tcPr/>
                </a:tc>
              </a:tr>
            </a:tbl>
          </a:graphicData>
        </a:graphic>
      </p:graphicFrame>
      <p:sp>
        <p:nvSpPr>
          <p:cNvPr id="5" name="Прямоугольник 4"/>
          <p:cNvSpPr/>
          <p:nvPr/>
        </p:nvSpPr>
        <p:spPr>
          <a:xfrm>
            <a:off x="714348" y="2071678"/>
            <a:ext cx="4000528" cy="9144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14348" y="3500438"/>
            <a:ext cx="4000528" cy="9144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14348" y="4929198"/>
            <a:ext cx="4000528" cy="9144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369" name="Rectangle 1"/>
          <p:cNvSpPr>
            <a:spLocks noChangeArrowheads="1"/>
          </p:cNvSpPr>
          <p:nvPr/>
        </p:nvSpPr>
        <p:spPr bwMode="auto">
          <a:xfrm>
            <a:off x="857224" y="2214554"/>
            <a:ext cx="36433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Народження митця</a:t>
            </a:r>
            <a:endParaRPr kumimoji="0" lang="uk-UA" sz="2800" b="1" i="1" u="none" strike="noStrike" cap="none" normalizeH="0" baseline="0" dirty="0" smtClean="0">
              <a:ln>
                <a:noFill/>
              </a:ln>
              <a:solidFill>
                <a:schemeClr val="tx1"/>
              </a:solidFill>
              <a:effectLst/>
              <a:latin typeface="Arial Narrow" pitchFamily="34" charset="0"/>
            </a:endParaRPr>
          </a:p>
        </p:txBody>
      </p:sp>
      <p:sp>
        <p:nvSpPr>
          <p:cNvPr id="58370" name="Rectangle 2"/>
          <p:cNvSpPr>
            <a:spLocks noChangeArrowheads="1"/>
          </p:cNvSpPr>
          <p:nvPr/>
        </p:nvSpPr>
        <p:spPr bwMode="auto">
          <a:xfrm>
            <a:off x="785786" y="3500438"/>
            <a:ext cx="378621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Новаторство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і традиції</a:t>
            </a:r>
            <a:endParaRPr kumimoji="0" lang="uk-UA" sz="2800" b="1" i="1" u="none" strike="noStrike" cap="none" normalizeH="0" baseline="0" dirty="0" smtClean="0">
              <a:ln>
                <a:noFill/>
              </a:ln>
              <a:solidFill>
                <a:schemeClr val="tx1"/>
              </a:solidFill>
              <a:effectLst/>
              <a:latin typeface="Arial Narrow" pitchFamily="34" charset="0"/>
            </a:endParaRPr>
          </a:p>
        </p:txBody>
      </p:sp>
      <p:sp>
        <p:nvSpPr>
          <p:cNvPr id="58371" name="Rectangle 3"/>
          <p:cNvSpPr>
            <a:spLocks noChangeArrowheads="1"/>
          </p:cNvSpPr>
          <p:nvPr/>
        </p:nvSpPr>
        <p:spPr bwMode="auto">
          <a:xfrm>
            <a:off x="785786" y="4929198"/>
            <a:ext cx="37147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Роль мистецтва у житті людини</a:t>
            </a:r>
            <a:endParaRPr kumimoji="0" lang="uk-UA" sz="2800" b="1" i="1"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571636"/>
          </a:xfrm>
        </p:spPr>
        <p:txBody>
          <a:bodyPr>
            <a:normAutofit fontScale="90000"/>
          </a:bodyPr>
          <a:lstStyle/>
          <a:p>
            <a:r>
              <a:rPr lang="uk-UA" sz="3600" dirty="0" smtClean="0"/>
              <a:t/>
            </a:r>
            <a:br>
              <a:rPr lang="uk-UA" sz="3600" dirty="0" smtClean="0"/>
            </a:br>
            <a:r>
              <a:rPr lang="uk-UA" sz="3600" dirty="0" smtClean="0"/>
              <a:t/>
            </a:r>
            <a:br>
              <a:rPr lang="uk-UA" sz="3600" dirty="0" smtClean="0"/>
            </a:br>
            <a:r>
              <a:rPr lang="uk-UA" sz="3600" b="1" dirty="0" smtClean="0"/>
              <a:t>Естафета людського духу – композиційний центр, </a:t>
            </a:r>
            <a:br>
              <a:rPr lang="uk-UA" sz="3600" b="1" dirty="0" smtClean="0"/>
            </a:br>
            <a:r>
              <a:rPr lang="uk-UA" sz="3600" b="1" dirty="0" smtClean="0"/>
              <a:t>що забезпечує цілісність роману</a:t>
            </a:r>
            <a:r>
              <a:rPr lang="ru-RU" sz="3600" dirty="0" smtClean="0"/>
              <a:t/>
            </a:r>
            <a:br>
              <a:rPr lang="ru-RU" sz="3600" dirty="0" smtClean="0"/>
            </a:br>
            <a:r>
              <a:rPr lang="uk-UA" dirty="0" smtClean="0"/>
              <a:t> </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66725" y="1857375"/>
          <a:ext cx="8248650" cy="4389120"/>
        </p:xfrm>
        <a:graphic>
          <a:graphicData uri="http://schemas.openxmlformats.org/drawingml/2006/table">
            <a:tbl>
              <a:tblPr firstRow="1" bandRow="1">
                <a:tableStyleId>{5C22544A-7EE6-4342-B048-85BDC9FD1C3A}</a:tableStyleId>
              </a:tblPr>
              <a:tblGrid>
                <a:gridCol w="8248650"/>
              </a:tblGrid>
              <a:tr h="370840">
                <a:tc>
                  <a:txBody>
                    <a:bodyPr/>
                    <a:lstStyle/>
                    <a:p>
                      <a:endParaRPr lang="uk-UA" dirty="0" smtClean="0"/>
                    </a:p>
                    <a:p>
                      <a:endParaRPr lang="uk-UA" dirty="0" smtClean="0"/>
                    </a:p>
                    <a:p>
                      <a:endParaRPr lang="uk-UA" dirty="0" smtClean="0"/>
                    </a:p>
                    <a:p>
                      <a:endParaRPr lang="uk-UA" dirty="0" smtClean="0"/>
                    </a:p>
                    <a:p>
                      <a:endParaRPr lang="ru-RU" dirty="0"/>
                    </a:p>
                  </a:txBody>
                  <a:tcPr>
                    <a:solidFill>
                      <a:schemeClr val="accent1">
                        <a:lumMod val="20000"/>
                        <a:lumOff val="80000"/>
                      </a:schemeClr>
                    </a:solidFill>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r>
            </a:tbl>
          </a:graphicData>
        </a:graphic>
      </p:graphicFrame>
      <p:sp>
        <p:nvSpPr>
          <p:cNvPr id="5" name="Скругленный прямоугольник 4"/>
          <p:cNvSpPr/>
          <p:nvPr/>
        </p:nvSpPr>
        <p:spPr>
          <a:xfrm>
            <a:off x="1357290" y="3571876"/>
            <a:ext cx="6715172"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00034" y="5072074"/>
            <a:ext cx="821537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2643174" y="2143116"/>
            <a:ext cx="428628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9393" name="Rectangle 1"/>
          <p:cNvSpPr>
            <a:spLocks noChangeArrowheads="1"/>
          </p:cNvSpPr>
          <p:nvPr/>
        </p:nvSpPr>
        <p:spPr bwMode="auto">
          <a:xfrm>
            <a:off x="1214414" y="2214554"/>
            <a:ext cx="65722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Краса людського духу</a:t>
            </a:r>
            <a:endParaRPr kumimoji="0" lang="uk-UA" sz="2800" b="1" i="1" u="none" strike="noStrike" cap="none" normalizeH="0" baseline="0" dirty="0" smtClean="0">
              <a:ln>
                <a:noFill/>
              </a:ln>
              <a:solidFill>
                <a:schemeClr val="tx1"/>
              </a:solidFill>
              <a:effectLst/>
              <a:latin typeface="Arial Narrow" pitchFamily="34" charset="0"/>
            </a:endParaRPr>
          </a:p>
        </p:txBody>
      </p:sp>
      <p:sp>
        <p:nvSpPr>
          <p:cNvPr id="59394" name="Rectangle 2"/>
          <p:cNvSpPr>
            <a:spLocks noChangeArrowheads="1"/>
          </p:cNvSpPr>
          <p:nvPr/>
        </p:nvSpPr>
        <p:spPr bwMode="auto">
          <a:xfrm>
            <a:off x="1357290" y="3786190"/>
            <a:ext cx="65008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Людина, що зуміла створити такий храм</a:t>
            </a:r>
            <a:endParaRPr kumimoji="0" lang="uk-UA" sz="2800" b="1" i="1" u="none" strike="noStrike" cap="none" normalizeH="0" baseline="0" dirty="0" smtClean="0">
              <a:ln>
                <a:noFill/>
              </a:ln>
              <a:solidFill>
                <a:schemeClr val="tx1"/>
              </a:solidFill>
              <a:effectLst/>
              <a:latin typeface="Arial Narrow" pitchFamily="34" charset="0"/>
            </a:endParaRPr>
          </a:p>
        </p:txBody>
      </p:sp>
      <p:sp>
        <p:nvSpPr>
          <p:cNvPr id="59395" name="Rectangle 3"/>
          <p:cNvSpPr>
            <a:spLocks noChangeArrowheads="1"/>
          </p:cNvSpPr>
          <p:nvPr/>
        </p:nvSpPr>
        <p:spPr bwMode="auto">
          <a:xfrm>
            <a:off x="571472" y="5286388"/>
            <a:ext cx="81439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Сильні духом люди ті, хто оберігав і зберіг цю красу</a:t>
            </a:r>
            <a:endParaRPr kumimoji="0" lang="uk-UA" sz="2800" b="1" i="1"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571472" y="1000108"/>
            <a:ext cx="80010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П.Загребельний</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виразно</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акцентував</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на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волелюбстві</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внутрішній</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незалежності</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митця</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його</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унікальній</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самодостатності</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Це</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та свобода, яку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дарує</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людині</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її</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геній</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І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ніхто</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відібрати</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її</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не в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силі</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Митця</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можна</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позбавити</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життя</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(як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це</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зрештою</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й</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робить</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князь Ярослав),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але</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не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свободи</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Отож</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дивом у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романі</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є</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не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тільки</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Софія</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а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й</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талант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Майстра</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який</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3600" b="0" i="0" u="none" strike="noStrike" cap="none" normalizeH="0" baseline="0" dirty="0" err="1" smtClean="0">
                <a:ln>
                  <a:noFill/>
                </a:ln>
                <a:solidFill>
                  <a:srgbClr val="000000"/>
                </a:solidFill>
                <a:effectLst/>
                <a:latin typeface="Arial Narrow" pitchFamily="34" charset="0"/>
                <a:ea typeface="Times New Roman" pitchFamily="18" charset="0"/>
              </a:rPr>
              <a:t>її</a:t>
            </a:r>
            <a:r>
              <a:rPr kumimoji="0" lang="ru-RU" sz="3600" b="0" i="0" u="none" strike="noStrike" cap="none" normalizeH="0" baseline="0" dirty="0" smtClean="0">
                <a:ln>
                  <a:noFill/>
                </a:ln>
                <a:solidFill>
                  <a:srgbClr val="000000"/>
                </a:solidFill>
                <a:effectLst/>
                <a:latin typeface="Arial Narrow" pitchFamily="34" charset="0"/>
                <a:ea typeface="Times New Roman" pitchFamily="18" charset="0"/>
              </a:rPr>
              <a:t> створив.</a:t>
            </a:r>
            <a:endParaRPr kumimoji="0" lang="ru-RU" sz="36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additive="base">
                                        <p:cTn id="7" dur="500" fill="hold"/>
                                        <p:tgtEl>
                                          <p:spTgt spid="60417"/>
                                        </p:tgtEl>
                                        <p:attrNameLst>
                                          <p:attrName>ppt_x</p:attrName>
                                        </p:attrNameLst>
                                      </p:cBhvr>
                                      <p:tavLst>
                                        <p:tav tm="0">
                                          <p:val>
                                            <p:strVal val="#ppt_x"/>
                                          </p:val>
                                        </p:tav>
                                        <p:tav tm="100000">
                                          <p:val>
                                            <p:strVal val="#ppt_x"/>
                                          </p:val>
                                        </p:tav>
                                      </p:tavLst>
                                    </p:anim>
                                    <p:anim calcmode="lin" valueType="num">
                                      <p:cBhvr additive="base">
                                        <p:cTn id="8" dur="500" fill="hold"/>
                                        <p:tgtEl>
                                          <p:spTgt spid="60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14282" y="214290"/>
            <a:ext cx="878687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Доля головного героя роману – </a:t>
            </a:r>
            <a:r>
              <a:rPr kumimoji="0" lang="uk-UA" sz="3200" b="1" i="1"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Сивоока</a:t>
            </a:r>
            <a:r>
              <a:rPr kumimoji="0" lang="uk-UA" sz="32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розкрита змалечку й до смерті, він показаний у розвитку, внутрішньому зростанні. Здавалося б, такий далекий час зображено в романі, а ми постійно опиняємось близько. Зовсім </a:t>
            </a:r>
            <a:r>
              <a:rPr kumimoji="0" lang="uk-UA" sz="32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віч</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 на – </a:t>
            </a:r>
            <a:r>
              <a:rPr kumimoji="0" lang="uk-UA" sz="32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віч</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із привабливим, лобатим, натхненним і талановитим своїм пращуром.</a:t>
            </a:r>
            <a:endParaRPr kumimoji="0" lang="ru-RU" sz="3200" b="1"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Над багатьма складними проблемами б’ється зодчий </a:t>
            </a:r>
            <a:r>
              <a:rPr kumimoji="0" lang="uk-UA" sz="32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якому випало здійснити згодом великий творчий подвиг – вимріяти і подарувати людям диво </a:t>
            </a:r>
            <a:r>
              <a:rPr kumimoji="0" lang="uk-UA" sz="32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дивнеє</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землі Руської – Софію Київську.</a:t>
            </a:r>
            <a:endParaRPr kumimoji="0" lang="uk-UA" sz="3200" b="1"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 calcmode="lin" valueType="num">
                                      <p:cBhvr additive="base">
                                        <p:cTn id="7" dur="500" fill="hold"/>
                                        <p:tgtEl>
                                          <p:spTgt spid="47105"/>
                                        </p:tgtEl>
                                        <p:attrNameLst>
                                          <p:attrName>ppt_x</p:attrName>
                                        </p:attrNameLst>
                                      </p:cBhvr>
                                      <p:tavLst>
                                        <p:tav tm="0">
                                          <p:val>
                                            <p:strVal val="#ppt_x"/>
                                          </p:val>
                                        </p:tav>
                                        <p:tav tm="100000">
                                          <p:val>
                                            <p:strVal val="#ppt_x"/>
                                          </p:val>
                                        </p:tav>
                                      </p:tavLst>
                                    </p:anim>
                                    <p:anim calcmode="lin" valueType="num">
                                      <p:cBhvr additive="base">
                                        <p:cTn id="8" dur="500" fill="hold"/>
                                        <p:tgtEl>
                                          <p:spTgt spid="47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14290"/>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142844" y="214313"/>
          <a:ext cx="8858312" cy="6431280"/>
        </p:xfrm>
        <a:graphic>
          <a:graphicData uri="http://schemas.openxmlformats.org/drawingml/2006/table">
            <a:tbl>
              <a:tblPr firstRow="1" bandRow="1">
                <a:tableStyleId>{5C22544A-7EE6-4342-B048-85BDC9FD1C3A}</a:tableStyleId>
              </a:tblPr>
              <a:tblGrid>
                <a:gridCol w="1646850"/>
                <a:gridCol w="7211462"/>
              </a:tblGrid>
              <a:tr h="370840">
                <a:tc>
                  <a:txBody>
                    <a:bodyPr/>
                    <a:lstStyle/>
                    <a:p>
                      <a:pPr algn="just"/>
                      <a:r>
                        <a:rPr kumimoji="1" lang="uk-UA" sz="2800" b="0" dirty="0" smtClean="0">
                          <a:solidFill>
                            <a:schemeClr val="tx1"/>
                          </a:solidFill>
                          <a:latin typeface="Arial Narrow" pitchFamily="34" charset="0"/>
                          <a:ea typeface="+mn-ea"/>
                          <a:cs typeface="+mn-cs"/>
                        </a:rPr>
                        <a:t>1946-1951</a:t>
                      </a:r>
                      <a:endParaRPr lang="ru-RU" sz="2800" b="0" dirty="0">
                        <a:solidFill>
                          <a:schemeClr val="tx1"/>
                        </a:solidFill>
                        <a:latin typeface="Arial Narrow" pitchFamily="34" charset="0"/>
                      </a:endParaRPr>
                    </a:p>
                  </a:txBody>
                  <a:tcPr>
                    <a:solidFill>
                      <a:schemeClr val="accent1">
                        <a:lumMod val="20000"/>
                        <a:lumOff val="80000"/>
                      </a:schemeClr>
                    </a:solidFill>
                  </a:tcPr>
                </a:tc>
                <a:tc>
                  <a:txBody>
                    <a:bodyPr/>
                    <a:lstStyle/>
                    <a:p>
                      <a:pPr algn="just"/>
                      <a:r>
                        <a:rPr kumimoji="1" lang="uk-UA" sz="2800" b="0" dirty="0" smtClean="0">
                          <a:solidFill>
                            <a:schemeClr val="tx1"/>
                          </a:solidFill>
                          <a:latin typeface="Arial Narrow" pitchFamily="34" charset="0"/>
                          <a:ea typeface="+mn-ea"/>
                          <a:cs typeface="+mn-cs"/>
                        </a:rPr>
                        <a:t>Навчається на філологічному факультеті Дніпропетровського університету.</a:t>
                      </a:r>
                      <a:endParaRPr lang="ru-RU" sz="2800" b="0" dirty="0">
                        <a:solidFill>
                          <a:schemeClr val="tx1"/>
                        </a:solidFill>
                        <a:latin typeface="Arial Narrow" pitchFamily="34" charset="0"/>
                      </a:endParaRPr>
                    </a:p>
                  </a:txBody>
                  <a:tcPr>
                    <a:solidFill>
                      <a:schemeClr val="accent1">
                        <a:lumMod val="20000"/>
                        <a:lumOff val="80000"/>
                      </a:schemeClr>
                    </a:solidFill>
                  </a:tcPr>
                </a:tc>
              </a:tr>
              <a:tr h="370840">
                <a:tc>
                  <a:txBody>
                    <a:bodyPr/>
                    <a:lstStyle/>
                    <a:p>
                      <a:pPr algn="just"/>
                      <a:r>
                        <a:rPr kumimoji="1" lang="uk-UA" sz="2800" dirty="0" smtClean="0">
                          <a:solidFill>
                            <a:schemeClr val="dk1"/>
                          </a:solidFill>
                          <a:latin typeface="Arial Narrow" pitchFamily="34" charset="0"/>
                          <a:ea typeface="+mn-ea"/>
                          <a:cs typeface="+mn-cs"/>
                        </a:rPr>
                        <a:t>1951-1963</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Журналістська робота в обласній газеті, згодом переїздить до Києва, з’являються друком перші збірки його оповідань. Головний редактор газети «Літературна Україна».</a:t>
                      </a:r>
                      <a:endParaRPr lang="ru-RU" sz="2800" dirty="0">
                        <a:latin typeface="Arial Narrow" pitchFamily="34" charset="0"/>
                      </a:endParaRPr>
                    </a:p>
                  </a:txBody>
                  <a:tcPr/>
                </a:tc>
              </a:tr>
              <a:tr h="370840">
                <a:tc>
                  <a:txBody>
                    <a:bodyPr/>
                    <a:lstStyle/>
                    <a:p>
                      <a:pPr algn="just"/>
                      <a:r>
                        <a:rPr kumimoji="1" lang="uk-UA" sz="2800" dirty="0" smtClean="0">
                          <a:solidFill>
                            <a:schemeClr val="dk1"/>
                          </a:solidFill>
                          <a:latin typeface="Arial Narrow" pitchFamily="34" charset="0"/>
                          <a:ea typeface="+mn-ea"/>
                          <a:cs typeface="+mn-cs"/>
                        </a:rPr>
                        <a:t>1960-1980</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Багато і плідно працює, з-під його пера виходить 18 романів, п’єси, кіносценарії, повісті, критичні статті.</a:t>
                      </a:r>
                      <a:endParaRPr lang="ru-RU" sz="2800" dirty="0">
                        <a:latin typeface="Arial Narrow" pitchFamily="34" charset="0"/>
                      </a:endParaRPr>
                    </a:p>
                  </a:txBody>
                  <a:tcPr/>
                </a:tc>
              </a:tr>
              <a:tr h="370840">
                <a:tc>
                  <a:txBody>
                    <a:bodyPr/>
                    <a:lstStyle/>
                    <a:p>
                      <a:pPr algn="just"/>
                      <a:r>
                        <a:rPr kumimoji="1" lang="uk-UA" sz="2800" dirty="0" smtClean="0">
                          <a:solidFill>
                            <a:schemeClr val="dk1"/>
                          </a:solidFill>
                          <a:latin typeface="Arial Narrow" pitchFamily="34" charset="0"/>
                          <a:ea typeface="+mn-ea"/>
                          <a:cs typeface="+mn-cs"/>
                        </a:rPr>
                        <a:t>1979-1986</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Очолює Спілку письменників України, стає лауреатом державної премії СРСР за роман «Розгін».</a:t>
                      </a:r>
                      <a:endParaRPr lang="ru-RU" sz="2800" dirty="0">
                        <a:latin typeface="Arial Narrow" pitchFamily="34" charset="0"/>
                      </a:endParaRPr>
                    </a:p>
                  </a:txBody>
                  <a:tcPr/>
                </a:tc>
              </a:tr>
              <a:tr h="370840">
                <a:tc>
                  <a:txBody>
                    <a:bodyPr/>
                    <a:lstStyle/>
                    <a:p>
                      <a:pPr algn="just"/>
                      <a:r>
                        <a:rPr kumimoji="1" lang="uk-UA" sz="2800" dirty="0" smtClean="0">
                          <a:solidFill>
                            <a:schemeClr val="dk1"/>
                          </a:solidFill>
                          <a:latin typeface="Arial Narrow" pitchFamily="34" charset="0"/>
                          <a:ea typeface="+mn-ea"/>
                          <a:cs typeface="+mn-cs"/>
                        </a:rPr>
                        <a:t>3 лютого   2009</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Серце письменника перестало битися, похований на Байковому кладовищі.</a:t>
                      </a:r>
                      <a:endParaRPr lang="ru-RU" sz="2800" dirty="0">
                        <a:latin typeface="Arial Narrow" pitchFamily="34"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normAutofit fontScale="90000"/>
          </a:bodyPr>
          <a:lstStyle/>
          <a:p>
            <a:r>
              <a:rPr lang="uk-UA" sz="4000" dirty="0" smtClean="0">
                <a:latin typeface="Arial Narrow" pitchFamily="34" charset="0"/>
              </a:rPr>
              <a:t/>
            </a:r>
            <a:br>
              <a:rPr lang="uk-UA" sz="4000" dirty="0" smtClean="0">
                <a:latin typeface="Arial Narrow" pitchFamily="34" charset="0"/>
              </a:rPr>
            </a:br>
            <a:r>
              <a:rPr lang="uk-UA" sz="4000" b="1" dirty="0" smtClean="0">
                <a:latin typeface="Arial Narrow" pitchFamily="34" charset="0"/>
              </a:rPr>
              <a:t>Поєднання язичництва і християнства в душі </a:t>
            </a:r>
            <a:r>
              <a:rPr lang="uk-UA" sz="4000" b="1" dirty="0" err="1" smtClean="0">
                <a:latin typeface="Arial Narrow" pitchFamily="34" charset="0"/>
              </a:rPr>
              <a:t>Сивоока</a:t>
            </a:r>
            <a:r>
              <a:rPr lang="ru-RU" sz="4000" dirty="0" smtClean="0">
                <a:latin typeface="Arial Narrow" pitchFamily="34" charset="0"/>
              </a:rPr>
              <a:t/>
            </a:r>
            <a:br>
              <a:rPr lang="ru-RU" sz="4000" dirty="0" smtClean="0">
                <a:latin typeface="Arial Narrow" pitchFamily="34" charset="0"/>
              </a:rPr>
            </a:br>
            <a:r>
              <a:rPr lang="uk-UA" dirty="0" smtClean="0"/>
              <a:t> </a:t>
            </a:r>
            <a:endParaRPr lang="ru-RU" dirty="0"/>
          </a:p>
        </p:txBody>
      </p:sp>
      <p:graphicFrame>
        <p:nvGraphicFramePr>
          <p:cNvPr id="4" name="Содержимое 3"/>
          <p:cNvGraphicFramePr>
            <a:graphicFrameLocks noGrp="1"/>
          </p:cNvGraphicFramePr>
          <p:nvPr>
            <p:ph idx="1"/>
          </p:nvPr>
        </p:nvGraphicFramePr>
        <p:xfrm>
          <a:off x="142843" y="1143000"/>
          <a:ext cx="8786874" cy="5003800"/>
        </p:xfrm>
        <a:graphic>
          <a:graphicData uri="http://schemas.openxmlformats.org/drawingml/2006/table">
            <a:tbl>
              <a:tblPr firstRow="1" bandRow="1">
                <a:tableStyleId>{5C22544A-7EE6-4342-B048-85BDC9FD1C3A}</a:tableStyleId>
              </a:tblPr>
              <a:tblGrid>
                <a:gridCol w="2928958"/>
                <a:gridCol w="2928958"/>
                <a:gridCol w="2928958"/>
              </a:tblGrid>
              <a:tr h="370840">
                <a:tc>
                  <a:txBody>
                    <a:bodyPr/>
                    <a:lstStyle/>
                    <a:p>
                      <a:r>
                        <a:rPr kumimoji="1" lang="uk-UA" sz="2800" b="1" dirty="0" smtClean="0">
                          <a:solidFill>
                            <a:schemeClr val="lt1"/>
                          </a:solidFill>
                          <a:effectLst>
                            <a:outerShdw blurRad="38100" dist="38100" dir="2700000" algn="tl">
                              <a:srgbClr val="000000">
                                <a:alpha val="43137"/>
                              </a:srgbClr>
                            </a:outerShdw>
                          </a:effectLst>
                          <a:latin typeface="Arial Narrow" pitchFamily="34" charset="0"/>
                          <a:ea typeface="+mn-ea"/>
                          <a:cs typeface="+mn-cs"/>
                        </a:rPr>
                        <a:t>    Язичництво </a:t>
                      </a:r>
                      <a:endParaRPr lang="ru-RU" sz="2800" dirty="0">
                        <a:effectLst>
                          <a:outerShdw blurRad="38100" dist="38100" dir="2700000" algn="tl">
                            <a:srgbClr val="000000">
                              <a:alpha val="43137"/>
                            </a:srgbClr>
                          </a:outerShdw>
                        </a:effectLst>
                        <a:latin typeface="Arial Narrow" pitchFamily="34" charset="0"/>
                      </a:endParaRPr>
                    </a:p>
                  </a:txBody>
                  <a:tcPr/>
                </a:tc>
                <a:tc gridSpan="2">
                  <a:txBody>
                    <a:bodyPr/>
                    <a:lstStyle/>
                    <a:p>
                      <a:r>
                        <a:rPr kumimoji="1" lang="uk-UA" sz="2800" b="1" dirty="0" smtClean="0">
                          <a:solidFill>
                            <a:schemeClr val="lt1"/>
                          </a:solidFill>
                          <a:effectLst>
                            <a:outerShdw blurRad="38100" dist="38100" dir="2700000" algn="tl">
                              <a:srgbClr val="000000">
                                <a:alpha val="43137"/>
                              </a:srgbClr>
                            </a:outerShdw>
                          </a:effectLst>
                          <a:latin typeface="Arial Narrow" pitchFamily="34" charset="0"/>
                          <a:ea typeface="+mn-ea"/>
                          <a:cs typeface="+mn-cs"/>
                        </a:rPr>
                        <a:t>                     Християнство </a:t>
                      </a:r>
                      <a:endParaRPr lang="ru-RU" sz="2800" dirty="0">
                        <a:effectLst>
                          <a:outerShdw blurRad="38100" dist="38100" dir="2700000" algn="tl">
                            <a:srgbClr val="000000">
                              <a:alpha val="43137"/>
                            </a:srgbClr>
                          </a:outerShdw>
                        </a:effectLst>
                        <a:latin typeface="Arial Narrow" pitchFamily="34" charset="0"/>
                      </a:endParaRPr>
                    </a:p>
                  </a:txBody>
                  <a:tcPr/>
                </a:tc>
                <a:tc hMerge="1">
                  <a:txBody>
                    <a:bodyPr/>
                    <a:lstStyle/>
                    <a:p>
                      <a:endParaRPr lang="ru-RU"/>
                    </a:p>
                  </a:txBody>
                  <a:tcPr/>
                </a:tc>
              </a:tr>
              <a:tr h="370840">
                <a:tc>
                  <a:txBody>
                    <a:bodyPr/>
                    <a:lstStyle/>
                    <a:p>
                      <a:pPr algn="ctr"/>
                      <a:r>
                        <a:rPr kumimoji="1" lang="uk-UA" sz="2800" b="1" i="1" dirty="0" smtClean="0">
                          <a:solidFill>
                            <a:schemeClr val="dk1"/>
                          </a:solidFill>
                          <a:latin typeface="Arial Narrow" pitchFamily="34" charset="0"/>
                          <a:ea typeface="+mn-ea"/>
                          <a:cs typeface="+mn-cs"/>
                        </a:rPr>
                        <a:t>Дід  </a:t>
                      </a:r>
                      <a:r>
                        <a:rPr kumimoji="1" lang="uk-UA" sz="2800" b="1" i="1" dirty="0" err="1" smtClean="0">
                          <a:solidFill>
                            <a:schemeClr val="dk1"/>
                          </a:solidFill>
                          <a:latin typeface="Arial Narrow" pitchFamily="34" charset="0"/>
                          <a:ea typeface="+mn-ea"/>
                          <a:cs typeface="+mn-cs"/>
                        </a:rPr>
                        <a:t>Родим</a:t>
                      </a:r>
                      <a:r>
                        <a:rPr kumimoji="1" lang="uk-UA" sz="2800" b="1" i="1" dirty="0" smtClean="0">
                          <a:solidFill>
                            <a:schemeClr val="dk1"/>
                          </a:solidFill>
                          <a:latin typeface="Arial Narrow" pitchFamily="34" charset="0"/>
                          <a:ea typeface="+mn-ea"/>
                          <a:cs typeface="+mn-cs"/>
                        </a:rPr>
                        <a:t> і його філософія</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Смерть діда Родима</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Велич самопожертви Ісуса</a:t>
                      </a:r>
                      <a:endParaRPr lang="ru-RU" sz="2800" b="1" i="1" dirty="0">
                        <a:latin typeface="Arial Narrow" pitchFamily="34" charset="0"/>
                      </a:endParaRPr>
                    </a:p>
                  </a:txBody>
                  <a:tcPr/>
                </a:tc>
              </a:tr>
              <a:tr h="370840">
                <a:tc>
                  <a:txBody>
                    <a:bodyPr/>
                    <a:lstStyle/>
                    <a:p>
                      <a:pPr algn="ctr"/>
                      <a:r>
                        <a:rPr kumimoji="1" lang="uk-UA" sz="2800" b="1" i="1" dirty="0" smtClean="0">
                          <a:solidFill>
                            <a:schemeClr val="dk1"/>
                          </a:solidFill>
                          <a:latin typeface="Arial Narrow" pitchFamily="34" charset="0"/>
                          <a:ea typeface="+mn-ea"/>
                          <a:cs typeface="+mn-cs"/>
                        </a:rPr>
                        <a:t>Прекрасна квітка, яка росте в диких хащах</a:t>
                      </a:r>
                      <a:endParaRPr lang="ru-RU" sz="2800" b="1" i="1" dirty="0">
                        <a:latin typeface="Arial Narrow" pitchFamily="34" charset="0"/>
                      </a:endParaRPr>
                    </a:p>
                  </a:txBody>
                  <a:tcPr/>
                </a:tc>
                <a:tc>
                  <a:txBody>
                    <a:bodyPr/>
                    <a:lstStyle/>
                    <a:p>
                      <a:r>
                        <a:rPr kumimoji="1" lang="uk-UA" sz="2800" b="1" i="1" dirty="0" smtClean="0">
                          <a:solidFill>
                            <a:schemeClr val="dk1"/>
                          </a:solidFill>
                          <a:latin typeface="Arial Narrow" pitchFamily="34" charset="0"/>
                          <a:ea typeface="+mn-ea"/>
                          <a:cs typeface="+mn-cs"/>
                        </a:rPr>
                        <a:t>Загибель Лучука</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Віра Ярослава та Іларіона</a:t>
                      </a:r>
                      <a:endParaRPr lang="ru-RU" sz="2800" b="1" i="1" dirty="0">
                        <a:latin typeface="Arial Narrow" pitchFamily="34" charset="0"/>
                      </a:endParaRPr>
                    </a:p>
                  </a:txBody>
                  <a:tcPr/>
                </a:tc>
              </a:tr>
              <a:tr h="370840">
                <a:tc>
                  <a:txBody>
                    <a:bodyPr/>
                    <a:lstStyle/>
                    <a:p>
                      <a:pPr algn="ctr"/>
                      <a:r>
                        <a:rPr kumimoji="1" lang="uk-UA" sz="2800" b="1" i="1" dirty="0" smtClean="0">
                          <a:solidFill>
                            <a:schemeClr val="dk1"/>
                          </a:solidFill>
                          <a:latin typeface="Arial Narrow" pitchFamily="34" charset="0"/>
                          <a:ea typeface="+mn-ea"/>
                          <a:cs typeface="+mn-cs"/>
                        </a:rPr>
                        <a:t>Спогади про дівчину Ягоду</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Жорстокість візантійських правителів</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Покаяння болгарських ченців</a:t>
                      </a:r>
                      <a:endParaRPr lang="ru-RU" sz="2800" b="1" i="1" dirty="0">
                        <a:latin typeface="Arial Narrow" pitchFamily="34" charset="0"/>
                      </a:endParaRPr>
                    </a:p>
                  </a:txBody>
                  <a:tcPr/>
                </a:tc>
              </a:tr>
              <a:tr h="370840">
                <a:tc>
                  <a:txBody>
                    <a:bodyPr/>
                    <a:lstStyle/>
                    <a:p>
                      <a:endParaRPr lang="ru-RU" b="1" i="1"/>
                    </a:p>
                  </a:txBody>
                  <a:tcPr/>
                </a:tc>
                <a:tc>
                  <a:txBody>
                    <a:bodyPr/>
                    <a:lstStyle/>
                    <a:p>
                      <a:endParaRPr lang="ru-RU" b="1" i="1"/>
                    </a:p>
                  </a:txBody>
                  <a:tcPr/>
                </a:tc>
                <a:tc>
                  <a:txBody>
                    <a:bodyPr/>
                    <a:lstStyle/>
                    <a:p>
                      <a:endParaRPr lang="ru-RU" b="1" i="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Autofit/>
          </a:bodyPr>
          <a:lstStyle/>
          <a:p>
            <a:r>
              <a:rPr lang="uk-UA" sz="3600" b="1" dirty="0" smtClean="0">
                <a:latin typeface="Arial Narrow" pitchFamily="34" charset="0"/>
              </a:rPr>
              <a:t>«Табель про ранги» кольорів – віддзеркалення сил і пристрастей світу.</a:t>
            </a:r>
            <a:endParaRPr lang="ru-RU" sz="3600" b="1" dirty="0">
              <a:latin typeface="Arial Narrow" pitchFamily="34" charset="0"/>
            </a:endParaRPr>
          </a:p>
        </p:txBody>
      </p:sp>
      <p:graphicFrame>
        <p:nvGraphicFramePr>
          <p:cNvPr id="4" name="Содержимое 3"/>
          <p:cNvGraphicFramePr>
            <a:graphicFrameLocks noGrp="1"/>
          </p:cNvGraphicFramePr>
          <p:nvPr>
            <p:ph idx="1"/>
          </p:nvPr>
        </p:nvGraphicFramePr>
        <p:xfrm>
          <a:off x="428596" y="1142982"/>
          <a:ext cx="8248650" cy="5453160"/>
        </p:xfrm>
        <a:graphic>
          <a:graphicData uri="http://schemas.openxmlformats.org/drawingml/2006/table">
            <a:tbl>
              <a:tblPr firstRow="1" bandRow="1">
                <a:tableStyleId>{5C22544A-7EE6-4342-B048-85BDC9FD1C3A}</a:tableStyleId>
              </a:tblPr>
              <a:tblGrid>
                <a:gridCol w="2247887"/>
                <a:gridCol w="6000763"/>
              </a:tblGrid>
              <a:tr h="727366">
                <a:tc>
                  <a:txBody>
                    <a:bodyPr/>
                    <a:lstStyle/>
                    <a:p>
                      <a:r>
                        <a:rPr lang="uk-UA" sz="3600" dirty="0" smtClean="0">
                          <a:effectLst>
                            <a:outerShdw blurRad="38100" dist="38100" dir="2700000" algn="tl">
                              <a:srgbClr val="000000">
                                <a:alpha val="43137"/>
                              </a:srgbClr>
                            </a:outerShdw>
                          </a:effectLst>
                          <a:latin typeface="Arial Narrow" pitchFamily="34" charset="0"/>
                        </a:rPr>
                        <a:t>Колір </a:t>
                      </a:r>
                      <a:endParaRPr lang="ru-RU" sz="3600" dirty="0">
                        <a:effectLst>
                          <a:outerShdw blurRad="38100" dist="38100" dir="2700000" algn="tl">
                            <a:srgbClr val="000000">
                              <a:alpha val="43137"/>
                            </a:srgbClr>
                          </a:outerShdw>
                        </a:effectLst>
                        <a:latin typeface="Arial Narrow" pitchFamily="34" charset="0"/>
                      </a:endParaRPr>
                    </a:p>
                  </a:txBody>
                  <a:tcPr/>
                </a:tc>
                <a:tc>
                  <a:txBody>
                    <a:bodyPr/>
                    <a:lstStyle/>
                    <a:p>
                      <a:r>
                        <a:rPr lang="uk-UA" sz="3600" dirty="0" smtClean="0">
                          <a:effectLst>
                            <a:outerShdw blurRad="38100" dist="38100" dir="2700000" algn="tl">
                              <a:srgbClr val="000000">
                                <a:alpha val="43137"/>
                              </a:srgbClr>
                            </a:outerShdw>
                          </a:effectLst>
                          <a:latin typeface="Arial Narrow" pitchFamily="34" charset="0"/>
                        </a:rPr>
                        <a:t>Значення </a:t>
                      </a:r>
                      <a:endParaRPr lang="ru-RU" sz="3600" dirty="0">
                        <a:effectLst>
                          <a:outerShdw blurRad="38100" dist="38100" dir="2700000" algn="tl">
                            <a:srgbClr val="000000">
                              <a:alpha val="43137"/>
                            </a:srgbClr>
                          </a:outerShdw>
                        </a:effectLst>
                        <a:latin typeface="Arial Narrow" pitchFamily="34" charset="0"/>
                      </a:endParaRPr>
                    </a:p>
                  </a:txBody>
                  <a:tcPr/>
                </a:tc>
              </a:tr>
              <a:tr h="629958">
                <a:tc>
                  <a:txBody>
                    <a:bodyPr/>
                    <a:lstStyle/>
                    <a:p>
                      <a:r>
                        <a:rPr kumimoji="1" lang="uk-UA" sz="3600" b="1" i="1" dirty="0" smtClean="0">
                          <a:solidFill>
                            <a:schemeClr val="dk1"/>
                          </a:solidFill>
                          <a:latin typeface="Arial Narrow" pitchFamily="34" charset="0"/>
                          <a:ea typeface="+mn-ea"/>
                          <a:cs typeface="+mn-cs"/>
                        </a:rPr>
                        <a:t>Червона </a:t>
                      </a:r>
                      <a:endParaRPr lang="ru-RU" sz="3600" b="1" i="1" dirty="0">
                        <a:latin typeface="Arial Narrow" pitchFamily="34" charset="0"/>
                      </a:endParaRPr>
                    </a:p>
                  </a:txBody>
                  <a:tcPr/>
                </a:tc>
                <a:tc>
                  <a:txBody>
                    <a:bodyPr/>
                    <a:lstStyle/>
                    <a:p>
                      <a:r>
                        <a:rPr kumimoji="1" lang="uk-UA" sz="3600" b="1" i="1" dirty="0" smtClean="0">
                          <a:solidFill>
                            <a:schemeClr val="dk1"/>
                          </a:solidFill>
                          <a:latin typeface="Arial Narrow" pitchFamily="34" charset="0"/>
                          <a:ea typeface="+mn-ea"/>
                          <a:cs typeface="+mn-cs"/>
                        </a:rPr>
                        <a:t>Кохання й милосердя</a:t>
                      </a:r>
                      <a:endParaRPr lang="ru-RU" sz="3600" b="1" i="1" dirty="0">
                        <a:latin typeface="Arial Narrow" pitchFamily="34" charset="0"/>
                      </a:endParaRPr>
                    </a:p>
                  </a:txBody>
                  <a:tcPr/>
                </a:tc>
              </a:tr>
              <a:tr h="632820">
                <a:tc>
                  <a:txBody>
                    <a:bodyPr/>
                    <a:lstStyle/>
                    <a:p>
                      <a:r>
                        <a:rPr kumimoji="1" lang="uk-UA" sz="3600" b="1" i="1" dirty="0" smtClean="0">
                          <a:solidFill>
                            <a:schemeClr val="dk1"/>
                          </a:solidFill>
                          <a:latin typeface="Arial Narrow" pitchFamily="34" charset="0"/>
                          <a:ea typeface="+mn-ea"/>
                          <a:cs typeface="+mn-cs"/>
                        </a:rPr>
                        <a:t>Небесна </a:t>
                      </a:r>
                      <a:endParaRPr lang="ru-RU" sz="3600" b="1" i="1" dirty="0">
                        <a:latin typeface="Arial Narrow" pitchFamily="34" charset="0"/>
                      </a:endParaRPr>
                    </a:p>
                  </a:txBody>
                  <a:tcPr/>
                </a:tc>
                <a:tc>
                  <a:txBody>
                    <a:bodyPr/>
                    <a:lstStyle/>
                    <a:p>
                      <a:r>
                        <a:rPr kumimoji="1" lang="uk-UA" sz="3600" b="1" i="1" dirty="0" smtClean="0">
                          <a:solidFill>
                            <a:schemeClr val="dk1"/>
                          </a:solidFill>
                          <a:latin typeface="Arial Narrow" pitchFamily="34" charset="0"/>
                          <a:ea typeface="+mn-ea"/>
                          <a:cs typeface="+mn-cs"/>
                        </a:rPr>
                        <a:t>Вірність </a:t>
                      </a:r>
                      <a:endParaRPr lang="ru-RU" sz="3600" b="1" i="1" dirty="0">
                        <a:latin typeface="Arial Narrow" pitchFamily="34" charset="0"/>
                      </a:endParaRPr>
                    </a:p>
                  </a:txBody>
                  <a:tcPr/>
                </a:tc>
              </a:tr>
              <a:tr h="635682">
                <a:tc>
                  <a:txBody>
                    <a:bodyPr/>
                    <a:lstStyle/>
                    <a:p>
                      <a:r>
                        <a:rPr kumimoji="1" lang="uk-UA" sz="3600" b="1" i="1" dirty="0" smtClean="0">
                          <a:solidFill>
                            <a:schemeClr val="dk1"/>
                          </a:solidFill>
                          <a:latin typeface="Arial Narrow" pitchFamily="34" charset="0"/>
                          <a:ea typeface="+mn-ea"/>
                          <a:cs typeface="+mn-cs"/>
                        </a:rPr>
                        <a:t>Біла </a:t>
                      </a:r>
                      <a:endParaRPr lang="ru-RU" sz="3600" b="1" i="1" dirty="0">
                        <a:latin typeface="Arial Narrow" pitchFamily="34" charset="0"/>
                      </a:endParaRPr>
                    </a:p>
                  </a:txBody>
                  <a:tcPr/>
                </a:tc>
                <a:tc>
                  <a:txBody>
                    <a:bodyPr/>
                    <a:lstStyle/>
                    <a:p>
                      <a:r>
                        <a:rPr kumimoji="1" lang="uk-UA" sz="3600" b="1" i="1" dirty="0" smtClean="0">
                          <a:solidFill>
                            <a:schemeClr val="dk1"/>
                          </a:solidFill>
                          <a:latin typeface="Arial Narrow" pitchFamily="34" charset="0"/>
                          <a:ea typeface="+mn-ea"/>
                          <a:cs typeface="+mn-cs"/>
                        </a:rPr>
                        <a:t>Невинність </a:t>
                      </a:r>
                      <a:endParaRPr lang="ru-RU" sz="3600" b="1" i="1" dirty="0">
                        <a:latin typeface="Arial Narrow" pitchFamily="34" charset="0"/>
                      </a:endParaRPr>
                    </a:p>
                  </a:txBody>
                  <a:tcPr/>
                </a:tc>
              </a:tr>
              <a:tr h="727366">
                <a:tc>
                  <a:txBody>
                    <a:bodyPr/>
                    <a:lstStyle/>
                    <a:p>
                      <a:r>
                        <a:rPr kumimoji="1" lang="uk-UA" sz="3600" b="1" i="1" dirty="0" smtClean="0">
                          <a:solidFill>
                            <a:schemeClr val="dk1"/>
                          </a:solidFill>
                          <a:latin typeface="Arial Narrow" pitchFamily="34" charset="0"/>
                          <a:ea typeface="+mn-ea"/>
                          <a:cs typeface="+mn-cs"/>
                        </a:rPr>
                        <a:t>Чорна </a:t>
                      </a:r>
                      <a:endParaRPr lang="ru-RU" sz="3600" b="1" i="1" dirty="0">
                        <a:latin typeface="Arial Narrow" pitchFamily="34" charset="0"/>
                      </a:endParaRPr>
                    </a:p>
                  </a:txBody>
                  <a:tcPr>
                    <a:lnB w="12700" cap="flat" cmpd="sng" algn="ctr">
                      <a:solidFill>
                        <a:schemeClr val="tx1"/>
                      </a:solidFill>
                      <a:prstDash val="solid"/>
                      <a:round/>
                      <a:headEnd type="none" w="med" len="med"/>
                      <a:tailEnd type="none" w="med" len="med"/>
                    </a:lnB>
                  </a:tcPr>
                </a:tc>
                <a:tc>
                  <a:txBody>
                    <a:bodyPr/>
                    <a:lstStyle/>
                    <a:p>
                      <a:r>
                        <a:rPr kumimoji="1" lang="uk-UA" sz="3600" b="1" i="1" dirty="0" smtClean="0">
                          <a:solidFill>
                            <a:schemeClr val="dk1"/>
                          </a:solidFill>
                          <a:latin typeface="Arial Narrow" pitchFamily="34" charset="0"/>
                          <a:ea typeface="+mn-ea"/>
                          <a:cs typeface="+mn-cs"/>
                        </a:rPr>
                        <a:t>Жалоба, смуток</a:t>
                      </a:r>
                      <a:endParaRPr lang="ru-RU" sz="3600" b="1" i="1" dirty="0">
                        <a:latin typeface="Arial Narrow" pitchFamily="34" charset="0"/>
                      </a:endParaRPr>
                    </a:p>
                  </a:txBody>
                  <a:tcPr>
                    <a:lnB w="12700" cap="flat" cmpd="sng" algn="ctr">
                      <a:solidFill>
                        <a:schemeClr val="tx1"/>
                      </a:solidFill>
                      <a:prstDash val="solid"/>
                      <a:round/>
                      <a:headEnd type="none" w="med" len="med"/>
                      <a:tailEnd type="none" w="med" len="med"/>
                    </a:lnB>
                  </a:tcPr>
                </a:tc>
              </a:tr>
              <a:tr h="727366">
                <a:tc>
                  <a:txBody>
                    <a:bodyPr/>
                    <a:lstStyle/>
                    <a:p>
                      <a:r>
                        <a:rPr kumimoji="1" lang="uk-UA" sz="3600" b="1" i="1" dirty="0" smtClean="0">
                          <a:solidFill>
                            <a:schemeClr val="dk1"/>
                          </a:solidFill>
                          <a:latin typeface="Arial Narrow" pitchFamily="34" charset="0"/>
                          <a:ea typeface="+mn-ea"/>
                          <a:cs typeface="+mn-cs"/>
                        </a:rPr>
                        <a:t>Жовта </a:t>
                      </a:r>
                      <a:endParaRPr lang="ru-RU" sz="3600" b="1" i="1" dirty="0">
                        <a:latin typeface="Arial Narrow" pitchFamily="34" charset="0"/>
                      </a:endParaRPr>
                    </a:p>
                  </a:txBody>
                  <a:tcPr>
                    <a:lnT w="12700" cap="flat" cmpd="sng" algn="ctr">
                      <a:solidFill>
                        <a:schemeClr val="tx1"/>
                      </a:solidFill>
                      <a:prstDash val="solid"/>
                      <a:round/>
                      <a:headEnd type="none" w="med" len="med"/>
                      <a:tailEnd type="none" w="med" len="med"/>
                    </a:lnT>
                  </a:tcPr>
                </a:tc>
                <a:tc>
                  <a:txBody>
                    <a:bodyPr/>
                    <a:lstStyle/>
                    <a:p>
                      <a:r>
                        <a:rPr kumimoji="1" lang="uk-UA" sz="3600" b="1" i="1" dirty="0" smtClean="0">
                          <a:solidFill>
                            <a:schemeClr val="dk1"/>
                          </a:solidFill>
                          <a:latin typeface="Arial Narrow" pitchFamily="34" charset="0"/>
                          <a:ea typeface="+mn-ea"/>
                          <a:cs typeface="+mn-cs"/>
                        </a:rPr>
                        <a:t>Ненависть, зрада </a:t>
                      </a:r>
                      <a:endParaRPr lang="ru-RU" sz="3600" b="1" i="1" dirty="0">
                        <a:latin typeface="Arial Narrow" pitchFamily="34" charset="0"/>
                      </a:endParaRPr>
                    </a:p>
                  </a:txBody>
                  <a:tcPr>
                    <a:lnT w="12700" cap="flat" cmpd="sng" algn="ctr">
                      <a:solidFill>
                        <a:schemeClr val="tx1"/>
                      </a:solidFill>
                      <a:prstDash val="solid"/>
                      <a:round/>
                      <a:headEnd type="none" w="med" len="med"/>
                      <a:tailEnd type="none" w="med" len="med"/>
                    </a:lnT>
                  </a:tcPr>
                </a:tc>
              </a:tr>
              <a:tr h="1350822">
                <a:tc>
                  <a:txBody>
                    <a:bodyPr/>
                    <a:lstStyle/>
                    <a:p>
                      <a:r>
                        <a:rPr kumimoji="1" lang="uk-UA" sz="3600" b="1" i="1" dirty="0" smtClean="0">
                          <a:solidFill>
                            <a:schemeClr val="dk1"/>
                          </a:solidFill>
                          <a:latin typeface="Arial Narrow" pitchFamily="34" charset="0"/>
                          <a:ea typeface="+mn-ea"/>
                          <a:cs typeface="+mn-cs"/>
                        </a:rPr>
                        <a:t>Золота </a:t>
                      </a:r>
                      <a:endParaRPr lang="ru-RU" sz="3600" b="1" i="1" dirty="0">
                        <a:latin typeface="Arial Narrow" pitchFamily="34" charset="0"/>
                      </a:endParaRPr>
                    </a:p>
                  </a:txBody>
                  <a:tcPr/>
                </a:tc>
                <a:tc>
                  <a:txBody>
                    <a:bodyPr/>
                    <a:lstStyle/>
                    <a:p>
                      <a:r>
                        <a:rPr kumimoji="1" lang="uk-UA" sz="3600" b="1" i="1" dirty="0" smtClean="0">
                          <a:solidFill>
                            <a:schemeClr val="dk1"/>
                          </a:solidFill>
                          <a:latin typeface="Arial Narrow" pitchFamily="34" charset="0"/>
                          <a:ea typeface="+mn-ea"/>
                          <a:cs typeface="+mn-cs"/>
                        </a:rPr>
                        <a:t>Святість, досконалість, мудрість, повага</a:t>
                      </a:r>
                      <a:endParaRPr lang="ru-RU" sz="3600" b="1" i="1" dirty="0">
                        <a:latin typeface="Arial Narrow" pitchFamily="34"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8072494" cy="5693866"/>
          </a:xfrm>
          <a:prstGeom prst="rect">
            <a:avLst/>
          </a:prstGeom>
        </p:spPr>
        <p:txBody>
          <a:bodyPr wrap="square">
            <a:spAutoFit/>
          </a:bodyPr>
          <a:lstStyle/>
          <a:p>
            <a:pPr algn="just"/>
            <a:r>
              <a:rPr lang="ru-RU" dirty="0" smtClean="0"/>
              <a:t>	</a:t>
            </a:r>
            <a:r>
              <a:rPr lang="ru-RU" sz="2800" dirty="0" smtClean="0">
                <a:latin typeface="Arial Narrow" pitchFamily="34" charset="0"/>
              </a:rPr>
              <a:t>Автор «Дива» </a:t>
            </a:r>
            <a:r>
              <a:rPr lang="ru-RU" sz="2800" dirty="0" err="1" smtClean="0">
                <a:latin typeface="Arial Narrow" pitchFamily="34" charset="0"/>
              </a:rPr>
              <a:t>пропонує</a:t>
            </a:r>
            <a:r>
              <a:rPr lang="ru-RU" sz="2800" dirty="0" smtClean="0">
                <a:latin typeface="Arial Narrow" pitchFamily="34" charset="0"/>
              </a:rPr>
              <a:t> </a:t>
            </a:r>
            <a:r>
              <a:rPr lang="ru-RU" sz="2800" dirty="0" err="1" smtClean="0">
                <a:latin typeface="Arial Narrow" pitchFamily="34" charset="0"/>
              </a:rPr>
              <a:t>своєму</a:t>
            </a:r>
            <a:r>
              <a:rPr lang="ru-RU" sz="2800" dirty="0" smtClean="0">
                <a:latin typeface="Arial Narrow" pitchFamily="34" charset="0"/>
              </a:rPr>
              <a:t> </a:t>
            </a:r>
            <a:r>
              <a:rPr lang="ru-RU" sz="2800" dirty="0" err="1" smtClean="0">
                <a:latin typeface="Arial Narrow" pitchFamily="34" charset="0"/>
              </a:rPr>
              <a:t>читачеві</a:t>
            </a:r>
            <a:r>
              <a:rPr lang="ru-RU" sz="2800" dirty="0" smtClean="0">
                <a:latin typeface="Arial Narrow" pitchFamily="34" charset="0"/>
              </a:rPr>
              <a:t> </a:t>
            </a:r>
            <a:r>
              <a:rPr lang="ru-RU" sz="2800" dirty="0" err="1" smtClean="0">
                <a:latin typeface="Arial Narrow" pitchFamily="34" charset="0"/>
              </a:rPr>
              <a:t>задуматися</a:t>
            </a:r>
            <a:r>
              <a:rPr lang="ru-RU" sz="2800" dirty="0" smtClean="0">
                <a:latin typeface="Arial Narrow" pitchFamily="34" charset="0"/>
              </a:rPr>
              <a:t> над </a:t>
            </a:r>
            <a:r>
              <a:rPr lang="ru-RU" sz="2800" dirty="0" err="1" smtClean="0">
                <a:latin typeface="Arial Narrow" pitchFamily="34" charset="0"/>
              </a:rPr>
              <a:t>одвічною</a:t>
            </a:r>
            <a:r>
              <a:rPr lang="ru-RU" sz="2800" dirty="0" smtClean="0">
                <a:latin typeface="Arial Narrow" pitchFamily="34" charset="0"/>
              </a:rPr>
              <a:t> проблемою «</a:t>
            </a:r>
            <a:r>
              <a:rPr lang="ru-RU" sz="2800" dirty="0" err="1" smtClean="0">
                <a:latin typeface="Arial Narrow" pitchFamily="34" charset="0"/>
              </a:rPr>
              <a:t>митець</a:t>
            </a:r>
            <a:r>
              <a:rPr lang="ru-RU" sz="2800" dirty="0" smtClean="0">
                <a:latin typeface="Arial Narrow" pitchFamily="34" charset="0"/>
              </a:rPr>
              <a:t> </a:t>
            </a:r>
            <a:r>
              <a:rPr lang="ru-RU" sz="2800" dirty="0" err="1" smtClean="0">
                <a:latin typeface="Arial Narrow" pitchFamily="34" charset="0"/>
              </a:rPr>
              <a:t>і</a:t>
            </a:r>
            <a:r>
              <a:rPr lang="ru-RU" sz="2800" dirty="0" smtClean="0">
                <a:latin typeface="Arial Narrow" pitchFamily="34" charset="0"/>
              </a:rPr>
              <a:t> </a:t>
            </a:r>
            <a:r>
              <a:rPr lang="ru-RU" sz="2800" dirty="0" err="1" smtClean="0">
                <a:latin typeface="Arial Narrow" pitchFamily="34" charset="0"/>
              </a:rPr>
              <a:t>влада</a:t>
            </a:r>
            <a:r>
              <a:rPr lang="ru-RU" sz="2800" dirty="0" smtClean="0">
                <a:latin typeface="Arial Narrow" pitchFamily="34" charset="0"/>
              </a:rPr>
              <a:t>». Влада </a:t>
            </a:r>
            <a:r>
              <a:rPr lang="ru-RU" sz="2800" dirty="0" err="1" smtClean="0">
                <a:latin typeface="Arial Narrow" pitchFamily="34" charset="0"/>
              </a:rPr>
              <a:t>намагається</a:t>
            </a:r>
            <a:r>
              <a:rPr lang="ru-RU" sz="2800" dirty="0" smtClean="0">
                <a:latin typeface="Arial Narrow" pitchFamily="34" charset="0"/>
              </a:rPr>
              <a:t> </a:t>
            </a:r>
            <a:r>
              <a:rPr lang="ru-RU" sz="2800" dirty="0" err="1" smtClean="0">
                <a:latin typeface="Arial Narrow" pitchFamily="34" charset="0"/>
              </a:rPr>
              <a:t>підкорити</a:t>
            </a:r>
            <a:r>
              <a:rPr lang="ru-RU" sz="2800" dirty="0" smtClean="0">
                <a:latin typeface="Arial Narrow" pitchFamily="34" charset="0"/>
              </a:rPr>
              <a:t> волю </a:t>
            </a:r>
            <a:r>
              <a:rPr lang="ru-RU" sz="2800" dirty="0" err="1" smtClean="0">
                <a:latin typeface="Arial Narrow" pitchFamily="34" charset="0"/>
              </a:rPr>
              <a:t>митця</a:t>
            </a:r>
            <a:r>
              <a:rPr lang="ru-RU" sz="2800" dirty="0" smtClean="0">
                <a:latin typeface="Arial Narrow" pitchFamily="34" charset="0"/>
              </a:rPr>
              <a:t>, </a:t>
            </a:r>
            <a:r>
              <a:rPr lang="ru-RU" sz="2800" dirty="0" err="1" smtClean="0">
                <a:latin typeface="Arial Narrow" pitchFamily="34" charset="0"/>
              </a:rPr>
              <a:t>адже</a:t>
            </a:r>
            <a:r>
              <a:rPr lang="ru-RU" sz="2800" dirty="0" smtClean="0">
                <a:latin typeface="Arial Narrow" pitchFamily="34" charset="0"/>
              </a:rPr>
              <a:t> талант </a:t>
            </a:r>
            <a:r>
              <a:rPr lang="ru-RU" sz="2800" dirty="0" err="1" smtClean="0">
                <a:latin typeface="Arial Narrow" pitchFamily="34" charset="0"/>
              </a:rPr>
              <a:t>несе</a:t>
            </a:r>
            <a:r>
              <a:rPr lang="ru-RU" sz="2800" dirty="0" smtClean="0">
                <a:latin typeface="Arial Narrow" pitchFamily="34" charset="0"/>
              </a:rPr>
              <a:t> в </a:t>
            </a:r>
            <a:r>
              <a:rPr lang="ru-RU" sz="2800" dirty="0" err="1" smtClean="0">
                <a:latin typeface="Arial Narrow" pitchFamily="34" charset="0"/>
              </a:rPr>
              <a:t>собі</a:t>
            </a:r>
            <a:r>
              <a:rPr lang="ru-RU" sz="2800" dirty="0" smtClean="0">
                <a:latin typeface="Arial Narrow" pitchFamily="34" charset="0"/>
              </a:rPr>
              <a:t> </a:t>
            </a:r>
            <a:r>
              <a:rPr lang="ru-RU" sz="2800" dirty="0" err="1" smtClean="0">
                <a:latin typeface="Arial Narrow" pitchFamily="34" charset="0"/>
              </a:rPr>
              <a:t>виклик</a:t>
            </a:r>
            <a:r>
              <a:rPr lang="ru-RU" sz="2800" dirty="0" smtClean="0">
                <a:latin typeface="Arial Narrow" pitchFamily="34" charset="0"/>
              </a:rPr>
              <a:t>, бунт, </a:t>
            </a:r>
            <a:r>
              <a:rPr lang="ru-RU" sz="2800" dirty="0" err="1" smtClean="0">
                <a:latin typeface="Arial Narrow" pitchFamily="34" charset="0"/>
              </a:rPr>
              <a:t>загрозу</a:t>
            </a:r>
            <a:r>
              <a:rPr lang="ru-RU" sz="2800" dirty="0" smtClean="0">
                <a:latin typeface="Arial Narrow" pitchFamily="34" charset="0"/>
              </a:rPr>
              <a:t> </a:t>
            </a:r>
            <a:r>
              <a:rPr lang="ru-RU" sz="2800" dirty="0" err="1" smtClean="0">
                <a:latin typeface="Arial Narrow" pitchFamily="34" charset="0"/>
              </a:rPr>
              <a:t>всемогутності</a:t>
            </a:r>
            <a:r>
              <a:rPr lang="ru-RU" sz="2800" dirty="0" smtClean="0">
                <a:latin typeface="Arial Narrow" pitchFamily="34" charset="0"/>
              </a:rPr>
              <a:t> </a:t>
            </a:r>
            <a:r>
              <a:rPr lang="ru-RU" sz="2800" dirty="0" err="1" smtClean="0">
                <a:latin typeface="Arial Narrow" pitchFamily="34" charset="0"/>
              </a:rPr>
              <a:t>можновладця</a:t>
            </a:r>
            <a:r>
              <a:rPr lang="ru-RU" sz="2800" dirty="0" smtClean="0">
                <a:latin typeface="Arial Narrow" pitchFamily="34" charset="0"/>
              </a:rPr>
              <a:t>. Тому </a:t>
            </a:r>
            <a:r>
              <a:rPr lang="ru-RU" sz="2800" dirty="0" err="1" smtClean="0">
                <a:latin typeface="Arial Narrow" pitchFamily="34" charset="0"/>
              </a:rPr>
              <a:t>й</a:t>
            </a:r>
            <a:r>
              <a:rPr lang="ru-RU" sz="2800" dirty="0" smtClean="0">
                <a:latin typeface="Arial Narrow" pitchFamily="34" charset="0"/>
              </a:rPr>
              <a:t> </a:t>
            </a:r>
            <a:r>
              <a:rPr lang="ru-RU" sz="2800" dirty="0" err="1" smtClean="0">
                <a:latin typeface="Arial Narrow" pitchFamily="34" charset="0"/>
              </a:rPr>
              <a:t>з’являється</a:t>
            </a:r>
            <a:r>
              <a:rPr lang="ru-RU" sz="2800" dirty="0" smtClean="0">
                <a:latin typeface="Arial Narrow" pitchFamily="34" charset="0"/>
              </a:rPr>
              <a:t> </a:t>
            </a:r>
            <a:r>
              <a:rPr lang="ru-RU" sz="2800" dirty="0" err="1" smtClean="0">
                <a:latin typeface="Arial Narrow" pitchFamily="34" charset="0"/>
              </a:rPr>
              <a:t>спокуса</a:t>
            </a:r>
            <a:r>
              <a:rPr lang="ru-RU" sz="2800" dirty="0" smtClean="0">
                <a:latin typeface="Arial Narrow" pitchFamily="34" charset="0"/>
              </a:rPr>
              <a:t> </a:t>
            </a:r>
            <a:r>
              <a:rPr lang="ru-RU" sz="2800" dirty="0" err="1" smtClean="0">
                <a:latin typeface="Arial Narrow" pitchFamily="34" charset="0"/>
              </a:rPr>
              <a:t>впокорити</a:t>
            </a:r>
            <a:r>
              <a:rPr lang="ru-RU" sz="2800" dirty="0" smtClean="0">
                <a:latin typeface="Arial Narrow" pitchFamily="34" charset="0"/>
              </a:rPr>
              <a:t> талант, </a:t>
            </a:r>
            <a:r>
              <a:rPr lang="ru-RU" sz="2800" dirty="0" err="1" smtClean="0">
                <a:latin typeface="Arial Narrow" pitchFamily="34" charset="0"/>
              </a:rPr>
              <a:t>поставити</a:t>
            </a:r>
            <a:r>
              <a:rPr lang="ru-RU" sz="2800" dirty="0" smtClean="0">
                <a:latin typeface="Arial Narrow" pitchFamily="34" charset="0"/>
              </a:rPr>
              <a:t> </a:t>
            </a:r>
            <a:r>
              <a:rPr lang="ru-RU" sz="2800" dirty="0" err="1" smtClean="0">
                <a:latin typeface="Arial Narrow" pitchFamily="34" charset="0"/>
              </a:rPr>
              <a:t>його</a:t>
            </a:r>
            <a:r>
              <a:rPr lang="ru-RU" sz="2800" dirty="0" smtClean="0">
                <a:latin typeface="Arial Narrow" pitchFamily="34" charset="0"/>
              </a:rPr>
              <a:t> на службу </a:t>
            </a:r>
            <a:r>
              <a:rPr lang="ru-RU" sz="2800" dirty="0" err="1" smtClean="0">
                <a:latin typeface="Arial Narrow" pitchFamily="34" charset="0"/>
              </a:rPr>
              <a:t>своїх</a:t>
            </a:r>
            <a:r>
              <a:rPr lang="ru-RU" sz="2800" dirty="0" smtClean="0">
                <a:latin typeface="Arial Narrow" pitchFamily="34" charset="0"/>
              </a:rPr>
              <a:t>, княжих, </a:t>
            </a:r>
            <a:r>
              <a:rPr lang="ru-RU" sz="2800" dirty="0" err="1" smtClean="0">
                <a:latin typeface="Arial Narrow" pitchFamily="34" charset="0"/>
              </a:rPr>
              <a:t>інтересів</a:t>
            </a:r>
            <a:r>
              <a:rPr lang="ru-RU" sz="2800" dirty="0" smtClean="0">
                <a:latin typeface="Arial Narrow" pitchFamily="34" charset="0"/>
              </a:rPr>
              <a:t>. </a:t>
            </a:r>
            <a:r>
              <a:rPr lang="ru-RU" sz="2800" dirty="0" err="1" smtClean="0">
                <a:latin typeface="Arial Narrow" pitchFamily="34" charset="0"/>
              </a:rPr>
              <a:t>Такої</a:t>
            </a:r>
            <a:r>
              <a:rPr lang="ru-RU" sz="2800" dirty="0" smtClean="0">
                <a:latin typeface="Arial Narrow" pitchFamily="34" charset="0"/>
              </a:rPr>
              <a:t> </a:t>
            </a:r>
            <a:r>
              <a:rPr lang="ru-RU" sz="2800" dirty="0" err="1" smtClean="0">
                <a:latin typeface="Arial Narrow" pitchFamily="34" charset="0"/>
              </a:rPr>
              <a:t>зваби</a:t>
            </a:r>
            <a:r>
              <a:rPr lang="ru-RU" sz="2800" dirty="0" smtClean="0">
                <a:latin typeface="Arial Narrow" pitchFamily="34" charset="0"/>
              </a:rPr>
              <a:t> не уник </a:t>
            </a:r>
            <a:r>
              <a:rPr lang="ru-RU" sz="2800" dirty="0" err="1" smtClean="0">
                <a:latin typeface="Arial Narrow" pitchFamily="34" charset="0"/>
              </a:rPr>
              <a:t>і</a:t>
            </a:r>
            <a:r>
              <a:rPr lang="ru-RU" sz="2800" dirty="0" smtClean="0">
                <a:latin typeface="Arial Narrow" pitchFamily="34" charset="0"/>
              </a:rPr>
              <a:t> Ярослав </a:t>
            </a:r>
            <a:r>
              <a:rPr lang="ru-RU" sz="2800" dirty="0" err="1" smtClean="0">
                <a:latin typeface="Arial Narrow" pitchFamily="34" charset="0"/>
              </a:rPr>
              <a:t>Мудрий</a:t>
            </a:r>
            <a:r>
              <a:rPr lang="ru-RU" sz="2800" dirty="0" smtClean="0">
                <a:latin typeface="Arial Narrow" pitchFamily="34" charset="0"/>
              </a:rPr>
              <a:t>, герой Павла </a:t>
            </a:r>
            <a:r>
              <a:rPr lang="ru-RU" sz="2800" dirty="0" err="1" smtClean="0">
                <a:latin typeface="Arial Narrow" pitchFamily="34" charset="0"/>
              </a:rPr>
              <a:t>Загребельного</a:t>
            </a:r>
            <a:r>
              <a:rPr lang="ru-RU" sz="2800" dirty="0" smtClean="0">
                <a:latin typeface="Arial Narrow" pitchFamily="34" charset="0"/>
              </a:rPr>
              <a:t>. «</a:t>
            </a:r>
            <a:r>
              <a:rPr lang="ru-RU" sz="2800" dirty="0" err="1" smtClean="0">
                <a:latin typeface="Arial Narrow" pitchFamily="34" charset="0"/>
              </a:rPr>
              <a:t>Тримається</a:t>
            </a:r>
            <a:r>
              <a:rPr lang="ru-RU" sz="2800" dirty="0" smtClean="0">
                <a:latin typeface="Arial Narrow" pitchFamily="34" charset="0"/>
              </a:rPr>
              <a:t> держава на </a:t>
            </a:r>
            <a:r>
              <a:rPr lang="ru-RU" sz="2800" dirty="0" err="1" smtClean="0">
                <a:latin typeface="Arial Narrow" pitchFamily="34" charset="0"/>
              </a:rPr>
              <a:t>князеві</a:t>
            </a:r>
            <a:r>
              <a:rPr lang="ru-RU" sz="2800" dirty="0" smtClean="0">
                <a:latin typeface="Arial Narrow" pitchFamily="34" charset="0"/>
              </a:rPr>
              <a:t>, а тому </a:t>
            </a:r>
            <a:r>
              <a:rPr lang="ru-RU" sz="2800" dirty="0" err="1" smtClean="0">
                <a:latin typeface="Arial Narrow" pitchFamily="34" charset="0"/>
              </a:rPr>
              <a:t>повинні</a:t>
            </a:r>
            <a:r>
              <a:rPr lang="ru-RU" sz="2800" dirty="0" smtClean="0">
                <a:latin typeface="Arial Narrow" pitchFamily="34" charset="0"/>
              </a:rPr>
              <a:t> </a:t>
            </a:r>
            <a:r>
              <a:rPr lang="ru-RU" sz="2800" dirty="0" err="1" smtClean="0">
                <a:latin typeface="Arial Narrow" pitchFamily="34" charset="0"/>
              </a:rPr>
              <a:t>підкорятися</a:t>
            </a:r>
            <a:r>
              <a:rPr lang="ru-RU" sz="2800" dirty="0" smtClean="0">
                <a:latin typeface="Arial Narrow" pitchFamily="34" charset="0"/>
              </a:rPr>
              <a:t> </a:t>
            </a:r>
            <a:r>
              <a:rPr lang="ru-RU" sz="2800" dirty="0" err="1" smtClean="0">
                <a:latin typeface="Arial Narrow" pitchFamily="34" charset="0"/>
              </a:rPr>
              <a:t>йому</a:t>
            </a:r>
            <a:r>
              <a:rPr lang="ru-RU" sz="2800" dirty="0" smtClean="0">
                <a:latin typeface="Arial Narrow" pitchFamily="34" charset="0"/>
              </a:rPr>
              <a:t> </a:t>
            </a:r>
            <a:r>
              <a:rPr lang="ru-RU" sz="2800" dirty="0" err="1" smtClean="0">
                <a:latin typeface="Arial Narrow" pitchFamily="34" charset="0"/>
              </a:rPr>
              <a:t>всі</a:t>
            </a:r>
            <a:r>
              <a:rPr lang="ru-RU" sz="2800" dirty="0" smtClean="0">
                <a:latin typeface="Arial Narrow" pitchFamily="34" charset="0"/>
              </a:rPr>
              <a:t> </a:t>
            </a:r>
            <a:r>
              <a:rPr lang="ru-RU" sz="2800" dirty="0" err="1" smtClean="0">
                <a:latin typeface="Arial Narrow" pitchFamily="34" charset="0"/>
              </a:rPr>
              <a:t>людове</a:t>
            </a:r>
            <a:r>
              <a:rPr lang="ru-RU" sz="2800" dirty="0" smtClean="0">
                <a:latin typeface="Arial Narrow" pitchFamily="34" charset="0"/>
              </a:rPr>
              <a:t> в </a:t>
            </a:r>
            <a:r>
              <a:rPr lang="ru-RU" sz="2800" dirty="0" err="1" smtClean="0">
                <a:latin typeface="Arial Narrow" pitchFamily="34" charset="0"/>
              </a:rPr>
              <a:t>державі</a:t>
            </a:r>
            <a:r>
              <a:rPr lang="ru-RU" sz="2800" dirty="0" smtClean="0">
                <a:latin typeface="Arial Narrow" pitchFamily="34" charset="0"/>
              </a:rPr>
              <a:t>, — </a:t>
            </a:r>
            <a:r>
              <a:rPr lang="ru-RU" sz="2800" dirty="0" err="1" smtClean="0">
                <a:latin typeface="Arial Narrow" pitchFamily="34" charset="0"/>
              </a:rPr>
              <a:t>міркує</a:t>
            </a:r>
            <a:r>
              <a:rPr lang="ru-RU" sz="2800" dirty="0" smtClean="0">
                <a:latin typeface="Arial Narrow" pitchFamily="34" charset="0"/>
              </a:rPr>
              <a:t> князь. — </a:t>
            </a:r>
            <a:r>
              <a:rPr lang="ru-RU" sz="2800" dirty="0" err="1" smtClean="0">
                <a:latin typeface="Arial Narrow" pitchFamily="34" charset="0"/>
              </a:rPr>
              <a:t>Хто</a:t>
            </a:r>
            <a:r>
              <a:rPr lang="ru-RU" sz="2800" dirty="0" smtClean="0">
                <a:latin typeface="Arial Narrow" pitchFamily="34" charset="0"/>
              </a:rPr>
              <a:t> не кориться — ворог </a:t>
            </a:r>
            <a:r>
              <a:rPr lang="ru-RU" sz="2800" dirty="0" err="1" smtClean="0">
                <a:latin typeface="Arial Narrow" pitchFamily="34" charset="0"/>
              </a:rPr>
              <a:t>або</a:t>
            </a:r>
            <a:r>
              <a:rPr lang="ru-RU" sz="2800" dirty="0" smtClean="0">
                <a:latin typeface="Arial Narrow" pitchFamily="34" charset="0"/>
              </a:rPr>
              <a:t> </a:t>
            </a:r>
            <a:r>
              <a:rPr lang="ru-RU" sz="2800" dirty="0" err="1" smtClean="0">
                <a:latin typeface="Arial Narrow" pitchFamily="34" charset="0"/>
              </a:rPr>
              <a:t>підозрілий</a:t>
            </a:r>
            <a:r>
              <a:rPr lang="ru-RU" sz="2800" dirty="0" smtClean="0">
                <a:latin typeface="Arial Narrow" pitchFamily="34" charset="0"/>
              </a:rPr>
              <a:t> </a:t>
            </a:r>
            <a:r>
              <a:rPr lang="ru-RU" sz="2800" dirty="0" err="1" smtClean="0">
                <a:latin typeface="Arial Narrow" pitchFamily="34" charset="0"/>
              </a:rPr>
              <a:t>чоловік</a:t>
            </a:r>
            <a:r>
              <a:rPr lang="ru-RU" sz="2800" dirty="0" smtClean="0">
                <a:latin typeface="Arial Narrow" pitchFamily="34" charset="0"/>
              </a:rPr>
              <a:t>. </a:t>
            </a:r>
            <a:r>
              <a:rPr lang="ru-RU" sz="2800" dirty="0" err="1" smtClean="0">
                <a:latin typeface="Arial Narrow" pitchFamily="34" charset="0"/>
              </a:rPr>
              <a:t>Тоді</a:t>
            </a:r>
            <a:r>
              <a:rPr lang="ru-RU" sz="2800" dirty="0" smtClean="0">
                <a:latin typeface="Arial Narrow" pitchFamily="34" charset="0"/>
              </a:rPr>
              <a:t> </a:t>
            </a:r>
            <a:r>
              <a:rPr lang="ru-RU" sz="2800" dirty="0" err="1" smtClean="0">
                <a:latin typeface="Arial Narrow" pitchFamily="34" charset="0"/>
              </a:rPr>
              <a:t>хто</a:t>
            </a:r>
            <a:r>
              <a:rPr lang="ru-RU" sz="2800" dirty="0" smtClean="0">
                <a:latin typeface="Arial Narrow" pitchFamily="34" charset="0"/>
              </a:rPr>
              <a:t> ж </a:t>
            </a:r>
            <a:r>
              <a:rPr lang="ru-RU" sz="2800" dirty="0" err="1" smtClean="0">
                <a:latin typeface="Arial Narrow" pitchFamily="34" charset="0"/>
              </a:rPr>
              <a:t>Сивоок</a:t>
            </a:r>
            <a:r>
              <a:rPr lang="ru-RU" sz="2800" dirty="0" smtClean="0">
                <a:latin typeface="Arial Narrow" pitchFamily="34" charset="0"/>
              </a:rPr>
              <a:t>? Один раз нагнув князя в </a:t>
            </a:r>
            <a:r>
              <a:rPr lang="ru-RU" sz="2800" dirty="0" err="1" smtClean="0">
                <a:latin typeface="Arial Narrow" pitchFamily="34" charset="0"/>
              </a:rPr>
              <a:t>свій</a:t>
            </a:r>
            <a:r>
              <a:rPr lang="ru-RU" sz="2800" dirty="0" smtClean="0">
                <a:latin typeface="Arial Narrow" pitchFamily="34" charset="0"/>
              </a:rPr>
              <a:t> </a:t>
            </a:r>
            <a:r>
              <a:rPr lang="ru-RU" sz="2800" dirty="0" err="1" smtClean="0">
                <a:latin typeface="Arial Narrow" pitchFamily="34" charset="0"/>
              </a:rPr>
              <a:t>бік</a:t>
            </a:r>
            <a:r>
              <a:rPr lang="ru-RU" sz="2800" dirty="0" smtClean="0">
                <a:latin typeface="Arial Narrow" pitchFamily="34" charset="0"/>
              </a:rPr>
              <a:t>, </a:t>
            </a:r>
            <a:r>
              <a:rPr lang="ru-RU" sz="2800" dirty="0" err="1" smtClean="0">
                <a:latin typeface="Arial Narrow" pitchFamily="34" charset="0"/>
              </a:rPr>
              <a:t>тепер</a:t>
            </a:r>
            <a:r>
              <a:rPr lang="ru-RU" sz="2800" dirty="0" smtClean="0">
                <a:latin typeface="Arial Narrow" pitchFamily="34" charset="0"/>
              </a:rPr>
              <a:t> </a:t>
            </a:r>
            <a:r>
              <a:rPr lang="ru-RU" sz="2800" dirty="0" err="1" smtClean="0">
                <a:latin typeface="Arial Narrow" pitchFamily="34" charset="0"/>
              </a:rPr>
              <a:t>знов</a:t>
            </a:r>
            <a:r>
              <a:rPr lang="ru-RU" sz="2800" dirty="0" smtClean="0">
                <a:latin typeface="Arial Narrow" pitchFamily="34" charset="0"/>
              </a:rPr>
              <a:t>, </a:t>
            </a:r>
            <a:r>
              <a:rPr lang="ru-RU" sz="2800" dirty="0" err="1" smtClean="0">
                <a:latin typeface="Arial Narrow" pitchFamily="34" charset="0"/>
              </a:rPr>
              <a:t>і</a:t>
            </a:r>
            <a:r>
              <a:rPr lang="ru-RU" sz="2800" dirty="0" smtClean="0">
                <a:latin typeface="Arial Narrow" pitchFamily="34" charset="0"/>
              </a:rPr>
              <a:t> так, видно, </a:t>
            </a:r>
            <a:r>
              <a:rPr lang="ru-RU" sz="2800" dirty="0" err="1" smtClean="0">
                <a:latin typeface="Arial Narrow" pitchFamily="34" charset="0"/>
              </a:rPr>
              <a:t>націляється</a:t>
            </a:r>
            <a:r>
              <a:rPr lang="ru-RU" sz="2800" dirty="0" smtClean="0">
                <a:latin typeface="Arial Narrow" pitchFamily="34" charset="0"/>
              </a:rPr>
              <a:t> </a:t>
            </a:r>
            <a:r>
              <a:rPr lang="ru-RU" sz="2800" dirty="0" err="1" smtClean="0">
                <a:latin typeface="Arial Narrow" pitchFamily="34" charset="0"/>
              </a:rPr>
              <a:t>чинити</a:t>
            </a:r>
            <a:r>
              <a:rPr lang="ru-RU" sz="2800" dirty="0" smtClean="0">
                <a:latin typeface="Arial Narrow" pitchFamily="34" charset="0"/>
              </a:rPr>
              <a:t> </a:t>
            </a:r>
            <a:r>
              <a:rPr lang="ru-RU" sz="2800" dirty="0" err="1" smtClean="0">
                <a:latin typeface="Arial Narrow" pitchFamily="34" charset="0"/>
              </a:rPr>
              <a:t>й</a:t>
            </a:r>
            <a:r>
              <a:rPr lang="ru-RU" sz="2800" dirty="0" smtClean="0">
                <a:latin typeface="Arial Narrow" pitchFamily="34" charset="0"/>
              </a:rPr>
              <a:t> </a:t>
            </a:r>
            <a:r>
              <a:rPr lang="ru-RU" sz="2800" dirty="0" err="1" smtClean="0">
                <a:latin typeface="Arial Narrow" pitchFamily="34" charset="0"/>
              </a:rPr>
              <a:t>далі</a:t>
            </a:r>
            <a:r>
              <a:rPr lang="ru-RU" sz="2800" dirty="0" smtClean="0">
                <a:latin typeface="Arial Narrow" pitchFamily="34" charset="0"/>
              </a:rPr>
              <a:t>... </a:t>
            </a:r>
            <a:r>
              <a:rPr lang="ru-RU" sz="2800" dirty="0" err="1" smtClean="0">
                <a:latin typeface="Arial Narrow" pitchFamily="34" charset="0"/>
              </a:rPr>
              <a:t>Непокірливий</a:t>
            </a:r>
            <a:r>
              <a:rPr lang="ru-RU" sz="2800" dirty="0" smtClean="0">
                <a:latin typeface="Arial Narrow" pitchFamily="34" charset="0"/>
              </a:rPr>
              <a:t>...» </a:t>
            </a:r>
            <a:endParaRPr lang="ru-RU"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285728"/>
            <a:ext cx="864399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2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 гордий і волелюбний виходець із низів – не дав притлумити свій природний хист релігійно-християнським канонам, розірвав усі ланцюги, які могли сковувати його творчий геній, і тим піднявся над віками. Славнозвісний шедевр – Софія – плід творчості нашого далекого предка-слов’янина, представника народних мас.</a:t>
            </a:r>
            <a:endParaRPr kumimoji="0" lang="ru-RU" sz="3200" b="1"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2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a:t>
            </a:r>
            <a:r>
              <a:rPr kumimoji="0" lang="uk-UA" sz="3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побував у багатьох чужих землях , почитав силу-силенну старовинних фоліантів і замислюється над тим, що ми сьогодні називаємо філософією мистецтва.</a:t>
            </a:r>
            <a:endParaRPr kumimoji="0" lang="uk-UA" sz="3200" b="1"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772400" cy="1470025"/>
          </a:xfrm>
        </p:spPr>
        <p:txBody>
          <a:bodyPr>
            <a:normAutofit fontScale="90000"/>
          </a:bodyPr>
          <a:lstStyle/>
          <a:p>
            <a:r>
              <a:rPr lang="ru-RU" b="1" i="1" dirty="0" smtClean="0">
                <a:effectLst>
                  <a:outerShdw blurRad="38100" dist="38100" dir="2700000" algn="tl">
                    <a:srgbClr val="000000">
                      <a:alpha val="43137"/>
                    </a:srgbClr>
                  </a:outerShdw>
                </a:effectLst>
                <a:latin typeface="Verdana" pitchFamily="34" charset="0"/>
              </a:rPr>
              <a:t/>
            </a:r>
            <a:br>
              <a:rPr lang="ru-RU" b="1" i="1" dirty="0" smtClean="0">
                <a:effectLst>
                  <a:outerShdw blurRad="38100" dist="38100" dir="2700000" algn="tl">
                    <a:srgbClr val="000000">
                      <a:alpha val="43137"/>
                    </a:srgbClr>
                  </a:outerShdw>
                </a:effectLst>
                <a:latin typeface="Verdana" pitchFamily="34" charset="0"/>
              </a:rPr>
            </a:br>
            <a:r>
              <a:rPr lang="ru-RU" b="1" i="1" dirty="0" err="1" smtClean="0">
                <a:effectLst>
                  <a:outerShdw blurRad="38100" dist="38100" dir="2700000" algn="tl">
                    <a:srgbClr val="000000">
                      <a:alpha val="43137"/>
                    </a:srgbClr>
                  </a:outerShdw>
                </a:effectLst>
                <a:latin typeface="Verdana" pitchFamily="34" charset="0"/>
              </a:rPr>
              <a:t>Життя</a:t>
            </a:r>
            <a:r>
              <a:rPr lang="ru-RU" b="1" i="1" dirty="0" smtClean="0">
                <a:effectLst>
                  <a:outerShdw blurRad="38100" dist="38100" dir="2700000" algn="tl">
                    <a:srgbClr val="000000">
                      <a:alpha val="43137"/>
                    </a:srgbClr>
                  </a:outerShdw>
                </a:effectLst>
                <a:latin typeface="Verdana" pitchFamily="34" charset="0"/>
              </a:rPr>
              <a:t> </a:t>
            </a:r>
            <a:r>
              <a:rPr lang="ru-RU" b="1" i="1" dirty="0" err="1" smtClean="0">
                <a:effectLst>
                  <a:outerShdw blurRad="38100" dist="38100" dir="2700000" algn="tl">
                    <a:srgbClr val="000000">
                      <a:alpha val="43137"/>
                    </a:srgbClr>
                  </a:outerShdw>
                </a:effectLst>
                <a:latin typeface="Verdana" pitchFamily="34" charset="0"/>
              </a:rPr>
              <a:t>Сивоока</a:t>
            </a:r>
            <a:r>
              <a:rPr lang="ru-RU" b="1" i="1" dirty="0" smtClean="0">
                <a:effectLst>
                  <a:outerShdw blurRad="38100" dist="38100" dir="2700000" algn="tl">
                    <a:srgbClr val="000000">
                      <a:alpha val="43137"/>
                    </a:srgbClr>
                  </a:outerShdw>
                </a:effectLst>
                <a:latin typeface="Verdana" pitchFamily="34" charset="0"/>
              </a:rPr>
              <a:t> – </a:t>
            </a:r>
            <a:br>
              <a:rPr lang="ru-RU" b="1" i="1" dirty="0" smtClean="0">
                <a:effectLst>
                  <a:outerShdw blurRad="38100" dist="38100" dir="2700000" algn="tl">
                    <a:srgbClr val="000000">
                      <a:alpha val="43137"/>
                    </a:srgbClr>
                  </a:outerShdw>
                </a:effectLst>
                <a:latin typeface="Verdana" pitchFamily="34" charset="0"/>
              </a:rPr>
            </a:br>
            <a:r>
              <a:rPr lang="ru-RU" b="1" i="1" dirty="0" smtClean="0">
                <a:effectLst>
                  <a:outerShdw blurRad="38100" dist="38100" dir="2700000" algn="tl">
                    <a:srgbClr val="000000">
                      <a:alpha val="43137"/>
                    </a:srgbClr>
                  </a:outerShdw>
                </a:effectLst>
                <a:latin typeface="Verdana" pitchFamily="34" charset="0"/>
              </a:rPr>
              <a:t>9 </a:t>
            </a:r>
            <a:r>
              <a:rPr lang="ru-RU" b="1" i="1" dirty="0" err="1" smtClean="0">
                <a:effectLst>
                  <a:outerShdw blurRad="38100" dist="38100" dir="2700000" algn="tl">
                    <a:srgbClr val="000000">
                      <a:alpha val="43137"/>
                    </a:srgbClr>
                  </a:outerShdw>
                </a:effectLst>
                <a:latin typeface="Verdana" pitchFamily="34" charset="0"/>
              </a:rPr>
              <a:t>концентричних</a:t>
            </a:r>
            <a:r>
              <a:rPr lang="ru-RU" b="1" i="1" dirty="0" smtClean="0">
                <a:effectLst>
                  <a:outerShdw blurRad="38100" dist="38100" dir="2700000" algn="tl">
                    <a:srgbClr val="000000">
                      <a:alpha val="43137"/>
                    </a:srgbClr>
                  </a:outerShdw>
                </a:effectLst>
                <a:latin typeface="Verdana" pitchFamily="34" charset="0"/>
              </a:rPr>
              <a:t> </a:t>
            </a:r>
            <a:r>
              <a:rPr lang="ru-RU" b="1" i="1" dirty="0" err="1" smtClean="0">
                <a:effectLst>
                  <a:outerShdw blurRad="38100" dist="38100" dir="2700000" algn="tl">
                    <a:srgbClr val="000000">
                      <a:alpha val="43137"/>
                    </a:srgbClr>
                  </a:outerShdw>
                </a:effectLst>
                <a:latin typeface="Verdana" pitchFamily="34" charset="0"/>
              </a:rPr>
              <a:t>кіл</a:t>
            </a:r>
            <a:r>
              <a:rPr lang="ru-RU" b="1" i="1" dirty="0" smtClean="0">
                <a:effectLst>
                  <a:outerShdw blurRad="38100" dist="38100" dir="2700000" algn="tl">
                    <a:srgbClr val="000000">
                      <a:alpha val="43137"/>
                    </a:srgbClr>
                  </a:outerShdw>
                </a:effectLst>
                <a:latin typeface="Verdana" pitchFamily="34" charset="0"/>
              </a:rPr>
              <a:t> </a:t>
            </a:r>
            <a:br>
              <a:rPr lang="ru-RU" b="1" i="1" dirty="0" smtClean="0">
                <a:effectLst>
                  <a:outerShdw blurRad="38100" dist="38100" dir="2700000" algn="tl">
                    <a:srgbClr val="000000">
                      <a:alpha val="43137"/>
                    </a:srgbClr>
                  </a:outerShdw>
                </a:effectLst>
                <a:latin typeface="Verdana" pitchFamily="34" charset="0"/>
              </a:rPr>
            </a:br>
            <a:endParaRPr lang="ru-RU" dirty="0"/>
          </a:p>
        </p:txBody>
      </p:sp>
      <p:sp>
        <p:nvSpPr>
          <p:cNvPr id="3" name="Подзаголовок 2"/>
          <p:cNvSpPr>
            <a:spLocks noGrp="1"/>
          </p:cNvSpPr>
          <p:nvPr>
            <p:ph type="subTitle" idx="1"/>
          </p:nvPr>
        </p:nvSpPr>
        <p:spPr>
          <a:xfrm>
            <a:off x="1357290" y="2857496"/>
            <a:ext cx="6400800" cy="1752600"/>
          </a:xfrm>
        </p:spPr>
        <p:txBody>
          <a:bodyPr>
            <a:normAutofit lnSpcReduction="10000"/>
          </a:bodyPr>
          <a:lstStyle/>
          <a:p>
            <a:r>
              <a:rPr lang="ru-RU" sz="3600" i="1" dirty="0" smtClean="0">
                <a:solidFill>
                  <a:schemeClr val="tx1"/>
                </a:solidFill>
                <a:latin typeface="Arial Narrow" pitchFamily="34" charset="0"/>
              </a:rPr>
              <a:t>У </a:t>
            </a:r>
            <a:r>
              <a:rPr lang="ru-RU" sz="3600" i="1" dirty="0" err="1" smtClean="0">
                <a:solidFill>
                  <a:schemeClr val="tx1"/>
                </a:solidFill>
                <a:latin typeface="Arial Narrow" pitchFamily="34" charset="0"/>
              </a:rPr>
              <a:t>деяких</a:t>
            </a:r>
            <a:r>
              <a:rPr lang="ru-RU" sz="3600" i="1" dirty="0" smtClean="0">
                <a:solidFill>
                  <a:schemeClr val="tx1"/>
                </a:solidFill>
                <a:latin typeface="Arial Narrow" pitchFamily="34" charset="0"/>
              </a:rPr>
              <a:t> культурах число 9 </a:t>
            </a:r>
            <a:r>
              <a:rPr lang="ru-RU" sz="3600" i="1" dirty="0" err="1" smtClean="0">
                <a:solidFill>
                  <a:schemeClr val="tx1"/>
                </a:solidFill>
                <a:latin typeface="Arial Narrow" pitchFamily="34" charset="0"/>
              </a:rPr>
              <a:t>позначає</a:t>
            </a:r>
            <a:r>
              <a:rPr lang="ru-RU" sz="3600" i="1" dirty="0" smtClean="0">
                <a:solidFill>
                  <a:schemeClr val="tx1"/>
                </a:solidFill>
                <a:latin typeface="Arial Narrow" pitchFamily="34" charset="0"/>
              </a:rPr>
              <a:t> </a:t>
            </a:r>
            <a:endParaRPr lang="ru-RU" sz="3600" i="1" dirty="0" smtClean="0">
              <a:solidFill>
                <a:schemeClr val="tx1"/>
              </a:solidFill>
              <a:latin typeface="Arial Narrow" pitchFamily="34" charset="0"/>
            </a:endParaRPr>
          </a:p>
          <a:p>
            <a:r>
              <a:rPr lang="ru-RU" sz="3600" i="1" dirty="0" smtClean="0">
                <a:solidFill>
                  <a:srgbClr val="002060"/>
                </a:solidFill>
                <a:latin typeface="Arial Narrow" pitchFamily="34" charset="0"/>
              </a:rPr>
              <a:t>«ВСЕ»</a:t>
            </a:r>
            <a:endParaRPr lang="ru-RU" sz="3600" i="1" dirty="0" smtClean="0">
              <a:solidFill>
                <a:srgbClr val="002060"/>
              </a:solidFill>
              <a:latin typeface="Arial Narrow" pitchFamily="34"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699792" y="5373216"/>
            <a:ext cx="4176464" cy="126876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131840" y="5517232"/>
            <a:ext cx="3168352" cy="936104"/>
          </a:xfrm>
          <a:prstGeom prst="rect">
            <a:avLst/>
          </a:prstGeom>
          <a:noFill/>
        </p:spPr>
        <p:txBody>
          <a:bodyPr wrap="square" rtlCol="0">
            <a:prstTxWarp prst="textCircle">
              <a:avLst/>
            </a:prstTxWarp>
            <a:spAutoFit/>
          </a:bodyPr>
          <a:lstStyle/>
          <a:p>
            <a:r>
              <a:rPr lang="ru-RU" dirty="0" err="1"/>
              <a:t>Рік</a:t>
            </a:r>
            <a:r>
              <a:rPr lang="ru-RU" dirty="0"/>
              <a:t> 992. Великий </a:t>
            </a:r>
            <a:r>
              <a:rPr lang="ru-RU" dirty="0" err="1"/>
              <a:t>сонцестій</a:t>
            </a:r>
            <a:r>
              <a:rPr lang="ru-RU" dirty="0"/>
              <a:t>. Пуща </a:t>
            </a:r>
            <a:r>
              <a:rPr lang="ru-RU" dirty="0" smtClean="0"/>
              <a:t>(</a:t>
            </a:r>
            <a:r>
              <a:rPr lang="ru-RU" dirty="0" err="1"/>
              <a:t>таємниця</a:t>
            </a:r>
            <a:r>
              <a:rPr lang="ru-RU" dirty="0"/>
              <a:t> </a:t>
            </a:r>
            <a:r>
              <a:rPr lang="ru-RU" dirty="0" err="1"/>
              <a:t>народження</a:t>
            </a:r>
            <a:r>
              <a:rPr lang="ru-RU" dirty="0"/>
              <a:t> </a:t>
            </a:r>
            <a:r>
              <a:rPr lang="ru-RU" dirty="0" err="1"/>
              <a:t>Сивоока</a:t>
            </a:r>
            <a:r>
              <a:rPr lang="ru-RU" dirty="0"/>
              <a:t>, </a:t>
            </a:r>
            <a:r>
              <a:rPr lang="ru-RU" dirty="0" err="1" smtClean="0"/>
              <a:t>відкриття</a:t>
            </a:r>
            <a:r>
              <a:rPr lang="ru-RU" dirty="0" smtClean="0"/>
              <a:t> </a:t>
            </a:r>
            <a:r>
              <a:rPr lang="ru-RU" dirty="0"/>
              <a:t>ним </a:t>
            </a:r>
            <a:r>
              <a:rPr lang="ru-RU" dirty="0" err="1"/>
              <a:t>краси,таємничості</a:t>
            </a:r>
            <a:r>
              <a:rPr lang="ru-RU" dirty="0"/>
              <a:t> </a:t>
            </a:r>
            <a:r>
              <a:rPr lang="ru-RU" dirty="0" err="1"/>
              <a:t>і</a:t>
            </a:r>
            <a:r>
              <a:rPr lang="ru-RU" dirty="0"/>
              <a:t> </a:t>
            </a:r>
            <a:r>
              <a:rPr lang="ru-RU" dirty="0" err="1"/>
              <a:t>барв</a:t>
            </a:r>
            <a:r>
              <a:rPr lang="ru-RU" dirty="0"/>
              <a:t> </a:t>
            </a:r>
            <a:r>
              <a:rPr lang="ru-RU" dirty="0" err="1"/>
              <a:t>світу</a:t>
            </a:r>
            <a:r>
              <a:rPr lang="ru-RU" dirty="0"/>
              <a:t>)</a:t>
            </a:r>
          </a:p>
        </p:txBody>
      </p:sp>
      <p:sp>
        <p:nvSpPr>
          <p:cNvPr id="5" name="Овал 4"/>
          <p:cNvSpPr/>
          <p:nvPr/>
        </p:nvSpPr>
        <p:spPr>
          <a:xfrm>
            <a:off x="2123728" y="4725144"/>
            <a:ext cx="5328592" cy="189959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267744" y="5229200"/>
            <a:ext cx="5112568" cy="1368152"/>
          </a:xfrm>
          <a:prstGeom prst="rect">
            <a:avLst/>
          </a:prstGeom>
          <a:noFill/>
        </p:spPr>
        <p:txBody>
          <a:bodyPr wrap="none" rtlCol="0">
            <a:prstTxWarp prst="textArchUp">
              <a:avLst/>
            </a:prstTxWarp>
            <a:spAutoFit/>
          </a:bodyPr>
          <a:lstStyle/>
          <a:p>
            <a:pPr algn="ctr"/>
            <a:r>
              <a:rPr lang="ru-RU" dirty="0" err="1"/>
              <a:t>Рік</a:t>
            </a:r>
            <a:r>
              <a:rPr lang="ru-RU" dirty="0"/>
              <a:t> 1004. Весна. </a:t>
            </a:r>
            <a:r>
              <a:rPr lang="ru-RU" dirty="0" err="1"/>
              <a:t>Київ</a:t>
            </a:r>
            <a:r>
              <a:rPr lang="ru-RU" dirty="0"/>
              <a:t> </a:t>
            </a:r>
            <a:endParaRPr lang="ru-RU" dirty="0" smtClean="0"/>
          </a:p>
          <a:p>
            <a:r>
              <a:rPr lang="ru-RU" dirty="0" smtClean="0"/>
              <a:t>(</a:t>
            </a:r>
            <a:r>
              <a:rPr lang="ru-RU" dirty="0" err="1"/>
              <a:t>пригоди</a:t>
            </a:r>
            <a:r>
              <a:rPr lang="ru-RU" dirty="0"/>
              <a:t> </a:t>
            </a:r>
            <a:r>
              <a:rPr lang="ru-RU" dirty="0" err="1"/>
              <a:t>друзів</a:t>
            </a:r>
            <a:r>
              <a:rPr lang="ru-RU" dirty="0"/>
              <a:t> у </a:t>
            </a:r>
            <a:r>
              <a:rPr lang="ru-RU" dirty="0" err="1"/>
              <a:t>Києві</a:t>
            </a:r>
            <a:r>
              <a:rPr lang="ru-RU" dirty="0"/>
              <a:t>, краса полонила душу </a:t>
            </a:r>
            <a:r>
              <a:rPr lang="ru-RU" dirty="0" err="1"/>
              <a:t>Сивоока</a:t>
            </a:r>
            <a:r>
              <a:rPr lang="ru-RU" dirty="0"/>
              <a:t>)</a:t>
            </a:r>
          </a:p>
        </p:txBody>
      </p:sp>
      <p:sp>
        <p:nvSpPr>
          <p:cNvPr id="7" name="Овал 6"/>
          <p:cNvSpPr/>
          <p:nvPr/>
        </p:nvSpPr>
        <p:spPr>
          <a:xfrm>
            <a:off x="1691680" y="4221088"/>
            <a:ext cx="6192688" cy="2376264"/>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2051720" y="4581128"/>
            <a:ext cx="5328592" cy="1224136"/>
          </a:xfrm>
          <a:prstGeom prst="rect">
            <a:avLst/>
          </a:prstGeom>
          <a:noFill/>
        </p:spPr>
        <p:txBody>
          <a:bodyPr wrap="none" rtlCol="0">
            <a:prstTxWarp prst="textCircle">
              <a:avLst/>
            </a:prstTxWarp>
            <a:spAutoFit/>
          </a:bodyPr>
          <a:lstStyle/>
          <a:p>
            <a:pPr algn="just"/>
            <a:r>
              <a:rPr lang="ru-RU" dirty="0" err="1"/>
              <a:t>Рік</a:t>
            </a:r>
            <a:r>
              <a:rPr lang="ru-RU" dirty="0"/>
              <a:t> 1004. </a:t>
            </a:r>
            <a:r>
              <a:rPr lang="ru-RU" dirty="0" err="1"/>
              <a:t>Радогость</a:t>
            </a:r>
            <a:r>
              <a:rPr lang="ru-RU" dirty="0"/>
              <a:t> (</a:t>
            </a:r>
            <a:r>
              <a:rPr lang="ru-RU" dirty="0" err="1"/>
              <a:t>свідоме</a:t>
            </a:r>
            <a:r>
              <a:rPr lang="ru-RU" dirty="0"/>
              <a:t> </a:t>
            </a:r>
            <a:r>
              <a:rPr lang="ru-RU" dirty="0" err="1"/>
              <a:t>прагнення</a:t>
            </a:r>
            <a:r>
              <a:rPr lang="ru-RU" dirty="0"/>
              <a:t> </a:t>
            </a:r>
            <a:r>
              <a:rPr lang="ru-RU" dirty="0" err="1"/>
              <a:t>служити</a:t>
            </a:r>
            <a:r>
              <a:rPr lang="ru-RU" dirty="0"/>
              <a:t> </a:t>
            </a:r>
            <a:r>
              <a:rPr lang="ru-RU" dirty="0" err="1"/>
              <a:t>красі</a:t>
            </a:r>
            <a:r>
              <a:rPr lang="ru-RU" dirty="0"/>
              <a:t>) </a:t>
            </a:r>
          </a:p>
        </p:txBody>
      </p:sp>
      <p:sp>
        <p:nvSpPr>
          <p:cNvPr id="9" name="Овал 8"/>
          <p:cNvSpPr/>
          <p:nvPr/>
        </p:nvSpPr>
        <p:spPr>
          <a:xfrm>
            <a:off x="1403648" y="3573016"/>
            <a:ext cx="6840760" cy="302433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979712" y="4005064"/>
            <a:ext cx="5616624" cy="1080120"/>
          </a:xfrm>
          <a:prstGeom prst="rect">
            <a:avLst/>
          </a:prstGeom>
          <a:noFill/>
        </p:spPr>
        <p:txBody>
          <a:bodyPr wrap="none" rtlCol="0">
            <a:prstTxWarp prst="textArchUp">
              <a:avLst/>
            </a:prstTxWarp>
            <a:spAutoFit/>
          </a:bodyPr>
          <a:lstStyle/>
          <a:p>
            <a:r>
              <a:rPr lang="ru-RU" dirty="0" err="1"/>
              <a:t>Рік</a:t>
            </a:r>
            <a:r>
              <a:rPr lang="ru-RU" dirty="0"/>
              <a:t> 1014. </a:t>
            </a:r>
            <a:r>
              <a:rPr lang="ru-RU" dirty="0" err="1"/>
              <a:t>Літо</a:t>
            </a:r>
            <a:r>
              <a:rPr lang="ru-RU" dirty="0"/>
              <a:t>. </a:t>
            </a:r>
            <a:r>
              <a:rPr lang="ru-RU" dirty="0" err="1"/>
              <a:t>Болгарське</a:t>
            </a:r>
            <a:r>
              <a:rPr lang="ru-RU" dirty="0"/>
              <a:t> царство (</a:t>
            </a:r>
            <a:r>
              <a:rPr lang="ru-RU" dirty="0" err="1"/>
              <a:t>суцільна</a:t>
            </a:r>
            <a:r>
              <a:rPr lang="ru-RU" dirty="0"/>
              <a:t> </a:t>
            </a:r>
            <a:r>
              <a:rPr lang="ru-RU" dirty="0" err="1"/>
              <a:t>темінь</a:t>
            </a:r>
            <a:r>
              <a:rPr lang="ru-RU" dirty="0"/>
              <a:t> </a:t>
            </a:r>
            <a:r>
              <a:rPr lang="ru-RU" dirty="0" err="1"/>
              <a:t>і</a:t>
            </a:r>
            <a:r>
              <a:rPr lang="ru-RU" dirty="0"/>
              <a:t> неволя) </a:t>
            </a:r>
          </a:p>
        </p:txBody>
      </p:sp>
      <p:sp>
        <p:nvSpPr>
          <p:cNvPr id="12" name="Овал 11"/>
          <p:cNvSpPr/>
          <p:nvPr/>
        </p:nvSpPr>
        <p:spPr>
          <a:xfrm>
            <a:off x="1043608" y="2924944"/>
            <a:ext cx="7416824" cy="36724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547664" y="3429000"/>
            <a:ext cx="6595460" cy="1512168"/>
          </a:xfrm>
          <a:prstGeom prst="rect">
            <a:avLst/>
          </a:prstGeom>
          <a:noFill/>
        </p:spPr>
        <p:txBody>
          <a:bodyPr wrap="none" rtlCol="0">
            <a:prstTxWarp prst="textCircle">
              <a:avLst/>
            </a:prstTxWarp>
            <a:spAutoFit/>
          </a:bodyPr>
          <a:lstStyle/>
          <a:p>
            <a:r>
              <a:rPr lang="ru-RU" dirty="0" err="1"/>
              <a:t>Рік</a:t>
            </a:r>
            <a:r>
              <a:rPr lang="ru-RU" dirty="0"/>
              <a:t> 1014. </a:t>
            </a:r>
            <a:r>
              <a:rPr lang="ru-RU" dirty="0" err="1"/>
              <a:t>Осінь</a:t>
            </a:r>
            <a:r>
              <a:rPr lang="ru-RU" dirty="0"/>
              <a:t>. Константинополь (</a:t>
            </a:r>
            <a:r>
              <a:rPr lang="ru-RU" dirty="0" err="1"/>
              <a:t>зіткнення</a:t>
            </a:r>
            <a:r>
              <a:rPr lang="ru-RU" dirty="0"/>
              <a:t> </a:t>
            </a:r>
            <a:r>
              <a:rPr lang="ru-RU" dirty="0" err="1"/>
              <a:t>двох</a:t>
            </a:r>
            <a:r>
              <a:rPr lang="ru-RU" dirty="0"/>
              <a:t> </a:t>
            </a:r>
            <a:r>
              <a:rPr lang="ru-RU" dirty="0" err="1"/>
              <a:t>художніх</a:t>
            </a:r>
            <a:r>
              <a:rPr lang="ru-RU" dirty="0"/>
              <a:t> </a:t>
            </a:r>
            <a:r>
              <a:rPr lang="ru-RU" dirty="0" err="1"/>
              <a:t>світів</a:t>
            </a:r>
            <a:r>
              <a:rPr lang="ru-RU" dirty="0"/>
              <a:t>)</a:t>
            </a:r>
          </a:p>
        </p:txBody>
      </p:sp>
      <p:sp>
        <p:nvSpPr>
          <p:cNvPr id="15" name="Овал 14"/>
          <p:cNvSpPr/>
          <p:nvPr/>
        </p:nvSpPr>
        <p:spPr>
          <a:xfrm>
            <a:off x="755576" y="2276872"/>
            <a:ext cx="7992888" cy="432048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rot="21381747">
            <a:off x="1619673" y="2708920"/>
            <a:ext cx="6336703" cy="1728192"/>
          </a:xfrm>
          <a:prstGeom prst="rect">
            <a:avLst/>
          </a:prstGeom>
          <a:noFill/>
        </p:spPr>
        <p:txBody>
          <a:bodyPr wrap="none" rtlCol="0">
            <a:prstTxWarp prst="textCircle">
              <a:avLst/>
            </a:prstTxWarp>
            <a:spAutoFit/>
          </a:bodyPr>
          <a:lstStyle/>
          <a:p>
            <a:r>
              <a:rPr lang="ru-RU" dirty="0" err="1"/>
              <a:t>Рік</a:t>
            </a:r>
            <a:r>
              <a:rPr lang="ru-RU" dirty="0"/>
              <a:t> 1026. Константинополь (для </a:t>
            </a:r>
            <a:r>
              <a:rPr lang="ru-RU" dirty="0" err="1"/>
              <a:t>Сивоока</a:t>
            </a:r>
            <a:r>
              <a:rPr lang="ru-RU" dirty="0"/>
              <a:t> </a:t>
            </a:r>
            <a:r>
              <a:rPr lang="ru-RU" dirty="0" err="1"/>
              <a:t>мистецтво</a:t>
            </a:r>
            <a:r>
              <a:rPr lang="ru-RU" dirty="0"/>
              <a:t> – </a:t>
            </a:r>
            <a:r>
              <a:rPr lang="ru-RU" dirty="0" err="1"/>
              <a:t>це</a:t>
            </a:r>
            <a:r>
              <a:rPr lang="ru-RU" dirty="0"/>
              <a:t> </a:t>
            </a:r>
            <a:r>
              <a:rPr lang="ru-RU" dirty="0" err="1"/>
              <a:t>чаклунство</a:t>
            </a:r>
            <a:r>
              <a:rPr lang="ru-RU" dirty="0"/>
              <a:t>)</a:t>
            </a:r>
          </a:p>
        </p:txBody>
      </p:sp>
      <p:sp>
        <p:nvSpPr>
          <p:cNvPr id="17" name="Овал 16"/>
          <p:cNvSpPr/>
          <p:nvPr/>
        </p:nvSpPr>
        <p:spPr>
          <a:xfrm>
            <a:off x="467544" y="1772816"/>
            <a:ext cx="8424936" cy="482453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1979713" y="2132856"/>
            <a:ext cx="5760639" cy="1296144"/>
          </a:xfrm>
          <a:prstGeom prst="rect">
            <a:avLst/>
          </a:prstGeom>
          <a:noFill/>
        </p:spPr>
        <p:txBody>
          <a:bodyPr wrap="none" rtlCol="0">
            <a:prstTxWarp prst="textCircle">
              <a:avLst/>
            </a:prstTxWarp>
            <a:spAutoFit/>
          </a:bodyPr>
          <a:lstStyle/>
          <a:p>
            <a:r>
              <a:rPr lang="ru-RU" dirty="0" err="1"/>
              <a:t>Рік</a:t>
            </a:r>
            <a:r>
              <a:rPr lang="ru-RU" dirty="0"/>
              <a:t> 1028. </a:t>
            </a:r>
            <a:r>
              <a:rPr lang="ru-RU" dirty="0" err="1"/>
              <a:t>Теплінь</a:t>
            </a:r>
            <a:r>
              <a:rPr lang="ru-RU" dirty="0"/>
              <a:t>. </a:t>
            </a:r>
            <a:r>
              <a:rPr lang="ru-RU" dirty="0" err="1"/>
              <a:t>Київ</a:t>
            </a:r>
            <a:r>
              <a:rPr lang="ru-RU" dirty="0"/>
              <a:t> (</a:t>
            </a:r>
            <a:r>
              <a:rPr lang="ru-RU" dirty="0" err="1"/>
              <a:t>збувається</a:t>
            </a:r>
            <a:r>
              <a:rPr lang="ru-RU" dirty="0"/>
              <a:t> </a:t>
            </a:r>
            <a:r>
              <a:rPr lang="ru-RU" dirty="0" err="1"/>
              <a:t>заповітна</a:t>
            </a:r>
            <a:r>
              <a:rPr lang="ru-RU" dirty="0"/>
              <a:t> </a:t>
            </a:r>
            <a:r>
              <a:rPr lang="ru-RU" dirty="0" err="1"/>
              <a:t>мрія</a:t>
            </a:r>
            <a:r>
              <a:rPr lang="ru-RU" dirty="0"/>
              <a:t> </a:t>
            </a:r>
            <a:r>
              <a:rPr lang="ru-RU" dirty="0" err="1"/>
              <a:t>Сивоока</a:t>
            </a:r>
            <a:r>
              <a:rPr lang="ru-RU" dirty="0"/>
              <a:t>)</a:t>
            </a:r>
          </a:p>
        </p:txBody>
      </p:sp>
      <p:sp>
        <p:nvSpPr>
          <p:cNvPr id="19" name="Овал 18"/>
          <p:cNvSpPr/>
          <p:nvPr/>
        </p:nvSpPr>
        <p:spPr>
          <a:xfrm>
            <a:off x="323528" y="1196752"/>
            <a:ext cx="8721352" cy="5408984"/>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2843808" y="1484784"/>
            <a:ext cx="4104456" cy="936104"/>
          </a:xfrm>
          <a:prstGeom prst="rect">
            <a:avLst/>
          </a:prstGeom>
          <a:noFill/>
        </p:spPr>
        <p:txBody>
          <a:bodyPr wrap="none" rtlCol="0">
            <a:prstTxWarp prst="textArchUp">
              <a:avLst/>
            </a:prstTxWarp>
            <a:spAutoFit/>
          </a:bodyPr>
          <a:lstStyle/>
          <a:p>
            <a:r>
              <a:rPr lang="ru-RU" dirty="0" err="1"/>
              <a:t>Рік</a:t>
            </a:r>
            <a:r>
              <a:rPr lang="ru-RU" dirty="0"/>
              <a:t> 1032. </a:t>
            </a:r>
            <a:r>
              <a:rPr lang="ru-RU" dirty="0" err="1"/>
              <a:t>Київ</a:t>
            </a:r>
            <a:r>
              <a:rPr lang="ru-RU" dirty="0"/>
              <a:t> (</a:t>
            </a:r>
            <a:r>
              <a:rPr lang="ru-RU" dirty="0" err="1"/>
              <a:t>Сивоок</a:t>
            </a:r>
            <a:r>
              <a:rPr lang="ru-RU" dirty="0"/>
              <a:t> </a:t>
            </a:r>
            <a:r>
              <a:rPr lang="ru-RU" dirty="0" err="1"/>
              <a:t>зводить</a:t>
            </a:r>
            <a:r>
              <a:rPr lang="ru-RU" dirty="0"/>
              <a:t> собор)</a:t>
            </a:r>
          </a:p>
        </p:txBody>
      </p:sp>
      <p:sp>
        <p:nvSpPr>
          <p:cNvPr id="21" name="Овал 20"/>
          <p:cNvSpPr/>
          <p:nvPr/>
        </p:nvSpPr>
        <p:spPr>
          <a:xfrm>
            <a:off x="179512" y="476672"/>
            <a:ext cx="8964488" cy="613744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1475656" y="908720"/>
            <a:ext cx="6552728" cy="1944216"/>
          </a:xfrm>
          <a:prstGeom prst="rect">
            <a:avLst/>
          </a:prstGeom>
          <a:noFill/>
        </p:spPr>
        <p:txBody>
          <a:bodyPr wrap="none" rtlCol="0">
            <a:prstTxWarp prst="textCircle">
              <a:avLst/>
            </a:prstTxWarp>
            <a:spAutoFit/>
          </a:bodyPr>
          <a:lstStyle/>
          <a:p>
            <a:r>
              <a:rPr lang="ru-RU" dirty="0" err="1"/>
              <a:t>Рік</a:t>
            </a:r>
            <a:r>
              <a:rPr lang="ru-RU" dirty="0"/>
              <a:t> 1037. </a:t>
            </a:r>
            <a:r>
              <a:rPr lang="ru-RU" dirty="0" err="1"/>
              <a:t>Сонцеворот</a:t>
            </a:r>
            <a:r>
              <a:rPr lang="ru-RU" dirty="0"/>
              <a:t>. </a:t>
            </a:r>
            <a:r>
              <a:rPr lang="ru-RU" dirty="0" err="1"/>
              <a:t>Київ</a:t>
            </a:r>
            <a:r>
              <a:rPr lang="ru-RU" dirty="0"/>
              <a:t> (</a:t>
            </a:r>
            <a:r>
              <a:rPr lang="ru-RU" dirty="0" err="1"/>
              <a:t>Сивоок</a:t>
            </a:r>
            <a:r>
              <a:rPr lang="ru-RU" dirty="0"/>
              <a:t> ,</a:t>
            </a:r>
            <a:r>
              <a:rPr lang="ru-RU" dirty="0" err="1"/>
              <a:t>звівши</a:t>
            </a:r>
            <a:r>
              <a:rPr lang="ru-RU" dirty="0"/>
              <a:t> собор, </a:t>
            </a:r>
            <a:r>
              <a:rPr lang="ru-RU" dirty="0" err="1"/>
              <a:t>йде</a:t>
            </a:r>
            <a:r>
              <a:rPr lang="ru-RU" dirty="0"/>
              <a:t> у </a:t>
            </a:r>
            <a:r>
              <a:rPr lang="ru-RU" dirty="0" err="1"/>
              <a:t>вічність</a:t>
            </a:r>
            <a:r>
              <a:rPr lang="ru-RU"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2" grpId="0" animBg="1"/>
      <p:bldP spid="15" grpId="0" animBg="1"/>
      <p:bldP spid="17" grpId="0" animBg="1"/>
      <p:bldP spid="19"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642918"/>
          </a:xfrm>
        </p:spPr>
        <p:txBody>
          <a:bodyPr>
            <a:normAutofit fontScale="90000"/>
          </a:bodyPr>
          <a:lstStyle/>
          <a:p>
            <a:r>
              <a:rPr lang="uk-UA" dirty="0" smtClean="0"/>
              <a:t/>
            </a:r>
            <a:br>
              <a:rPr lang="uk-UA" dirty="0" smtClean="0"/>
            </a:br>
            <a:r>
              <a:rPr lang="uk-UA" b="1" dirty="0" smtClean="0"/>
              <a:t>Шлях  </a:t>
            </a:r>
            <a:r>
              <a:rPr lang="uk-UA" b="1" dirty="0" err="1" smtClean="0"/>
              <a:t>Сивоока</a:t>
            </a:r>
            <a:r>
              <a:rPr lang="uk-UA" b="1" dirty="0" smtClean="0"/>
              <a:t> на вершину слави</a:t>
            </a:r>
            <a:r>
              <a:rPr lang="ru-RU" dirty="0" smtClean="0"/>
              <a:t/>
            </a:r>
            <a:br>
              <a:rPr lang="ru-RU" dirty="0" smtClean="0"/>
            </a:br>
            <a:r>
              <a:rPr lang="uk-UA" dirty="0" smtClean="0"/>
              <a:t> </a:t>
            </a:r>
            <a:endParaRPr lang="ru-RU" dirty="0"/>
          </a:p>
        </p:txBody>
      </p:sp>
      <p:graphicFrame>
        <p:nvGraphicFramePr>
          <p:cNvPr id="4" name="Содержимое 3"/>
          <p:cNvGraphicFramePr>
            <a:graphicFrameLocks noGrp="1"/>
          </p:cNvGraphicFramePr>
          <p:nvPr>
            <p:ph idx="1"/>
          </p:nvPr>
        </p:nvGraphicFramePr>
        <p:xfrm>
          <a:off x="285720" y="571478"/>
          <a:ext cx="8715436" cy="6026697"/>
        </p:xfrm>
        <a:graphic>
          <a:graphicData uri="http://schemas.openxmlformats.org/drawingml/2006/table">
            <a:tbl>
              <a:tblPr firstRow="1" bandRow="1">
                <a:tableStyleId>{5C22544A-7EE6-4342-B048-85BDC9FD1C3A}</a:tableStyleId>
              </a:tblPr>
              <a:tblGrid>
                <a:gridCol w="1293676"/>
                <a:gridCol w="7421760"/>
              </a:tblGrid>
              <a:tr h="885971">
                <a:tc>
                  <a:txBody>
                    <a:bodyPr/>
                    <a:lstStyle/>
                    <a:p>
                      <a:pPr algn="just"/>
                      <a:r>
                        <a:rPr kumimoji="1" lang="uk-UA" sz="2400" b="0" dirty="0" err="1" smtClean="0">
                          <a:solidFill>
                            <a:schemeClr val="tx1"/>
                          </a:solidFill>
                          <a:latin typeface="Arial Narrow" pitchFamily="34" charset="0"/>
                          <a:ea typeface="+mn-ea"/>
                          <a:cs typeface="+mn-cs"/>
                        </a:rPr>
                        <a:t>Родим</a:t>
                      </a:r>
                      <a:endParaRPr lang="ru-RU" sz="2400" b="0" dirty="0">
                        <a:solidFill>
                          <a:schemeClr val="tx1"/>
                        </a:solidFill>
                        <a:latin typeface="Arial Narrow" pitchFamily="34" charset="0"/>
                      </a:endParaRPr>
                    </a:p>
                  </a:txBody>
                  <a:tcPr>
                    <a:solidFill>
                      <a:schemeClr val="bg1">
                        <a:lumMod val="95000"/>
                      </a:schemeClr>
                    </a:solidFill>
                  </a:tcPr>
                </a:tc>
                <a:tc>
                  <a:txBody>
                    <a:bodyPr/>
                    <a:lstStyle/>
                    <a:p>
                      <a:pPr algn="just"/>
                      <a:r>
                        <a:rPr kumimoji="1" lang="uk-UA" sz="2400" b="0" dirty="0" smtClean="0">
                          <a:solidFill>
                            <a:schemeClr val="tx1"/>
                          </a:solidFill>
                          <a:latin typeface="Arial Narrow" pitchFamily="34" charset="0"/>
                          <a:ea typeface="+mn-ea"/>
                          <a:cs typeface="+mn-cs"/>
                        </a:rPr>
                        <a:t>Прищеплював  доброзичливе ставлення до природи, був наставником і духівником</a:t>
                      </a:r>
                      <a:endParaRPr lang="ru-RU" sz="2400" b="0" dirty="0">
                        <a:solidFill>
                          <a:schemeClr val="tx1"/>
                        </a:solidFill>
                        <a:latin typeface="Arial Narrow" pitchFamily="34" charset="0"/>
                      </a:endParaRPr>
                    </a:p>
                  </a:txBody>
                  <a:tcPr>
                    <a:solidFill>
                      <a:schemeClr val="bg1">
                        <a:lumMod val="95000"/>
                      </a:schemeClr>
                    </a:solidFill>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1279737">
                <a:tc>
                  <a:txBody>
                    <a:bodyPr/>
                    <a:lstStyle/>
                    <a:p>
                      <a:pPr algn="just"/>
                      <a:r>
                        <a:rPr kumimoji="1" lang="uk-UA" sz="2400" dirty="0" smtClean="0">
                          <a:solidFill>
                            <a:schemeClr val="dk1"/>
                          </a:solidFill>
                          <a:latin typeface="Arial Narrow" pitchFamily="34" charset="0"/>
                          <a:ea typeface="+mn-ea"/>
                          <a:cs typeface="+mn-cs"/>
                        </a:rPr>
                        <a:t>Ярослав</a:t>
                      </a:r>
                      <a:endParaRPr lang="ru-RU" sz="2400" dirty="0">
                        <a:latin typeface="Arial Narrow" pitchFamily="34" charset="0"/>
                      </a:endParaRPr>
                    </a:p>
                  </a:txBody>
                  <a:tcPr/>
                </a:tc>
                <a:tc>
                  <a:txBody>
                    <a:bodyPr/>
                    <a:lstStyle/>
                    <a:p>
                      <a:pPr algn="just"/>
                      <a:r>
                        <a:rPr kumimoji="1" lang="uk-UA" sz="2400" dirty="0" smtClean="0">
                          <a:solidFill>
                            <a:schemeClr val="dk1"/>
                          </a:solidFill>
                          <a:latin typeface="Arial Narrow" pitchFamily="34" charset="0"/>
                          <a:ea typeface="+mn-ea"/>
                          <a:cs typeface="+mn-cs"/>
                        </a:rPr>
                        <a:t>Відкрив глибину християнського світогляду, здатність до самопожертви в ім’я нації, мистецтва, надихнув на створення Софії в Київській Русі.</a:t>
                      </a:r>
                      <a:endParaRPr lang="ru-RU" sz="2400" dirty="0">
                        <a:latin typeface="Arial Narrow" pitchFamily="34" charset="0"/>
                      </a:endParaRPr>
                    </a:p>
                  </a:txBody>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r>
                        <a:rPr kumimoji="1" lang="uk-UA" sz="2400" dirty="0" smtClean="0">
                          <a:solidFill>
                            <a:schemeClr val="dk1"/>
                          </a:solidFill>
                          <a:latin typeface="Arial Narrow" pitchFamily="34" charset="0"/>
                          <a:ea typeface="+mn-ea"/>
                          <a:cs typeface="+mn-cs"/>
                        </a:rPr>
                        <a:t>Ягода</a:t>
                      </a:r>
                      <a:endParaRPr lang="ru-RU" sz="2400" dirty="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r>
                        <a:rPr kumimoji="1" lang="uk-UA" sz="2400" dirty="0" smtClean="0">
                          <a:solidFill>
                            <a:schemeClr val="dk1"/>
                          </a:solidFill>
                          <a:latin typeface="Arial Narrow" pitchFamily="34" charset="0"/>
                          <a:ea typeface="+mn-ea"/>
                          <a:cs typeface="+mn-cs"/>
                        </a:rPr>
                        <a:t>Ченці </a:t>
                      </a:r>
                      <a:endParaRPr lang="ru-RU" sz="2400" dirty="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907747">
                <a:tc>
                  <a:txBody>
                    <a:bodyPr/>
                    <a:lstStyle/>
                    <a:p>
                      <a:pPr algn="just"/>
                      <a:r>
                        <a:rPr kumimoji="1" lang="uk-UA" sz="2400" dirty="0" err="1" smtClean="0">
                          <a:solidFill>
                            <a:schemeClr val="dk1"/>
                          </a:solidFill>
                          <a:latin typeface="Arial Narrow" pitchFamily="34" charset="0"/>
                          <a:ea typeface="+mn-ea"/>
                          <a:cs typeface="+mn-cs"/>
                        </a:rPr>
                        <a:t>Агапіт</a:t>
                      </a:r>
                      <a:endParaRPr lang="ru-RU" sz="2400" dirty="0">
                        <a:latin typeface="Arial Narrow" pitchFamily="34" charset="0"/>
                      </a:endParaRPr>
                    </a:p>
                  </a:txBody>
                  <a:tcPr/>
                </a:tc>
                <a:tc>
                  <a:txBody>
                    <a:bodyPr/>
                    <a:lstStyle/>
                    <a:p>
                      <a:pPr algn="just"/>
                      <a:r>
                        <a:rPr kumimoji="1" lang="uk-UA" sz="2400" dirty="0" smtClean="0">
                          <a:solidFill>
                            <a:schemeClr val="dk1"/>
                          </a:solidFill>
                          <a:latin typeface="Arial Narrow" pitchFamily="34" charset="0"/>
                          <a:ea typeface="+mn-ea"/>
                          <a:cs typeface="+mn-cs"/>
                        </a:rPr>
                        <a:t>Майстерність виконання, техніка, досвід, зробив останні штрихи у формуванні таланту </a:t>
                      </a:r>
                      <a:r>
                        <a:rPr kumimoji="1" lang="uk-UA" sz="2400" dirty="0" err="1" smtClean="0">
                          <a:solidFill>
                            <a:schemeClr val="dk1"/>
                          </a:solidFill>
                          <a:latin typeface="Arial Narrow" pitchFamily="34" charset="0"/>
                          <a:ea typeface="+mn-ea"/>
                          <a:cs typeface="+mn-cs"/>
                        </a:rPr>
                        <a:t>Сивоока</a:t>
                      </a:r>
                      <a:endParaRPr lang="ru-RU" sz="2400" dirty="0">
                        <a:latin typeface="Arial Narrow" pitchFamily="34" charset="0"/>
                      </a:endParaRPr>
                    </a:p>
                  </a:txBody>
                  <a:tcPr/>
                </a:tc>
              </a:tr>
            </a:tbl>
          </a:graphicData>
        </a:graphic>
      </p:graphicFrame>
      <p:cxnSp>
        <p:nvCxnSpPr>
          <p:cNvPr id="6" name="Прямая со стрелкой 5"/>
          <p:cNvCxnSpPr/>
          <p:nvPr/>
        </p:nvCxnSpPr>
        <p:spPr>
          <a:xfrm rot="5400000">
            <a:off x="4108447" y="1677975"/>
            <a:ext cx="50006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a:off x="4108447" y="3463925"/>
            <a:ext cx="50006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4108447" y="4464057"/>
            <a:ext cx="50006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4108447" y="5464189"/>
            <a:ext cx="50006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3200" b="1" i="1" u="none" strike="noStrike" cap="none" normalizeH="0" baseline="0" dirty="0" smtClean="0">
                <a:ln>
                  <a:noFill/>
                </a:ln>
                <a:solidFill>
                  <a:schemeClr val="accent2">
                    <a:lumMod val="75000"/>
                  </a:schemeClr>
                </a:solidFill>
                <a:effectLst/>
                <a:latin typeface="Arial Narrow" pitchFamily="34" charset="0"/>
                <a:ea typeface="Calibri" pitchFamily="34" charset="0"/>
                <a:cs typeface="Times New Roman" pitchFamily="18" charset="0"/>
              </a:rPr>
              <a:t>           Образ </a:t>
            </a:r>
            <a:r>
              <a:rPr kumimoji="0" lang="uk-UA" sz="3200" b="1" i="1" u="none" strike="noStrike" cap="none" normalizeH="0" baseline="0" dirty="0" err="1" smtClean="0">
                <a:ln>
                  <a:noFill/>
                </a:ln>
                <a:solidFill>
                  <a:schemeClr val="accent2">
                    <a:lumMod val="75000"/>
                  </a:schemeClr>
                </a:solidFill>
                <a:effectLst/>
                <a:latin typeface="Arial Narrow" pitchFamily="34" charset="0"/>
                <a:ea typeface="Calibri" pitchFamily="34" charset="0"/>
                <a:cs typeface="Times New Roman" pitchFamily="18" charset="0"/>
              </a:rPr>
              <a:t>Сивоока</a:t>
            </a:r>
            <a:r>
              <a:rPr kumimoji="0" lang="uk-UA" sz="3200" b="1" i="1" u="none" strike="noStrike" cap="none" normalizeH="0" baseline="0" dirty="0" smtClean="0">
                <a:ln>
                  <a:noFill/>
                </a:ln>
                <a:solidFill>
                  <a:schemeClr val="accent2">
                    <a:lumMod val="75000"/>
                  </a:schemeClr>
                </a:solidFill>
                <a:effectLst/>
                <a:latin typeface="Arial Narrow" pitchFamily="34" charset="0"/>
                <a:ea typeface="Calibri" pitchFamily="34" charset="0"/>
                <a:cs typeface="Times New Roman" pitchFamily="18" charset="0"/>
              </a:rPr>
              <a:t> -  </a:t>
            </a:r>
            <a:r>
              <a:rPr kumimoji="0" lang="uk-UA" sz="3200" b="1" i="1" u="none" strike="noStrike" cap="none" normalizeH="0" baseline="0" dirty="0" err="1" smtClean="0">
                <a:ln>
                  <a:noFill/>
                </a:ln>
                <a:solidFill>
                  <a:schemeClr val="accent2">
                    <a:lumMod val="75000"/>
                  </a:schemeClr>
                </a:solidFill>
                <a:effectLst/>
                <a:latin typeface="Arial Narrow" pitchFamily="34" charset="0"/>
                <a:ea typeface="Calibri" pitchFamily="34" charset="0"/>
                <a:cs typeface="Times New Roman" pitchFamily="18" charset="0"/>
              </a:rPr>
              <a:t>Божидара</a:t>
            </a:r>
            <a:r>
              <a:rPr kumimoji="0" lang="uk-UA" sz="3200" b="1" i="1" u="none" strike="noStrike" cap="none" normalizeH="0" baseline="0" dirty="0" smtClean="0">
                <a:ln>
                  <a:noFill/>
                </a:ln>
                <a:solidFill>
                  <a:schemeClr val="accent2">
                    <a:lumMod val="75000"/>
                  </a:schemeClr>
                </a:solidFill>
                <a:effectLst/>
                <a:latin typeface="Arial Narrow" pitchFamily="34" charset="0"/>
                <a:ea typeface="Calibri" pitchFamily="34" charset="0"/>
                <a:cs typeface="Times New Roman" pitchFamily="18" charset="0"/>
              </a:rPr>
              <a:t> - </a:t>
            </a:r>
            <a:r>
              <a:rPr kumimoji="0" lang="uk-UA" sz="3200" b="1" i="1" u="none" strike="noStrike" cap="none" normalizeH="0" baseline="0" dirty="0" err="1" smtClean="0">
                <a:ln>
                  <a:noFill/>
                </a:ln>
                <a:solidFill>
                  <a:schemeClr val="accent2">
                    <a:lumMod val="75000"/>
                  </a:schemeClr>
                </a:solidFill>
                <a:effectLst/>
                <a:latin typeface="Arial Narrow" pitchFamily="34" charset="0"/>
                <a:ea typeface="Calibri" pitchFamily="34" charset="0"/>
                <a:cs typeface="Times New Roman" pitchFamily="18" charset="0"/>
              </a:rPr>
              <a:t>Михаїла</a:t>
            </a:r>
            <a:endParaRPr kumimoji="0" lang="ru-RU" sz="3200" b="1" i="1" u="none" strike="noStrike" cap="none" normalizeH="0" baseline="0" dirty="0" smtClean="0">
              <a:ln>
                <a:noFill/>
              </a:ln>
              <a:solidFill>
                <a:schemeClr val="accent2">
                  <a:lumMod val="75000"/>
                </a:schemeClr>
              </a:solidFill>
              <a:effectLst/>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Наївна  щирість, чистота душі, вроджене поетичне світосприйняття. Змалку вбирав у себе барви рідного краю, набирався снаги  в своїй землі.</a:t>
            </a:r>
            <a:endParaRPr kumimoji="0" lang="ru-RU" sz="2400" b="0" i="0" u="none" strike="noStrike" cap="none" normalizeH="0" baseline="0" dirty="0" smtClean="0">
              <a:ln>
                <a:noFill/>
              </a:ln>
              <a:solidFill>
                <a:schemeClr val="tx1"/>
              </a:solidFill>
              <a:effectLst/>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У діда Родима спостерігав, куди, яка краска кладеться. У </a:t>
            </a:r>
            <a:r>
              <a:rPr kumimoji="0" lang="uk-UA" sz="24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Сивоока</a:t>
            </a: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«між рукою і оком є те, чого нема ні в кого з людей». Вразливе серце художника зазнає великої втрати – смерть забирає діда Родима, згодом - Лучука.</a:t>
            </a:r>
            <a:endParaRPr kumimoji="0" lang="ru-RU" sz="2400" b="0" i="0" u="none" strike="noStrike" cap="none" normalizeH="0" baseline="0" dirty="0" smtClean="0">
              <a:ln>
                <a:noFill/>
              </a:ln>
              <a:solidFill>
                <a:schemeClr val="tx1"/>
              </a:solidFill>
              <a:effectLst/>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Не вагаючись стає в ряди полонених монахів, щоб розділити з ними хресний шлях.</a:t>
            </a:r>
            <a:endParaRPr kumimoji="0" lang="ru-RU" sz="2400" b="0" i="0" u="none" strike="noStrike" cap="none" normalizeH="0" baseline="0" dirty="0" smtClean="0">
              <a:ln>
                <a:noFill/>
              </a:ln>
              <a:solidFill>
                <a:schemeClr val="tx1"/>
              </a:solidFill>
              <a:effectLst/>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Виявляє надзвичайну мужність перед катом, залишається живим і зрячим.</a:t>
            </a:r>
            <a:endParaRPr kumimoji="0" lang="ru-RU" sz="2400" b="0" i="0" u="none" strike="noStrike" cap="none" normalizeH="0" baseline="0" dirty="0" smtClean="0">
              <a:ln>
                <a:noFill/>
              </a:ln>
              <a:solidFill>
                <a:schemeClr val="tx1"/>
              </a:solidFill>
              <a:effectLst/>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Пройшов різні мистецькі науки в чужих краях, але душа залишилася незайманою.</a:t>
            </a:r>
            <a:endParaRPr kumimoji="0" lang="ru-RU" sz="2400" b="0" i="0" u="none" strike="noStrike" cap="none" normalizeH="0" baseline="0" dirty="0" smtClean="0">
              <a:ln>
                <a:noFill/>
              </a:ln>
              <a:solidFill>
                <a:schemeClr val="tx1"/>
              </a:solidFill>
              <a:effectLst/>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Добрий, людяний, має високе почуття гідності. Ніколи й нікому не корився, гордо заявляючи, що художник – не раб. Керувався у своїх учинках лише покликом серця. Так підказали йому любов і честь.</a:t>
            </a:r>
            <a:endParaRPr kumimoji="0" lang="ru-RU" sz="2400" b="0" i="0" u="none" strike="noStrike" cap="none" normalizeH="0" baseline="0" dirty="0" smtClean="0">
              <a:ln>
                <a:noFill/>
              </a:ln>
              <a:solidFill>
                <a:schemeClr val="tx1"/>
              </a:solidFill>
              <a:effectLst/>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uk-UA" sz="2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Створив храм, який став продовженням землі київської, «гучним її криком, її співом, мелодією, барвою». </a:t>
            </a:r>
            <a:endParaRPr kumimoji="0" lang="uk-UA" sz="24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additive="base">
                                        <p:cTn id="7" dur="500" fill="hold"/>
                                        <p:tgtEl>
                                          <p:spTgt spid="44033"/>
                                        </p:tgtEl>
                                        <p:attrNameLst>
                                          <p:attrName>ppt_x</p:attrName>
                                        </p:attrNameLst>
                                      </p:cBhvr>
                                      <p:tavLst>
                                        <p:tav tm="0">
                                          <p:val>
                                            <p:strVal val="#ppt_x"/>
                                          </p:val>
                                        </p:tav>
                                        <p:tav tm="100000">
                                          <p:val>
                                            <p:strVal val="#ppt_x"/>
                                          </p:val>
                                        </p:tav>
                                      </p:tavLst>
                                    </p:anim>
                                    <p:anim calcmode="lin" valueType="num">
                                      <p:cBhvr additive="base">
                                        <p:cTn id="8" dur="500" fill="hold"/>
                                        <p:tgtEl>
                                          <p:spTgt spid="44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42852"/>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П.Загребельного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цікавив</a:t>
            </a:r>
            <a:r>
              <a:rPr kumimoji="0" lang="ru-RU" sz="2000" b="1" i="0" u="none" strike="noStrike" cap="none" normalizeH="0" baseline="0" dirty="0" smtClean="0">
                <a:ln>
                  <a:noFill/>
                </a:ln>
                <a:effectLst/>
                <a:latin typeface="Arial Narrow" pitchFamily="34" charset="0"/>
                <a:ea typeface="Times New Roman" pitchFamily="18" charset="0"/>
              </a:rPr>
              <a:t> не </a:t>
            </a:r>
            <a:r>
              <a:rPr kumimoji="0" lang="ru-RU" sz="2000" b="1" i="0" u="none" strike="noStrike" cap="none" normalizeH="0" baseline="0" dirty="0" err="1" smtClean="0">
                <a:ln>
                  <a:noFill/>
                </a:ln>
                <a:effectLst/>
                <a:latin typeface="Arial Narrow" pitchFamily="34" charset="0"/>
                <a:ea typeface="Times New Roman" pitchFamily="18" charset="0"/>
              </a:rPr>
              <a:t>тільки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історичний</a:t>
            </a:r>
            <a:r>
              <a:rPr kumimoji="0" lang="ru-RU" sz="2000" b="1" i="0" u="none" strike="noStrike" cap="none" normalizeH="0" baseline="0" dirty="0" smtClean="0">
                <a:ln>
                  <a:noFill/>
                </a:ln>
                <a:effectLst/>
                <a:latin typeface="Arial Narrow" pitchFamily="34" charset="0"/>
                <a:ea typeface="Times New Roman" pitchFamily="18" charset="0"/>
              </a:rPr>
              <a:t> Ярослав </a:t>
            </a:r>
            <a:r>
              <a:rPr kumimoji="0" lang="ru-RU" sz="2000" b="1" i="0" u="none" strike="noStrike" cap="none" normalizeH="0" baseline="0" dirty="0" err="1" smtClean="0">
                <a:ln>
                  <a:noFill/>
                </a:ln>
                <a:effectLst/>
                <a:latin typeface="Arial Narrow" pitchFamily="34" charset="0"/>
                <a:ea typeface="Times New Roman" pitchFamily="18" charset="0"/>
              </a:rPr>
              <a:t>Мудрий</a:t>
            </a:r>
            <a:r>
              <a:rPr kumimoji="0" lang="ru-RU" sz="2000" b="1" i="0" u="none" strike="noStrike" cap="none" normalizeH="0" baseline="0" dirty="0" smtClean="0">
                <a:ln>
                  <a:noFill/>
                </a:ln>
                <a:effectLst/>
                <a:latin typeface="Arial Narrow" pitchFamily="34" charset="0"/>
                <a:ea typeface="Times New Roman" pitchFamily="18" charset="0"/>
              </a:rPr>
              <a:t>: в «</a:t>
            </a:r>
            <a:r>
              <a:rPr kumimoji="0" lang="ru-RU" sz="2000" b="1" i="0" u="none" strike="noStrike" cap="none" normalizeH="0" baseline="0" dirty="0" err="1" smtClean="0">
                <a:ln>
                  <a:noFill/>
                </a:ln>
                <a:effectLst/>
                <a:latin typeface="Arial Narrow" pitchFamily="34" charset="0"/>
                <a:ea typeface="Times New Roman" pitchFamily="18" charset="0"/>
              </a:rPr>
              <a:t>оптиці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його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мистецької</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уваги</a:t>
            </a:r>
            <a:r>
              <a:rPr kumimoji="0" lang="ru-RU" sz="2000" b="1" i="0" u="none" strike="noStrike" cap="none" normalizeH="0" baseline="0" dirty="0" smtClean="0">
                <a:ln>
                  <a:noFill/>
                </a:ln>
                <a:effectLst/>
                <a:latin typeface="Arial Narrow" pitchFamily="34" charset="0"/>
                <a:ea typeface="Times New Roman" pitchFamily="18" charset="0"/>
              </a:rPr>
              <a:t> — </a:t>
            </a:r>
            <a:r>
              <a:rPr kumimoji="0" lang="ru-RU" sz="2000" b="1" i="0" u="none" strike="noStrike" cap="none" normalizeH="0" baseline="0" dirty="0" err="1" smtClean="0">
                <a:ln>
                  <a:noFill/>
                </a:ln>
                <a:effectLst/>
                <a:latin typeface="Arial Narrow" pitchFamily="34" charset="0"/>
                <a:ea typeface="Times New Roman" pitchFamily="18" charset="0"/>
              </a:rPr>
              <a:t>психологія</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людини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влади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загалом</a:t>
            </a:r>
            <a:r>
              <a:rPr kumimoji="0" lang="ru-RU" sz="2000" b="1" i="0" u="none" strike="noStrike" cap="none" normalizeH="0" baseline="0" dirty="0" smtClean="0">
                <a:ln>
                  <a:noFill/>
                </a:ln>
                <a:effectLst/>
                <a:latin typeface="Arial Narrow" pitchFamily="34" charset="0"/>
                <a:ea typeface="Times New Roman" pitchFamily="18" charset="0"/>
              </a:rPr>
              <a:t>. За </a:t>
            </a:r>
            <a:r>
              <a:rPr kumimoji="0" lang="ru-RU" sz="2000" b="1" i="0" u="none" strike="noStrike" cap="none" normalizeH="0" baseline="0" dirty="0" err="1" smtClean="0">
                <a:ln>
                  <a:noFill/>
                </a:ln>
                <a:effectLst/>
                <a:latin typeface="Arial Narrow" pitchFamily="34" charset="0"/>
                <a:ea typeface="Times New Roman" pitchFamily="18" charset="0"/>
              </a:rPr>
              <a:t>логікою</a:t>
            </a:r>
            <a:r>
              <a:rPr kumimoji="0" lang="ru-RU" sz="2000" b="1" i="0" u="none" strike="noStrike" cap="none" normalizeH="0" baseline="0" dirty="0" smtClean="0">
                <a:ln>
                  <a:noFill/>
                </a:ln>
                <a:effectLst/>
                <a:latin typeface="Arial Narrow" pitchFamily="34" charset="0"/>
                <a:ea typeface="Times New Roman" pitchFamily="18" charset="0"/>
              </a:rPr>
              <a:t> автора, </a:t>
            </a:r>
            <a:r>
              <a:rPr kumimoji="0" lang="ru-RU" sz="2000" b="1" i="0" u="none" strike="noStrike" cap="none" normalizeH="0" baseline="0" dirty="0" err="1" smtClean="0">
                <a:ln>
                  <a:noFill/>
                </a:ln>
                <a:effectLst/>
                <a:latin typeface="Arial Narrow" pitchFamily="34" charset="0"/>
                <a:ea typeface="Times New Roman" pitchFamily="18" charset="0"/>
              </a:rPr>
              <a:t>перебування</a:t>
            </a:r>
            <a:r>
              <a:rPr kumimoji="0" lang="ru-RU" sz="2000" b="1" i="0" u="none" strike="noStrike" cap="none" normalizeH="0" baseline="0" dirty="0" smtClean="0">
                <a:ln>
                  <a:noFill/>
                </a:ln>
                <a:effectLst/>
                <a:latin typeface="Arial Narrow" pitchFamily="34" charset="0"/>
                <a:ea typeface="Times New Roman" pitchFamily="18" charset="0"/>
              </a:rPr>
              <a:t> на </a:t>
            </a:r>
            <a:r>
              <a:rPr kumimoji="0" lang="ru-RU" sz="2000" b="1" i="0" u="none" strike="noStrike" cap="none" normalizeH="0" baseline="0" dirty="0" err="1" smtClean="0">
                <a:ln>
                  <a:noFill/>
                </a:ln>
                <a:effectLst/>
                <a:latin typeface="Arial Narrow" pitchFamily="34" charset="0"/>
                <a:ea typeface="Times New Roman" pitchFamily="18" charset="0"/>
              </a:rPr>
              <a:t>вищих</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щаблях</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керівної</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верхівки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держави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може</a:t>
            </a:r>
            <a:r>
              <a:rPr kumimoji="0" lang="ru-RU" sz="2000" b="1" i="0" u="none" strike="noStrike" cap="none" normalizeH="0" baseline="0" dirty="0" smtClean="0">
                <a:ln>
                  <a:noFill/>
                </a:ln>
                <a:effectLst/>
                <a:latin typeface="Arial Narrow" pitchFamily="34" charset="0"/>
                <a:ea typeface="Times New Roman" pitchFamily="18" charset="0"/>
              </a:rPr>
              <a:t> стати </a:t>
            </a:r>
            <a:r>
              <a:rPr kumimoji="0" lang="ru-RU" sz="2000" b="1" i="0" u="none" strike="noStrike" cap="none" normalizeH="0" baseline="0" dirty="0" err="1" smtClean="0">
                <a:ln>
                  <a:noFill/>
                </a:ln>
                <a:effectLst/>
                <a:latin typeface="Arial Narrow" pitchFamily="34" charset="0"/>
                <a:ea typeface="Times New Roman" pitchFamily="18" charset="0"/>
              </a:rPr>
              <a:t>джерелом</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внутрішньої</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конфліктності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двоїстості</a:t>
            </a:r>
            <a:r>
              <a:rPr kumimoji="0" lang="ru-RU" sz="2000" b="1" i="0" u="none" strike="noStrike" cap="none" normalizeH="0" baseline="0" dirty="0" smtClean="0">
                <a:ln>
                  <a:noFill/>
                </a:ln>
                <a:effectLst/>
                <a:latin typeface="Arial Narrow" pitchFamily="34" charset="0"/>
                <a:ea typeface="Times New Roman" pitchFamily="18" charset="0"/>
              </a:rPr>
              <a:t>. У </a:t>
            </a:r>
            <a:r>
              <a:rPr kumimoji="0" lang="ru-RU" sz="2000" b="1" i="0" u="none" strike="noStrike" cap="none" normalizeH="0" baseline="0" dirty="0" err="1" smtClean="0">
                <a:ln>
                  <a:noFill/>
                </a:ln>
                <a:effectLst/>
                <a:latin typeface="Arial Narrow" pitchFamily="34" charset="0"/>
                <a:ea typeface="Times New Roman" pitchFamily="18" charset="0"/>
              </a:rPr>
              <a:t>романі</a:t>
            </a:r>
            <a:r>
              <a:rPr kumimoji="0" lang="ru-RU" sz="2000" b="1" i="0" u="none" strike="noStrike" cap="none" normalizeH="0" baseline="0" dirty="0" smtClean="0">
                <a:ln>
                  <a:noFill/>
                </a:ln>
                <a:effectLst/>
                <a:latin typeface="Arial Narrow" pitchFamily="34" charset="0"/>
                <a:ea typeface="Times New Roman" pitchFamily="18" charset="0"/>
              </a:rPr>
              <a:t> князь Ярослав </a:t>
            </a:r>
            <a:r>
              <a:rPr kumimoji="0" lang="ru-RU" sz="2000" b="1" i="0" u="none" strike="noStrike" cap="none" normalizeH="0" baseline="0" dirty="0" err="1" smtClean="0">
                <a:ln>
                  <a:noFill/>
                </a:ln>
                <a:effectLst/>
                <a:latin typeface="Arial Narrow" pitchFamily="34" charset="0"/>
                <a:ea typeface="Times New Roman" pitchFamily="18" charset="0"/>
              </a:rPr>
              <a:t>постає</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саме</a:t>
            </a:r>
            <a:r>
              <a:rPr kumimoji="0" lang="ru-RU" sz="2000" b="1" i="0" u="none" strike="noStrike" cap="none" normalizeH="0" baseline="0" dirty="0" smtClean="0">
                <a:ln>
                  <a:noFill/>
                </a:ln>
                <a:effectLst/>
                <a:latin typeface="Arial Narrow" pitchFamily="34" charset="0"/>
                <a:ea typeface="Times New Roman" pitchFamily="18" charset="0"/>
              </a:rPr>
              <a:t> таким — </a:t>
            </a:r>
            <a:r>
              <a:rPr kumimoji="0" lang="ru-RU" sz="2000" b="1" i="0" u="none" strike="noStrike" cap="none" normalizeH="0" baseline="0" dirty="0" err="1" smtClean="0">
                <a:ln>
                  <a:noFill/>
                </a:ln>
                <a:effectLst/>
                <a:latin typeface="Arial Narrow" pitchFamily="34" charset="0"/>
                <a:ea typeface="Times New Roman" pitchFamily="18" charset="0"/>
              </a:rPr>
              <a:t>внутрішньо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конфліктним</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Княже</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й</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людське</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перебувають</a:t>
            </a:r>
            <a:r>
              <a:rPr kumimoji="0" lang="ru-RU" sz="2000" b="1" i="0" u="none" strike="noStrike" cap="none" normalizeH="0" baseline="0" dirty="0" smtClean="0">
                <a:ln>
                  <a:noFill/>
                </a:ln>
                <a:effectLst/>
                <a:latin typeface="Arial Narrow" pitchFamily="34" charset="0"/>
                <a:ea typeface="Times New Roman" pitchFamily="18" charset="0"/>
              </a:rPr>
              <a:t> у вельми складному </a:t>
            </a:r>
            <a:r>
              <a:rPr kumimoji="0" lang="ru-RU" sz="2000" b="1" i="0" u="none" strike="noStrike" cap="none" normalizeH="0" baseline="0" dirty="0" err="1" smtClean="0">
                <a:ln>
                  <a:noFill/>
                </a:ln>
                <a:effectLst/>
                <a:latin typeface="Arial Narrow" pitchFamily="34" charset="0"/>
                <a:ea typeface="Times New Roman" pitchFamily="18" charset="0"/>
              </a:rPr>
              <a:t>психологічному</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діалозі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Мудрість</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уживається</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із</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майже</a:t>
            </a:r>
            <a:r>
              <a:rPr kumimoji="0" lang="ru-RU" sz="2000" b="1" i="0" u="none" strike="noStrike" cap="none" normalizeH="0" baseline="0" dirty="0" smtClean="0">
                <a:ln>
                  <a:noFill/>
                </a:ln>
                <a:effectLst/>
                <a:latin typeface="Arial Narrow" pitchFamily="34" charset="0"/>
                <a:ea typeface="Times New Roman" pitchFamily="18" charset="0"/>
              </a:rPr>
              <a:t> деспотичною </a:t>
            </a:r>
            <a:r>
              <a:rPr kumimoji="0" lang="ru-RU" sz="2000" b="1" i="0" u="none" strike="noStrike" cap="none" normalizeH="0" baseline="0" dirty="0" err="1" smtClean="0">
                <a:ln>
                  <a:noFill/>
                </a:ln>
                <a:effectLst/>
                <a:latin typeface="Arial Narrow" pitchFamily="34" charset="0"/>
                <a:ea typeface="Times New Roman" pitchFamily="18" charset="0"/>
              </a:rPr>
              <a:t>жорстокістю</a:t>
            </a:r>
            <a:r>
              <a:rPr kumimoji="0" lang="ru-RU" sz="2000" b="1" i="0" u="none" strike="noStrike" cap="none" normalizeH="0" baseline="0" dirty="0" smtClean="0">
                <a:ln>
                  <a:noFill/>
                </a:ln>
                <a:effectLst/>
                <a:latin typeface="Arial Narrow" pitchFamily="34" charset="0"/>
                <a:ea typeface="Times New Roman" pitchFamily="18" charset="0"/>
              </a:rPr>
              <a:t>. З одного боку, князь </a:t>
            </a:r>
            <a:r>
              <a:rPr kumimoji="0" lang="ru-RU" sz="2000" b="1" i="0" u="none" strike="noStrike" cap="none" normalizeH="0" baseline="0" dirty="0" err="1" smtClean="0">
                <a:ln>
                  <a:noFill/>
                </a:ln>
                <a:effectLst/>
                <a:latin typeface="Arial Narrow" pitchFamily="34" charset="0"/>
                <a:ea typeface="Times New Roman" pitchFamily="18" charset="0"/>
              </a:rPr>
              <a:t>має</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неабияку</a:t>
            </a:r>
            <a:r>
              <a:rPr kumimoji="0" lang="ru-RU" sz="2000" b="1" i="0" u="none" strike="noStrike" cap="none" normalizeH="0" baseline="0" dirty="0" smtClean="0">
                <a:ln>
                  <a:noFill/>
                </a:ln>
                <a:effectLst/>
                <a:latin typeface="Arial Narrow" pitchFamily="34" charset="0"/>
                <a:ea typeface="Times New Roman" pitchFamily="18" charset="0"/>
              </a:rPr>
              <a:t> силу </a:t>
            </a:r>
            <a:r>
              <a:rPr kumimoji="0" lang="ru-RU" sz="2000" b="1" i="0" u="none" strike="noStrike" cap="none" normalizeH="0" baseline="0" dirty="0" err="1" smtClean="0">
                <a:ln>
                  <a:noFill/>
                </a:ln>
                <a:effectLst/>
                <a:latin typeface="Arial Narrow" pitchFamily="34" charset="0"/>
                <a:ea typeface="Times New Roman" pitchFamily="18" charset="0"/>
              </a:rPr>
              <a:t>державця</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з</a:t>
            </a:r>
            <a:r>
              <a:rPr kumimoji="0" lang="ru-RU" sz="2000" b="1" i="0" u="none" strike="noStrike" cap="none" normalizeH="0" baseline="0" dirty="0" smtClean="0">
                <a:ln>
                  <a:noFill/>
                </a:ln>
                <a:effectLst/>
                <a:latin typeface="Arial Narrow" pitchFamily="34" charset="0"/>
                <a:ea typeface="Times New Roman" pitchFamily="18" charset="0"/>
              </a:rPr>
              <a:t> другого ж — </a:t>
            </a:r>
            <a:r>
              <a:rPr kumimoji="0" lang="ru-RU" sz="2000" b="1" i="0" u="none" strike="noStrike" cap="none" normalizeH="0" baseline="0" dirty="0" err="1" smtClean="0">
                <a:ln>
                  <a:noFill/>
                </a:ln>
                <a:effectLst/>
                <a:latin typeface="Arial Narrow" pitchFamily="34" charset="0"/>
                <a:ea typeface="Times New Roman" pitchFamily="18" charset="0"/>
              </a:rPr>
              <a:t>він</a:t>
            </a:r>
            <a:r>
              <a:rPr kumimoji="0" lang="ru-RU" sz="2000" b="1" i="0" u="none" strike="noStrike" cap="none" normalizeH="0" baseline="0" dirty="0" smtClean="0">
                <a:ln>
                  <a:noFill/>
                </a:ln>
                <a:effectLst/>
                <a:latin typeface="Arial Narrow" pitchFamily="34" charset="0"/>
                <a:ea typeface="Times New Roman" pitchFamily="18" charset="0"/>
              </a:rPr>
              <a:t> часто не </a:t>
            </a:r>
            <a:r>
              <a:rPr kumimoji="0" lang="ru-RU" sz="2000" b="1" i="0" u="none" strike="noStrike" cap="none" normalizeH="0" baseline="0" dirty="0" err="1" smtClean="0">
                <a:ln>
                  <a:noFill/>
                </a:ln>
                <a:effectLst/>
                <a:latin typeface="Arial Narrow" pitchFamily="34" charset="0"/>
                <a:ea typeface="Times New Roman" pitchFamily="18" charset="0"/>
              </a:rPr>
              <a:t>належить</a:t>
            </a:r>
            <a:r>
              <a:rPr kumimoji="0" lang="ru-RU" sz="2000" b="1" i="0" u="none" strike="noStrike" cap="none" normalizeH="0" baseline="0" dirty="0" smtClean="0">
                <a:ln>
                  <a:noFill/>
                </a:ln>
                <a:effectLst/>
                <a:latin typeface="Arial Narrow" pitchFamily="34" charset="0"/>
                <a:ea typeface="Times New Roman" pitchFamily="18" charset="0"/>
              </a:rPr>
              <a:t> самому </a:t>
            </a:r>
            <a:r>
              <a:rPr kumimoji="0" lang="ru-RU" sz="2000" b="1" i="0" u="none" strike="noStrike" cap="none" normalizeH="0" baseline="0" dirty="0" err="1" smtClean="0">
                <a:ln>
                  <a:noFill/>
                </a:ln>
                <a:effectLst/>
                <a:latin typeface="Arial Narrow" pitchFamily="34" charset="0"/>
                <a:ea typeface="Times New Roman" pitchFamily="18" charset="0"/>
              </a:rPr>
              <a:t>собі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оскільки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постійно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мусить</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зважати</a:t>
            </a:r>
            <a:r>
              <a:rPr kumimoji="0" lang="ru-RU" sz="2000" b="1" i="0" u="none" strike="noStrike" cap="none" normalizeH="0" baseline="0" dirty="0" smtClean="0">
                <a:ln>
                  <a:noFill/>
                </a:ln>
                <a:effectLst/>
                <a:latin typeface="Arial Narrow" pitchFamily="34" charset="0"/>
                <a:ea typeface="Times New Roman" pitchFamily="18" charset="0"/>
              </a:rPr>
              <a:t> на </a:t>
            </a:r>
            <a:r>
              <a:rPr kumimoji="0" lang="ru-RU" sz="2000" b="1" i="0" u="none" strike="noStrike" cap="none" normalizeH="0" baseline="0" dirty="0" err="1" smtClean="0">
                <a:ln>
                  <a:noFill/>
                </a:ln>
                <a:effectLst/>
                <a:latin typeface="Arial Narrow" pitchFamily="34" charset="0"/>
                <a:ea typeface="Times New Roman" pitchFamily="18" charset="0"/>
              </a:rPr>
              <a:t>обставини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й</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оточення.Влада</a:t>
            </a:r>
            <a:r>
              <a:rPr kumimoji="0" lang="ru-RU" sz="2000" b="1" i="0" u="none" strike="noStrike" cap="none" normalizeH="0" baseline="0" dirty="0" smtClean="0">
                <a:ln>
                  <a:noFill/>
                </a:ln>
                <a:effectLst/>
                <a:latin typeface="Arial Narrow" pitchFamily="34" charset="0"/>
                <a:ea typeface="Times New Roman" pitchFamily="18" charset="0"/>
              </a:rPr>
              <a:t> — страшна ноша. Вона, </a:t>
            </a:r>
            <a:r>
              <a:rPr kumimoji="0" lang="ru-RU" sz="2000" b="1" i="0" u="none" strike="noStrike" cap="none" normalizeH="0" baseline="0" dirty="0" err="1" smtClean="0">
                <a:ln>
                  <a:noFill/>
                </a:ln>
                <a:effectLst/>
                <a:latin typeface="Arial Narrow" pitchFamily="34" charset="0"/>
                <a:ea typeface="Times New Roman" pitchFamily="18" charset="0"/>
              </a:rPr>
              <a:t>зрештою</a:t>
            </a:r>
            <a:r>
              <a:rPr kumimoji="0" lang="ru-RU" sz="2000" b="1" i="0" u="none" strike="noStrike" cap="none" normalizeH="0" baseline="0" dirty="0" smtClean="0">
                <a:ln>
                  <a:noFill/>
                </a:ln>
                <a:effectLst/>
                <a:latin typeface="Arial Narrow" pitchFamily="34" charset="0"/>
                <a:ea typeface="Times New Roman" pitchFamily="18" charset="0"/>
              </a:rPr>
              <a:t>, душевно </a:t>
            </a:r>
            <a:r>
              <a:rPr kumimoji="0" lang="ru-RU" sz="2000" b="1" i="0" u="none" strike="noStrike" cap="none" normalizeH="0" baseline="0" dirty="0" err="1" smtClean="0">
                <a:ln>
                  <a:noFill/>
                </a:ln>
                <a:effectLst/>
                <a:latin typeface="Arial Narrow" pitchFamily="34" charset="0"/>
                <a:ea typeface="Times New Roman" pitchFamily="18" charset="0"/>
              </a:rPr>
              <a:t>висушує</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людину</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історія</a:t>
            </a:r>
            <a:r>
              <a:rPr kumimoji="0" lang="ru-RU" sz="2000" b="1" i="0" u="none" strike="noStrike" cap="none" normalizeH="0" baseline="0" dirty="0" smtClean="0">
                <a:ln>
                  <a:noFill/>
                </a:ln>
                <a:effectLst/>
                <a:latin typeface="Arial Narrow" pitchFamily="34" charset="0"/>
                <a:ea typeface="Times New Roman" pitchFamily="18" charset="0"/>
              </a:rPr>
              <a:t> Ярослава Мудрого в </a:t>
            </a:r>
            <a:r>
              <a:rPr kumimoji="0" lang="ru-RU" sz="2000" b="1" i="0" u="none" strike="noStrike" cap="none" normalizeH="0" baseline="0" dirty="0" err="1" smtClean="0">
                <a:ln>
                  <a:noFill/>
                </a:ln>
                <a:effectLst/>
                <a:latin typeface="Arial Narrow" pitchFamily="34" charset="0"/>
                <a:ea typeface="Times New Roman" pitchFamily="18" charset="0"/>
              </a:rPr>
              <a:t>романі</a:t>
            </a:r>
            <a:r>
              <a:rPr kumimoji="0" lang="ru-RU" sz="2000" b="1" i="0" u="none" strike="noStrike" cap="none" normalizeH="0" baseline="0" dirty="0" smtClean="0">
                <a:ln>
                  <a:noFill/>
                </a:ln>
                <a:effectLst/>
                <a:latin typeface="Arial Narrow" pitchFamily="34" charset="0"/>
                <a:ea typeface="Times New Roman" pitchFamily="18" charset="0"/>
              </a:rPr>
              <a:t> «Диво» </a:t>
            </a:r>
            <a:r>
              <a:rPr kumimoji="0" lang="ru-RU" sz="2000" b="1" i="0" u="none" strike="noStrike" cap="none" normalizeH="0" baseline="0" dirty="0" err="1" smtClean="0">
                <a:ln>
                  <a:noFill/>
                </a:ln>
                <a:effectLst/>
                <a:latin typeface="Arial Narrow" pitchFamily="34" charset="0"/>
                <a:ea typeface="Times New Roman" pitchFamily="18" charset="0"/>
              </a:rPr>
              <a:t>промовляє</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саме</a:t>
            </a:r>
            <a:r>
              <a:rPr kumimoji="0" lang="ru-RU" sz="2000" b="1" i="0" u="none" strike="noStrike" cap="none" normalizeH="0" baseline="0" dirty="0" smtClean="0">
                <a:ln>
                  <a:noFill/>
                </a:ln>
                <a:effectLst/>
                <a:latin typeface="Arial Narrow" pitchFamily="34" charset="0"/>
                <a:ea typeface="Times New Roman" pitchFamily="18" charset="0"/>
              </a:rPr>
              <a:t> про </a:t>
            </a:r>
            <a:r>
              <a:rPr kumimoji="0" lang="ru-RU" sz="2000" b="1" i="0" u="none" strike="noStrike" cap="none" normalizeH="0" baseline="0" dirty="0" err="1" smtClean="0">
                <a:ln>
                  <a:noFill/>
                </a:ln>
                <a:effectLst/>
                <a:latin typeface="Arial Narrow" pitchFamily="34" charset="0"/>
                <a:ea typeface="Times New Roman" pitchFamily="18" charset="0"/>
              </a:rPr>
              <a:t>це</a:t>
            </a:r>
            <a:r>
              <a:rPr kumimoji="0" lang="ru-RU" sz="2000" b="1" i="0" u="none" strike="noStrike" cap="none" normalizeH="0" baseline="0" dirty="0" smtClean="0">
                <a:ln>
                  <a:noFill/>
                </a:ln>
                <a:effectLst/>
                <a:latin typeface="Arial Narrow" pitchFamily="34" charset="0"/>
                <a:ea typeface="Times New Roman" pitchFamily="18" charset="0"/>
              </a:rPr>
              <a:t>. У </a:t>
            </a:r>
            <a:r>
              <a:rPr kumimoji="0" lang="ru-RU" sz="2000" b="1" i="0" u="none" strike="noStrike" cap="none" normalizeH="0" baseline="0" dirty="0" err="1" smtClean="0">
                <a:ln>
                  <a:noFill/>
                </a:ln>
                <a:effectLst/>
                <a:latin typeface="Arial Narrow" pitchFamily="34" charset="0"/>
                <a:ea typeface="Times New Roman" pitchFamily="18" charset="0"/>
              </a:rPr>
              <a:t>його</a:t>
            </a:r>
            <a:r>
              <a:rPr kumimoji="0" lang="ru-RU" sz="2000" b="1" i="0" u="none" strike="noStrike" cap="none" normalizeH="0" baseline="0" dirty="0" smtClean="0">
                <a:ln>
                  <a:noFill/>
                </a:ln>
                <a:effectLst/>
                <a:latin typeface="Arial Narrow" pitchFamily="34" charset="0"/>
                <a:ea typeface="Times New Roman" pitchFamily="18" charset="0"/>
              </a:rPr>
              <a:t> монологах час </a:t>
            </a:r>
            <a:r>
              <a:rPr kumimoji="0" lang="ru-RU" sz="2000" b="1" i="0" u="none" strike="noStrike" cap="none" normalizeH="0" baseline="0" dirty="0" err="1" smtClean="0">
                <a:ln>
                  <a:noFill/>
                </a:ln>
                <a:effectLst/>
                <a:latin typeface="Arial Narrow" pitchFamily="34" charset="0"/>
                <a:ea typeface="Times New Roman" pitchFamily="18" charset="0"/>
              </a:rPr>
              <a:t>від</a:t>
            </a:r>
            <a:r>
              <a:rPr kumimoji="0" lang="ru-RU" sz="2000" b="1" i="0" u="none" strike="noStrike" cap="none" normalizeH="0" baseline="0" dirty="0" smtClean="0">
                <a:ln>
                  <a:noFill/>
                </a:ln>
                <a:effectLst/>
                <a:latin typeface="Arial Narrow" pitchFamily="34" charset="0"/>
                <a:ea typeface="Times New Roman" pitchFamily="18" charset="0"/>
              </a:rPr>
              <a:t> часу </a:t>
            </a:r>
            <a:r>
              <a:rPr kumimoji="0" lang="ru-RU" sz="2000" b="1" i="0" u="none" strike="noStrike" cap="none" normalizeH="0" baseline="0" dirty="0" err="1" smtClean="0">
                <a:ln>
                  <a:noFill/>
                </a:ln>
                <a:effectLst/>
                <a:latin typeface="Arial Narrow" pitchFamily="34" charset="0"/>
                <a:ea typeface="Times New Roman" pitchFamily="18" charset="0"/>
              </a:rPr>
              <a:t>звучить</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ідея</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корисності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жорстокого</a:t>
            </a:r>
            <a:r>
              <a:rPr kumimoji="0" lang="ru-RU" sz="2000" b="1" i="0" u="none" strike="noStrike" cap="none" normalizeH="0" baseline="0" dirty="0" smtClean="0">
                <a:ln>
                  <a:noFill/>
                </a:ln>
                <a:effectLst/>
                <a:latin typeface="Arial Narrow" pitchFamily="34" charset="0"/>
                <a:ea typeface="Times New Roman" pitchFamily="18" charset="0"/>
              </a:rPr>
              <a:t> державного примусу. «А </a:t>
            </a:r>
            <a:r>
              <a:rPr kumimoji="0" lang="ru-RU" sz="2000" b="1" i="0" u="none" strike="noStrike" cap="none" normalizeH="0" baseline="0" dirty="0" err="1" smtClean="0">
                <a:ln>
                  <a:noFill/>
                </a:ln>
                <a:effectLst/>
                <a:latin typeface="Arial Narrow" pitchFamily="34" charset="0"/>
                <a:ea typeface="Times New Roman" pitchFamily="18" charset="0"/>
              </a:rPr>
              <a:t>що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таке</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мудрість</a:t>
            </a:r>
            <a:r>
              <a:rPr kumimoji="0" lang="ru-RU" sz="2000" b="1" i="0" u="none" strike="noStrike" cap="none" normalizeH="0" baseline="0" dirty="0" smtClean="0">
                <a:ln>
                  <a:noFill/>
                </a:ln>
                <a:effectLst/>
                <a:latin typeface="Arial Narrow" pitchFamily="34" charset="0"/>
                <a:ea typeface="Times New Roman" pitchFamily="18" charset="0"/>
              </a:rPr>
              <a:t>? — </a:t>
            </a:r>
            <a:r>
              <a:rPr kumimoji="0" lang="ru-RU" sz="2000" b="1" i="0" u="none" strike="noStrike" cap="none" normalizeH="0" baseline="0" dirty="0" err="1" smtClean="0">
                <a:ln>
                  <a:noFill/>
                </a:ln>
                <a:effectLst/>
                <a:latin typeface="Arial Narrow" pitchFamily="34" charset="0"/>
                <a:ea typeface="Times New Roman" pitchFamily="18" charset="0"/>
              </a:rPr>
              <a:t>міркує</a:t>
            </a:r>
            <a:r>
              <a:rPr kumimoji="0" lang="ru-RU" sz="2000" b="1" i="0" u="none" strike="noStrike" cap="none" normalizeH="0" baseline="0" dirty="0" smtClean="0">
                <a:ln>
                  <a:noFill/>
                </a:ln>
                <a:effectLst/>
                <a:latin typeface="Arial Narrow" pitchFamily="34" charset="0"/>
                <a:ea typeface="Times New Roman" pitchFamily="18" charset="0"/>
              </a:rPr>
              <a:t> князь Ярослав. — </a:t>
            </a:r>
            <a:r>
              <a:rPr kumimoji="0" lang="ru-RU" sz="2000" b="1" i="0" u="none" strike="noStrike" cap="none" normalizeH="0" baseline="0" dirty="0" err="1" smtClean="0">
                <a:ln>
                  <a:noFill/>
                </a:ln>
                <a:effectLst/>
                <a:latin typeface="Arial Narrow" pitchFamily="34" charset="0"/>
                <a:ea typeface="Times New Roman" pitchFamily="18" charset="0"/>
              </a:rPr>
              <a:t>Це</a:t>
            </a:r>
            <a:r>
              <a:rPr kumimoji="0" lang="ru-RU" sz="2000" b="1" i="0" u="none" strike="noStrike" cap="none" normalizeH="0" baseline="0" dirty="0" smtClean="0">
                <a:ln>
                  <a:noFill/>
                </a:ln>
                <a:effectLst/>
                <a:latin typeface="Arial Narrow" pitchFamily="34" charset="0"/>
                <a:ea typeface="Times New Roman" pitchFamily="18" charset="0"/>
              </a:rPr>
              <a:t> правда. Правда ж милостивою не </a:t>
            </a:r>
            <a:r>
              <a:rPr kumimoji="0" lang="ru-RU" sz="2000" b="1" i="0" u="none" strike="noStrike" cap="none" normalizeH="0" baseline="0" dirty="0" err="1" smtClean="0">
                <a:ln>
                  <a:noFill/>
                </a:ln>
                <a:effectLst/>
                <a:latin typeface="Arial Narrow" pitchFamily="34" charset="0"/>
                <a:ea typeface="Times New Roman" pitchFamily="18" charset="0"/>
              </a:rPr>
              <a:t>буває</a:t>
            </a:r>
            <a:r>
              <a:rPr kumimoji="0" lang="ru-RU" sz="2000" b="1" i="0" u="none" strike="noStrike" cap="none" normalizeH="0" baseline="0" dirty="0" smtClean="0">
                <a:ln>
                  <a:noFill/>
                </a:ln>
                <a:effectLst/>
                <a:latin typeface="Arial Narrow" pitchFamily="34" charset="0"/>
                <a:ea typeface="Times New Roman" pitchFamily="18" charset="0"/>
              </a:rPr>
              <a:t>. Вона тверда </a:t>
            </a:r>
            <a:r>
              <a:rPr kumimoji="0" lang="ru-RU" sz="2000" b="1" i="0" u="none" strike="noStrike" cap="none" normalizeH="0" baseline="0" dirty="0" err="1" smtClean="0">
                <a:ln>
                  <a:noFill/>
                </a:ln>
                <a:effectLst/>
                <a:latin typeface="Arial Narrow" pitchFamily="34" charset="0"/>
                <a:ea typeface="Times New Roman" pitchFamily="18" charset="0"/>
              </a:rPr>
              <a:t>й</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жорстока</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Багато</a:t>
            </a:r>
            <a:r>
              <a:rPr kumimoji="0" lang="ru-RU" sz="2000" b="1" i="0" u="none" strike="noStrike" cap="none" normalizeH="0" baseline="0" dirty="0" smtClean="0">
                <a:ln>
                  <a:noFill/>
                </a:ln>
                <a:effectLst/>
                <a:latin typeface="Arial Narrow" pitchFamily="34" charset="0"/>
                <a:ea typeface="Times New Roman" pitchFamily="18" charset="0"/>
              </a:rPr>
              <a:t> прочитав я книг, </a:t>
            </a:r>
            <a:r>
              <a:rPr kumimoji="0" lang="ru-RU" sz="2000" b="1" i="0" u="none" strike="noStrike" cap="none" normalizeH="0" baseline="0" dirty="0" err="1" smtClean="0">
                <a:ln>
                  <a:noFill/>
                </a:ln>
                <a:effectLst/>
                <a:latin typeface="Arial Narrow" pitchFamily="34" charset="0"/>
                <a:ea typeface="Times New Roman" pitchFamily="18" charset="0"/>
              </a:rPr>
              <a:t>всі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віки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всі</a:t>
            </a:r>
            <a:r>
              <a:rPr kumimoji="0" lang="ru-RU" sz="2000" b="1" i="0" u="none" strike="noStrike" cap="none" normalizeH="0" baseline="0" dirty="0" smtClean="0">
                <a:ln>
                  <a:noFill/>
                </a:ln>
                <a:effectLst/>
                <a:latin typeface="Arial Narrow" pitchFamily="34" charset="0"/>
                <a:ea typeface="Times New Roman" pitchFamily="18" charset="0"/>
              </a:rPr>
              <a:t> народи там </a:t>
            </a:r>
            <a:r>
              <a:rPr kumimoji="0" lang="ru-RU" sz="2000" b="1" i="0" u="none" strike="noStrike" cap="none" normalizeH="0" baseline="0" dirty="0" err="1" smtClean="0">
                <a:ln>
                  <a:noFill/>
                </a:ln>
                <a:effectLst/>
                <a:latin typeface="Arial Narrow" pitchFamily="34" charset="0"/>
                <a:ea typeface="Times New Roman" pitchFamily="18" charset="0"/>
              </a:rPr>
              <a:t>списані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скрізь</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було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багато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жорстокості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але</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тільки</a:t>
            </a:r>
            <a:r>
              <a:rPr kumimoji="0" lang="ru-RU" sz="2000" b="1" i="0" u="none" strike="noStrike" cap="none" normalizeH="0" baseline="0" dirty="0" smtClean="0">
                <a:ln>
                  <a:noFill/>
                </a:ln>
                <a:effectLst/>
                <a:latin typeface="Arial Narrow" pitchFamily="34" charset="0"/>
                <a:ea typeface="Times New Roman" pitchFamily="18" charset="0"/>
              </a:rPr>
              <a:t> вона доводила народи до </a:t>
            </a:r>
            <a:r>
              <a:rPr kumimoji="0" lang="ru-RU" sz="2000" b="1" i="0" u="none" strike="noStrike" cap="none" normalizeH="0" baseline="0" dirty="0" err="1" smtClean="0">
                <a:ln>
                  <a:noFill/>
                </a:ln>
                <a:effectLst/>
                <a:latin typeface="Arial Narrow" pitchFamily="34" charset="0"/>
                <a:ea typeface="Times New Roman" pitchFamily="18" charset="0"/>
              </a:rPr>
              <a:t>розквіту</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Завжди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щоб</a:t>
            </a:r>
            <a:r>
              <a:rPr kumimoji="0" lang="ru-RU" sz="2000" b="1" i="0" u="none" strike="noStrike" cap="none" normalizeH="0" baseline="0" dirty="0" smtClean="0">
                <a:ln>
                  <a:noFill/>
                </a:ln>
                <a:effectLst/>
                <a:latin typeface="Arial Narrow" pitchFamily="34" charset="0"/>
                <a:ea typeface="Times New Roman" pitchFamily="18" charset="0"/>
              </a:rPr>
              <a:t> держава могла </a:t>
            </a:r>
            <a:r>
              <a:rPr kumimoji="0" lang="ru-RU" sz="2000" b="1" i="0" u="none" strike="noStrike" cap="none" normalizeH="0" baseline="0" dirty="0" err="1" smtClean="0">
                <a:ln>
                  <a:noFill/>
                </a:ln>
                <a:effectLst/>
                <a:latin typeface="Arial Narrow" pitchFamily="34" charset="0"/>
                <a:ea typeface="Times New Roman" pitchFamily="18" charset="0"/>
              </a:rPr>
              <a:t>розквітати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й</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піднялася</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вище</a:t>
            </a:r>
            <a:r>
              <a:rPr kumimoji="0" lang="ru-RU" sz="2000" b="1" i="0" u="none" strike="noStrike" cap="none" normalizeH="0" baseline="0" dirty="0" smtClean="0">
                <a:ln>
                  <a:noFill/>
                </a:ln>
                <a:effectLst/>
                <a:latin typeface="Arial Narrow" pitchFamily="34" charset="0"/>
                <a:ea typeface="Times New Roman" pitchFamily="18" charset="0"/>
              </a:rPr>
              <a:t> за </a:t>
            </a:r>
            <a:r>
              <a:rPr kumimoji="0" lang="ru-RU" sz="2000" b="1" i="0" u="none" strike="noStrike" cap="none" normalizeH="0" baseline="0" dirty="0" err="1" smtClean="0">
                <a:ln>
                  <a:noFill/>
                </a:ln>
                <a:effectLst/>
                <a:latin typeface="Arial Narrow" pitchFamily="34" charset="0"/>
                <a:ea typeface="Times New Roman" pitchFamily="18" charset="0"/>
              </a:rPr>
              <a:t>всіх</a:t>
            </a:r>
            <a:r>
              <a:rPr kumimoji="0" lang="ru-RU" sz="2000" b="1" i="0" u="none" strike="noStrike" cap="none" normalizeH="0" baseline="0" dirty="0" smtClean="0">
                <a:ln>
                  <a:noFill/>
                </a:ln>
                <a:effectLst/>
                <a:latin typeface="Arial Narrow" pitchFamily="34" charset="0"/>
                <a:ea typeface="Times New Roman" pitchFamily="18" charset="0"/>
              </a:rPr>
              <a:t>, народ повинен </a:t>
            </a:r>
            <a:r>
              <a:rPr kumimoji="0" lang="ru-RU" sz="2000" b="1" i="0" u="none" strike="noStrike" cap="none" normalizeH="0" baseline="0" dirty="0" err="1" smtClean="0">
                <a:ln>
                  <a:noFill/>
                </a:ln>
                <a:effectLst/>
                <a:latin typeface="Arial Narrow" pitchFamily="34" charset="0"/>
                <a:ea typeface="Times New Roman" pitchFamily="18" charset="0"/>
              </a:rPr>
              <a:t>згодитися</a:t>
            </a:r>
            <a:r>
              <a:rPr kumimoji="0" lang="ru-RU" sz="2000" b="1" i="0" u="none" strike="noStrike" cap="none" normalizeH="0" baseline="0" dirty="0" smtClean="0">
                <a:ln>
                  <a:noFill/>
                </a:ln>
                <a:effectLst/>
                <a:latin typeface="Arial Narrow" pitchFamily="34" charset="0"/>
                <a:ea typeface="Times New Roman" pitchFamily="18" charset="0"/>
              </a:rPr>
              <a:t> на </a:t>
            </a:r>
            <a:r>
              <a:rPr kumimoji="0" lang="ru-RU" sz="2000" b="1" i="0" u="none" strike="noStrike" cap="none" normalizeH="0" baseline="0" dirty="0" err="1" smtClean="0">
                <a:ln>
                  <a:noFill/>
                </a:ln>
                <a:effectLst/>
                <a:latin typeface="Arial Narrow" pitchFamily="34" charset="0"/>
                <a:ea typeface="Times New Roman" pitchFamily="18" charset="0"/>
              </a:rPr>
              <a:t>деякі</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пожертви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й</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нестатки</a:t>
            </a:r>
            <a:r>
              <a:rPr kumimoji="0" lang="ru-RU" sz="2000" b="1" i="0" u="none" strike="noStrike" cap="none" normalizeH="0" baseline="0" dirty="0" smtClean="0">
                <a:ln>
                  <a:noFill/>
                </a:ln>
                <a:effectLst/>
                <a:latin typeface="Arial Narrow" pitchFamily="34" charset="0"/>
                <a:ea typeface="Times New Roman" pitchFamily="18" charset="0"/>
              </a:rPr>
              <a:t>. Сам </a:t>
            </a:r>
            <a:r>
              <a:rPr kumimoji="0" lang="ru-RU" sz="2000" b="1" i="0" u="none" strike="noStrike" cap="none" normalizeH="0" baseline="0" dirty="0" err="1" smtClean="0">
                <a:ln>
                  <a:noFill/>
                </a:ln>
                <a:effectLst/>
                <a:latin typeface="Arial Narrow" pitchFamily="34" charset="0"/>
                <a:ea typeface="Times New Roman" pitchFamily="18" charset="0"/>
              </a:rPr>
              <a:t>він</a:t>
            </a:r>
            <a:r>
              <a:rPr kumimoji="0" lang="ru-RU" sz="2000" b="1" i="0" u="none" strike="noStrike" cap="none" normalizeH="0" baseline="0" dirty="0" smtClean="0">
                <a:ln>
                  <a:noFill/>
                </a:ln>
                <a:effectLst/>
                <a:latin typeface="Arial Narrow" pitchFamily="34" charset="0"/>
                <a:ea typeface="Times New Roman" pitchFamily="18" charset="0"/>
              </a:rPr>
              <a:t> на </a:t>
            </a:r>
            <a:r>
              <a:rPr kumimoji="0" lang="ru-RU" sz="2000" b="1" i="0" u="none" strike="noStrike" cap="none" normalizeH="0" baseline="0" dirty="0" err="1" smtClean="0">
                <a:ln>
                  <a:noFill/>
                </a:ln>
                <a:effectLst/>
                <a:latin typeface="Arial Narrow" pitchFamily="34" charset="0"/>
                <a:ea typeface="Times New Roman" pitchFamily="18" charset="0"/>
              </a:rPr>
              <a:t>це</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ніколи</a:t>
            </a:r>
            <a:r>
              <a:rPr kumimoji="0" lang="ru-RU" sz="2000" b="1" i="0" u="none" strike="noStrike" cap="none" normalizeH="0" baseline="0" dirty="0" smtClean="0">
                <a:ln>
                  <a:noFill/>
                </a:ln>
                <a:effectLst/>
                <a:latin typeface="Arial Narrow" pitchFamily="34" charset="0"/>
                <a:ea typeface="Times New Roman" pitchFamily="18" charset="0"/>
              </a:rPr>
              <a:t> не </a:t>
            </a:r>
            <a:r>
              <a:rPr kumimoji="0" lang="ru-RU" sz="2000" b="1" i="0" u="none" strike="noStrike" cap="none" normalizeH="0" baseline="0" dirty="0" err="1" smtClean="0">
                <a:ln>
                  <a:noFill/>
                </a:ln>
                <a:effectLst/>
                <a:latin typeface="Arial Narrow" pitchFamily="34" charset="0"/>
                <a:ea typeface="Times New Roman" pitchFamily="18" charset="0"/>
              </a:rPr>
              <a:t>піде</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його</a:t>
            </a:r>
            <a:r>
              <a:rPr kumimoji="0" lang="ru-RU" sz="2000" b="1" i="0" u="none" strike="noStrike" cap="none" normalizeH="0" baseline="0" dirty="0" smtClean="0">
                <a:ln>
                  <a:noFill/>
                </a:ln>
                <a:effectLst/>
                <a:latin typeface="Arial Narrow" pitchFamily="34" charset="0"/>
                <a:ea typeface="Times New Roman" pitchFamily="18" charset="0"/>
              </a:rPr>
              <a:t> треба </a:t>
            </a:r>
            <a:r>
              <a:rPr kumimoji="0" lang="ru-RU" sz="2000" b="1" i="0" u="none" strike="noStrike" cap="none" normalizeH="0" baseline="0" dirty="0" err="1" smtClean="0">
                <a:ln>
                  <a:noFill/>
                </a:ln>
                <a:effectLst/>
                <a:latin typeface="Arial Narrow" pitchFamily="34" charset="0"/>
                <a:ea typeface="Times New Roman" pitchFamily="18" charset="0"/>
              </a:rPr>
              <a:t>примусити</a:t>
            </a:r>
            <a:r>
              <a:rPr kumimoji="0" lang="ru-RU" sz="2000" b="1" i="0" u="none" strike="noStrike" cap="none" normalizeH="0" baseline="0" dirty="0" smtClean="0">
                <a:ln>
                  <a:noFill/>
                </a:ln>
                <a:effectLst/>
                <a:latin typeface="Arial Narrow" pitchFamily="34" charset="0"/>
                <a:ea typeface="Times New Roman" pitchFamily="18" charset="0"/>
              </a:rPr>
              <a:t>». Князь Ярослав у </a:t>
            </a:r>
            <a:r>
              <a:rPr kumimoji="0" lang="ru-RU" sz="2000" b="1" i="0" u="none" strike="noStrike" cap="none" normalizeH="0" baseline="0" dirty="0" err="1" smtClean="0">
                <a:ln>
                  <a:noFill/>
                </a:ln>
                <a:effectLst/>
                <a:latin typeface="Arial Narrow" pitchFamily="34" charset="0"/>
                <a:ea typeface="Times New Roman" pitchFamily="18" charset="0"/>
              </a:rPr>
              <a:t>П.Загребельного</a:t>
            </a:r>
            <a:r>
              <a:rPr kumimoji="0" lang="ru-RU" sz="2000" b="1" i="0" u="none" strike="noStrike" cap="none" normalizeH="0" baseline="0" dirty="0" smtClean="0">
                <a:ln>
                  <a:noFill/>
                </a:ln>
                <a:effectLst/>
                <a:latin typeface="Arial Narrow" pitchFamily="34" charset="0"/>
                <a:ea typeface="Times New Roman" pitchFamily="18" charset="0"/>
              </a:rPr>
              <a:t>, як </a:t>
            </a:r>
            <a:r>
              <a:rPr kumimoji="0" lang="ru-RU" sz="2000" b="1" i="0" u="none" strike="noStrike" cap="none" normalizeH="0" baseline="0" dirty="0" err="1" smtClean="0">
                <a:ln>
                  <a:noFill/>
                </a:ln>
                <a:effectLst/>
                <a:latin typeface="Arial Narrow" pitchFamily="34" charset="0"/>
                <a:ea typeface="Times New Roman" pitchFamily="18" charset="0"/>
              </a:rPr>
              <a:t>бачимо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є</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прихильником</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жорсткої</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влади</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Його</a:t>
            </a:r>
            <a:r>
              <a:rPr kumimoji="0" lang="ru-RU" sz="2000" b="1" i="0" u="none" strike="noStrike" cap="none" normalizeH="0" baseline="0" dirty="0" smtClean="0">
                <a:ln>
                  <a:noFill/>
                </a:ln>
                <a:effectLst/>
                <a:latin typeface="Arial Narrow" pitchFamily="34" charset="0"/>
                <a:ea typeface="Times New Roman" pitchFamily="18" charset="0"/>
              </a:rPr>
              <a:t> слова про примус як </a:t>
            </a:r>
            <a:r>
              <a:rPr kumimoji="0" lang="ru-RU" sz="2000" b="1" i="0" u="none" strike="noStrike" cap="none" normalizeH="0" baseline="0" dirty="0" err="1" smtClean="0">
                <a:ln>
                  <a:noFill/>
                </a:ln>
                <a:effectLst/>
                <a:latin typeface="Arial Narrow" pitchFamily="34" charset="0"/>
                <a:ea typeface="Times New Roman" pitchFamily="18" charset="0"/>
              </a:rPr>
              <a:t>джерело</a:t>
            </a:r>
            <a:r>
              <a:rPr kumimoji="0" lang="ru-RU" sz="2000" b="1" i="0" u="none" strike="noStrike" cap="none" normalizeH="0" baseline="0" dirty="0" smtClean="0">
                <a:ln>
                  <a:noFill/>
                </a:ln>
                <a:effectLst/>
                <a:latin typeface="Arial Narrow" pitchFamily="34" charset="0"/>
                <a:ea typeface="Times New Roman" pitchFamily="18" charset="0"/>
              </a:rPr>
              <a:t> державного </a:t>
            </a:r>
            <a:r>
              <a:rPr kumimoji="0" lang="ru-RU" sz="2000" b="1" i="0" u="none" strike="noStrike" cap="none" normalizeH="0" baseline="0" dirty="0" err="1" smtClean="0">
                <a:ln>
                  <a:noFill/>
                </a:ln>
                <a:effectLst/>
                <a:latin typeface="Arial Narrow" pitchFamily="34" charset="0"/>
                <a:ea typeface="Times New Roman" pitchFamily="18" charset="0"/>
              </a:rPr>
              <a:t>розквіту</a:t>
            </a:r>
            <a:r>
              <a:rPr kumimoji="0" lang="ru-RU" sz="2000" b="1" i="0" u="none" strike="noStrike" cap="none" normalizeH="0" baseline="0" dirty="0" smtClean="0">
                <a:ln>
                  <a:noFill/>
                </a:ln>
                <a:effectLst/>
                <a:latin typeface="Arial Narrow" pitchFamily="34" charset="0"/>
                <a:ea typeface="Times New Roman" pitchFamily="18" charset="0"/>
              </a:rPr>
              <a:t> легко </a:t>
            </a:r>
            <a:r>
              <a:rPr kumimoji="0" lang="ru-RU" sz="2000" b="1" i="0" u="none" strike="noStrike" cap="none" normalizeH="0" baseline="0" dirty="0" err="1" smtClean="0">
                <a:ln>
                  <a:noFill/>
                </a:ln>
                <a:effectLst/>
                <a:latin typeface="Arial Narrow" pitchFamily="34" charset="0"/>
                <a:ea typeface="Times New Roman" pitchFamily="18" charset="0"/>
              </a:rPr>
              <a:t>проектуються</a:t>
            </a:r>
            <a:r>
              <a:rPr kumimoji="0" lang="ru-RU" sz="2000" b="1" i="0" u="none" strike="noStrike" cap="none" normalizeH="0" baseline="0" dirty="0" smtClean="0">
                <a:ln>
                  <a:noFill/>
                </a:ln>
                <a:effectLst/>
                <a:latin typeface="Arial Narrow" pitchFamily="34" charset="0"/>
                <a:ea typeface="Times New Roman" pitchFamily="18" charset="0"/>
              </a:rPr>
              <a:t> на </a:t>
            </a:r>
            <a:r>
              <a:rPr kumimoji="0" lang="ru-RU" sz="2000" b="1" i="0" u="none" strike="noStrike" cap="none" normalizeH="0" baseline="0" dirty="0" err="1" smtClean="0">
                <a:ln>
                  <a:noFill/>
                </a:ln>
                <a:effectLst/>
                <a:latin typeface="Arial Narrow" pitchFamily="34" charset="0"/>
                <a:ea typeface="Times New Roman" pitchFamily="18" charset="0"/>
              </a:rPr>
              <a:t>реалії</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минулого</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століття</a:t>
            </a:r>
            <a:r>
              <a:rPr kumimoji="0" lang="ru-RU" sz="2000" b="1" i="0" u="none" strike="noStrike" cap="none" normalizeH="0" baseline="0" dirty="0" smtClean="0">
                <a:ln>
                  <a:noFill/>
                </a:ln>
                <a:effectLst/>
                <a:latin typeface="Arial Narrow" pitchFamily="34" charset="0"/>
                <a:ea typeface="Times New Roman" pitchFamily="18" charset="0"/>
              </a:rPr>
              <a:t>, </a:t>
            </a:r>
            <a:r>
              <a:rPr kumimoji="0" lang="ru-RU" sz="2000" b="1" i="0" u="none" strike="noStrike" cap="none" normalizeH="0" baseline="0" dirty="0" err="1" smtClean="0">
                <a:ln>
                  <a:noFill/>
                </a:ln>
                <a:effectLst/>
                <a:latin typeface="Arial Narrow" pitchFamily="34" charset="0"/>
                <a:ea typeface="Times New Roman" pitchFamily="18" charset="0"/>
              </a:rPr>
              <a:t>підтверджуючи</a:t>
            </a:r>
            <a:r>
              <a:rPr kumimoji="0" lang="ru-RU" sz="2000" b="1" i="0" u="none" strike="noStrike" cap="none" normalizeH="0" baseline="0" dirty="0" smtClean="0">
                <a:ln>
                  <a:noFill/>
                </a:ln>
                <a:effectLst/>
                <a:latin typeface="Arial Narrow" pitchFamily="34" charset="0"/>
                <a:ea typeface="Times New Roman" pitchFamily="18" charset="0"/>
              </a:rPr>
              <a:t> думку </a:t>
            </a:r>
            <a:r>
              <a:rPr kumimoji="0" lang="ru-RU" sz="2000" b="1" i="0" u="none" strike="noStrike" cap="none" normalizeH="0" baseline="0" dirty="0" err="1" smtClean="0">
                <a:ln>
                  <a:noFill/>
                </a:ln>
                <a:effectLst/>
                <a:latin typeface="Arial Narrow" pitchFamily="34" charset="0"/>
                <a:ea typeface="Times New Roman" pitchFamily="18" charset="0"/>
              </a:rPr>
              <a:t>письменника</a:t>
            </a:r>
            <a:r>
              <a:rPr kumimoji="0" lang="ru-RU" sz="2000" b="1" i="0" u="none" strike="noStrike" cap="none" normalizeH="0" baseline="0" dirty="0" smtClean="0">
                <a:ln>
                  <a:noFill/>
                </a:ln>
                <a:effectLst/>
                <a:latin typeface="Arial Narrow" pitchFamily="34" charset="0"/>
                <a:ea typeface="Times New Roman" pitchFamily="18" charset="0"/>
              </a:rPr>
              <a:t> про «</a:t>
            </a:r>
            <a:r>
              <a:rPr kumimoji="0" lang="ru-RU" sz="2000" b="1" i="0" u="none" strike="noStrike" cap="none" normalizeH="0" baseline="0" dirty="0" err="1" smtClean="0">
                <a:ln>
                  <a:noFill/>
                </a:ln>
                <a:effectLst/>
                <a:latin typeface="Arial Narrow" pitchFamily="34" charset="0"/>
                <a:ea typeface="Times New Roman" pitchFamily="18" charset="0"/>
              </a:rPr>
              <a:t>замкнене</a:t>
            </a:r>
            <a:r>
              <a:rPr kumimoji="0" lang="ru-RU" sz="2000" b="1" i="0" u="none" strike="noStrike" cap="none" normalizeH="0" baseline="0" dirty="0" smtClean="0">
                <a:ln>
                  <a:noFill/>
                </a:ln>
                <a:effectLst/>
                <a:latin typeface="Arial Narrow" pitchFamily="34" charset="0"/>
                <a:ea typeface="Times New Roman" pitchFamily="18" charset="0"/>
              </a:rPr>
              <a:t> коло </a:t>
            </a:r>
            <a:r>
              <a:rPr kumimoji="0" lang="ru-RU" sz="2000" b="1" i="0" u="none" strike="noStrike" cap="none" normalizeH="0" baseline="0" dirty="0" err="1" smtClean="0">
                <a:ln>
                  <a:noFill/>
                </a:ln>
                <a:effectLst/>
                <a:latin typeface="Arial Narrow" pitchFamily="34" charset="0"/>
                <a:ea typeface="Times New Roman" pitchFamily="18" charset="0"/>
              </a:rPr>
              <a:t>історії</a:t>
            </a:r>
            <a:r>
              <a:rPr kumimoji="0" lang="ru-RU" sz="2000" b="1" i="0" u="none" strike="noStrike" cap="none" normalizeH="0" baseline="0" dirty="0" smtClean="0">
                <a:ln>
                  <a:noFill/>
                </a:ln>
                <a:effectLst/>
                <a:latin typeface="Arial Narrow" pitchFamily="34" charset="0"/>
                <a:ea typeface="Times New Roman" pitchFamily="18" charset="0"/>
              </a:rPr>
              <a:t>».</a:t>
            </a:r>
            <a:endParaRPr kumimoji="0" lang="ru-RU" sz="2000" b="1" i="0" u="none" strike="noStrike" cap="none" normalizeH="0" baseline="0" dirty="0" smtClean="0">
              <a:ln>
                <a:noFill/>
              </a:ln>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
                                            <p:txEl>
                                              <p:pRg st="0" end="0"/>
                                            </p:txEl>
                                          </p:spTgt>
                                        </p:tgtEl>
                                        <p:attrNameLst>
                                          <p:attrName>style.visibility</p:attrName>
                                        </p:attrNameLst>
                                      </p:cBhvr>
                                      <p:to>
                                        <p:strVal val="visible"/>
                                      </p:to>
                                    </p:set>
                                    <p:anim calcmode="lin" valueType="num">
                                      <p:cBhvr additive="base">
                                        <p:cTn id="13"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000496" y="500042"/>
            <a:ext cx="4369916" cy="5929330"/>
          </a:xfrm>
          <a:prstGeom prst="rect">
            <a:avLst/>
          </a:prstGeom>
          <a:noFill/>
          <a:ln w="57150">
            <a:solidFill>
              <a:schemeClr val="accent1">
                <a:lumMod val="75000"/>
              </a:schemeClr>
            </a:solidFill>
            <a:miter lim="800000"/>
            <a:headEnd/>
            <a:tailEnd/>
          </a:ln>
          <a:effectLst/>
        </p:spPr>
      </p:pic>
      <p:sp>
        <p:nvSpPr>
          <p:cNvPr id="3" name="Прямоугольник 2"/>
          <p:cNvSpPr/>
          <p:nvPr/>
        </p:nvSpPr>
        <p:spPr>
          <a:xfrm>
            <a:off x="500034" y="5143512"/>
            <a:ext cx="2834430" cy="608565"/>
          </a:xfrm>
          <a:prstGeom prst="rect">
            <a:avLst/>
          </a:prstGeom>
        </p:spPr>
        <p:txBody>
          <a:bodyPr wrap="none">
            <a:spAutoFit/>
          </a:bodyPr>
          <a:lstStyle/>
          <a:p>
            <a:pPr>
              <a:lnSpc>
                <a:spcPct val="115000"/>
              </a:lnSpc>
              <a:spcAft>
                <a:spcPts val="1000"/>
              </a:spcAft>
            </a:pPr>
            <a:r>
              <a:rPr lang="uk-UA" sz="3200" i="1" dirty="0" smtClean="0">
                <a:latin typeface="Arial Narrow" pitchFamily="34" charset="0"/>
                <a:ea typeface="Calibri"/>
                <a:cs typeface="Times New Roman"/>
              </a:rPr>
              <a:t>Ярослав Мудрий</a:t>
            </a:r>
            <a:endParaRPr lang="ru-RU" sz="3200" i="1" dirty="0">
              <a:latin typeface="Arial Narrow" pitchFamily="34" charset="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85752"/>
          </a:xfrm>
        </p:spPr>
        <p:txBody>
          <a:bodyPr>
            <a:normAutofit fontScale="90000"/>
          </a:bodyPr>
          <a:lstStyle/>
          <a:p>
            <a:endParaRPr lang="ru-RU" dirty="0"/>
          </a:p>
        </p:txBody>
      </p:sp>
      <p:pic>
        <p:nvPicPr>
          <p:cNvPr id="115714" name="Picture 2"/>
          <p:cNvPicPr>
            <a:picLocks noGrp="1" noChangeAspect="1" noChangeArrowheads="1"/>
          </p:cNvPicPr>
          <p:nvPr>
            <p:ph idx="1"/>
          </p:nvPr>
        </p:nvPicPr>
        <p:blipFill>
          <a:blip r:embed="rId2"/>
          <a:srcRect/>
          <a:stretch>
            <a:fillRect/>
          </a:stretch>
        </p:blipFill>
        <p:spPr bwMode="auto">
          <a:xfrm>
            <a:off x="1214414" y="142852"/>
            <a:ext cx="7286676" cy="5840889"/>
          </a:xfrm>
          <a:prstGeom prst="rect">
            <a:avLst/>
          </a:prstGeom>
          <a:noFill/>
          <a:ln w="57150">
            <a:solidFill>
              <a:schemeClr val="accent1">
                <a:lumMod val="75000"/>
              </a:schemeClr>
            </a:solidFill>
            <a:miter lim="800000"/>
            <a:headEnd/>
            <a:tailEnd/>
          </a:ln>
          <a:effectLst/>
        </p:spPr>
      </p:pic>
      <p:sp>
        <p:nvSpPr>
          <p:cNvPr id="115715" name="Rectangle 3"/>
          <p:cNvSpPr>
            <a:spLocks noChangeArrowheads="1"/>
          </p:cNvSpPr>
          <p:nvPr/>
        </p:nvSpPr>
        <p:spPr bwMode="auto">
          <a:xfrm>
            <a:off x="2786050" y="5929330"/>
            <a:ext cx="492919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Батьківська хата</a:t>
            </a:r>
            <a:endParaRPr kumimoji="0" lang="uk-UA" sz="32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decel="50000" fill="hold">
                                          <p:stCondLst>
                                            <p:cond delay="0"/>
                                          </p:stCondLst>
                                        </p:cTn>
                                        <p:tgtEl>
                                          <p:spTgt spid="1157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57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5714"/>
                                        </p:tgtEl>
                                        <p:attrNameLst>
                                          <p:attrName>ppt_w</p:attrName>
                                        </p:attrNameLst>
                                      </p:cBhvr>
                                      <p:tavLst>
                                        <p:tav tm="0">
                                          <p:val>
                                            <p:strVal val="#ppt_w*.05"/>
                                          </p:val>
                                        </p:tav>
                                        <p:tav tm="100000">
                                          <p:val>
                                            <p:strVal val="#ppt_w"/>
                                          </p:val>
                                        </p:tav>
                                      </p:tavLst>
                                    </p:anim>
                                    <p:anim calcmode="lin" valueType="num">
                                      <p:cBhvr>
                                        <p:cTn id="10" dur="1000" fill="hold"/>
                                        <p:tgtEl>
                                          <p:spTgt spid="1157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57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57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57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57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5"/>
                                        </p:tgtEl>
                                        <p:attrNameLst>
                                          <p:attrName>style.visibility</p:attrName>
                                        </p:attrNameLst>
                                      </p:cBhvr>
                                      <p:to>
                                        <p:strVal val="visible"/>
                                      </p:to>
                                    </p:set>
                                    <p:anim calcmode="lin" valueType="num">
                                      <p:cBhvr additive="base">
                                        <p:cTn id="19" dur="500" fill="hold"/>
                                        <p:tgtEl>
                                          <p:spTgt spid="115715"/>
                                        </p:tgtEl>
                                        <p:attrNameLst>
                                          <p:attrName>ppt_x</p:attrName>
                                        </p:attrNameLst>
                                      </p:cBhvr>
                                      <p:tavLst>
                                        <p:tav tm="0">
                                          <p:val>
                                            <p:strVal val="#ppt_x"/>
                                          </p:val>
                                        </p:tav>
                                        <p:tav tm="100000">
                                          <p:val>
                                            <p:strVal val="#ppt_x"/>
                                          </p:val>
                                        </p:tav>
                                      </p:tavLst>
                                    </p:anim>
                                    <p:anim calcmode="lin" valueType="num">
                                      <p:cBhvr additive="base">
                                        <p:cTn id="20"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1500198" cy="478634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3200" dirty="0" smtClean="0">
                <a:latin typeface="Arial Narrow" pitchFamily="34" charset="0"/>
              </a:rPr>
              <a:t>Я</a:t>
            </a:r>
          </a:p>
          <a:p>
            <a:pPr algn="ctr"/>
            <a:r>
              <a:rPr lang="uk-UA" sz="3200" dirty="0" smtClean="0">
                <a:latin typeface="Arial Narrow" pitchFamily="34" charset="0"/>
              </a:rPr>
              <a:t>Р</a:t>
            </a:r>
          </a:p>
          <a:p>
            <a:pPr algn="ctr"/>
            <a:r>
              <a:rPr lang="uk-UA" sz="3200" dirty="0" smtClean="0">
                <a:latin typeface="Arial Narrow" pitchFamily="34" charset="0"/>
              </a:rPr>
              <a:t>О</a:t>
            </a:r>
          </a:p>
          <a:p>
            <a:pPr algn="ctr"/>
            <a:r>
              <a:rPr lang="uk-UA" sz="3200" dirty="0" smtClean="0">
                <a:latin typeface="Arial Narrow" pitchFamily="34" charset="0"/>
              </a:rPr>
              <a:t>С</a:t>
            </a:r>
          </a:p>
          <a:p>
            <a:pPr algn="ctr"/>
            <a:r>
              <a:rPr lang="uk-UA" sz="3200" dirty="0" smtClean="0">
                <a:latin typeface="Arial Narrow" pitchFamily="34" charset="0"/>
              </a:rPr>
              <a:t>Л</a:t>
            </a:r>
          </a:p>
          <a:p>
            <a:pPr algn="ctr"/>
            <a:r>
              <a:rPr lang="uk-UA" sz="3200" dirty="0" smtClean="0">
                <a:latin typeface="Arial Narrow" pitchFamily="34" charset="0"/>
              </a:rPr>
              <a:t>А</a:t>
            </a:r>
          </a:p>
          <a:p>
            <a:pPr algn="ctr"/>
            <a:r>
              <a:rPr lang="uk-UA" sz="3200" dirty="0" smtClean="0">
                <a:latin typeface="Arial Narrow" pitchFamily="34" charset="0"/>
              </a:rPr>
              <a:t>В</a:t>
            </a:r>
          </a:p>
          <a:p>
            <a:pPr algn="ctr"/>
            <a:endParaRPr lang="uk-UA" sz="3200" dirty="0">
              <a:latin typeface="Arial Narrow" pitchFamily="34" charset="0"/>
            </a:endParaRPr>
          </a:p>
          <a:p>
            <a:pPr algn="ctr"/>
            <a:r>
              <a:rPr lang="uk-UA" sz="3200" dirty="0" smtClean="0">
                <a:latin typeface="Arial Narrow" pitchFamily="34" charset="0"/>
              </a:rPr>
              <a:t>Мудрий</a:t>
            </a:r>
            <a:endParaRPr lang="ru-RU" sz="3200" dirty="0">
              <a:latin typeface="Arial Narrow" pitchFamily="34" charset="0"/>
            </a:endParaRPr>
          </a:p>
        </p:txBody>
      </p:sp>
      <p:sp>
        <p:nvSpPr>
          <p:cNvPr id="112641" name="Rectangle 1"/>
          <p:cNvSpPr>
            <a:spLocks noChangeArrowheads="1"/>
          </p:cNvSpPr>
          <p:nvPr/>
        </p:nvSpPr>
        <p:spPr bwMode="auto">
          <a:xfrm>
            <a:off x="2571736" y="285728"/>
            <a:ext cx="6072230" cy="5703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Виходець із своєї землі, прагнув об’єднати й возвеличити державу, робить все для її зміцнення й утвердження. </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Мудрий і далекоглядний правитель, освічений книжник</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Жорстокий тиран з холодним серцем.</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Самовпевнений і пихатий самодержець, тиран і деспот.</a:t>
            </a:r>
            <a:endParaRPr kumimoji="0" lang="uk-UA" sz="3600" b="0" i="0" u="none" strike="noStrike" cap="none" normalizeH="0" baseline="0" dirty="0" smtClean="0">
              <a:ln>
                <a:noFill/>
              </a:ln>
              <a:solidFill>
                <a:schemeClr val="tx1"/>
              </a:solidFill>
              <a:effectLst/>
              <a:latin typeface="Arial Narrow" pitchFamily="34" charset="0"/>
            </a:endParaRPr>
          </a:p>
        </p:txBody>
      </p:sp>
      <p:cxnSp>
        <p:nvCxnSpPr>
          <p:cNvPr id="5" name="Прямая со стрелкой 4"/>
          <p:cNvCxnSpPr>
            <a:stCxn id="2" idx="3"/>
          </p:cNvCxnSpPr>
          <p:nvPr/>
        </p:nvCxnSpPr>
        <p:spPr>
          <a:xfrm flipV="1">
            <a:off x="2000232" y="714356"/>
            <a:ext cx="714380" cy="232173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2" idx="3"/>
          </p:cNvCxnSpPr>
          <p:nvPr/>
        </p:nvCxnSpPr>
        <p:spPr>
          <a:xfrm flipV="1">
            <a:off x="2000232" y="2928934"/>
            <a:ext cx="714380" cy="1071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3"/>
          </p:cNvCxnSpPr>
          <p:nvPr/>
        </p:nvCxnSpPr>
        <p:spPr>
          <a:xfrm>
            <a:off x="2000232" y="3036091"/>
            <a:ext cx="714380" cy="9644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2" idx="3"/>
          </p:cNvCxnSpPr>
          <p:nvPr/>
        </p:nvCxnSpPr>
        <p:spPr>
          <a:xfrm>
            <a:off x="2000232" y="3036091"/>
            <a:ext cx="714380" cy="210742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641"/>
                                        </p:tgtEl>
                                        <p:attrNameLst>
                                          <p:attrName>style.visibility</p:attrName>
                                        </p:attrNameLst>
                                      </p:cBhvr>
                                      <p:to>
                                        <p:strVal val="visible"/>
                                      </p:to>
                                    </p:set>
                                    <p:animEffect transition="in" filter="blinds(horizontal)">
                                      <p:cBhvr>
                                        <p:cTn id="19" dur="500"/>
                                        <p:tgtEl>
                                          <p:spTgt spid="112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64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285720" y="142852"/>
            <a:ext cx="864399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uk-UA" sz="36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«Диво» дивувало незвичайною, несподіваною побудовою, схрещенням часів, віддалених століттями. Але в другій половині 60-х років ХХ ст. однією з прикмет літературного процесу якраз і було те, що зламувались глухі перегородки між темами сучасності й історії, розгорталася розмова про духовні й моральні джерела людини, нове й старе в національному характері, ставлення до минулого, спадкоємність поколінь. Актуальним є це і сьогодні. </a:t>
            </a:r>
            <a:endParaRPr kumimoji="0" lang="uk-UA" sz="3600" b="1"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7"/>
                                        </p:tgtEl>
                                        <p:attrNameLst>
                                          <p:attrName>style.visibility</p:attrName>
                                        </p:attrNameLst>
                                      </p:cBhvr>
                                      <p:to>
                                        <p:strVal val="visible"/>
                                      </p:to>
                                    </p:set>
                                    <p:anim calcmode="lin" valueType="num">
                                      <p:cBhvr additive="base">
                                        <p:cTn id="7" dur="500" fill="hold"/>
                                        <p:tgtEl>
                                          <p:spTgt spid="96257"/>
                                        </p:tgtEl>
                                        <p:attrNameLst>
                                          <p:attrName>ppt_x</p:attrName>
                                        </p:attrNameLst>
                                      </p:cBhvr>
                                      <p:tavLst>
                                        <p:tav tm="0">
                                          <p:val>
                                            <p:strVal val="#ppt_x"/>
                                          </p:val>
                                        </p:tav>
                                        <p:tav tm="100000">
                                          <p:val>
                                            <p:strVal val="#ppt_x"/>
                                          </p:val>
                                        </p:tav>
                                      </p:tavLst>
                                    </p:anim>
                                    <p:anim calcmode="lin" valueType="num">
                                      <p:cBhvr additive="base">
                                        <p:cTn id="8" dur="500" fill="hold"/>
                                        <p:tgtEl>
                                          <p:spTgt spid="96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357298"/>
            <a:ext cx="7572428" cy="3108543"/>
          </a:xfrm>
          <a:prstGeom prst="rect">
            <a:avLst/>
          </a:prstGeom>
        </p:spPr>
        <p:txBody>
          <a:bodyPr wrap="square">
            <a:spAutoFit/>
          </a:bodyPr>
          <a:lstStyle/>
          <a:p>
            <a:pPr algn="just"/>
            <a:r>
              <a:rPr lang="ru-RU" dirty="0" smtClean="0"/>
              <a:t>	</a:t>
            </a:r>
            <a:r>
              <a:rPr lang="ru-RU" sz="2800" b="1" dirty="0" err="1" smtClean="0">
                <a:latin typeface="Arial Narrow" pitchFamily="34" charset="0"/>
              </a:rPr>
              <a:t>Реконструюючи</a:t>
            </a:r>
            <a:r>
              <a:rPr lang="ru-RU" sz="2800" b="1" dirty="0" smtClean="0">
                <a:latin typeface="Arial Narrow" pitchFamily="34" charset="0"/>
              </a:rPr>
              <a:t> </a:t>
            </a:r>
            <a:r>
              <a:rPr lang="ru-RU" sz="2800" b="1" dirty="0" err="1" smtClean="0">
                <a:latin typeface="Arial Narrow" pitchFamily="34" charset="0"/>
              </a:rPr>
              <a:t>історію</a:t>
            </a:r>
            <a:r>
              <a:rPr lang="ru-RU" sz="2800" b="1" dirty="0" smtClean="0">
                <a:latin typeface="Arial Narrow" pitchFamily="34" charset="0"/>
              </a:rPr>
              <a:t> </a:t>
            </a:r>
            <a:r>
              <a:rPr lang="ru-RU" sz="2800" b="1" dirty="0" err="1" smtClean="0">
                <a:latin typeface="Arial Narrow" pitchFamily="34" charset="0"/>
              </a:rPr>
              <a:t>Київської</a:t>
            </a:r>
            <a:r>
              <a:rPr lang="ru-RU" sz="2800" b="1" dirty="0" smtClean="0">
                <a:latin typeface="Arial Narrow" pitchFamily="34" charset="0"/>
              </a:rPr>
              <a:t> </a:t>
            </a:r>
            <a:r>
              <a:rPr lang="ru-RU" sz="2800" b="1" dirty="0" err="1" smtClean="0">
                <a:latin typeface="Arial Narrow" pitchFamily="34" charset="0"/>
              </a:rPr>
              <a:t>Русі</a:t>
            </a:r>
            <a:r>
              <a:rPr lang="ru-RU" sz="2800" b="1" dirty="0" smtClean="0">
                <a:latin typeface="Arial Narrow" pitchFamily="34" charset="0"/>
              </a:rPr>
              <a:t>, </a:t>
            </a:r>
            <a:r>
              <a:rPr lang="ru-RU" sz="2800" b="1" dirty="0" err="1" smtClean="0">
                <a:latin typeface="Arial Narrow" pitchFamily="34" charset="0"/>
              </a:rPr>
              <a:t>П.Загребельний</a:t>
            </a:r>
            <a:r>
              <a:rPr lang="ru-RU" sz="2800" b="1" dirty="0" smtClean="0">
                <a:latin typeface="Arial Narrow" pitchFamily="34" charset="0"/>
              </a:rPr>
              <a:t> </a:t>
            </a:r>
            <a:r>
              <a:rPr lang="ru-RU" sz="2800" b="1" dirty="0" err="1" smtClean="0">
                <a:latin typeface="Arial Narrow" pitchFamily="34" charset="0"/>
              </a:rPr>
              <a:t>екстраполював</a:t>
            </a:r>
            <a:r>
              <a:rPr lang="ru-RU" sz="2800" b="1" dirty="0" smtClean="0">
                <a:latin typeface="Arial Narrow" pitchFamily="34" charset="0"/>
              </a:rPr>
              <a:t> </a:t>
            </a:r>
            <a:r>
              <a:rPr lang="ru-RU" sz="2800" b="1" dirty="0" err="1" smtClean="0">
                <a:latin typeface="Arial Narrow" pitchFamily="34" charset="0"/>
              </a:rPr>
              <a:t>її</a:t>
            </a:r>
            <a:r>
              <a:rPr lang="ru-RU" sz="2800" b="1" dirty="0" smtClean="0">
                <a:latin typeface="Arial Narrow" pitchFamily="34" charset="0"/>
              </a:rPr>
              <a:t> на </a:t>
            </a:r>
            <a:r>
              <a:rPr lang="ru-RU" sz="2800" b="1" dirty="0" err="1" smtClean="0">
                <a:latin typeface="Arial Narrow" pitchFamily="34" charset="0"/>
              </a:rPr>
              <a:t>сучасність</a:t>
            </a:r>
            <a:r>
              <a:rPr lang="ru-RU" sz="2800" b="1" dirty="0" smtClean="0">
                <a:latin typeface="Arial Narrow" pitchFamily="34" charset="0"/>
              </a:rPr>
              <a:t>, </a:t>
            </a:r>
            <a:r>
              <a:rPr lang="ru-RU" sz="2800" b="1" dirty="0" err="1" smtClean="0">
                <a:latin typeface="Arial Narrow" pitchFamily="34" charset="0"/>
              </a:rPr>
              <a:t>показуючи</a:t>
            </a:r>
            <a:r>
              <a:rPr lang="ru-RU" sz="2800" b="1" dirty="0" smtClean="0">
                <a:latin typeface="Arial Narrow" pitchFamily="34" charset="0"/>
              </a:rPr>
              <a:t>, </a:t>
            </a:r>
            <a:r>
              <a:rPr lang="ru-RU" sz="2800" b="1" dirty="0" err="1" smtClean="0">
                <a:latin typeface="Arial Narrow" pitchFamily="34" charset="0"/>
              </a:rPr>
              <a:t>власне</a:t>
            </a:r>
            <a:r>
              <a:rPr lang="ru-RU" sz="2800" b="1" dirty="0" smtClean="0">
                <a:latin typeface="Arial Narrow" pitchFamily="34" charset="0"/>
              </a:rPr>
              <a:t>, </a:t>
            </a:r>
            <a:r>
              <a:rPr lang="ru-RU" sz="2800" b="1" dirty="0" err="1" smtClean="0">
                <a:latin typeface="Arial Narrow" pitchFamily="34" charset="0"/>
              </a:rPr>
              <a:t>могутню</a:t>
            </a:r>
            <a:r>
              <a:rPr lang="ru-RU" sz="2800" b="1" dirty="0" smtClean="0">
                <a:latin typeface="Arial Narrow" pitchFamily="34" charset="0"/>
              </a:rPr>
              <a:t> </a:t>
            </a:r>
            <a:r>
              <a:rPr lang="ru-RU" sz="2800" b="1" dirty="0" err="1" smtClean="0">
                <a:latin typeface="Arial Narrow" pitchFamily="34" charset="0"/>
              </a:rPr>
              <a:t>течію</a:t>
            </a:r>
            <a:r>
              <a:rPr lang="ru-RU" sz="2800" b="1" dirty="0" smtClean="0">
                <a:latin typeface="Arial Narrow" pitchFamily="34" charset="0"/>
              </a:rPr>
              <a:t> часу, в </a:t>
            </a:r>
            <a:r>
              <a:rPr lang="ru-RU" sz="2800" b="1" dirty="0" err="1" smtClean="0">
                <a:latin typeface="Arial Narrow" pitchFamily="34" charset="0"/>
              </a:rPr>
              <a:t>якому</a:t>
            </a:r>
            <a:r>
              <a:rPr lang="ru-RU" sz="2800" b="1" dirty="0" smtClean="0">
                <a:latin typeface="Arial Narrow" pitchFamily="34" charset="0"/>
              </a:rPr>
              <a:t> все </a:t>
            </a:r>
            <a:r>
              <a:rPr lang="ru-RU" sz="2800" b="1" dirty="0" err="1" smtClean="0">
                <a:latin typeface="Arial Narrow" pitchFamily="34" charset="0"/>
              </a:rPr>
              <a:t>взаємопов’язано</a:t>
            </a:r>
            <a:r>
              <a:rPr lang="ru-RU" sz="2800" b="1" dirty="0" smtClean="0">
                <a:latin typeface="Arial Narrow" pitchFamily="34" charset="0"/>
              </a:rPr>
              <a:t> </a:t>
            </a:r>
            <a:r>
              <a:rPr lang="ru-RU" sz="2800" b="1" dirty="0" err="1" smtClean="0">
                <a:latin typeface="Arial Narrow" pitchFamily="34" charset="0"/>
              </a:rPr>
              <a:t>і</a:t>
            </a:r>
            <a:r>
              <a:rPr lang="ru-RU" sz="2800" b="1" dirty="0" smtClean="0">
                <a:latin typeface="Arial Narrow" pitchFamily="34" charset="0"/>
              </a:rPr>
              <a:t> переплетено. У «</a:t>
            </a:r>
            <a:r>
              <a:rPr lang="ru-RU" sz="2800" b="1" dirty="0" err="1" smtClean="0">
                <a:latin typeface="Arial Narrow" pitchFamily="34" charset="0"/>
              </a:rPr>
              <a:t>дзеркалі</a:t>
            </a:r>
            <a:r>
              <a:rPr lang="ru-RU" sz="2800" b="1" dirty="0" smtClean="0">
                <a:latin typeface="Arial Narrow" pitchFamily="34" charset="0"/>
              </a:rPr>
              <a:t>» ХІ </a:t>
            </a:r>
            <a:r>
              <a:rPr lang="ru-RU" sz="2800" b="1" dirty="0" err="1" smtClean="0">
                <a:latin typeface="Arial Narrow" pitchFamily="34" charset="0"/>
              </a:rPr>
              <a:t>століття</a:t>
            </a:r>
            <a:r>
              <a:rPr lang="ru-RU" sz="2800" b="1" dirty="0" smtClean="0">
                <a:latin typeface="Arial Narrow" pitchFamily="34" charset="0"/>
              </a:rPr>
              <a:t> </a:t>
            </a:r>
            <a:r>
              <a:rPr lang="ru-RU" sz="2800" b="1" dirty="0" err="1" smtClean="0">
                <a:latin typeface="Arial Narrow" pitchFamily="34" charset="0"/>
              </a:rPr>
              <a:t>вгадуються</a:t>
            </a:r>
            <a:r>
              <a:rPr lang="ru-RU" sz="2800" b="1" dirty="0" smtClean="0">
                <a:latin typeface="Arial Narrow" pitchFamily="34" charset="0"/>
              </a:rPr>
              <a:t> </a:t>
            </a:r>
            <a:r>
              <a:rPr lang="ru-RU" sz="2800" b="1" dirty="0" err="1" smtClean="0">
                <a:latin typeface="Arial Narrow" pitchFamily="34" charset="0"/>
              </a:rPr>
              <a:t>риси</a:t>
            </a:r>
            <a:r>
              <a:rPr lang="ru-RU" sz="2800" b="1" dirty="0" smtClean="0">
                <a:latin typeface="Arial Narrow" pitchFamily="34" charset="0"/>
              </a:rPr>
              <a:t> </a:t>
            </a:r>
            <a:r>
              <a:rPr lang="ru-RU" sz="2800" b="1" dirty="0" err="1" smtClean="0">
                <a:latin typeface="Arial Narrow" pitchFamily="34" charset="0"/>
              </a:rPr>
              <a:t>століття</a:t>
            </a:r>
            <a:r>
              <a:rPr lang="ru-RU" sz="2800" b="1" dirty="0" smtClean="0">
                <a:latin typeface="Arial Narrow" pitchFamily="34" charset="0"/>
              </a:rPr>
              <a:t> </a:t>
            </a:r>
            <a:r>
              <a:rPr lang="ru-RU" sz="2800" b="1" dirty="0" err="1" smtClean="0">
                <a:latin typeface="Arial Narrow" pitchFamily="34" charset="0"/>
              </a:rPr>
              <a:t>ХХ-го</a:t>
            </a:r>
            <a:r>
              <a:rPr lang="ru-RU" sz="2800" b="1" dirty="0" smtClean="0">
                <a:latin typeface="Arial Narrow" pitchFamily="34" charset="0"/>
              </a:rPr>
              <a:t>; </a:t>
            </a:r>
            <a:r>
              <a:rPr lang="ru-RU" sz="2800" b="1" dirty="0" err="1" smtClean="0">
                <a:latin typeface="Arial Narrow" pitchFamily="34" charset="0"/>
              </a:rPr>
              <a:t>історія</a:t>
            </a:r>
            <a:r>
              <a:rPr lang="ru-RU" sz="2800" b="1" dirty="0" smtClean="0">
                <a:latin typeface="Arial Narrow" pitchFamily="34" charset="0"/>
              </a:rPr>
              <a:t> князя </a:t>
            </a:r>
            <a:r>
              <a:rPr lang="ru-RU" sz="2800" b="1" dirty="0" err="1" smtClean="0">
                <a:latin typeface="Arial Narrow" pitchFamily="34" charset="0"/>
              </a:rPr>
              <a:t>й</a:t>
            </a:r>
            <a:r>
              <a:rPr lang="ru-RU" sz="2800" b="1" dirty="0" smtClean="0">
                <a:latin typeface="Arial Narrow" pitchFamily="34" charset="0"/>
              </a:rPr>
              <a:t> </a:t>
            </a:r>
            <a:r>
              <a:rPr lang="ru-RU" sz="2800" b="1" dirty="0" err="1" smtClean="0">
                <a:latin typeface="Arial Narrow" pitchFamily="34" charset="0"/>
              </a:rPr>
              <a:t>митця</a:t>
            </a:r>
            <a:r>
              <a:rPr lang="ru-RU" sz="2800" b="1" dirty="0" smtClean="0">
                <a:latin typeface="Arial Narrow" pitchFamily="34" charset="0"/>
              </a:rPr>
              <a:t> </a:t>
            </a:r>
            <a:r>
              <a:rPr lang="ru-RU" sz="2800" b="1" dirty="0" err="1" smtClean="0">
                <a:latin typeface="Arial Narrow" pitchFamily="34" charset="0"/>
              </a:rPr>
              <a:t>виламується</a:t>
            </a:r>
            <a:r>
              <a:rPr lang="ru-RU" sz="2800" b="1" dirty="0" smtClean="0">
                <a:latin typeface="Arial Narrow" pitchFamily="34" charset="0"/>
              </a:rPr>
              <a:t> </a:t>
            </a:r>
            <a:r>
              <a:rPr lang="ru-RU" sz="2800" b="1" dirty="0" err="1" smtClean="0">
                <a:latin typeface="Arial Narrow" pitchFamily="34" charset="0"/>
              </a:rPr>
              <a:t>з</a:t>
            </a:r>
            <a:r>
              <a:rPr lang="ru-RU" sz="2800" b="1" dirty="0" smtClean="0">
                <a:latin typeface="Arial Narrow" pitchFamily="34" charset="0"/>
              </a:rPr>
              <a:t> рамок конкретного часу, </a:t>
            </a:r>
            <a:r>
              <a:rPr lang="ru-RU" sz="2800" b="1" dirty="0" err="1" smtClean="0">
                <a:latin typeface="Arial Narrow" pitchFamily="34" charset="0"/>
              </a:rPr>
              <a:t>переходячи</a:t>
            </a:r>
            <a:r>
              <a:rPr lang="ru-RU" sz="2800" b="1" dirty="0" smtClean="0">
                <a:latin typeface="Arial Narrow" pitchFamily="34" charset="0"/>
              </a:rPr>
              <a:t> у сферу </a:t>
            </a:r>
            <a:r>
              <a:rPr lang="ru-RU" sz="2800" b="1" dirty="0" err="1" smtClean="0">
                <a:latin typeface="Arial Narrow" pitchFamily="34" charset="0"/>
              </a:rPr>
              <a:t>вічності</a:t>
            </a:r>
            <a:endParaRPr lang="ru-RU" sz="2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42918"/>
          </a:xfrm>
        </p:spPr>
        <p:txBody>
          <a:bodyPr>
            <a:normAutofit fontScale="90000"/>
          </a:bodyPr>
          <a:lstStyle/>
          <a:p>
            <a:r>
              <a:rPr lang="uk-UA" b="1" dirty="0" smtClean="0"/>
              <a:t>Літературний диктант</a:t>
            </a:r>
            <a:endParaRPr lang="ru-RU" b="1" dirty="0"/>
          </a:p>
        </p:txBody>
      </p:sp>
      <p:sp>
        <p:nvSpPr>
          <p:cNvPr id="3" name="Содержимое 2"/>
          <p:cNvSpPr>
            <a:spLocks noGrp="1"/>
          </p:cNvSpPr>
          <p:nvPr>
            <p:ph idx="1"/>
          </p:nvPr>
        </p:nvSpPr>
        <p:spPr>
          <a:xfrm>
            <a:off x="142844" y="571480"/>
            <a:ext cx="8858312" cy="6072230"/>
          </a:xfrm>
        </p:spPr>
        <p:txBody>
          <a:bodyPr>
            <a:noAutofit/>
          </a:bodyPr>
          <a:lstStyle/>
          <a:p>
            <a:pPr lvl="0" algn="just">
              <a:buNone/>
            </a:pPr>
            <a:r>
              <a:rPr lang="uk-UA" sz="3600" dirty="0" smtClean="0">
                <a:latin typeface="Arial Narrow" pitchFamily="34" charset="0"/>
              </a:rPr>
              <a:t>1.  П.Загребельний родом з …</a:t>
            </a:r>
            <a:endParaRPr lang="ru-RU" sz="3600" dirty="0" smtClean="0">
              <a:latin typeface="Arial Narrow" pitchFamily="34" charset="0"/>
            </a:endParaRPr>
          </a:p>
          <a:p>
            <a:pPr lvl="0" algn="just">
              <a:buNone/>
            </a:pPr>
            <a:r>
              <a:rPr lang="uk-UA" sz="3600" dirty="0" smtClean="0">
                <a:latin typeface="Arial Narrow" pitchFamily="34" charset="0"/>
              </a:rPr>
              <a:t>2. Цикл романів,  відзначених Державною премією ім..Т.Г.Шевченка…</a:t>
            </a:r>
            <a:endParaRPr lang="ru-RU" sz="3600" dirty="0" smtClean="0">
              <a:latin typeface="Arial Narrow" pitchFamily="34" charset="0"/>
            </a:endParaRPr>
          </a:p>
          <a:p>
            <a:pPr lvl="0" algn="just">
              <a:buNone/>
            </a:pPr>
            <a:r>
              <a:rPr lang="uk-UA" sz="3600" dirty="0" smtClean="0">
                <a:latin typeface="Arial Narrow" pitchFamily="34" charset="0"/>
              </a:rPr>
              <a:t>3.  Цикл історичних романів про Київську Русь …</a:t>
            </a:r>
            <a:endParaRPr lang="ru-RU" sz="3600" dirty="0" smtClean="0">
              <a:latin typeface="Arial Narrow" pitchFamily="34" charset="0"/>
            </a:endParaRPr>
          </a:p>
          <a:p>
            <a:pPr lvl="0" algn="just">
              <a:buNone/>
            </a:pPr>
            <a:r>
              <a:rPr lang="uk-UA" sz="3600" dirty="0" smtClean="0">
                <a:latin typeface="Arial Narrow" pitchFamily="34" charset="0"/>
              </a:rPr>
              <a:t>4.  Роман про Софію Київську називається …</a:t>
            </a:r>
            <a:endParaRPr lang="ru-RU" sz="3600" dirty="0" smtClean="0">
              <a:latin typeface="Arial Narrow" pitchFamily="34" charset="0"/>
            </a:endParaRPr>
          </a:p>
          <a:p>
            <a:pPr lvl="0" algn="just">
              <a:buNone/>
            </a:pPr>
            <a:r>
              <a:rPr lang="uk-UA" sz="3600" dirty="0" smtClean="0">
                <a:latin typeface="Arial Narrow" pitchFamily="34" charset="0"/>
              </a:rPr>
              <a:t>5. Події, описані в романі «Диво», розкриваються у … часових вимірах. </a:t>
            </a:r>
            <a:endParaRPr lang="ru-RU" sz="3600" dirty="0" smtClean="0">
              <a:latin typeface="Arial Narrow" pitchFamily="34" charset="0"/>
            </a:endParaRPr>
          </a:p>
          <a:p>
            <a:pPr lvl="0" algn="just">
              <a:buNone/>
            </a:pPr>
            <a:r>
              <a:rPr lang="uk-UA" sz="3600" dirty="0" smtClean="0">
                <a:latin typeface="Arial Narrow" pitchFamily="34" charset="0"/>
              </a:rPr>
              <a:t>6.  «… з ніг до голови загорнуті в звірині шкури, самі теж наїжачені, мов дики з пущі» прийшли до Києва …</a:t>
            </a:r>
            <a:endParaRPr lang="ru-RU" sz="36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142844" y="214290"/>
            <a:ext cx="885831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marR="0" lvl="0" indent="-742950" algn="just" defTabSz="914400" rtl="0" eaLnBrk="1" fontAlgn="base" latinLnBrk="0" hangingPunct="1">
              <a:lnSpc>
                <a:spcPct val="100000"/>
              </a:lnSpc>
              <a:spcBef>
                <a:spcPct val="0"/>
              </a:spcBef>
              <a:spcAft>
                <a:spcPct val="0"/>
              </a:spcAft>
              <a:buClrTx/>
              <a:buSzTx/>
              <a:tabLst/>
            </a:pPr>
            <a:r>
              <a:rPr lang="uk-UA" sz="3600" dirty="0" smtClean="0">
                <a:latin typeface="Arial Narrow" pitchFamily="34" charset="0"/>
                <a:ea typeface="Calibri" pitchFamily="34" charset="0"/>
                <a:cs typeface="Times New Roman" pitchFamily="18" charset="0"/>
              </a:rPr>
              <a:t>7. </a:t>
            </a:r>
            <a:r>
              <a:rPr kumimoji="0" lang="uk-UA" sz="36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«знову був серед вишневого мороку в</a:t>
            </a:r>
          </a:p>
          <a:p>
            <a:pPr marL="742950" marR="0" lvl="0" indent="-742950" algn="just" defTabSz="914400" rtl="0" eaLnBrk="1" fontAlgn="base" latinLnBrk="0" hangingPunct="1">
              <a:lnSpc>
                <a:spcPct val="100000"/>
              </a:lnSpc>
              <a:spcBef>
                <a:spcPct val="0"/>
              </a:spcBef>
              <a:spcAft>
                <a:spcPct val="0"/>
              </a:spcAft>
              <a:buClrTx/>
              <a:buSzTx/>
              <a:tabLst/>
            </a:pPr>
            <a:r>
              <a:rPr lang="uk-UA" sz="3600" dirty="0" smtClean="0">
                <a:latin typeface="Arial Narrow" pitchFamily="34" charset="0"/>
                <a:ea typeface="Calibri" pitchFamily="34" charset="0"/>
                <a:cs typeface="Times New Roman" pitchFamily="18" charset="0"/>
              </a:rPr>
              <a:t>    </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світанні барв …рідної землі,… знов йому</a:t>
            </a:r>
          </a:p>
          <a:p>
            <a:pPr marL="742950" marR="0" lvl="0" indent="-742950" algn="just" defTabSz="914400" rtl="0" eaLnBrk="1" fontAlgn="base" latinLnBrk="0" hangingPunct="1">
              <a:lnSpc>
                <a:spcPct val="100000"/>
              </a:lnSpc>
              <a:spcBef>
                <a:spcPct val="0"/>
              </a:spcBef>
              <a:spcAft>
                <a:spcPct val="0"/>
              </a:spcAft>
              <a:buClrTx/>
              <a:buSzTx/>
              <a:tabLst/>
            </a:pPr>
            <a:r>
              <a:rPr lang="uk-UA" sz="3600" dirty="0" smtClean="0">
                <a:latin typeface="Arial Narrow" pitchFamily="34" charset="0"/>
                <a:ea typeface="Calibri" pitchFamily="34" charset="0"/>
                <a:cs typeface="Times New Roman" pitchFamily="18" charset="0"/>
              </a:rPr>
              <a:t>   </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перед очі стала» …</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8.  </a:t>
            </a:r>
            <a:r>
              <a:rPr kumimoji="0" lang="uk-UA" sz="36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зводить Софію Київську за задумом …</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9.  Шукав у барві не бога, а людину …</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10. Прадавня семантика кореня слова «диво»…</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11. «В нього між оком та рукою є те, чого нема ні</a:t>
            </a:r>
          </a:p>
          <a:p>
            <a:pPr marL="0" marR="0" lvl="0" indent="0" algn="just" defTabSz="914400" rtl="0" eaLnBrk="0" fontAlgn="base" latinLnBrk="0" hangingPunct="0">
              <a:lnSpc>
                <a:spcPct val="100000"/>
              </a:lnSpc>
              <a:spcBef>
                <a:spcPct val="0"/>
              </a:spcBef>
              <a:spcAft>
                <a:spcPct val="0"/>
              </a:spcAft>
              <a:buClrTx/>
              <a:buSzTx/>
              <a:tabLst/>
            </a:pPr>
            <a:r>
              <a:rPr lang="uk-UA" sz="3600" dirty="0" smtClean="0">
                <a:latin typeface="Arial Narrow" pitchFamily="34" charset="0"/>
                <a:ea typeface="Calibri" pitchFamily="34" charset="0"/>
                <a:cs typeface="Times New Roman" pitchFamily="18" charset="0"/>
              </a:rPr>
              <a:t>    </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в кого з людей, а саме цим і визначається той,</a:t>
            </a:r>
          </a:p>
          <a:p>
            <a:pPr marL="0" marR="0" lvl="0" indent="0" algn="just" defTabSz="914400" rtl="0" eaLnBrk="0" fontAlgn="base" latinLnBrk="0" hangingPunct="0">
              <a:lnSpc>
                <a:spcPct val="100000"/>
              </a:lnSpc>
              <a:spcBef>
                <a:spcPct val="0"/>
              </a:spcBef>
              <a:spcAft>
                <a:spcPct val="0"/>
              </a:spcAft>
              <a:buClrTx/>
              <a:buSzTx/>
              <a:tabLst/>
            </a:pPr>
            <a:r>
              <a:rPr lang="uk-UA" sz="3600" dirty="0" smtClean="0">
                <a:latin typeface="Arial Narrow" pitchFamily="34" charset="0"/>
                <a:ea typeface="Calibri" pitchFamily="34" charset="0"/>
                <a:cs typeface="Times New Roman" pitchFamily="18" charset="0"/>
              </a:rPr>
              <a:t>   </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хто може </a:t>
            </a:r>
            <a:r>
              <a:rPr kumimoji="0" lang="uk-UA" sz="36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вичарувати</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з небуття новий світ</a:t>
            </a:r>
          </a:p>
          <a:p>
            <a:pPr marL="0" marR="0" lvl="0" indent="0" algn="just" defTabSz="914400" rtl="0" eaLnBrk="0" fontAlgn="base" latinLnBrk="0" hangingPunct="0">
              <a:lnSpc>
                <a:spcPct val="100000"/>
              </a:lnSpc>
              <a:spcBef>
                <a:spcPct val="0"/>
              </a:spcBef>
              <a:spcAft>
                <a:spcPct val="0"/>
              </a:spcAft>
              <a:buClrTx/>
              <a:buSzTx/>
              <a:tabLst/>
            </a:pPr>
            <a:r>
              <a:rPr lang="uk-UA" sz="3600" dirty="0" smtClean="0">
                <a:latin typeface="Arial Narrow" pitchFamily="34" charset="0"/>
                <a:ea typeface="Calibri" pitchFamily="34" charset="0"/>
                <a:cs typeface="Times New Roman" pitchFamily="18" charset="0"/>
              </a:rPr>
              <a:t>    </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богів і візерунків», - так про </a:t>
            </a:r>
            <a:r>
              <a:rPr kumimoji="0" lang="uk-UA" sz="36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Сивоока</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сказав …</a:t>
            </a:r>
            <a:endParaRPr kumimoji="0" lang="ru-RU" sz="36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12. </a:t>
            </a:r>
            <a:r>
              <a:rPr kumimoji="0" lang="uk-UA" sz="36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Сивоока</a:t>
            </a:r>
            <a:r>
              <a:rPr kumimoji="0" lang="uk-UA" sz="3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убив …</a:t>
            </a:r>
            <a:endParaRPr kumimoji="0" lang="uk-UA" sz="36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3"/>
                                        </p:tgtEl>
                                        <p:attrNameLst>
                                          <p:attrName>style.visibility</p:attrName>
                                        </p:attrNameLst>
                                      </p:cBhvr>
                                      <p:to>
                                        <p:strVal val="visible"/>
                                      </p:to>
                                    </p:set>
                                    <p:anim calcmode="lin" valueType="num">
                                      <p:cBhvr additive="base">
                                        <p:cTn id="7" dur="500" fill="hold"/>
                                        <p:tgtEl>
                                          <p:spTgt spid="105473"/>
                                        </p:tgtEl>
                                        <p:attrNameLst>
                                          <p:attrName>ppt_x</p:attrName>
                                        </p:attrNameLst>
                                      </p:cBhvr>
                                      <p:tavLst>
                                        <p:tav tm="0">
                                          <p:val>
                                            <p:strVal val="#ppt_x"/>
                                          </p:val>
                                        </p:tav>
                                        <p:tav tm="100000">
                                          <p:val>
                                            <p:strVal val="#ppt_x"/>
                                          </p:val>
                                        </p:tav>
                                      </p:tavLst>
                                    </p:anim>
                                    <p:anim calcmode="lin" valueType="num">
                                      <p:cBhvr additive="base">
                                        <p:cTn id="8" dur="500" fill="hold"/>
                                        <p:tgtEl>
                                          <p:spTgt spid="1054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14380"/>
          </a:xfrm>
        </p:spPr>
        <p:txBody>
          <a:bodyPr>
            <a:normAutofit fontScale="90000"/>
          </a:bodyPr>
          <a:lstStyle/>
          <a:p>
            <a:r>
              <a:rPr lang="uk-UA" b="1" dirty="0" smtClean="0"/>
              <a:t>Відповіді </a:t>
            </a:r>
            <a:endParaRPr lang="ru-RU" b="1"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857232"/>
            <a:ext cx="4040188" cy="5054617"/>
          </a:xfrm>
          <a:ln/>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lvl="0">
              <a:buNone/>
            </a:pPr>
            <a:r>
              <a:rPr lang="uk-UA" sz="3600" b="1" dirty="0" smtClean="0">
                <a:latin typeface="Arial Narrow" pitchFamily="34" charset="0"/>
              </a:rPr>
              <a:t>1.  Полтавщини</a:t>
            </a:r>
            <a:endParaRPr lang="ru-RU" sz="3600" b="1" dirty="0" smtClean="0">
              <a:latin typeface="Arial Narrow" pitchFamily="34" charset="0"/>
            </a:endParaRPr>
          </a:p>
          <a:p>
            <a:pPr lvl="0">
              <a:buNone/>
            </a:pPr>
            <a:r>
              <a:rPr lang="uk-UA" sz="3600" b="1" dirty="0" smtClean="0">
                <a:latin typeface="Arial Narrow" pitchFamily="34" charset="0"/>
              </a:rPr>
              <a:t>2.  «</a:t>
            </a:r>
            <a:r>
              <a:rPr lang="uk-UA" sz="3600" b="1" dirty="0" err="1" smtClean="0">
                <a:latin typeface="Arial Narrow" pitchFamily="34" charset="0"/>
              </a:rPr>
              <a:t>Первоміст</a:t>
            </a:r>
            <a:r>
              <a:rPr lang="uk-UA" sz="3600" b="1" dirty="0" smtClean="0">
                <a:latin typeface="Arial Narrow" pitchFamily="34" charset="0"/>
              </a:rPr>
              <a:t>», «Смерть у Києві», «Розгін»</a:t>
            </a:r>
            <a:endParaRPr lang="ru-RU" sz="3600" b="1" dirty="0" smtClean="0">
              <a:latin typeface="Arial Narrow" pitchFamily="34" charset="0"/>
            </a:endParaRPr>
          </a:p>
          <a:p>
            <a:pPr lvl="0">
              <a:buNone/>
            </a:pPr>
            <a:r>
              <a:rPr lang="uk-UA" sz="3600" b="1" dirty="0" smtClean="0">
                <a:latin typeface="Arial Narrow" pitchFamily="34" charset="0"/>
              </a:rPr>
              <a:t>3.  «Диво», «</a:t>
            </a:r>
            <a:r>
              <a:rPr lang="uk-UA" sz="3600" b="1" dirty="0" err="1" smtClean="0">
                <a:latin typeface="Arial Narrow" pitchFamily="34" charset="0"/>
              </a:rPr>
              <a:t>Первоміст</a:t>
            </a:r>
            <a:r>
              <a:rPr lang="uk-UA" sz="3600" b="1" dirty="0" smtClean="0">
                <a:latin typeface="Arial Narrow" pitchFamily="34" charset="0"/>
              </a:rPr>
              <a:t>», «Смерть у Києві», «Євпраксія»</a:t>
            </a:r>
            <a:endParaRPr lang="ru-RU" sz="3600" b="1" dirty="0" smtClean="0">
              <a:latin typeface="Arial Narrow" pitchFamily="34" charset="0"/>
            </a:endParaRPr>
          </a:p>
          <a:p>
            <a:pPr lvl="0">
              <a:buNone/>
            </a:pPr>
            <a:r>
              <a:rPr lang="uk-UA" sz="3600" b="1" dirty="0" smtClean="0">
                <a:latin typeface="Arial Narrow" pitchFamily="34" charset="0"/>
              </a:rPr>
              <a:t>4.  «Диво»</a:t>
            </a:r>
            <a:endParaRPr lang="ru-RU" sz="3600" b="1" dirty="0" smtClean="0">
              <a:latin typeface="Arial Narrow" pitchFamily="34" charset="0"/>
            </a:endParaRPr>
          </a:p>
          <a:p>
            <a:pPr lvl="0">
              <a:buNone/>
            </a:pPr>
            <a:r>
              <a:rPr lang="uk-UA" sz="3600" b="1" dirty="0" smtClean="0">
                <a:latin typeface="Arial Narrow" pitchFamily="34" charset="0"/>
              </a:rPr>
              <a:t>5.  Трьох </a:t>
            </a:r>
            <a:endParaRPr lang="ru-RU" sz="3600" b="1" dirty="0" smtClean="0">
              <a:latin typeface="Arial Narrow" pitchFamily="34" charset="0"/>
            </a:endParaRPr>
          </a:p>
          <a:p>
            <a:pPr lvl="0">
              <a:buNone/>
            </a:pPr>
            <a:endParaRPr lang="ru-RU" dirty="0" smtClean="0"/>
          </a:p>
          <a:p>
            <a:endParaRPr lang="ru-RU" dirty="0"/>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a:xfrm>
            <a:off x="4643438" y="857232"/>
            <a:ext cx="4039200" cy="5054617"/>
          </a:xfrm>
          <a:ln/>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r>
              <a:rPr lang="uk-UA" sz="3600" b="1" dirty="0" smtClean="0">
                <a:latin typeface="Arial Narrow" pitchFamily="34" charset="0"/>
              </a:rPr>
              <a:t>6.  </a:t>
            </a:r>
            <a:r>
              <a:rPr lang="uk-UA" sz="3600" b="1" dirty="0" err="1" smtClean="0">
                <a:latin typeface="Arial Narrow" pitchFamily="34" charset="0"/>
              </a:rPr>
              <a:t>Сивоок</a:t>
            </a:r>
            <a:r>
              <a:rPr lang="uk-UA" sz="3600" b="1" dirty="0" smtClean="0">
                <a:latin typeface="Arial Narrow" pitchFamily="34" charset="0"/>
              </a:rPr>
              <a:t> і Лучук</a:t>
            </a:r>
            <a:endParaRPr lang="ru-RU" sz="3600" b="1" dirty="0" smtClean="0">
              <a:latin typeface="Arial Narrow" pitchFamily="34" charset="0"/>
            </a:endParaRPr>
          </a:p>
          <a:p>
            <a:pPr lvl="0">
              <a:buNone/>
            </a:pPr>
            <a:r>
              <a:rPr lang="uk-UA" sz="3600" b="1" dirty="0" smtClean="0">
                <a:latin typeface="Arial Narrow" pitchFamily="34" charset="0"/>
              </a:rPr>
              <a:t>7.  Церква Богородиці</a:t>
            </a:r>
            <a:endParaRPr lang="ru-RU" sz="3600" b="1" dirty="0" smtClean="0">
              <a:latin typeface="Arial Narrow" pitchFamily="34" charset="0"/>
            </a:endParaRPr>
          </a:p>
          <a:p>
            <a:pPr lvl="0">
              <a:buNone/>
            </a:pPr>
            <a:r>
              <a:rPr lang="uk-UA" sz="3600" b="1" dirty="0" smtClean="0">
                <a:latin typeface="Arial Narrow" pitchFamily="34" charset="0"/>
              </a:rPr>
              <a:t>8.  Ярослава Мудрого</a:t>
            </a:r>
            <a:endParaRPr lang="ru-RU" sz="3600" b="1" dirty="0" smtClean="0">
              <a:latin typeface="Arial Narrow" pitchFamily="34" charset="0"/>
            </a:endParaRPr>
          </a:p>
          <a:p>
            <a:pPr lvl="0">
              <a:buNone/>
            </a:pPr>
            <a:r>
              <a:rPr lang="uk-UA" sz="3600" b="1" dirty="0" smtClean="0">
                <a:latin typeface="Arial Narrow" pitchFamily="34" charset="0"/>
              </a:rPr>
              <a:t>9.  </a:t>
            </a:r>
            <a:r>
              <a:rPr lang="uk-UA" sz="3600" b="1" dirty="0" err="1" smtClean="0">
                <a:latin typeface="Arial Narrow" pitchFamily="34" charset="0"/>
              </a:rPr>
              <a:t>Сивоок</a:t>
            </a:r>
            <a:endParaRPr lang="ru-RU" sz="3600" b="1" dirty="0" smtClean="0">
              <a:latin typeface="Arial Narrow" pitchFamily="34" charset="0"/>
            </a:endParaRPr>
          </a:p>
          <a:p>
            <a:pPr lvl="0">
              <a:buNone/>
            </a:pPr>
            <a:r>
              <a:rPr lang="uk-UA" sz="3600" b="1" dirty="0" smtClean="0">
                <a:latin typeface="Arial Narrow" pitchFamily="34" charset="0"/>
              </a:rPr>
              <a:t>10. «Світити»</a:t>
            </a:r>
            <a:endParaRPr lang="ru-RU" sz="3600" b="1" dirty="0" smtClean="0">
              <a:latin typeface="Arial Narrow" pitchFamily="34" charset="0"/>
            </a:endParaRPr>
          </a:p>
          <a:p>
            <a:pPr lvl="0">
              <a:buNone/>
            </a:pPr>
            <a:r>
              <a:rPr lang="uk-UA" sz="3600" b="1" dirty="0" smtClean="0">
                <a:latin typeface="Arial Narrow" pitchFamily="34" charset="0"/>
              </a:rPr>
              <a:t>11. Ярослав</a:t>
            </a:r>
            <a:endParaRPr lang="ru-RU" sz="3600" b="1" dirty="0" smtClean="0">
              <a:latin typeface="Arial Narrow" pitchFamily="34" charset="0"/>
            </a:endParaRPr>
          </a:p>
          <a:p>
            <a:pPr lvl="0">
              <a:buNone/>
            </a:pPr>
            <a:r>
              <a:rPr lang="uk-UA" sz="3600" b="1" dirty="0" smtClean="0">
                <a:latin typeface="Arial Narrow" pitchFamily="34" charset="0"/>
              </a:rPr>
              <a:t>12. Ситник</a:t>
            </a:r>
            <a:endParaRPr lang="ru-RU" sz="36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bg/>
                                          </p:spTgt>
                                        </p:tgtEl>
                                        <p:attrNameLst>
                                          <p:attrName>style.visibility</p:attrName>
                                        </p:attrNameLst>
                                      </p:cBhvr>
                                      <p:to>
                                        <p:strVal val="visible"/>
                                      </p:to>
                                    </p:set>
                                    <p:anim calcmode="lin" valueType="num">
                                      <p:cBhvr additive="base">
                                        <p:cTn id="5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additive="base">
                                        <p:cTn id="6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additive="base">
                                        <p:cTn id="7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 calcmode="lin" valueType="num">
                                      <p:cBhvr additive="base">
                                        <p:cTn id="7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additive="base">
                                        <p:cTn id="8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anim calcmode="lin" valueType="num">
                                      <p:cBhvr additive="base">
                                        <p:cTn id="9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xEl>
                                              <p:pRg st="6" end="6"/>
                                            </p:txEl>
                                          </p:spTgt>
                                        </p:tgtEl>
                                        <p:attrNameLst>
                                          <p:attrName>style.visibility</p:attrName>
                                        </p:attrNameLst>
                                      </p:cBhvr>
                                      <p:to>
                                        <p:strVal val="visible"/>
                                      </p:to>
                                    </p:set>
                                    <p:anim calcmode="lin" valueType="num">
                                      <p:cBhvr additive="base">
                                        <p:cTn id="9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71810"/>
            <a:ext cx="8229600" cy="2359040"/>
          </a:xfrm>
        </p:spPr>
        <p:txBody>
          <a:bodyPr>
            <a:normAutofit fontScale="90000"/>
          </a:bodyPr>
          <a:lstStyle/>
          <a:p>
            <a:pPr>
              <a:defRPr/>
            </a:pPr>
            <a:r>
              <a:rPr lang="en-US" dirty="0" smtClean="0">
                <a:effectLst>
                  <a:outerShdw blurRad="38100" dist="38100" dir="2700000" algn="tl">
                    <a:srgbClr val="4E5B6F"/>
                  </a:outerShdw>
                </a:effectLst>
                <a:latin typeface="Verdana" pitchFamily="34" charset="0"/>
              </a:rPr>
              <a:t>© </a:t>
            </a:r>
            <a:r>
              <a:rPr lang="uk-UA" dirty="0" smtClean="0">
                <a:effectLst>
                  <a:outerShdw blurRad="38100" dist="38100" dir="2700000" algn="tl">
                    <a:srgbClr val="4E5B6F"/>
                  </a:outerShdw>
                </a:effectLst>
                <a:latin typeface="Verdana" pitchFamily="34" charset="0"/>
              </a:rPr>
              <a:t>Л. Скрипник,</a:t>
            </a:r>
            <a:br>
              <a:rPr lang="uk-UA" dirty="0" smtClean="0">
                <a:effectLst>
                  <a:outerShdw blurRad="38100" dist="38100" dir="2700000" algn="tl">
                    <a:srgbClr val="4E5B6F"/>
                  </a:outerShdw>
                </a:effectLst>
                <a:latin typeface="Verdana" pitchFamily="34" charset="0"/>
              </a:rPr>
            </a:br>
            <a:r>
              <a:rPr lang="uk-UA" dirty="0" smtClean="0">
                <a:effectLst>
                  <a:outerShdw blurRad="38100" dist="38100" dir="2700000" algn="tl">
                    <a:srgbClr val="4E5B6F"/>
                  </a:outerShdw>
                </a:effectLst>
                <a:latin typeface="Verdana" pitchFamily="34" charset="0"/>
              </a:rPr>
              <a:t> </a:t>
            </a:r>
            <a:r>
              <a:rPr lang="uk-UA" dirty="0" smtClean="0">
                <a:effectLst>
                  <a:outerShdw blurRad="38100" dist="38100" dir="2700000" algn="tl">
                    <a:srgbClr val="4E5B6F"/>
                  </a:outerShdw>
                </a:effectLst>
                <a:latin typeface="Verdana" pitchFamily="34" charset="0"/>
              </a:rPr>
              <a:t>учитель-методист</a:t>
            </a:r>
            <a:br>
              <a:rPr lang="uk-UA" dirty="0" smtClean="0">
                <a:effectLst>
                  <a:outerShdw blurRad="38100" dist="38100" dir="2700000" algn="tl">
                    <a:srgbClr val="4E5B6F"/>
                  </a:outerShdw>
                </a:effectLst>
                <a:latin typeface="Verdana" pitchFamily="34" charset="0"/>
              </a:rPr>
            </a:br>
            <a:r>
              <a:rPr lang="uk-UA" dirty="0" smtClean="0">
                <a:effectLst>
                  <a:outerShdw blurRad="38100" dist="38100" dir="2700000" algn="tl">
                    <a:srgbClr val="4E5B6F"/>
                  </a:outerShdw>
                </a:effectLst>
                <a:latin typeface="Verdana" pitchFamily="34" charset="0"/>
              </a:rPr>
              <a:t> </a:t>
            </a:r>
            <a:r>
              <a:rPr lang="uk-UA" dirty="0" smtClean="0">
                <a:effectLst>
                  <a:outerShdw blurRad="38100" dist="38100" dir="2700000" algn="tl">
                    <a:srgbClr val="4E5B6F"/>
                  </a:outerShdw>
                </a:effectLst>
                <a:latin typeface="Verdana" pitchFamily="34" charset="0"/>
              </a:rPr>
              <a:t>СЗШ № 225</a:t>
            </a:r>
            <a:br>
              <a:rPr lang="uk-UA" dirty="0" smtClean="0">
                <a:effectLst>
                  <a:outerShdw blurRad="38100" dist="38100" dir="2700000" algn="tl">
                    <a:srgbClr val="4E5B6F"/>
                  </a:outerShdw>
                </a:effectLst>
                <a:latin typeface="Verdana" pitchFamily="34" charset="0"/>
              </a:rPr>
            </a:br>
            <a:r>
              <a:rPr lang="uk-UA" dirty="0" err="1" smtClean="0">
                <a:effectLst>
                  <a:outerShdw blurRad="38100" dist="38100" dir="2700000" algn="tl">
                    <a:srgbClr val="4E5B6F"/>
                  </a:outerShdw>
                </a:effectLst>
                <a:latin typeface="Verdana" pitchFamily="34" charset="0"/>
              </a:rPr>
              <a:t>Оболонського</a:t>
            </a:r>
            <a:r>
              <a:rPr lang="uk-UA" dirty="0" smtClean="0">
                <a:effectLst>
                  <a:outerShdw blurRad="38100" dist="38100" dir="2700000" algn="tl">
                    <a:srgbClr val="4E5B6F"/>
                  </a:outerShdw>
                </a:effectLst>
                <a:latin typeface="Verdana" pitchFamily="34" charset="0"/>
              </a:rPr>
              <a:t> району </a:t>
            </a:r>
            <a:r>
              <a:rPr lang="uk-UA" dirty="0" err="1" smtClean="0">
                <a:effectLst>
                  <a:outerShdw blurRad="38100" dist="38100" dir="2700000" algn="tl">
                    <a:srgbClr val="4E5B6F"/>
                  </a:outerShdw>
                </a:effectLst>
                <a:latin typeface="Verdana" pitchFamily="34" charset="0"/>
              </a:rPr>
              <a:t>м.Києва</a:t>
            </a:r>
            <a:r>
              <a:rPr lang="uk-UA"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14314"/>
          </a:xfrm>
        </p:spPr>
        <p:txBody>
          <a:bodyPr>
            <a:normAutofit fontScale="90000"/>
          </a:bodyPr>
          <a:lstStyle/>
          <a:p>
            <a:endParaRPr lang="ru-RU" dirty="0"/>
          </a:p>
        </p:txBody>
      </p:sp>
      <p:pic>
        <p:nvPicPr>
          <p:cNvPr id="114690" name="Picture 2"/>
          <p:cNvPicPr>
            <a:picLocks noGrp="1" noChangeAspect="1" noChangeArrowheads="1"/>
          </p:cNvPicPr>
          <p:nvPr>
            <p:ph idx="1"/>
          </p:nvPr>
        </p:nvPicPr>
        <p:blipFill>
          <a:blip r:embed="rId2"/>
          <a:srcRect/>
          <a:stretch>
            <a:fillRect/>
          </a:stretch>
        </p:blipFill>
        <p:spPr bwMode="auto">
          <a:xfrm>
            <a:off x="1500166" y="142852"/>
            <a:ext cx="6858048" cy="5286412"/>
          </a:xfrm>
          <a:prstGeom prst="rect">
            <a:avLst/>
          </a:prstGeom>
          <a:noFill/>
          <a:ln w="57150">
            <a:solidFill>
              <a:schemeClr val="accent1">
                <a:lumMod val="75000"/>
              </a:schemeClr>
            </a:solidFill>
            <a:miter lim="800000"/>
            <a:headEnd/>
            <a:tailEnd/>
          </a:ln>
          <a:effectLst/>
        </p:spPr>
      </p:pic>
      <p:sp>
        <p:nvSpPr>
          <p:cNvPr id="114691" name="Rectangle 3"/>
          <p:cNvSpPr>
            <a:spLocks noChangeArrowheads="1"/>
          </p:cNvSpPr>
          <p:nvPr/>
        </p:nvSpPr>
        <p:spPr bwMode="auto">
          <a:xfrm>
            <a:off x="500034" y="5500702"/>
            <a:ext cx="814393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Автограф письменника на книжці, </a:t>
            </a:r>
          </a:p>
          <a:p>
            <a:pPr marL="0" marR="0" lvl="0" indent="0" algn="l" defTabSz="914400" rtl="0" eaLnBrk="1" fontAlgn="base" latinLnBrk="0" hangingPunct="1">
              <a:lnSpc>
                <a:spcPct val="100000"/>
              </a:lnSpc>
              <a:spcBef>
                <a:spcPct val="0"/>
              </a:spcBef>
              <a:spcAft>
                <a:spcPct val="0"/>
              </a:spcAft>
              <a:buClrTx/>
              <a:buSzTx/>
              <a:buFontTx/>
              <a:buNone/>
              <a:tabLst/>
            </a:pPr>
            <a:r>
              <a:rPr lang="uk-UA" sz="3200" dirty="0" smtClean="0">
                <a:latin typeface="Arial Narrow" pitchFamily="34" charset="0"/>
                <a:ea typeface="Calibri" pitchFamily="34" charset="0"/>
                <a:cs typeface="Times New Roman" pitchFamily="18" charset="0"/>
              </a:rPr>
              <a:t>		</a:t>
            </a: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що зберігається в батьківській хаті</a:t>
            </a:r>
            <a:endParaRPr kumimoji="0" lang="uk-UA" sz="32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decel="50000" fill="hold">
                                          <p:stCondLst>
                                            <p:cond delay="0"/>
                                          </p:stCondLst>
                                        </p:cTn>
                                        <p:tgtEl>
                                          <p:spTgt spid="1146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46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4690"/>
                                        </p:tgtEl>
                                        <p:attrNameLst>
                                          <p:attrName>ppt_w</p:attrName>
                                        </p:attrNameLst>
                                      </p:cBhvr>
                                      <p:tavLst>
                                        <p:tav tm="0">
                                          <p:val>
                                            <p:strVal val="#ppt_w*.05"/>
                                          </p:val>
                                        </p:tav>
                                        <p:tav tm="100000">
                                          <p:val>
                                            <p:strVal val="#ppt_w"/>
                                          </p:val>
                                        </p:tav>
                                      </p:tavLst>
                                    </p:anim>
                                    <p:anim calcmode="lin" valueType="num">
                                      <p:cBhvr>
                                        <p:cTn id="10" dur="1000" fill="hold"/>
                                        <p:tgtEl>
                                          <p:spTgt spid="1146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46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46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46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46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1"/>
                                        </p:tgtEl>
                                        <p:attrNameLst>
                                          <p:attrName>style.visibility</p:attrName>
                                        </p:attrNameLst>
                                      </p:cBhvr>
                                      <p:to>
                                        <p:strVal val="visible"/>
                                      </p:to>
                                    </p:set>
                                    <p:anim calcmode="lin" valueType="num">
                                      <p:cBhvr additive="base">
                                        <p:cTn id="19" dur="500" fill="hold"/>
                                        <p:tgtEl>
                                          <p:spTgt spid="114691"/>
                                        </p:tgtEl>
                                        <p:attrNameLst>
                                          <p:attrName>ppt_x</p:attrName>
                                        </p:attrNameLst>
                                      </p:cBhvr>
                                      <p:tavLst>
                                        <p:tav tm="0">
                                          <p:val>
                                            <p:strVal val="#ppt_x"/>
                                          </p:val>
                                        </p:tav>
                                        <p:tav tm="100000">
                                          <p:val>
                                            <p:strVal val="#ppt_x"/>
                                          </p:val>
                                        </p:tav>
                                      </p:tavLst>
                                    </p:anim>
                                    <p:anim calcmode="lin" valueType="num">
                                      <p:cBhvr additive="base">
                                        <p:cTn id="20" dur="500" fill="hold"/>
                                        <p:tgtEl>
                                          <p:spTgt spid="114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42977" y="285728"/>
            <a:ext cx="6858048" cy="4557766"/>
          </a:xfrm>
          <a:prstGeom prst="rect">
            <a:avLst/>
          </a:prstGeom>
          <a:noFill/>
          <a:ln w="9525">
            <a:noFill/>
            <a:miter lim="800000"/>
            <a:headEnd/>
            <a:tailEnd/>
          </a:ln>
          <a:effectLst/>
        </p:spPr>
      </p:pic>
      <p:sp>
        <p:nvSpPr>
          <p:cNvPr id="3" name="Прямоугольник 2"/>
          <p:cNvSpPr/>
          <p:nvPr/>
        </p:nvSpPr>
        <p:spPr>
          <a:xfrm>
            <a:off x="714348" y="5357826"/>
            <a:ext cx="7643866" cy="584775"/>
          </a:xfrm>
          <a:prstGeom prst="rect">
            <a:avLst/>
          </a:prstGeom>
        </p:spPr>
        <p:txBody>
          <a:bodyPr wrap="square">
            <a:spAutoFit/>
          </a:bodyPr>
          <a:lstStyle/>
          <a:p>
            <a:r>
              <a:rPr lang="ru-RU" sz="3200" b="1" dirty="0" smtClean="0">
                <a:latin typeface="Arial Narrow" pitchFamily="34" charset="0"/>
              </a:rPr>
              <a:t>   </a:t>
            </a:r>
            <a:r>
              <a:rPr lang="ru-RU" sz="3200" b="1" dirty="0" err="1" smtClean="0">
                <a:latin typeface="Arial Narrow" pitchFamily="34" charset="0"/>
              </a:rPr>
              <a:t>Павло</a:t>
            </a:r>
            <a:r>
              <a:rPr lang="ru-RU" sz="3200" b="1" dirty="0" smtClean="0">
                <a:latin typeface="Arial Narrow" pitchFamily="34" charset="0"/>
              </a:rPr>
              <a:t> </a:t>
            </a:r>
            <a:r>
              <a:rPr lang="ru-RU" sz="3200" b="1" dirty="0" err="1" smtClean="0">
                <a:latin typeface="Arial Narrow" pitchFamily="34" charset="0"/>
              </a:rPr>
              <a:t>Загребельний</a:t>
            </a:r>
            <a:r>
              <a:rPr lang="ru-RU" sz="3200" dirty="0" smtClean="0">
                <a:latin typeface="Arial Narrow" pitchFamily="34" charset="0"/>
              </a:rPr>
              <a:t> на </a:t>
            </a:r>
            <a:r>
              <a:rPr lang="ru-RU" sz="3200" dirty="0" err="1" smtClean="0">
                <a:latin typeface="Arial Narrow" pitchFamily="34" charset="0"/>
              </a:rPr>
              <a:t>дачі</a:t>
            </a:r>
            <a:r>
              <a:rPr lang="ru-RU" sz="3200" dirty="0" smtClean="0">
                <a:latin typeface="Arial Narrow" pitchFamily="34" charset="0"/>
              </a:rPr>
              <a:t> у </a:t>
            </a:r>
            <a:r>
              <a:rPr lang="ru-RU" sz="3200" dirty="0" err="1" smtClean="0">
                <a:latin typeface="Arial Narrow" pitchFamily="34" charset="0"/>
              </a:rPr>
              <a:t>Кончі-Заспі</a:t>
            </a:r>
            <a:r>
              <a:rPr lang="ru-RU" sz="3200" dirty="0" smtClean="0">
                <a:latin typeface="Arial Narrow" pitchFamily="34" charset="0"/>
              </a:rPr>
              <a:t>. </a:t>
            </a:r>
            <a:endParaRPr lang="ru-RU" sz="32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285728"/>
          </a:xfrm>
        </p:spPr>
        <p:txBody>
          <a:bodyPr>
            <a:normAutofit fontScale="90000"/>
          </a:bodyPr>
          <a:lstStyle/>
          <a:p>
            <a:endParaRPr lang="ru-RU" dirty="0"/>
          </a:p>
        </p:txBody>
      </p:sp>
      <p:pic>
        <p:nvPicPr>
          <p:cNvPr id="116738" name="Picture 2"/>
          <p:cNvPicPr>
            <a:picLocks noGrp="1" noChangeAspect="1" noChangeArrowheads="1"/>
          </p:cNvPicPr>
          <p:nvPr>
            <p:ph idx="1"/>
          </p:nvPr>
        </p:nvPicPr>
        <p:blipFill>
          <a:blip r:embed="rId2"/>
          <a:srcRect/>
          <a:stretch>
            <a:fillRect/>
          </a:stretch>
        </p:blipFill>
        <p:spPr bwMode="auto">
          <a:xfrm>
            <a:off x="1428728" y="571480"/>
            <a:ext cx="7286676" cy="5005407"/>
          </a:xfrm>
          <a:prstGeom prst="rect">
            <a:avLst/>
          </a:prstGeom>
          <a:noFill/>
          <a:ln w="57150">
            <a:solidFill>
              <a:schemeClr val="accent1">
                <a:lumMod val="75000"/>
              </a:schemeClr>
            </a:solidFill>
            <a:miter lim="800000"/>
            <a:headEnd/>
            <a:tailEnd/>
          </a:ln>
          <a:effectLst/>
        </p:spPr>
      </p:pic>
      <p:sp>
        <p:nvSpPr>
          <p:cNvPr id="116739" name="Rectangle 3"/>
          <p:cNvSpPr>
            <a:spLocks noChangeArrowheads="1"/>
          </p:cNvSpPr>
          <p:nvPr/>
        </p:nvSpPr>
        <p:spPr bwMode="auto">
          <a:xfrm>
            <a:off x="1571604" y="5572140"/>
            <a:ext cx="707236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Колишня школа в </a:t>
            </a:r>
            <a:r>
              <a:rPr kumimoji="0" lang="uk-UA" sz="32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с.Озера</a:t>
            </a:r>
            <a:r>
              <a:rPr kumimoji="0" lang="uk-UA" sz="32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в якій навчався П.Загребельний – випускник 1941р</a:t>
            </a:r>
            <a:endParaRPr kumimoji="0" lang="uk-UA" sz="32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500" decel="50000" fill="hold">
                                          <p:stCondLst>
                                            <p:cond delay="0"/>
                                          </p:stCondLst>
                                        </p:cTn>
                                        <p:tgtEl>
                                          <p:spTgt spid="116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6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6738"/>
                                        </p:tgtEl>
                                        <p:attrNameLst>
                                          <p:attrName>ppt_w</p:attrName>
                                        </p:attrNameLst>
                                      </p:cBhvr>
                                      <p:tavLst>
                                        <p:tav tm="0">
                                          <p:val>
                                            <p:strVal val="#ppt_w*.05"/>
                                          </p:val>
                                        </p:tav>
                                        <p:tav tm="100000">
                                          <p:val>
                                            <p:strVal val="#ppt_w"/>
                                          </p:val>
                                        </p:tav>
                                      </p:tavLst>
                                    </p:anim>
                                    <p:anim calcmode="lin" valueType="num">
                                      <p:cBhvr>
                                        <p:cTn id="10" dur="1000" fill="hold"/>
                                        <p:tgtEl>
                                          <p:spTgt spid="116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6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6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6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67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6739"/>
                                        </p:tgtEl>
                                        <p:attrNameLst>
                                          <p:attrName>style.visibility</p:attrName>
                                        </p:attrNameLst>
                                      </p:cBhvr>
                                      <p:to>
                                        <p:strVal val="visible"/>
                                      </p:to>
                                    </p:set>
                                    <p:anim calcmode="lin" valueType="num">
                                      <p:cBhvr>
                                        <p:cTn id="19" dur="500" fill="hold"/>
                                        <p:tgtEl>
                                          <p:spTgt spid="116739"/>
                                        </p:tgtEl>
                                        <p:attrNameLst>
                                          <p:attrName>ppt_w</p:attrName>
                                        </p:attrNameLst>
                                      </p:cBhvr>
                                      <p:tavLst>
                                        <p:tav tm="0">
                                          <p:val>
                                            <p:fltVal val="0"/>
                                          </p:val>
                                        </p:tav>
                                        <p:tav tm="100000">
                                          <p:val>
                                            <p:strVal val="#ppt_w"/>
                                          </p:val>
                                        </p:tav>
                                      </p:tavLst>
                                    </p:anim>
                                    <p:anim calcmode="lin" valueType="num">
                                      <p:cBhvr>
                                        <p:cTn id="20" dur="500" fill="hold"/>
                                        <p:tgtEl>
                                          <p:spTgt spid="116739"/>
                                        </p:tgtEl>
                                        <p:attrNameLst>
                                          <p:attrName>ppt_h</p:attrName>
                                        </p:attrNameLst>
                                      </p:cBhvr>
                                      <p:tavLst>
                                        <p:tav tm="0">
                                          <p:val>
                                            <p:fltVal val="0"/>
                                          </p:val>
                                        </p:tav>
                                        <p:tav tm="100000">
                                          <p:val>
                                            <p:strVal val="#ppt_h"/>
                                          </p:val>
                                        </p:tav>
                                      </p:tavLst>
                                    </p:anim>
                                    <p:animEffect transition="in" filter="fade">
                                      <p:cBhvr>
                                        <p:cTn id="21" dur="5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2428860" y="214290"/>
            <a:ext cx="4614451" cy="5499115"/>
          </a:xfrm>
          <a:prstGeom prst="rect">
            <a:avLst/>
          </a:prstGeom>
          <a:noFill/>
          <a:ln w="57150">
            <a:solidFill>
              <a:schemeClr val="accent1">
                <a:lumMod val="75000"/>
              </a:schemeClr>
            </a:solidFill>
            <a:miter lim="800000"/>
            <a:headEnd/>
            <a:tailEnd/>
          </a:ln>
          <a:effectLst/>
        </p:spPr>
      </p:pic>
      <p:sp>
        <p:nvSpPr>
          <p:cNvPr id="4" name="Прямоугольник 3"/>
          <p:cNvSpPr/>
          <p:nvPr/>
        </p:nvSpPr>
        <p:spPr>
          <a:xfrm>
            <a:off x="714348" y="5786454"/>
            <a:ext cx="7858180" cy="523220"/>
          </a:xfrm>
          <a:prstGeom prst="rect">
            <a:avLst/>
          </a:prstGeom>
        </p:spPr>
        <p:txBody>
          <a:bodyPr wrap="square">
            <a:spAutoFit/>
          </a:bodyPr>
          <a:lstStyle/>
          <a:p>
            <a:r>
              <a:rPr lang="ru-RU" sz="2800" b="1" dirty="0" smtClean="0">
                <a:latin typeface="Arial Narrow" pitchFamily="34" charset="0"/>
                <a:ea typeface="Calibri"/>
              </a:rPr>
              <a:t>    </a:t>
            </a:r>
            <a:r>
              <a:rPr lang="uk-UA" sz="2800" dirty="0" smtClean="0">
                <a:latin typeface="Arial Narrow" pitchFamily="34" charset="0"/>
                <a:ea typeface="Calibri"/>
              </a:rPr>
              <a:t>Могила </a:t>
            </a:r>
            <a:r>
              <a:rPr lang="ru-RU" sz="2800" dirty="0" err="1" smtClean="0">
                <a:latin typeface="Arial Narrow" pitchFamily="34" charset="0"/>
                <a:ea typeface="Calibri"/>
              </a:rPr>
              <a:t>Павл</a:t>
            </a:r>
            <a:r>
              <a:rPr lang="uk-UA" sz="2800" dirty="0" smtClean="0">
                <a:latin typeface="Arial Narrow" pitchFamily="34" charset="0"/>
                <a:ea typeface="Calibri"/>
              </a:rPr>
              <a:t>а</a:t>
            </a:r>
            <a:r>
              <a:rPr lang="ru-RU" sz="2800" dirty="0" smtClean="0">
                <a:latin typeface="Arial Narrow" pitchFamily="34" charset="0"/>
                <a:ea typeface="Calibri"/>
              </a:rPr>
              <a:t> Архипович</a:t>
            </a:r>
            <a:r>
              <a:rPr lang="uk-UA" sz="2800" dirty="0" smtClean="0">
                <a:latin typeface="Arial Narrow" pitchFamily="34" charset="0"/>
                <a:ea typeface="Calibri"/>
              </a:rPr>
              <a:t>а на </a:t>
            </a:r>
            <a:r>
              <a:rPr lang="ru-RU" sz="2800" dirty="0" err="1" smtClean="0">
                <a:latin typeface="Arial Narrow" pitchFamily="34" charset="0"/>
                <a:ea typeface="Calibri"/>
              </a:rPr>
              <a:t>Байков</a:t>
            </a:r>
            <a:r>
              <a:rPr lang="uk-UA" sz="2800" dirty="0" smtClean="0">
                <a:latin typeface="Arial Narrow" pitchFamily="34" charset="0"/>
                <a:ea typeface="Calibri"/>
              </a:rPr>
              <a:t>ому</a:t>
            </a:r>
            <a:r>
              <a:rPr lang="ru-RU" sz="2800" dirty="0" smtClean="0">
                <a:latin typeface="Arial Narrow" pitchFamily="34" charset="0"/>
                <a:ea typeface="Calibri"/>
              </a:rPr>
              <a:t> </a:t>
            </a:r>
            <a:r>
              <a:rPr lang="ru-RU" sz="2800" dirty="0" err="1" smtClean="0">
                <a:latin typeface="Arial Narrow" pitchFamily="34" charset="0"/>
                <a:ea typeface="Calibri"/>
              </a:rPr>
              <a:t>кладовищ</a:t>
            </a:r>
            <a:r>
              <a:rPr lang="uk-UA" sz="2800" dirty="0" smtClean="0">
                <a:latin typeface="Arial Narrow" pitchFamily="34" charset="0"/>
                <a:ea typeface="Calibri"/>
              </a:rPr>
              <a:t>і </a:t>
            </a:r>
            <a:endParaRPr lang="ru-RU"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933</TotalTime>
  <Words>1846</Words>
  <Application>Microsoft Office PowerPoint</Application>
  <PresentationFormat>Экран (4:3)</PresentationFormat>
  <Paragraphs>290</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Brooklet</vt:lpstr>
      <vt:lpstr> Павло Загребельний (1924-2009) </vt:lpstr>
      <vt:lpstr>Слайд 2</vt:lpstr>
      <vt:lpstr>Життєвий і творчий шлях  Павла Загребельного</vt:lpstr>
      <vt:lpstr>Слайд 4</vt:lpstr>
      <vt:lpstr>Слайд 5</vt:lpstr>
      <vt:lpstr>Слайд 6</vt:lpstr>
      <vt:lpstr>Слайд 7</vt:lpstr>
      <vt:lpstr>Слайд 8</vt:lpstr>
      <vt:lpstr>Слайд 9</vt:lpstr>
      <vt:lpstr>Слайд 10</vt:lpstr>
      <vt:lpstr>Творча спадщина П.Загребельного</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 Часові площини  </vt:lpstr>
      <vt:lpstr>Слайд 26</vt:lpstr>
      <vt:lpstr>Проблематика </vt:lpstr>
      <vt:lpstr>Робота з текстом</vt:lpstr>
      <vt:lpstr>Слайд 29</vt:lpstr>
      <vt:lpstr>Слайд 30</vt:lpstr>
      <vt:lpstr>Слайд 31</vt:lpstr>
      <vt:lpstr>Слайд 32</vt:lpstr>
      <vt:lpstr>Слайд 33</vt:lpstr>
      <vt:lpstr> Софія Київська –  історична пам'ятка і символ  </vt:lpstr>
      <vt:lpstr>Слайд 35</vt:lpstr>
      <vt:lpstr>Розкрити проблему  “Людина і мистецтво”</vt:lpstr>
      <vt:lpstr>  Естафета людського духу – композиційний центр,  що забезпечує цілісність роману   </vt:lpstr>
      <vt:lpstr>Слайд 38</vt:lpstr>
      <vt:lpstr>Слайд 39</vt:lpstr>
      <vt:lpstr> Поєднання язичництва і християнства в душі Сивоока  </vt:lpstr>
      <vt:lpstr>«Табель про ранги» кольорів – віддзеркалення сил і пристрастей світу.</vt:lpstr>
      <vt:lpstr>Слайд 42</vt:lpstr>
      <vt:lpstr>Слайд 43</vt:lpstr>
      <vt:lpstr> Життя Сивоока –  9 концентричних кіл  </vt:lpstr>
      <vt:lpstr>Слайд 45</vt:lpstr>
      <vt:lpstr> Шлях  Сивоока на вершину слави  </vt:lpstr>
      <vt:lpstr>Слайд 47</vt:lpstr>
      <vt:lpstr>Слайд 48</vt:lpstr>
      <vt:lpstr>Слайд 49</vt:lpstr>
      <vt:lpstr>Слайд 50</vt:lpstr>
      <vt:lpstr>Слайд 51</vt:lpstr>
      <vt:lpstr>Слайд 52</vt:lpstr>
      <vt:lpstr>Літературний диктант</vt:lpstr>
      <vt:lpstr>Слайд 54</vt:lpstr>
      <vt:lpstr>Відповіді </vt:lpstr>
      <vt:lpstr>© Л. Скрипник,  учитель-методист  СЗШ № 225 Оболонського району м.Києва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home</cp:lastModifiedBy>
  <cp:revision>100</cp:revision>
  <dcterms:created xsi:type="dcterms:W3CDTF">2011-04-05T17:39:26Z</dcterms:created>
  <dcterms:modified xsi:type="dcterms:W3CDTF">2012-01-30T17:49:54Z</dcterms:modified>
</cp:coreProperties>
</file>