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0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57" r:id="rId25"/>
    <p:sldId id="278" r:id="rId26"/>
    <p:sldId id="279" r:id="rId27"/>
    <p:sldId id="280" r:id="rId28"/>
    <p:sldId id="283" r:id="rId29"/>
    <p:sldId id="282" r:id="rId30"/>
    <p:sldId id="281" r:id="rId31"/>
    <p:sldId id="284" r:id="rId32"/>
    <p:sldId id="285" r:id="rId33"/>
    <p:sldId id="287" r:id="rId34"/>
    <p:sldId id="286" r:id="rId35"/>
    <p:sldId id="288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1CF24-FF13-49F0-9275-9459B7761855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6B17F-2A55-43F8-8E05-3A46AD66A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4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B17F-2A55-43F8-8E05-3A46AD66A7E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7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088E-8817-40C2-9F3A-3EBB51166B4F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8EE-F81D-457E-A66D-719C05C83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9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088E-8817-40C2-9F3A-3EBB51166B4F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8EE-F81D-457E-A66D-719C05C83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0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088E-8817-40C2-9F3A-3EBB51166B4F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8EE-F81D-457E-A66D-719C05C83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31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C191-E305-444E-B317-147245C1CD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3CFC-B018-43EE-99DF-F54BCC2D2D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2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C191-E305-444E-B317-147245C1CD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3CFC-B018-43EE-99DF-F54BCC2D2D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08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C191-E305-444E-B317-147245C1CD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3CFC-B018-43EE-99DF-F54BCC2D2D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45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C191-E305-444E-B317-147245C1CD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3CFC-B018-43EE-99DF-F54BCC2D2D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54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C191-E305-444E-B317-147245C1CD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3CFC-B018-43EE-99DF-F54BCC2D2D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04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C191-E305-444E-B317-147245C1CD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3CFC-B018-43EE-99DF-F54BCC2D2D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64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C191-E305-444E-B317-147245C1CD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3CFC-B018-43EE-99DF-F54BCC2D2D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2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C191-E305-444E-B317-147245C1CD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3CFC-B018-43EE-99DF-F54BCC2D2D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088E-8817-40C2-9F3A-3EBB51166B4F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8EE-F81D-457E-A66D-719C05C83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301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C191-E305-444E-B317-147245C1CD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3CFC-B018-43EE-99DF-F54BCC2D2D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29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C191-E305-444E-B317-147245C1CD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3CFC-B018-43EE-99DF-F54BCC2D2D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08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C191-E305-444E-B317-147245C1CD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3CFC-B018-43EE-99DF-F54BCC2D2D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81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05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57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49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77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2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45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088E-8817-40C2-9F3A-3EBB51166B4F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8EE-F81D-457E-A66D-719C05C83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7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88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66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6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5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088E-8817-40C2-9F3A-3EBB51166B4F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8EE-F81D-457E-A66D-719C05C83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4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088E-8817-40C2-9F3A-3EBB51166B4F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8EE-F81D-457E-A66D-719C05C83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7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088E-8817-40C2-9F3A-3EBB51166B4F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8EE-F81D-457E-A66D-719C05C83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0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088E-8817-40C2-9F3A-3EBB51166B4F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8EE-F81D-457E-A66D-719C05C83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5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088E-8817-40C2-9F3A-3EBB51166B4F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8EE-F81D-457E-A66D-719C05C83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9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088E-8817-40C2-9F3A-3EBB51166B4F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8EE-F81D-457E-A66D-719C05C83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4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00B0F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2088E-8817-40C2-9F3A-3EBB51166B4F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4E8EE-F81D-457E-A66D-719C05C83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81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00B0F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3C191-E305-444E-B317-147245C1CD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A3CFC-B018-43EE-99DF-F54BCC2D2D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00B0F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3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568952" cy="1470025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Кругообіг речовин в природі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89240"/>
            <a:ext cx="6400800" cy="1268760"/>
          </a:xfrm>
        </p:spPr>
        <p:txBody>
          <a:bodyPr>
            <a:normAutofit/>
          </a:bodyPr>
          <a:lstStyle/>
          <a:p>
            <a:pPr algn="r"/>
            <a:r>
              <a:rPr lang="uk-UA" sz="2000" dirty="0" smtClean="0"/>
              <a:t>Підготували учениці 11-А класу</a:t>
            </a:r>
          </a:p>
          <a:p>
            <a:pPr algn="r"/>
            <a:r>
              <a:rPr lang="uk-UA" sz="2000" dirty="0" err="1" smtClean="0"/>
              <a:t>Олевської</a:t>
            </a:r>
            <a:r>
              <a:rPr lang="uk-UA" sz="2000" dirty="0" smtClean="0"/>
              <a:t> гімназії</a:t>
            </a:r>
          </a:p>
          <a:p>
            <a:pPr algn="r"/>
            <a:r>
              <a:rPr lang="uk-UA" sz="2000" dirty="0" err="1" smtClean="0"/>
              <a:t>Шейко</a:t>
            </a:r>
            <a:r>
              <a:rPr lang="uk-UA" sz="2000" dirty="0" smtClean="0"/>
              <a:t> Ю., </a:t>
            </a:r>
            <a:r>
              <a:rPr lang="uk-UA" sz="2000" dirty="0" err="1" smtClean="0"/>
              <a:t>Рудницька</a:t>
            </a:r>
            <a:r>
              <a:rPr lang="uk-UA" sz="2000" dirty="0" smtClean="0"/>
              <a:t> Я., Кравченко Т.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5184576" cy="356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547" y="54868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  </a:t>
            </a:r>
            <a:r>
              <a:rPr lang="ru-RU" dirty="0" err="1">
                <a:solidFill>
                  <a:prstClr val="black"/>
                </a:solidFill>
              </a:rPr>
              <a:t>Нескінченний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процес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кругообігу</a:t>
            </a:r>
            <a:r>
              <a:rPr lang="ru-RU" dirty="0">
                <a:solidFill>
                  <a:prstClr val="black"/>
                </a:solidFill>
              </a:rPr>
              <a:t> води приводить у </a:t>
            </a:r>
            <a:r>
              <a:rPr lang="ru-RU" dirty="0" err="1">
                <a:solidFill>
                  <a:prstClr val="black"/>
                </a:solidFill>
              </a:rPr>
              <a:t>дію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Сонце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err="1">
                <a:solidFill>
                  <a:prstClr val="black"/>
                </a:solidFill>
              </a:rPr>
              <a:t>Цей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глобальний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процес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здійснюється</a:t>
            </a:r>
            <a:r>
              <a:rPr lang="ru-RU" dirty="0">
                <a:solidFill>
                  <a:prstClr val="black"/>
                </a:solidFill>
              </a:rPr>
              <a:t> в замкнутому </a:t>
            </a:r>
            <a:r>
              <a:rPr lang="ru-RU" dirty="0" err="1">
                <a:solidFill>
                  <a:prstClr val="black"/>
                </a:solidFill>
              </a:rPr>
              <a:t>циклі</a:t>
            </a:r>
            <a:r>
              <a:rPr lang="ru-RU" dirty="0">
                <a:solidFill>
                  <a:prstClr val="black"/>
                </a:solidFill>
              </a:rPr>
              <a:t>, тому </a:t>
            </a:r>
            <a:r>
              <a:rPr lang="ru-RU" dirty="0" err="1">
                <a:solidFill>
                  <a:prstClr val="black"/>
                </a:solidFill>
              </a:rPr>
              <a:t>загальна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кількість</a:t>
            </a:r>
            <a:r>
              <a:rPr lang="ru-RU" dirty="0">
                <a:solidFill>
                  <a:prstClr val="black"/>
                </a:solidFill>
              </a:rPr>
              <a:t> води на </a:t>
            </a:r>
            <a:r>
              <a:rPr lang="ru-RU" dirty="0" err="1">
                <a:solidFill>
                  <a:prstClr val="black"/>
                </a:solidFill>
              </a:rPr>
              <a:t>планеті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відносно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постійна</a:t>
            </a:r>
            <a:r>
              <a:rPr lang="ru-RU" dirty="0">
                <a:solidFill>
                  <a:prstClr val="black"/>
                </a:solidFill>
              </a:rPr>
              <a:t>. Вода </a:t>
            </a:r>
            <a:r>
              <a:rPr lang="ru-RU" dirty="0" err="1">
                <a:solidFill>
                  <a:prstClr val="black"/>
                </a:solidFill>
              </a:rPr>
              <a:t>з’єднує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між</a:t>
            </a:r>
            <a:r>
              <a:rPr lang="ru-RU" dirty="0">
                <a:solidFill>
                  <a:prstClr val="black"/>
                </a:solidFill>
              </a:rPr>
              <a:t> собою </a:t>
            </a:r>
            <a:r>
              <a:rPr lang="ru-RU" dirty="0" err="1">
                <a:solidFill>
                  <a:prstClr val="black"/>
                </a:solidFill>
              </a:rPr>
              <a:t>різні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компоненти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природи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перетворюючи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їх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єдину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географічну</a:t>
            </a:r>
            <a:r>
              <a:rPr lang="ru-RU" dirty="0">
                <a:solidFill>
                  <a:prstClr val="black"/>
                </a:solidFill>
              </a:rPr>
              <a:t> систему.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4207443" cy="24008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341573" cy="240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76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prstClr val="black"/>
                </a:solidFill>
              </a:rPr>
              <a:t>Значення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океанів</a:t>
            </a:r>
            <a:r>
              <a:rPr lang="ru-RU" b="1" dirty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 err="1">
                <a:solidFill>
                  <a:prstClr val="black"/>
                </a:solidFill>
              </a:rPr>
              <a:t>Океани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займають</a:t>
            </a:r>
            <a:r>
              <a:rPr lang="ru-RU" dirty="0">
                <a:solidFill>
                  <a:prstClr val="black"/>
                </a:solidFill>
              </a:rPr>
              <a:t> 71% </a:t>
            </a:r>
            <a:r>
              <a:rPr lang="ru-RU" dirty="0" err="1">
                <a:solidFill>
                  <a:prstClr val="black"/>
                </a:solidFill>
              </a:rPr>
              <a:t>поверхні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Землі</a:t>
            </a:r>
            <a:r>
              <a:rPr lang="ru-RU" dirty="0">
                <a:solidFill>
                  <a:prstClr val="black"/>
                </a:solidFill>
              </a:rPr>
              <a:t> й </a:t>
            </a:r>
            <a:r>
              <a:rPr lang="ru-RU" dirty="0" err="1">
                <a:solidFill>
                  <a:prstClr val="black"/>
                </a:solidFill>
              </a:rPr>
              <a:t>містять</a:t>
            </a:r>
            <a:r>
              <a:rPr lang="ru-RU" dirty="0">
                <a:solidFill>
                  <a:prstClr val="black"/>
                </a:solidFill>
              </a:rPr>
              <a:t> 97% </a:t>
            </a:r>
            <a:r>
              <a:rPr lang="ru-RU" dirty="0" err="1">
                <a:solidFill>
                  <a:prstClr val="black"/>
                </a:solidFill>
              </a:rPr>
              <a:t>усієї</a:t>
            </a:r>
            <a:r>
              <a:rPr lang="ru-RU" dirty="0">
                <a:solidFill>
                  <a:prstClr val="black"/>
                </a:solidFill>
              </a:rPr>
              <a:t> води. Вони </a:t>
            </a:r>
            <a:r>
              <a:rPr lang="ru-RU" dirty="0" err="1">
                <a:solidFill>
                  <a:prstClr val="black"/>
                </a:solidFill>
              </a:rPr>
              <a:t>впливають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формування</a:t>
            </a:r>
            <a:r>
              <a:rPr lang="ru-RU" dirty="0">
                <a:solidFill>
                  <a:prstClr val="black"/>
                </a:solidFill>
              </a:rPr>
              <a:t> погоди. </a:t>
            </a:r>
            <a:r>
              <a:rPr lang="ru-RU" dirty="0" err="1">
                <a:solidFill>
                  <a:prstClr val="black"/>
                </a:solidFill>
              </a:rPr>
              <a:t>Нагріваючись</a:t>
            </a:r>
            <a:r>
              <a:rPr lang="ru-RU" dirty="0">
                <a:solidFill>
                  <a:prstClr val="black"/>
                </a:solidFill>
              </a:rPr>
              <a:t> і </a:t>
            </a:r>
            <a:r>
              <a:rPr lang="ru-RU" dirty="0" err="1">
                <a:solidFill>
                  <a:prstClr val="black"/>
                </a:solidFill>
              </a:rPr>
              <a:t>охолоджуючись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повільніше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ніж</a:t>
            </a:r>
            <a:r>
              <a:rPr lang="ru-RU" dirty="0">
                <a:solidFill>
                  <a:prstClr val="black"/>
                </a:solidFill>
              </a:rPr>
              <a:t> суша, вони </a:t>
            </a:r>
            <a:r>
              <a:rPr lang="ru-RU" dirty="0" err="1">
                <a:solidFill>
                  <a:prstClr val="black"/>
                </a:solidFill>
              </a:rPr>
              <a:t>пом’якшують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коливання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температури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err="1">
                <a:solidFill>
                  <a:prstClr val="black"/>
                </a:solidFill>
              </a:rPr>
              <a:t>Океанські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течії</a:t>
            </a:r>
            <a:r>
              <a:rPr lang="ru-RU" dirty="0">
                <a:solidFill>
                  <a:prstClr val="black"/>
                </a:solidFill>
              </a:rPr>
              <a:t> й </a:t>
            </a:r>
            <a:r>
              <a:rPr lang="ru-RU" dirty="0" err="1">
                <a:solidFill>
                  <a:prstClr val="black"/>
                </a:solidFill>
              </a:rPr>
              <a:t>вертикальне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перемішування</a:t>
            </a:r>
            <a:r>
              <a:rPr lang="ru-RU" dirty="0">
                <a:solidFill>
                  <a:prstClr val="black"/>
                </a:solidFill>
              </a:rPr>
              <a:t> води </a:t>
            </a:r>
            <a:r>
              <a:rPr lang="ru-RU" dirty="0" err="1">
                <a:solidFill>
                  <a:prstClr val="black"/>
                </a:solidFill>
              </a:rPr>
              <a:t>розподіляють</a:t>
            </a:r>
            <a:r>
              <a:rPr lang="ru-RU" dirty="0">
                <a:solidFill>
                  <a:prstClr val="black"/>
                </a:solidFill>
              </a:rPr>
              <a:t> тепло в </a:t>
            </a:r>
            <a:r>
              <a:rPr lang="ru-RU" dirty="0" err="1">
                <a:solidFill>
                  <a:prstClr val="black"/>
                </a:solidFill>
              </a:rPr>
              <a:t>її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товщі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err="1">
                <a:solidFill>
                  <a:prstClr val="black"/>
                </a:solidFill>
              </a:rPr>
              <a:t>Крім</a:t>
            </a:r>
            <a:r>
              <a:rPr lang="ru-RU" dirty="0">
                <a:solidFill>
                  <a:prstClr val="black"/>
                </a:solidFill>
              </a:rPr>
              <a:t> того, океан, </a:t>
            </a:r>
            <a:r>
              <a:rPr lang="ru-RU" dirty="0" err="1">
                <a:solidFill>
                  <a:prstClr val="black"/>
                </a:solidFill>
              </a:rPr>
              <a:t>немов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величезний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морський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конвеєр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що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оперізує</a:t>
            </a:r>
            <a:r>
              <a:rPr lang="ru-RU" dirty="0">
                <a:solidFill>
                  <a:prstClr val="black"/>
                </a:solidFill>
              </a:rPr>
              <a:t> всю планету, </a:t>
            </a:r>
            <a:r>
              <a:rPr lang="ru-RU" dirty="0" err="1">
                <a:solidFill>
                  <a:prstClr val="black"/>
                </a:solidFill>
              </a:rPr>
              <a:t>нескінченно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переміщує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навколо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Землі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теплі</a:t>
            </a:r>
            <a:r>
              <a:rPr lang="ru-RU" dirty="0">
                <a:solidFill>
                  <a:prstClr val="black"/>
                </a:solidFill>
              </a:rPr>
              <a:t> й </a:t>
            </a:r>
            <a:r>
              <a:rPr lang="ru-RU" dirty="0" err="1">
                <a:solidFill>
                  <a:prstClr val="black"/>
                </a:solidFill>
              </a:rPr>
              <a:t>холодні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течії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76" y="2684868"/>
            <a:ext cx="6180856" cy="396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2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150"/>
            <a:ext cx="9144000" cy="70015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19872" y="332656"/>
            <a:ext cx="48605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prstClr val="white"/>
                </a:solidFill>
              </a:rPr>
              <a:t>Ріки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льоду</a:t>
            </a:r>
            <a:r>
              <a:rPr lang="ru-RU" b="1" dirty="0">
                <a:solidFill>
                  <a:prstClr val="white"/>
                </a:solidFill>
              </a:rPr>
              <a:t>.</a:t>
            </a:r>
            <a:endParaRPr lang="ru-RU" dirty="0">
              <a:solidFill>
                <a:prstClr val="white"/>
              </a:solidFill>
            </a:endParaRPr>
          </a:p>
          <a:p>
            <a:r>
              <a:rPr lang="ru-RU" dirty="0" err="1">
                <a:solidFill>
                  <a:prstClr val="white"/>
                </a:solidFill>
              </a:rPr>
              <a:t>Сніг</a:t>
            </a:r>
            <a:r>
              <a:rPr lang="ru-RU" dirty="0">
                <a:solidFill>
                  <a:prstClr val="white"/>
                </a:solidFill>
              </a:rPr>
              <a:t>, </a:t>
            </a:r>
            <a:r>
              <a:rPr lang="ru-RU" dirty="0" err="1">
                <a:solidFill>
                  <a:prstClr val="white"/>
                </a:solidFill>
              </a:rPr>
              <a:t>що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випадає</a:t>
            </a:r>
            <a:r>
              <a:rPr lang="ru-RU" dirty="0">
                <a:solidFill>
                  <a:prstClr val="white"/>
                </a:solidFill>
              </a:rPr>
              <a:t> на </a:t>
            </a:r>
            <a:r>
              <a:rPr lang="ru-RU" dirty="0" err="1">
                <a:solidFill>
                  <a:prstClr val="white"/>
                </a:solidFill>
              </a:rPr>
              <a:t>льодовики</a:t>
            </a:r>
            <a:r>
              <a:rPr lang="ru-RU" dirty="0">
                <a:solidFill>
                  <a:prstClr val="white"/>
                </a:solidFill>
              </a:rPr>
              <a:t>, </a:t>
            </a:r>
            <a:r>
              <a:rPr lang="ru-RU" dirty="0" err="1">
                <a:solidFill>
                  <a:prstClr val="white"/>
                </a:solidFill>
              </a:rPr>
              <a:t>згодом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ущільнюється</a:t>
            </a:r>
            <a:r>
              <a:rPr lang="ru-RU" dirty="0">
                <a:solidFill>
                  <a:prstClr val="white"/>
                </a:solidFill>
              </a:rPr>
              <a:t>, </a:t>
            </a:r>
            <a:r>
              <a:rPr lang="ru-RU" dirty="0" err="1">
                <a:solidFill>
                  <a:prstClr val="white"/>
                </a:solidFill>
              </a:rPr>
              <a:t>перетворюється</a:t>
            </a:r>
            <a:r>
              <a:rPr lang="ru-RU" dirty="0">
                <a:solidFill>
                  <a:prstClr val="white"/>
                </a:solidFill>
              </a:rPr>
              <a:t> на </a:t>
            </a:r>
            <a:r>
              <a:rPr lang="ru-RU" dirty="0" err="1">
                <a:solidFill>
                  <a:prstClr val="white"/>
                </a:solidFill>
              </a:rPr>
              <a:t>лід</a:t>
            </a:r>
            <a:r>
              <a:rPr lang="ru-RU" dirty="0">
                <a:solidFill>
                  <a:prstClr val="white"/>
                </a:solidFill>
              </a:rPr>
              <a:t> і </a:t>
            </a:r>
            <a:r>
              <a:rPr lang="ru-RU" dirty="0" err="1">
                <a:solidFill>
                  <a:prstClr val="white"/>
                </a:solidFill>
              </a:rPr>
              <a:t>під</a:t>
            </a:r>
            <a:r>
              <a:rPr lang="ru-RU" dirty="0">
                <a:solidFill>
                  <a:prstClr val="white"/>
                </a:solidFill>
              </a:rPr>
              <a:t> силою </a:t>
            </a:r>
            <a:r>
              <a:rPr lang="ru-RU" dirty="0" err="1">
                <a:solidFill>
                  <a:prstClr val="white"/>
                </a:solidFill>
              </a:rPr>
              <a:t>власної</a:t>
            </a:r>
            <a:r>
              <a:rPr lang="ru-RU" dirty="0">
                <a:solidFill>
                  <a:prstClr val="white"/>
                </a:solidFill>
              </a:rPr>
              <a:t> ваги </a:t>
            </a:r>
            <a:r>
              <a:rPr lang="ru-RU" dirty="0" err="1">
                <a:solidFill>
                  <a:prstClr val="white"/>
                </a:solidFill>
              </a:rPr>
              <a:t>сповзає</a:t>
            </a:r>
            <a:r>
              <a:rPr lang="ru-RU" dirty="0">
                <a:solidFill>
                  <a:prstClr val="white"/>
                </a:solidFill>
              </a:rPr>
              <a:t> в океан, де </a:t>
            </a:r>
            <a:r>
              <a:rPr lang="ru-RU" dirty="0" err="1">
                <a:solidFill>
                  <a:prstClr val="white"/>
                </a:solidFill>
              </a:rPr>
              <a:t>тане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або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плаває</a:t>
            </a:r>
            <a:r>
              <a:rPr lang="ru-RU" dirty="0">
                <a:solidFill>
                  <a:prstClr val="white"/>
                </a:solidFill>
              </a:rPr>
              <a:t> на </a:t>
            </a:r>
            <a:r>
              <a:rPr lang="ru-RU" dirty="0" err="1">
                <a:solidFill>
                  <a:prstClr val="white"/>
                </a:solidFill>
              </a:rPr>
              <a:t>поверхні</a:t>
            </a:r>
            <a:r>
              <a:rPr lang="ru-RU" dirty="0">
                <a:solidFill>
                  <a:prstClr val="white"/>
                </a:solidFill>
              </a:rPr>
              <a:t> у </a:t>
            </a:r>
            <a:r>
              <a:rPr lang="ru-RU" dirty="0" err="1">
                <a:solidFill>
                  <a:prstClr val="white"/>
                </a:solidFill>
              </a:rPr>
              <a:t>вигляді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крижин</a:t>
            </a:r>
            <a:r>
              <a:rPr lang="ru-RU" dirty="0">
                <a:solidFill>
                  <a:prstClr val="white"/>
                </a:solidFill>
              </a:rPr>
              <a:t>. </a:t>
            </a:r>
            <a:r>
              <a:rPr lang="ru-RU" dirty="0" err="1">
                <a:solidFill>
                  <a:prstClr val="white"/>
                </a:solidFill>
              </a:rPr>
              <a:t>Близько</a:t>
            </a:r>
            <a:r>
              <a:rPr lang="ru-RU" dirty="0">
                <a:solidFill>
                  <a:prstClr val="white"/>
                </a:solidFill>
              </a:rPr>
              <a:t> 77% </a:t>
            </a:r>
            <a:r>
              <a:rPr lang="ru-RU" dirty="0" err="1">
                <a:solidFill>
                  <a:prstClr val="white"/>
                </a:solidFill>
              </a:rPr>
              <a:t>запасів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прісної</a:t>
            </a:r>
            <a:r>
              <a:rPr lang="ru-RU" dirty="0">
                <a:solidFill>
                  <a:prstClr val="white"/>
                </a:solidFill>
              </a:rPr>
              <a:t> води на </a:t>
            </a:r>
            <a:r>
              <a:rPr lang="ru-RU" dirty="0" err="1">
                <a:solidFill>
                  <a:prstClr val="white"/>
                </a:solidFill>
              </a:rPr>
              <a:t>Землі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міститься</a:t>
            </a:r>
            <a:r>
              <a:rPr lang="ru-RU" dirty="0">
                <a:solidFill>
                  <a:prstClr val="white"/>
                </a:solidFill>
              </a:rPr>
              <a:t> в </a:t>
            </a:r>
            <a:r>
              <a:rPr lang="ru-RU" dirty="0" err="1">
                <a:solidFill>
                  <a:prstClr val="white"/>
                </a:solidFill>
              </a:rPr>
              <a:t>льодовиках</a:t>
            </a:r>
            <a:r>
              <a:rPr lang="ru-RU" dirty="0">
                <a:solidFill>
                  <a:prstClr val="white"/>
                </a:solidFill>
              </a:rPr>
              <a:t>. </a:t>
            </a:r>
            <a:r>
              <a:rPr lang="ru-RU" dirty="0" err="1">
                <a:solidFill>
                  <a:prstClr val="white"/>
                </a:solidFill>
              </a:rPr>
              <a:t>Сходження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льоду</a:t>
            </a:r>
            <a:r>
              <a:rPr lang="ru-RU" dirty="0">
                <a:solidFill>
                  <a:prstClr val="white"/>
                </a:solidFill>
              </a:rPr>
              <a:t> в океан – одна з ланок </a:t>
            </a:r>
            <a:r>
              <a:rPr lang="ru-RU" dirty="0" err="1">
                <a:solidFill>
                  <a:prstClr val="white"/>
                </a:solidFill>
              </a:rPr>
              <a:t>загального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кругообігу</a:t>
            </a:r>
            <a:r>
              <a:rPr lang="ru-RU" dirty="0">
                <a:solidFill>
                  <a:prstClr val="white"/>
                </a:solidFill>
              </a:rPr>
              <a:t> води.</a:t>
            </a:r>
          </a:p>
        </p:txBody>
      </p:sp>
    </p:spTree>
    <p:extLst>
      <p:ext uri="{BB962C8B-B14F-4D97-AF65-F5344CB8AC3E}">
        <p14:creationId xmlns:p14="http://schemas.microsoft.com/office/powerpoint/2010/main" val="280796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404664"/>
            <a:ext cx="727280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>
                <a:solidFill>
                  <a:prstClr val="black"/>
                </a:solidFill>
              </a:rPr>
              <a:t>Морська</a:t>
            </a:r>
            <a:r>
              <a:rPr lang="ru-RU" b="1" dirty="0">
                <a:solidFill>
                  <a:prstClr val="black"/>
                </a:solidFill>
              </a:rPr>
              <a:t> та </a:t>
            </a:r>
            <a:r>
              <a:rPr lang="ru-RU" b="1" dirty="0" err="1">
                <a:solidFill>
                  <a:prstClr val="black"/>
                </a:solidFill>
              </a:rPr>
              <a:t>прісна</a:t>
            </a:r>
            <a:r>
              <a:rPr lang="ru-RU" b="1" dirty="0">
                <a:solidFill>
                  <a:prstClr val="black"/>
                </a:solidFill>
              </a:rPr>
              <a:t> вода.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Вода, </a:t>
            </a:r>
            <a:r>
              <a:rPr lang="ru-RU" dirty="0" err="1">
                <a:solidFill>
                  <a:prstClr val="black"/>
                </a:solidFill>
              </a:rPr>
              <a:t>навколо</a:t>
            </a:r>
            <a:r>
              <a:rPr lang="ru-RU" dirty="0">
                <a:solidFill>
                  <a:prstClr val="black"/>
                </a:solidFill>
              </a:rPr>
              <a:t> сама вода, але </a:t>
            </a:r>
            <a:r>
              <a:rPr lang="ru-RU" dirty="0" err="1">
                <a:solidFill>
                  <a:prstClr val="black"/>
                </a:solidFill>
              </a:rPr>
              <a:t>спрагу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втамувати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майже</a:t>
            </a:r>
            <a:r>
              <a:rPr lang="ru-RU" dirty="0">
                <a:solidFill>
                  <a:prstClr val="black"/>
                </a:solidFill>
              </a:rPr>
              <a:t> не </a:t>
            </a:r>
            <a:r>
              <a:rPr lang="ru-RU" dirty="0" err="1">
                <a:solidFill>
                  <a:prstClr val="black"/>
                </a:solidFill>
              </a:rPr>
              <a:t>можливо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err="1">
                <a:solidFill>
                  <a:prstClr val="black"/>
                </a:solidFill>
              </a:rPr>
              <a:t>Тільки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незначна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частина</a:t>
            </a:r>
            <a:r>
              <a:rPr lang="ru-RU" dirty="0">
                <a:solidFill>
                  <a:prstClr val="black"/>
                </a:solidFill>
              </a:rPr>
              <a:t> води на </a:t>
            </a:r>
            <a:r>
              <a:rPr lang="ru-RU" dirty="0" err="1">
                <a:solidFill>
                  <a:prstClr val="black"/>
                </a:solidFill>
              </a:rPr>
              <a:t>Землі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придатна</a:t>
            </a:r>
            <a:r>
              <a:rPr lang="ru-RU" dirty="0">
                <a:solidFill>
                  <a:prstClr val="black"/>
                </a:solidFill>
              </a:rPr>
              <a:t> до </a:t>
            </a:r>
            <a:r>
              <a:rPr lang="ru-RU" dirty="0" err="1">
                <a:solidFill>
                  <a:prstClr val="black"/>
                </a:solidFill>
              </a:rPr>
              <a:t>вживання</a:t>
            </a:r>
            <a:r>
              <a:rPr lang="ru-RU" dirty="0">
                <a:solidFill>
                  <a:prstClr val="black"/>
                </a:solidFill>
              </a:rPr>
              <a:t> як </a:t>
            </a:r>
            <a:r>
              <a:rPr lang="ru-RU" dirty="0" err="1">
                <a:solidFill>
                  <a:prstClr val="black"/>
                </a:solidFill>
              </a:rPr>
              <a:t>питна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err="1">
                <a:solidFill>
                  <a:prstClr val="black"/>
                </a:solidFill>
              </a:rPr>
              <a:t>Більша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її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частина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зосереджена</a:t>
            </a:r>
            <a:r>
              <a:rPr lang="ru-RU" dirty="0">
                <a:solidFill>
                  <a:prstClr val="black"/>
                </a:solidFill>
              </a:rPr>
              <a:t> в </a:t>
            </a:r>
            <a:r>
              <a:rPr lang="ru-RU" dirty="0" err="1">
                <a:solidFill>
                  <a:prstClr val="black"/>
                </a:solidFill>
              </a:rPr>
              <a:t>льодовиках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4755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84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prstClr val="black"/>
                </a:solidFill>
              </a:rPr>
              <a:t>Кругообіг</a:t>
            </a:r>
            <a:r>
              <a:rPr lang="ru-RU" b="1" dirty="0">
                <a:solidFill>
                  <a:prstClr val="black"/>
                </a:solidFill>
              </a:rPr>
              <a:t> води.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З </a:t>
            </a:r>
            <a:r>
              <a:rPr lang="ru-RU" dirty="0" err="1">
                <a:solidFill>
                  <a:prstClr val="black"/>
                </a:solidFill>
              </a:rPr>
              <a:t>океанів</a:t>
            </a:r>
            <a:r>
              <a:rPr lang="ru-RU" dirty="0">
                <a:solidFill>
                  <a:prstClr val="black"/>
                </a:solidFill>
              </a:rPr>
              <a:t>, озер і </a:t>
            </a:r>
            <a:r>
              <a:rPr lang="ru-RU" dirty="0" err="1">
                <a:solidFill>
                  <a:prstClr val="black"/>
                </a:solidFill>
              </a:rPr>
              <a:t>річок</a:t>
            </a:r>
            <a:r>
              <a:rPr lang="ru-RU" dirty="0">
                <a:solidFill>
                  <a:prstClr val="black"/>
                </a:solidFill>
              </a:rPr>
              <a:t> вода </a:t>
            </a:r>
            <a:r>
              <a:rPr lang="ru-RU" dirty="0" err="1">
                <a:solidFill>
                  <a:prstClr val="black"/>
                </a:solidFill>
              </a:rPr>
              <a:t>випаровується</a:t>
            </a:r>
            <a:r>
              <a:rPr lang="ru-RU" dirty="0">
                <a:solidFill>
                  <a:prstClr val="black"/>
                </a:solidFill>
              </a:rPr>
              <a:t> в атмосферу. Там вона </a:t>
            </a:r>
            <a:r>
              <a:rPr lang="ru-RU" dirty="0" err="1">
                <a:solidFill>
                  <a:prstClr val="black"/>
                </a:solidFill>
              </a:rPr>
              <a:t>перетворюється</a:t>
            </a:r>
            <a:r>
              <a:rPr lang="ru-RU" dirty="0">
                <a:solidFill>
                  <a:prstClr val="black"/>
                </a:solidFill>
              </a:rPr>
              <a:t> на хмари, </a:t>
            </a:r>
            <a:r>
              <a:rPr lang="ru-RU" dirty="0" err="1">
                <a:solidFill>
                  <a:prstClr val="black"/>
                </a:solidFill>
              </a:rPr>
              <a:t>її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переносять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повітряні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течії</a:t>
            </a:r>
            <a:r>
              <a:rPr lang="ru-RU" dirty="0">
                <a:solidFill>
                  <a:prstClr val="black"/>
                </a:solidFill>
              </a:rPr>
              <a:t>, й вода </a:t>
            </a:r>
            <a:r>
              <a:rPr lang="ru-RU" dirty="0" err="1">
                <a:solidFill>
                  <a:prstClr val="black"/>
                </a:solidFill>
              </a:rPr>
              <a:t>знову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повертається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земну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поверхню</a:t>
            </a:r>
            <a:r>
              <a:rPr lang="ru-RU" dirty="0">
                <a:solidFill>
                  <a:prstClr val="black"/>
                </a:solidFill>
              </a:rPr>
              <a:t> у </a:t>
            </a:r>
            <a:r>
              <a:rPr lang="ru-RU" dirty="0" err="1">
                <a:solidFill>
                  <a:prstClr val="black"/>
                </a:solidFill>
              </a:rPr>
              <a:t>вигляді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дощу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або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снігу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err="1">
                <a:solidFill>
                  <a:prstClr val="black"/>
                </a:solidFill>
              </a:rPr>
              <a:t>Океани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випаровують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більшу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кількість</a:t>
            </a:r>
            <a:r>
              <a:rPr lang="ru-RU" dirty="0">
                <a:solidFill>
                  <a:prstClr val="black"/>
                </a:solidFill>
              </a:rPr>
              <a:t> води, </a:t>
            </a:r>
            <a:r>
              <a:rPr lang="ru-RU" dirty="0" err="1">
                <a:solidFill>
                  <a:prstClr val="black"/>
                </a:solidFill>
              </a:rPr>
              <a:t>ніж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одержують</a:t>
            </a:r>
            <a:r>
              <a:rPr lang="ru-RU" dirty="0">
                <a:solidFill>
                  <a:prstClr val="black"/>
                </a:solidFill>
              </a:rPr>
              <a:t> назад у </a:t>
            </a:r>
            <a:r>
              <a:rPr lang="ru-RU" dirty="0" err="1">
                <a:solidFill>
                  <a:prstClr val="black"/>
                </a:solidFill>
              </a:rPr>
              <a:t>вигляді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опадів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натомість</a:t>
            </a:r>
            <a:r>
              <a:rPr lang="ru-RU" dirty="0">
                <a:solidFill>
                  <a:prstClr val="black"/>
                </a:solidFill>
              </a:rPr>
              <a:t> на сушу </a:t>
            </a:r>
            <a:r>
              <a:rPr lang="ru-RU" dirty="0" err="1">
                <a:solidFill>
                  <a:prstClr val="black"/>
                </a:solidFill>
              </a:rPr>
              <a:t>випадає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більше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опадів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ніж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випаровується</a:t>
            </a:r>
            <a:r>
              <a:rPr lang="ru-RU" dirty="0">
                <a:solidFill>
                  <a:prstClr val="black"/>
                </a:solidFill>
              </a:rPr>
              <a:t> з </a:t>
            </a:r>
            <a:r>
              <a:rPr lang="ru-RU" dirty="0" err="1">
                <a:solidFill>
                  <a:prstClr val="black"/>
                </a:solidFill>
              </a:rPr>
              <a:t>неї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err="1">
                <a:solidFill>
                  <a:prstClr val="black"/>
                </a:solidFill>
              </a:rPr>
              <a:t>Цей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нескінченний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процес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зберігає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рівновагу</a:t>
            </a:r>
            <a:r>
              <a:rPr lang="ru-RU" dirty="0">
                <a:solidFill>
                  <a:prstClr val="black"/>
                </a:solidFill>
              </a:rPr>
              <a:t>: </a:t>
            </a:r>
            <a:r>
              <a:rPr lang="ru-RU" dirty="0" err="1">
                <a:solidFill>
                  <a:prstClr val="black"/>
                </a:solidFill>
              </a:rPr>
              <a:t>надлишки</a:t>
            </a:r>
            <a:r>
              <a:rPr lang="ru-RU" dirty="0">
                <a:solidFill>
                  <a:prstClr val="black"/>
                </a:solidFill>
              </a:rPr>
              <a:t> води, </a:t>
            </a:r>
            <a:r>
              <a:rPr lang="ru-RU" dirty="0" err="1">
                <a:solidFill>
                  <a:prstClr val="black"/>
                </a:solidFill>
              </a:rPr>
              <a:t>що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випадають</a:t>
            </a:r>
            <a:r>
              <a:rPr lang="ru-RU" dirty="0">
                <a:solidFill>
                  <a:prstClr val="black"/>
                </a:solidFill>
              </a:rPr>
              <a:t> на сушу, </a:t>
            </a:r>
            <a:r>
              <a:rPr lang="ru-RU" dirty="0" err="1">
                <a:solidFill>
                  <a:prstClr val="black"/>
                </a:solidFill>
              </a:rPr>
              <a:t>вертаються</a:t>
            </a:r>
            <a:r>
              <a:rPr lang="ru-RU" dirty="0">
                <a:solidFill>
                  <a:prstClr val="black"/>
                </a:solidFill>
              </a:rPr>
              <a:t> в океан по </a:t>
            </a:r>
            <a:r>
              <a:rPr lang="ru-RU" dirty="0" err="1">
                <a:solidFill>
                  <a:prstClr val="black"/>
                </a:solidFill>
              </a:rPr>
              <a:t>річках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або</a:t>
            </a:r>
            <a:r>
              <a:rPr lang="ru-RU" dirty="0">
                <a:solidFill>
                  <a:prstClr val="black"/>
                </a:solidFill>
              </a:rPr>
              <a:t>, просочившись у </a:t>
            </a:r>
            <a:r>
              <a:rPr lang="ru-RU" dirty="0" err="1">
                <a:solidFill>
                  <a:prstClr val="black"/>
                </a:solidFill>
              </a:rPr>
              <a:t>земну</a:t>
            </a:r>
            <a:r>
              <a:rPr lang="ru-RU" dirty="0">
                <a:solidFill>
                  <a:prstClr val="black"/>
                </a:solidFill>
              </a:rPr>
              <a:t> кору, </a:t>
            </a:r>
            <a:r>
              <a:rPr lang="ru-RU" dirty="0" err="1">
                <a:solidFill>
                  <a:prstClr val="black"/>
                </a:solidFill>
              </a:rPr>
              <a:t>попадають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туди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зробивши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тривалу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підземну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подорож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err="1">
                <a:solidFill>
                  <a:prstClr val="black"/>
                </a:solidFill>
              </a:rPr>
              <a:t>Потім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знову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випаровування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випадають</a:t>
            </a:r>
            <a:r>
              <a:rPr lang="ru-RU" dirty="0">
                <a:solidFill>
                  <a:prstClr val="black"/>
                </a:solidFill>
              </a:rPr>
              <a:t> опади. Так </a:t>
            </a:r>
            <a:r>
              <a:rPr lang="ru-RU" dirty="0" err="1">
                <a:solidFill>
                  <a:prstClr val="black"/>
                </a:solidFill>
              </a:rPr>
              <a:t>відбувається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постійний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кругообіг</a:t>
            </a:r>
            <a:r>
              <a:rPr lang="ru-RU" dirty="0">
                <a:solidFill>
                  <a:prstClr val="black"/>
                </a:solidFill>
              </a:rPr>
              <a:t> води. </a:t>
            </a:r>
            <a:r>
              <a:rPr lang="ru-RU" dirty="0" err="1">
                <a:solidFill>
                  <a:prstClr val="black"/>
                </a:solidFill>
              </a:rPr>
              <a:t>Збалансованість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цього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процесу</a:t>
            </a:r>
            <a:r>
              <a:rPr lang="ru-RU" dirty="0">
                <a:solidFill>
                  <a:prstClr val="black"/>
                </a:solidFill>
              </a:rPr>
              <a:t> – </a:t>
            </a:r>
            <a:r>
              <a:rPr lang="ru-RU" dirty="0" err="1">
                <a:solidFill>
                  <a:prstClr val="black"/>
                </a:solidFill>
              </a:rPr>
              <a:t>необхідна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умова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здоров’я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планети</a:t>
            </a:r>
            <a:r>
              <a:rPr lang="ru-RU" dirty="0">
                <a:solidFill>
                  <a:prstClr val="black"/>
                </a:solidFill>
              </a:rPr>
              <a:t> Земля. Вода на </a:t>
            </a:r>
            <a:r>
              <a:rPr lang="ru-RU" dirty="0" err="1">
                <a:solidFill>
                  <a:prstClr val="black"/>
                </a:solidFill>
              </a:rPr>
              <a:t>Землі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відіграє</a:t>
            </a:r>
            <a:r>
              <a:rPr lang="ru-RU" dirty="0">
                <a:solidFill>
                  <a:prstClr val="black"/>
                </a:solidFill>
              </a:rPr>
              <a:t> ту ж роль, </a:t>
            </a:r>
            <a:r>
              <a:rPr lang="ru-RU" dirty="0" err="1">
                <a:solidFill>
                  <a:prstClr val="black"/>
                </a:solidFill>
              </a:rPr>
              <a:t>що</a:t>
            </a:r>
            <a:r>
              <a:rPr lang="ru-RU" dirty="0">
                <a:solidFill>
                  <a:prstClr val="black"/>
                </a:solidFill>
              </a:rPr>
              <a:t> й кров в </a:t>
            </a:r>
            <a:r>
              <a:rPr lang="ru-RU" dirty="0" err="1">
                <a:solidFill>
                  <a:prstClr val="black"/>
                </a:solidFill>
              </a:rPr>
              <a:t>організмі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людини</a:t>
            </a:r>
            <a:r>
              <a:rPr lang="ru-RU" dirty="0">
                <a:solidFill>
                  <a:prstClr val="black"/>
                </a:solidFill>
              </a:rPr>
              <a:t>, і не </a:t>
            </a:r>
            <a:r>
              <a:rPr lang="ru-RU" dirty="0" err="1">
                <a:solidFill>
                  <a:prstClr val="black"/>
                </a:solidFill>
              </a:rPr>
              <a:t>випадково</a:t>
            </a:r>
            <a:r>
              <a:rPr lang="ru-RU" dirty="0">
                <a:solidFill>
                  <a:prstClr val="black"/>
                </a:solidFill>
              </a:rPr>
              <a:t> структура </a:t>
            </a:r>
            <a:r>
              <a:rPr lang="ru-RU" dirty="0" err="1">
                <a:solidFill>
                  <a:prstClr val="black"/>
                </a:solidFill>
              </a:rPr>
              <a:t>річкової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мережі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дуже</a:t>
            </a:r>
            <a:r>
              <a:rPr lang="ru-RU" dirty="0">
                <a:solidFill>
                  <a:prstClr val="black"/>
                </a:solidFill>
              </a:rPr>
              <a:t> схожа на структуру </a:t>
            </a:r>
            <a:r>
              <a:rPr lang="ru-RU" dirty="0" err="1">
                <a:solidFill>
                  <a:prstClr val="black"/>
                </a:solidFill>
              </a:rPr>
              <a:t>кровоносної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системи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людини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61048"/>
            <a:ext cx="5237397" cy="290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2274" y="398943"/>
            <a:ext cx="4723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>
                <a:solidFill>
                  <a:prstClr val="black"/>
                </a:solidFill>
              </a:rPr>
              <a:t>Кругообіг</a:t>
            </a:r>
            <a:r>
              <a:rPr lang="ru-RU" sz="4800" dirty="0">
                <a:solidFill>
                  <a:prstClr val="black"/>
                </a:solidFill>
              </a:rPr>
              <a:t> </a:t>
            </a:r>
            <a:r>
              <a:rPr lang="ru-RU" sz="4800" dirty="0" err="1">
                <a:solidFill>
                  <a:prstClr val="black"/>
                </a:solidFill>
              </a:rPr>
              <a:t>кисню</a:t>
            </a:r>
            <a:r>
              <a:rPr lang="ru-RU" sz="4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5828" y="2296927"/>
            <a:ext cx="83491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У </a:t>
            </a:r>
            <a:r>
              <a:rPr lang="ru-RU" sz="2000" dirty="0" err="1">
                <a:solidFill>
                  <a:prstClr val="black"/>
                </a:solidFill>
              </a:rPr>
              <a:t>кількісному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відношенні</a:t>
            </a:r>
            <a:r>
              <a:rPr lang="ru-RU" sz="2000" dirty="0">
                <a:solidFill>
                  <a:prstClr val="black"/>
                </a:solidFill>
              </a:rPr>
              <a:t> головною </a:t>
            </a:r>
            <a:r>
              <a:rPr lang="ru-RU" sz="2000" dirty="0" err="1">
                <a:solidFill>
                  <a:prstClr val="black"/>
                </a:solidFill>
              </a:rPr>
              <a:t>складовою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живої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матерії</a:t>
            </a:r>
            <a:r>
              <a:rPr lang="ru-RU" sz="2000" dirty="0">
                <a:solidFill>
                  <a:prstClr val="black"/>
                </a:solidFill>
              </a:rPr>
              <a:t> є </a:t>
            </a:r>
            <a:r>
              <a:rPr lang="ru-RU" sz="2000" dirty="0" err="1">
                <a:solidFill>
                  <a:prstClr val="black"/>
                </a:solidFill>
              </a:rPr>
              <a:t>кисень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кругообіг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якого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ускладнений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його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здатністю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вступати</a:t>
            </a:r>
            <a:r>
              <a:rPr lang="ru-RU" sz="2000" dirty="0">
                <a:solidFill>
                  <a:prstClr val="black"/>
                </a:solidFill>
              </a:rPr>
              <a:t> в </a:t>
            </a:r>
            <a:r>
              <a:rPr lang="ru-RU" sz="2000" dirty="0" err="1">
                <a:solidFill>
                  <a:prstClr val="black"/>
                </a:solidFill>
              </a:rPr>
              <a:t>різні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хімічні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реакції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головним</a:t>
            </a:r>
            <a:r>
              <a:rPr lang="ru-RU" sz="2000" dirty="0">
                <a:solidFill>
                  <a:prstClr val="black"/>
                </a:solidFill>
              </a:rPr>
              <a:t> чином </a:t>
            </a:r>
            <a:r>
              <a:rPr lang="ru-RU" sz="2000" dirty="0" err="1">
                <a:solidFill>
                  <a:prstClr val="black"/>
                </a:solidFill>
              </a:rPr>
              <a:t>реакції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окислення</a:t>
            </a:r>
            <a:r>
              <a:rPr lang="ru-RU" sz="2000" dirty="0">
                <a:solidFill>
                  <a:prstClr val="black"/>
                </a:solidFill>
              </a:rPr>
              <a:t>. У </a:t>
            </a:r>
            <a:r>
              <a:rPr lang="ru-RU" sz="2000" dirty="0" err="1">
                <a:solidFill>
                  <a:prstClr val="black"/>
                </a:solidFill>
              </a:rPr>
              <a:t>результаті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виникає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безліч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локальних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циклів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що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відбуваються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між</a:t>
            </a:r>
            <a:r>
              <a:rPr lang="ru-RU" sz="2000" dirty="0">
                <a:solidFill>
                  <a:prstClr val="black"/>
                </a:solidFill>
              </a:rPr>
              <a:t> атмосферою, </a:t>
            </a:r>
            <a:r>
              <a:rPr lang="ru-RU" sz="2000" dirty="0" err="1">
                <a:solidFill>
                  <a:prstClr val="black"/>
                </a:solidFill>
              </a:rPr>
              <a:t>гідросферою</a:t>
            </a:r>
            <a:r>
              <a:rPr lang="ru-RU" sz="2000" dirty="0">
                <a:solidFill>
                  <a:prstClr val="black"/>
                </a:solidFill>
              </a:rPr>
              <a:t> і </a:t>
            </a:r>
            <a:r>
              <a:rPr lang="ru-RU" sz="2000" dirty="0" err="1">
                <a:solidFill>
                  <a:prstClr val="black"/>
                </a:solidFill>
              </a:rPr>
              <a:t>літосферою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r>
              <a:rPr lang="ru-RU" sz="2000" dirty="0" err="1">
                <a:solidFill>
                  <a:prstClr val="black"/>
                </a:solidFill>
              </a:rPr>
              <a:t>Певною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міроюкругообіг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кисню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нагадує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зворотний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кругообіг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вуглекислого</a:t>
            </a:r>
            <a:r>
              <a:rPr lang="ru-RU" sz="2000" dirty="0">
                <a:solidFill>
                  <a:prstClr val="black"/>
                </a:solidFill>
              </a:rPr>
              <a:t> газу. У основному </a:t>
            </a:r>
            <a:r>
              <a:rPr lang="ru-RU" sz="2000" dirty="0" err="1">
                <a:solidFill>
                  <a:prstClr val="black"/>
                </a:solidFill>
              </a:rPr>
              <a:t>він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відбувається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між</a:t>
            </a:r>
            <a:r>
              <a:rPr lang="ru-RU" sz="2000" dirty="0">
                <a:solidFill>
                  <a:prstClr val="black"/>
                </a:solidFill>
              </a:rPr>
              <a:t> атмосферою та </a:t>
            </a:r>
            <a:r>
              <a:rPr lang="ru-RU" sz="2000" dirty="0" err="1">
                <a:solidFill>
                  <a:prstClr val="black"/>
                </a:solidFill>
              </a:rPr>
              <a:t>живими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організмами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773477" cy="68707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077072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Кисень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,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що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міститься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в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атмосфері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і в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поверхневих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мінералах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 </a:t>
            </a:r>
            <a:b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(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осадові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кальцити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,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залізні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руди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),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має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биогенное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походження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і повинно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розглядатися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як продукт фотосинтезу.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Цей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процес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протилежний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процесу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споживання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кисню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при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диханні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,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який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супроводжується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руйнуванням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органічних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молекул,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взаємодією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кисню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з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воднем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 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(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відщепленим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від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субстрата) та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утворенням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води.</a:t>
            </a:r>
          </a:p>
        </p:txBody>
      </p:sp>
    </p:spTree>
    <p:extLst>
      <p:ext uri="{BB962C8B-B14F-4D97-AF65-F5344CB8AC3E}">
        <p14:creationId xmlns:p14="http://schemas.microsoft.com/office/powerpoint/2010/main" val="36686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8"/>
            <a:ext cx="9144000" cy="68438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34888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відношенні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кругообіг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кисня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нагадує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зворотний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кругообіг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вуглекислого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газу.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основному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атмосферою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організмами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атмосферного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кисня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відшкодування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фотосинтезу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Розрахунки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поновлення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атмосферного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кисня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вимагається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тисяч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боку, для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того,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молекули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гідросфери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підвержені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фотолізу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знов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синтезовані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організмами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необхідно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два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мільйони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99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7903" y="836712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У </a:t>
            </a:r>
            <a:r>
              <a:rPr lang="ru-RU" sz="2000" dirty="0" err="1">
                <a:solidFill>
                  <a:prstClr val="black"/>
                </a:solidFill>
              </a:rPr>
              <a:t>процесі</a:t>
            </a:r>
            <a:r>
              <a:rPr lang="ru-RU" sz="2000" dirty="0">
                <a:solidFill>
                  <a:prstClr val="black"/>
                </a:solidFill>
              </a:rPr>
              <a:t> фотосинтезу на </a:t>
            </a:r>
            <a:r>
              <a:rPr lang="ru-RU" sz="2000" dirty="0" err="1">
                <a:solidFill>
                  <a:prstClr val="black"/>
                </a:solidFill>
              </a:rPr>
              <a:t>кожний</a:t>
            </a:r>
            <a:r>
              <a:rPr lang="ru-RU" sz="2000" dirty="0">
                <a:solidFill>
                  <a:prstClr val="black"/>
                </a:solidFill>
              </a:rPr>
              <a:t> атом </a:t>
            </a:r>
            <a:r>
              <a:rPr lang="ru-RU" sz="2000" dirty="0" err="1">
                <a:solidFill>
                  <a:prstClr val="black"/>
                </a:solidFill>
              </a:rPr>
              <a:t>фіксованого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вуглецю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вивільняється</a:t>
            </a:r>
            <a:r>
              <a:rPr lang="ru-RU" sz="2000" dirty="0">
                <a:solidFill>
                  <a:prstClr val="black"/>
                </a:solidFill>
              </a:rPr>
              <a:t> по два </a:t>
            </a:r>
            <a:r>
              <a:rPr lang="ru-RU" sz="2000" dirty="0" err="1">
                <a:solidFill>
                  <a:prstClr val="black"/>
                </a:solidFill>
              </a:rPr>
              <a:t>атоми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кисню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r>
              <a:rPr lang="ru-RU" sz="2000" dirty="0" err="1">
                <a:solidFill>
                  <a:prstClr val="black"/>
                </a:solidFill>
              </a:rPr>
              <a:t>Цей</a:t>
            </a:r>
            <a:r>
              <a:rPr lang="ru-RU" sz="2000" dirty="0">
                <a:solidFill>
                  <a:prstClr val="black"/>
                </a:solidFill>
              </a:rPr>
              <a:t>, на перший </a:t>
            </a:r>
            <a:r>
              <a:rPr lang="ru-RU" sz="2000" dirty="0" err="1">
                <a:solidFill>
                  <a:prstClr val="black"/>
                </a:solidFill>
              </a:rPr>
              <a:t>погляд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простий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процес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значно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складніший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ніж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його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можна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вважати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виходячи</a:t>
            </a:r>
            <a:r>
              <a:rPr lang="ru-RU" sz="2000" dirty="0">
                <a:solidFill>
                  <a:prstClr val="black"/>
                </a:solidFill>
              </a:rPr>
              <a:t> з </a:t>
            </a:r>
            <a:r>
              <a:rPr lang="ru-RU" sz="2000" dirty="0" err="1">
                <a:solidFill>
                  <a:prstClr val="black"/>
                </a:solidFill>
              </a:rPr>
              <a:t>відомого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рівняння</a:t>
            </a:r>
            <a:r>
              <a:rPr lang="ru-RU" sz="2000" dirty="0">
                <a:solidFill>
                  <a:prstClr val="black"/>
                </a:solidFill>
              </a:rPr>
              <a:t> фотосинтезу і </a:t>
            </a:r>
            <a:r>
              <a:rPr lang="ru-RU" sz="2000" dirty="0" err="1">
                <a:solidFill>
                  <a:prstClr val="black"/>
                </a:solidFill>
              </a:rPr>
              <a:t>дихання</a:t>
            </a:r>
            <a:r>
              <a:rPr lang="ru-RU" sz="2000" dirty="0">
                <a:solidFill>
                  <a:prstClr val="black"/>
                </a:solidFill>
              </a:rPr>
              <a:t>. В </a:t>
            </a:r>
            <a:r>
              <a:rPr lang="ru-RU" sz="2000" dirty="0" err="1">
                <a:solidFill>
                  <a:prstClr val="black"/>
                </a:solidFill>
              </a:rPr>
              <a:t>ньому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визначальну</a:t>
            </a:r>
            <a:r>
              <a:rPr lang="ru-RU" sz="2000" dirty="0">
                <a:solidFill>
                  <a:prstClr val="black"/>
                </a:solidFill>
              </a:rPr>
              <a:t> роль </a:t>
            </a:r>
            <a:r>
              <a:rPr lang="ru-RU" sz="2000" dirty="0" err="1">
                <a:solidFill>
                  <a:prstClr val="black"/>
                </a:solidFill>
              </a:rPr>
              <a:t>відіграє</a:t>
            </a:r>
            <a:r>
              <a:rPr lang="ru-RU" sz="2000" dirty="0">
                <a:solidFill>
                  <a:prstClr val="black"/>
                </a:solidFill>
              </a:rPr>
              <a:t> вода, яка </a:t>
            </a:r>
            <a:r>
              <a:rPr lang="ru-RU" sz="2000" dirty="0" err="1">
                <a:solidFill>
                  <a:prstClr val="black"/>
                </a:solidFill>
              </a:rPr>
              <a:t>вступає</a:t>
            </a:r>
            <a:r>
              <a:rPr lang="ru-RU" sz="2000" dirty="0">
                <a:solidFill>
                  <a:prstClr val="black"/>
                </a:solidFill>
              </a:rPr>
              <a:t> у </a:t>
            </a:r>
            <a:r>
              <a:rPr lang="ru-RU" sz="2000" dirty="0" err="1">
                <a:solidFill>
                  <a:prstClr val="black"/>
                </a:solidFill>
              </a:rPr>
              <a:t>складні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біохімічні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процеси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котрі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відбуваються</a:t>
            </a:r>
            <a:r>
              <a:rPr lang="ru-RU" sz="2000" dirty="0">
                <a:solidFill>
                  <a:prstClr val="black"/>
                </a:solidFill>
              </a:rPr>
              <a:t> в </a:t>
            </a:r>
            <a:r>
              <a:rPr lang="ru-RU" sz="2000" dirty="0" err="1">
                <a:solidFill>
                  <a:prstClr val="black"/>
                </a:solidFill>
              </a:rPr>
              <a:t>ході</a:t>
            </a:r>
            <a:r>
              <a:rPr lang="ru-RU" sz="2000" dirty="0">
                <a:solidFill>
                  <a:prstClr val="black"/>
                </a:solidFill>
              </a:rPr>
              <a:t> фотосинтезу. </a:t>
            </a:r>
            <a:r>
              <a:rPr lang="ru-RU" sz="2000" dirty="0" err="1">
                <a:solidFill>
                  <a:prstClr val="black"/>
                </a:solidFill>
              </a:rPr>
              <a:t>Хоч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така</a:t>
            </a:r>
            <a:r>
              <a:rPr lang="ru-RU" sz="2000" dirty="0">
                <a:solidFill>
                  <a:prstClr val="black"/>
                </a:solidFill>
              </a:rPr>
              <a:t> ж </a:t>
            </a:r>
            <a:r>
              <a:rPr lang="ru-RU" sz="2000" dirty="0" err="1">
                <a:solidFill>
                  <a:prstClr val="black"/>
                </a:solidFill>
              </a:rPr>
              <a:t>кількість</a:t>
            </a:r>
            <a:r>
              <a:rPr lang="ru-RU" sz="2000" dirty="0">
                <a:solidFill>
                  <a:prstClr val="black"/>
                </a:solidFill>
              </a:rPr>
              <a:t> води </a:t>
            </a:r>
            <a:r>
              <a:rPr lang="ru-RU" sz="2000" dirty="0" err="1">
                <a:solidFill>
                  <a:prstClr val="black"/>
                </a:solidFill>
              </a:rPr>
              <a:t>виділяється</a:t>
            </a:r>
            <a:r>
              <a:rPr lang="ru-RU" sz="2000" dirty="0">
                <a:solidFill>
                  <a:prstClr val="black"/>
                </a:solidFill>
              </a:rPr>
              <a:t> в </a:t>
            </a:r>
            <a:r>
              <a:rPr lang="ru-RU" sz="2000" dirty="0" err="1">
                <a:solidFill>
                  <a:prstClr val="black"/>
                </a:solidFill>
              </a:rPr>
              <a:t>процесі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дихання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молекули</a:t>
            </a:r>
            <a:r>
              <a:rPr lang="ru-RU" sz="2000" dirty="0">
                <a:solidFill>
                  <a:prstClr val="black"/>
                </a:solidFill>
              </a:rPr>
              <a:t> води, </a:t>
            </a:r>
            <a:r>
              <a:rPr lang="ru-RU" sz="2000" dirty="0" err="1">
                <a:solidFill>
                  <a:prstClr val="black"/>
                </a:solidFill>
              </a:rPr>
              <a:t>беручи</a:t>
            </a:r>
            <a:r>
              <a:rPr lang="ru-RU" sz="2000" dirty="0">
                <a:solidFill>
                  <a:prstClr val="black"/>
                </a:solidFill>
              </a:rPr>
              <a:t> участь в </a:t>
            </a:r>
            <a:r>
              <a:rPr lang="ru-RU" sz="2000" dirty="0" err="1">
                <a:solidFill>
                  <a:prstClr val="black"/>
                </a:solidFill>
              </a:rPr>
              <a:t>усіх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цих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процесах</a:t>
            </a:r>
            <a:r>
              <a:rPr lang="ru-RU" sz="2000" dirty="0">
                <a:solidFill>
                  <a:prstClr val="black"/>
                </a:solidFill>
              </a:rPr>
              <a:t>, не </a:t>
            </a:r>
            <a:r>
              <a:rPr lang="ru-RU" sz="2000" dirty="0" err="1">
                <a:solidFill>
                  <a:prstClr val="black"/>
                </a:solidFill>
              </a:rPr>
              <a:t>залишаються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зовсім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незмінними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7" y="3368151"/>
            <a:ext cx="7596336" cy="327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211" y="764704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  </a:t>
            </a:r>
            <a:r>
              <a:rPr lang="ru-RU" sz="2000" dirty="0">
                <a:solidFill>
                  <a:prstClr val="black"/>
                </a:solidFill>
              </a:rPr>
              <a:t>   Молекула </a:t>
            </a:r>
            <a:r>
              <a:rPr lang="ru-RU" sz="2000" dirty="0" err="1">
                <a:solidFill>
                  <a:prstClr val="black"/>
                </a:solidFill>
              </a:rPr>
              <a:t>кисню</a:t>
            </a:r>
            <a:r>
              <a:rPr lang="ru-RU" sz="2000" dirty="0">
                <a:solidFill>
                  <a:prstClr val="black"/>
                </a:solidFill>
              </a:rPr>
              <a:t> (О2), яка </a:t>
            </a:r>
            <a:r>
              <a:rPr lang="ru-RU" sz="2000" dirty="0" err="1">
                <a:solidFill>
                  <a:prstClr val="black"/>
                </a:solidFill>
              </a:rPr>
              <a:t>утворилася</a:t>
            </a:r>
            <a:r>
              <a:rPr lang="ru-RU" sz="2000" dirty="0">
                <a:solidFill>
                  <a:prstClr val="black"/>
                </a:solidFill>
              </a:rPr>
              <a:t> в </a:t>
            </a:r>
            <a:r>
              <a:rPr lang="ru-RU" sz="2000" dirty="0" err="1">
                <a:solidFill>
                  <a:prstClr val="black"/>
                </a:solidFill>
              </a:rPr>
              <a:t>ході</a:t>
            </a:r>
            <a:r>
              <a:rPr lang="ru-RU" sz="2000" dirty="0">
                <a:solidFill>
                  <a:prstClr val="black"/>
                </a:solidFill>
              </a:rPr>
              <a:t> фотосинтезу, </a:t>
            </a:r>
            <a:r>
              <a:rPr lang="ru-RU" sz="2000" dirty="0" err="1">
                <a:solidFill>
                  <a:prstClr val="black"/>
                </a:solidFill>
              </a:rPr>
              <a:t>одержує</a:t>
            </a:r>
            <a:r>
              <a:rPr lang="ru-RU" sz="2000" dirty="0">
                <a:solidFill>
                  <a:prstClr val="black"/>
                </a:solidFill>
              </a:rPr>
              <a:t> один атом </a:t>
            </a:r>
            <a:r>
              <a:rPr lang="ru-RU" sz="2000" dirty="0" err="1">
                <a:solidFill>
                  <a:prstClr val="black"/>
                </a:solidFill>
              </a:rPr>
              <a:t>від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вуглекислого</a:t>
            </a:r>
            <a:r>
              <a:rPr lang="ru-RU" sz="2000" dirty="0">
                <a:solidFill>
                  <a:prstClr val="black"/>
                </a:solidFill>
              </a:rPr>
              <a:t> газу (СО2), а </a:t>
            </a:r>
            <a:r>
              <a:rPr lang="ru-RU" sz="2000" dirty="0" err="1">
                <a:solidFill>
                  <a:prstClr val="black"/>
                </a:solidFill>
              </a:rPr>
              <a:t>інший</a:t>
            </a:r>
            <a:r>
              <a:rPr lang="ru-RU" sz="2000" dirty="0">
                <a:solidFill>
                  <a:prstClr val="black"/>
                </a:solidFill>
              </a:rPr>
              <a:t> – </a:t>
            </a:r>
            <a:r>
              <a:rPr lang="ru-RU" sz="2000" dirty="0" err="1">
                <a:solidFill>
                  <a:prstClr val="black"/>
                </a:solidFill>
              </a:rPr>
              <a:t>від</a:t>
            </a:r>
            <a:r>
              <a:rPr lang="ru-RU" sz="2000" dirty="0">
                <a:solidFill>
                  <a:prstClr val="black"/>
                </a:solidFill>
              </a:rPr>
              <a:t> води; молекула </a:t>
            </a:r>
            <a:r>
              <a:rPr lang="ru-RU" sz="2000" dirty="0" err="1">
                <a:solidFill>
                  <a:prstClr val="black"/>
                </a:solidFill>
              </a:rPr>
              <a:t>кисню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вжита</a:t>
            </a:r>
            <a:r>
              <a:rPr lang="ru-RU" sz="2000" dirty="0">
                <a:solidFill>
                  <a:prstClr val="black"/>
                </a:solidFill>
              </a:rPr>
              <a:t> в </a:t>
            </a:r>
            <a:r>
              <a:rPr lang="ru-RU" sz="2000" dirty="0" err="1">
                <a:solidFill>
                  <a:prstClr val="black"/>
                </a:solidFill>
              </a:rPr>
              <a:t>процесі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дихання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віддає</a:t>
            </a:r>
            <a:r>
              <a:rPr lang="ru-RU" sz="2000" dirty="0">
                <a:solidFill>
                  <a:prstClr val="black"/>
                </a:solidFill>
              </a:rPr>
              <a:t> один </a:t>
            </a:r>
            <a:r>
              <a:rPr lang="ru-RU" sz="2000" dirty="0" err="1">
                <a:solidFill>
                  <a:prstClr val="black"/>
                </a:solidFill>
              </a:rPr>
              <a:t>свій</a:t>
            </a:r>
            <a:r>
              <a:rPr lang="ru-RU" sz="2000" dirty="0">
                <a:solidFill>
                  <a:prstClr val="black"/>
                </a:solidFill>
              </a:rPr>
              <a:t> атом </a:t>
            </a:r>
            <a:r>
              <a:rPr lang="ru-RU" sz="2000" dirty="0" err="1">
                <a:solidFill>
                  <a:prstClr val="black"/>
                </a:solidFill>
              </a:rPr>
              <a:t>вуглекислому</a:t>
            </a:r>
            <a:r>
              <a:rPr lang="ru-RU" sz="2000" dirty="0">
                <a:solidFill>
                  <a:prstClr val="black"/>
                </a:solidFill>
              </a:rPr>
              <a:t> газу, а </a:t>
            </a:r>
            <a:r>
              <a:rPr lang="ru-RU" sz="2000" dirty="0" err="1">
                <a:solidFill>
                  <a:prstClr val="black"/>
                </a:solidFill>
              </a:rPr>
              <a:t>інший</a:t>
            </a:r>
            <a:r>
              <a:rPr lang="ru-RU" sz="2000" dirty="0">
                <a:solidFill>
                  <a:prstClr val="black"/>
                </a:solidFill>
              </a:rPr>
              <a:t> – </a:t>
            </a:r>
            <a:r>
              <a:rPr lang="ru-RU" sz="2000" dirty="0" err="1">
                <a:solidFill>
                  <a:prstClr val="black"/>
                </a:solidFill>
              </a:rPr>
              <a:t>воді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r>
              <a:rPr lang="ru-RU" sz="2000" dirty="0" err="1">
                <a:solidFill>
                  <a:prstClr val="black"/>
                </a:solidFill>
              </a:rPr>
              <a:t>Кисень</a:t>
            </a:r>
            <a:r>
              <a:rPr lang="ru-RU" sz="2000" dirty="0">
                <a:solidFill>
                  <a:prstClr val="black"/>
                </a:solidFill>
              </a:rPr>
              <a:t> є </a:t>
            </a:r>
            <a:r>
              <a:rPr lang="ru-RU" sz="2000" dirty="0" err="1">
                <a:solidFill>
                  <a:prstClr val="black"/>
                </a:solidFill>
              </a:rPr>
              <a:t>найбільш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поширеним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елементом</a:t>
            </a:r>
            <a:r>
              <a:rPr lang="ru-RU" sz="2000" dirty="0">
                <a:solidFill>
                  <a:prstClr val="black"/>
                </a:solidFill>
              </a:rPr>
              <a:t> на </a:t>
            </a:r>
            <a:r>
              <a:rPr lang="ru-RU" sz="2000" dirty="0" err="1">
                <a:solidFill>
                  <a:prstClr val="black"/>
                </a:solidFill>
              </a:rPr>
              <a:t>Землі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r>
              <a:rPr lang="ru-RU" sz="2000" dirty="0" err="1">
                <a:solidFill>
                  <a:prstClr val="black"/>
                </a:solidFill>
              </a:rPr>
              <a:t>Уморській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воді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міститься</a:t>
            </a:r>
            <a:r>
              <a:rPr lang="ru-RU" sz="2000" dirty="0">
                <a:solidFill>
                  <a:prstClr val="black"/>
                </a:solidFill>
              </a:rPr>
              <a:t> 85,82% </a:t>
            </a:r>
            <a:r>
              <a:rPr lang="ru-RU" sz="2000" dirty="0" err="1">
                <a:solidFill>
                  <a:prstClr val="black"/>
                </a:solidFill>
              </a:rPr>
              <a:t>кисню</a:t>
            </a:r>
            <a:r>
              <a:rPr lang="ru-RU" sz="2000" dirty="0">
                <a:solidFill>
                  <a:prstClr val="black"/>
                </a:solidFill>
              </a:rPr>
              <a:t>, в атмосферному </a:t>
            </a:r>
            <a:r>
              <a:rPr lang="ru-RU" sz="2000" dirty="0" err="1">
                <a:solidFill>
                  <a:prstClr val="black"/>
                </a:solidFill>
              </a:rPr>
              <a:t>повітрі</a:t>
            </a:r>
            <a:r>
              <a:rPr lang="ru-RU" sz="2000" dirty="0">
                <a:solidFill>
                  <a:prstClr val="black"/>
                </a:solidFill>
              </a:rPr>
              <a:t> 23,15% </a:t>
            </a:r>
            <a:r>
              <a:rPr lang="ru-RU" sz="2000" dirty="0" err="1">
                <a:solidFill>
                  <a:prstClr val="black"/>
                </a:solidFill>
              </a:rPr>
              <a:t>увагою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або</a:t>
            </a:r>
            <a:r>
              <a:rPr lang="ru-RU" sz="2000" dirty="0">
                <a:solidFill>
                  <a:prstClr val="black"/>
                </a:solidFill>
              </a:rPr>
              <a:t> 20,93% за </a:t>
            </a:r>
            <a:r>
              <a:rPr lang="ru-RU" sz="2000" dirty="0" err="1">
                <a:solidFill>
                  <a:prstClr val="black"/>
                </a:solidFill>
              </a:rPr>
              <a:t>обсягом</a:t>
            </a:r>
            <a:r>
              <a:rPr lang="ru-RU" sz="2000" dirty="0">
                <a:solidFill>
                  <a:prstClr val="black"/>
                </a:solidFill>
              </a:rPr>
              <a:t>, а в </a:t>
            </a:r>
            <a:r>
              <a:rPr lang="ru-RU" sz="2000" dirty="0" err="1">
                <a:solidFill>
                  <a:prstClr val="black"/>
                </a:solidFill>
              </a:rPr>
              <a:t>земній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корі</a:t>
            </a:r>
            <a:r>
              <a:rPr lang="ru-RU" sz="2000" dirty="0">
                <a:solidFill>
                  <a:prstClr val="black"/>
                </a:solidFill>
              </a:rPr>
              <a:t> 47,2% за вагою. </a:t>
            </a:r>
            <a:r>
              <a:rPr lang="ru-RU" sz="2000" dirty="0" err="1">
                <a:solidFill>
                  <a:prstClr val="black"/>
                </a:solidFill>
              </a:rPr>
              <a:t>Такаконцентрація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кисню</a:t>
            </a:r>
            <a:r>
              <a:rPr lang="ru-RU" sz="2000" dirty="0">
                <a:solidFill>
                  <a:prstClr val="black"/>
                </a:solidFill>
              </a:rPr>
              <a:t> в </a:t>
            </a:r>
            <a:r>
              <a:rPr lang="ru-RU" sz="2000" dirty="0" err="1">
                <a:solidFill>
                  <a:prstClr val="black"/>
                </a:solidFill>
              </a:rPr>
              <a:t>атмосфері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підтримується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завдяки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постійнійпроцесу</a:t>
            </a:r>
            <a:r>
              <a:rPr lang="ru-RU" sz="2000" dirty="0">
                <a:solidFill>
                  <a:prstClr val="black"/>
                </a:solidFill>
              </a:rPr>
              <a:t> фотосинтезу. У </a:t>
            </a:r>
            <a:r>
              <a:rPr lang="ru-RU" sz="2000" dirty="0" err="1">
                <a:solidFill>
                  <a:prstClr val="black"/>
                </a:solidFill>
              </a:rPr>
              <a:t>цьому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процесі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зелені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рослини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під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дієюсонячного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світла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перетворюють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діоксид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вуглецю</a:t>
            </a:r>
            <a:r>
              <a:rPr lang="ru-RU" sz="2000" dirty="0">
                <a:solidFill>
                  <a:prstClr val="black"/>
                </a:solidFill>
              </a:rPr>
              <a:t> і воду в </a:t>
            </a:r>
            <a:r>
              <a:rPr lang="ru-RU" sz="2000" dirty="0" err="1">
                <a:solidFill>
                  <a:prstClr val="black"/>
                </a:solidFill>
              </a:rPr>
              <a:t>вуглеводи</a:t>
            </a:r>
            <a:r>
              <a:rPr lang="ru-RU" sz="2000" dirty="0">
                <a:solidFill>
                  <a:prstClr val="black"/>
                </a:solidFill>
              </a:rPr>
              <a:t> і </a:t>
            </a:r>
            <a:r>
              <a:rPr lang="ru-RU" sz="2000" dirty="0" err="1">
                <a:solidFill>
                  <a:prstClr val="black"/>
                </a:solidFill>
              </a:rPr>
              <a:t>кисень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17032"/>
            <a:ext cx="4359795" cy="300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060848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Кругообіг води</a:t>
            </a:r>
            <a:endParaRPr lang="ru-RU" sz="80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9040"/>
            <a:ext cx="3384376" cy="25431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8" y="3933056"/>
            <a:ext cx="2555336" cy="2555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3012"/>
            <a:ext cx="2051720" cy="194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01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772816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prstClr val="black"/>
                </a:solidFill>
              </a:rPr>
              <a:t>      Кисень і його з'єднання незамінні для підтримки життя. Вони відіграють найважливішу роль у процесах обміну речовин і диханні. Кисень входить до складу білків, жирів,вуглеводів, з яких «побудовані» організми; в людському організмі,наприклад, міститься близько 65% кисню. Більшість організмів отримують енергію, необхідну для виконання їхніх життєвих функцій, за рахунок окислення тих чи інших речовин за допомогою кисню. Спад кисню в атмосфері в результаті процесів дихання, гниття та горіння відшкодовується киснем,виділяється при фотосинтезі. Вирубка лісів, ерозія </a:t>
            </a:r>
            <a:r>
              <a:rPr lang="uk-UA" sz="2000" dirty="0" err="1" smtClean="0">
                <a:solidFill>
                  <a:prstClr val="black"/>
                </a:solidFill>
              </a:rPr>
              <a:t>грунтів</a:t>
            </a:r>
            <a:r>
              <a:rPr lang="uk-UA" sz="2000" dirty="0" smtClean="0">
                <a:solidFill>
                  <a:prstClr val="black"/>
                </a:solidFill>
              </a:rPr>
              <a:t>, різні гірські виробітку на поверхні зменшують загальну масу фотосинтезу і знижують кругообіг на значних територіях.</a:t>
            </a:r>
            <a:endParaRPr lang="uk-UA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24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484784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   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Поряд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потужним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джерелом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кисню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мабуть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фотохімічні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розкладання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водяної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пари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вверхніх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шарах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атмосфери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впливом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ультрафіолетових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променів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Таким чином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безупинно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відбувається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кругообіг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кисню,що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підтримує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сталість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складу атмосферного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5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/>
          <a:stretch/>
        </p:blipFill>
        <p:spPr>
          <a:xfrm>
            <a:off x="2817" y="1602"/>
            <a:ext cx="9141184" cy="685639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000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Вуглецевий цикл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304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711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1800" dirty="0" smtClean="0"/>
              <a:t>Вуглеце́вий цикл (англ. </a:t>
            </a:r>
            <a:r>
              <a:rPr lang="en-US" sz="1800" dirty="0" smtClean="0"/>
              <a:t>Carbon cycle) — </a:t>
            </a:r>
            <a:r>
              <a:rPr lang="vi-VN" sz="1800" dirty="0" smtClean="0"/>
              <a:t>кругообіг вуглецю (у різних формах, наприклад, у вигляді двоокису вуглецю) між атмосферою, океаном, біосферою та надрами Землі.</a:t>
            </a:r>
          </a:p>
          <a:p>
            <a:pPr marL="0" indent="0">
              <a:buNone/>
            </a:pPr>
            <a:r>
              <a:rPr lang="vi-VN" sz="1800" dirty="0" smtClean="0"/>
              <a:t>Колообіг вуглецю у природі включає біологічний цикл, виділення СО2 в атмосферу при згорянні палива, із вулканічних газів, гарячих мінеральних джерел, із поверхневих шарів океанічних вод та ін.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0096"/>
            <a:ext cx="4536504" cy="35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88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Розрізняють два види даного кругообігу: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Біологічний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колообіг</a:t>
            </a:r>
            <a:endParaRPr lang="ru-RU" sz="18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Геологічний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колообіг</a:t>
            </a:r>
            <a:endParaRPr lang="ru-RU" sz="18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67" y="2389958"/>
            <a:ext cx="4095575" cy="39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45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Біологічний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колообіг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/>
              <a:t>Б</a:t>
            </a:r>
            <a:r>
              <a:rPr lang="ru-RU" sz="1800" dirty="0" err="1" smtClean="0"/>
              <a:t>іологічний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колообіг</a:t>
            </a:r>
            <a:r>
              <a:rPr lang="ru-RU" sz="1800" dirty="0" smtClean="0"/>
              <a:t> </a:t>
            </a:r>
            <a:r>
              <a:rPr lang="ru-RU" sz="1800" dirty="0" err="1" smtClean="0"/>
              <a:t>вуглецю</a:t>
            </a:r>
            <a:r>
              <a:rPr lang="ru-RU" sz="1800" dirty="0" smtClean="0"/>
              <a:t> </a:t>
            </a:r>
            <a:r>
              <a:rPr lang="ru-RU" sz="1800" dirty="0" err="1" smtClean="0"/>
              <a:t>пов’язаний</a:t>
            </a:r>
            <a:r>
              <a:rPr lang="ru-RU" sz="1800" dirty="0" smtClean="0"/>
              <a:t> з </a:t>
            </a:r>
            <a:r>
              <a:rPr lang="ru-RU" sz="1800" dirty="0" err="1" smtClean="0"/>
              <a:t>життєдіяльністю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організмів</a:t>
            </a:r>
            <a:r>
              <a:rPr lang="ru-RU" sz="1800" dirty="0" smtClean="0"/>
              <a:t>. </a:t>
            </a:r>
            <a:r>
              <a:rPr lang="ru-RU" sz="1800" dirty="0" err="1" smtClean="0"/>
              <a:t>Біологічний</a:t>
            </a:r>
            <a:r>
              <a:rPr lang="ru-RU" sz="1800" dirty="0" smtClean="0"/>
              <a:t> цикл </a:t>
            </a:r>
            <a:r>
              <a:rPr lang="ru-RU" sz="1800" dirty="0" err="1" smtClean="0"/>
              <a:t>полягає</a:t>
            </a:r>
            <a:r>
              <a:rPr lang="ru-RU" sz="1800" dirty="0" smtClean="0"/>
              <a:t> в тому,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вуглець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вигляді</a:t>
            </a:r>
            <a:r>
              <a:rPr lang="ru-RU" sz="1800" dirty="0" smtClean="0"/>
              <a:t> СО2 </a:t>
            </a:r>
            <a:r>
              <a:rPr lang="ru-RU" sz="1800" dirty="0" err="1" smtClean="0"/>
              <a:t>поглинається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тропосфери</a:t>
            </a:r>
            <a:r>
              <a:rPr lang="ru-RU" sz="1800" dirty="0" smtClean="0"/>
              <a:t> </a:t>
            </a:r>
            <a:r>
              <a:rPr lang="ru-RU" sz="1800" dirty="0" err="1" smtClean="0"/>
              <a:t>рослинами</a:t>
            </a:r>
            <a:r>
              <a:rPr lang="ru-RU" sz="1800" dirty="0" smtClean="0"/>
              <a:t>. </a:t>
            </a:r>
            <a:r>
              <a:rPr lang="ru-RU" sz="1800" dirty="0" err="1" smtClean="0"/>
              <a:t>Потім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біосфери</a:t>
            </a:r>
            <a:r>
              <a:rPr lang="ru-RU" sz="1800" dirty="0" smtClean="0"/>
              <a:t> </a:t>
            </a:r>
            <a:r>
              <a:rPr lang="ru-RU" sz="1800" dirty="0" err="1" smtClean="0"/>
              <a:t>знову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повертається</a:t>
            </a:r>
            <a:r>
              <a:rPr lang="ru-RU" sz="1800" dirty="0" smtClean="0"/>
              <a:t> в геосферу : з </a:t>
            </a:r>
            <a:r>
              <a:rPr lang="ru-RU" sz="1800" dirty="0" err="1" smtClean="0"/>
              <a:t>рослинами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вуглець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потрапляє</a:t>
            </a:r>
            <a:r>
              <a:rPr lang="ru-RU" sz="1800" dirty="0" smtClean="0"/>
              <a:t> до </a:t>
            </a:r>
            <a:r>
              <a:rPr lang="ru-RU" sz="1800" dirty="0" err="1" smtClean="0"/>
              <a:t>організму</a:t>
            </a:r>
            <a:r>
              <a:rPr lang="ru-RU" sz="1800" dirty="0" smtClean="0"/>
              <a:t> </a:t>
            </a:r>
            <a:r>
              <a:rPr lang="ru-RU" sz="1800" dirty="0" err="1" smtClean="0"/>
              <a:t>тварин</a:t>
            </a:r>
            <a:r>
              <a:rPr lang="ru-RU" sz="1800" dirty="0" smtClean="0"/>
              <a:t> та </a:t>
            </a:r>
            <a:r>
              <a:rPr lang="ru-RU" sz="1800" dirty="0" err="1" smtClean="0"/>
              <a:t>людини</a:t>
            </a:r>
            <a:r>
              <a:rPr lang="ru-RU" sz="1800" dirty="0" smtClean="0"/>
              <a:t>, а </a:t>
            </a:r>
            <a:r>
              <a:rPr lang="ru-RU" sz="1800" dirty="0" err="1" smtClean="0"/>
              <a:t>потім</a:t>
            </a:r>
            <a:r>
              <a:rPr lang="ru-RU" sz="1800" dirty="0" smtClean="0"/>
              <a:t> при </a:t>
            </a:r>
            <a:r>
              <a:rPr lang="ru-RU" sz="1800" dirty="0" err="1" smtClean="0"/>
              <a:t>гнитті</a:t>
            </a:r>
            <a:r>
              <a:rPr lang="ru-RU" sz="1800" dirty="0" smtClean="0"/>
              <a:t> </a:t>
            </a:r>
            <a:r>
              <a:rPr lang="ru-RU" sz="1800" dirty="0" err="1" smtClean="0"/>
              <a:t>тваринних</a:t>
            </a:r>
            <a:r>
              <a:rPr lang="ru-RU" sz="1800" dirty="0" smtClean="0"/>
              <a:t> та </a:t>
            </a:r>
            <a:r>
              <a:rPr lang="ru-RU" sz="1800" dirty="0" err="1" smtClean="0"/>
              <a:t>рослинних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матеріалів</a:t>
            </a:r>
            <a:r>
              <a:rPr lang="ru-RU" sz="1800" dirty="0" smtClean="0"/>
              <a:t> – до </a:t>
            </a:r>
            <a:r>
              <a:rPr lang="ru-RU" sz="1800" dirty="0" err="1" smtClean="0"/>
              <a:t>ґрунту</a:t>
            </a:r>
            <a:r>
              <a:rPr lang="ru-RU" sz="1800" dirty="0" smtClean="0"/>
              <a:t>, і у </a:t>
            </a:r>
            <a:r>
              <a:rPr lang="ru-RU" sz="1800" dirty="0" err="1" smtClean="0"/>
              <a:t>вигляді</a:t>
            </a:r>
            <a:r>
              <a:rPr lang="ru-RU" sz="1800" dirty="0" smtClean="0"/>
              <a:t> СО2 – до </a:t>
            </a:r>
            <a:r>
              <a:rPr lang="ru-RU" sz="1800" dirty="0" err="1" smtClean="0"/>
              <a:t>атмосфери</a:t>
            </a:r>
            <a:r>
              <a:rPr lang="ru-RU" sz="18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8"/>
          <a:stretch/>
        </p:blipFill>
        <p:spPr>
          <a:xfrm>
            <a:off x="1907704" y="3573016"/>
            <a:ext cx="5422750" cy="307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8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Біологічний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колообіг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 smtClean="0"/>
              <a:t>Вуглець</a:t>
            </a:r>
            <a:r>
              <a:rPr lang="ru-RU" sz="1800" dirty="0" smtClean="0"/>
              <a:t> – </a:t>
            </a:r>
            <a:r>
              <a:rPr lang="ru-RU" sz="1800" dirty="0" err="1" smtClean="0"/>
              <a:t>основний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біогенний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елемент</a:t>
            </a:r>
            <a:r>
              <a:rPr lang="ru-RU" sz="1800" dirty="0" smtClean="0"/>
              <a:t>.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відіграє</a:t>
            </a:r>
            <a:r>
              <a:rPr lang="ru-RU" sz="1800" dirty="0" smtClean="0"/>
              <a:t> </a:t>
            </a:r>
            <a:r>
              <a:rPr lang="ru-RU" sz="1800" dirty="0" err="1" smtClean="0"/>
              <a:t>важливу</a:t>
            </a:r>
            <a:r>
              <a:rPr lang="ru-RU" sz="1800" dirty="0" smtClean="0"/>
              <a:t> роль в </a:t>
            </a:r>
            <a:r>
              <a:rPr lang="ru-RU" sz="1800" dirty="0" err="1" smtClean="0"/>
              <a:t>утворенні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живої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біосфери</a:t>
            </a:r>
            <a:r>
              <a:rPr lang="ru-RU" sz="1800" dirty="0" smtClean="0"/>
              <a:t>. </a:t>
            </a:r>
            <a:r>
              <a:rPr lang="ru-RU" sz="1800" dirty="0" err="1" smtClean="0"/>
              <a:t>Вуглекислий</a:t>
            </a:r>
            <a:r>
              <a:rPr lang="ru-RU" sz="1800" dirty="0" smtClean="0"/>
              <a:t> газ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атмосфери</a:t>
            </a:r>
            <a:r>
              <a:rPr lang="ru-RU" sz="1800" dirty="0" smtClean="0"/>
              <a:t> в </a:t>
            </a:r>
            <a:r>
              <a:rPr lang="ru-RU" sz="1800" dirty="0" err="1" smtClean="0"/>
              <a:t>процесі</a:t>
            </a:r>
            <a:r>
              <a:rPr lang="ru-RU" sz="1800" dirty="0" smtClean="0"/>
              <a:t> фотосинтезу,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здійснюють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зелені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рослини</a:t>
            </a:r>
            <a:r>
              <a:rPr lang="ru-RU" sz="1800" dirty="0" smtClean="0"/>
              <a:t>, </a:t>
            </a:r>
            <a:r>
              <a:rPr lang="ru-RU" sz="1800" dirty="0" err="1" smtClean="0"/>
              <a:t>асимілюється</a:t>
            </a:r>
            <a:r>
              <a:rPr lang="ru-RU" sz="1800" dirty="0" smtClean="0"/>
              <a:t> і </a:t>
            </a:r>
            <a:r>
              <a:rPr lang="ru-RU" sz="1800" dirty="0" err="1" smtClean="0"/>
              <a:t>перетворюється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численні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різноманітні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органічні</a:t>
            </a:r>
            <a:r>
              <a:rPr lang="ru-RU" sz="1800" dirty="0" smtClean="0"/>
              <a:t> </a:t>
            </a:r>
            <a:r>
              <a:rPr lang="ru-RU" sz="1800" dirty="0" err="1" smtClean="0"/>
              <a:t>сполуки</a:t>
            </a:r>
            <a:r>
              <a:rPr lang="ru-RU" sz="1800" dirty="0" smtClean="0"/>
              <a:t> </a:t>
            </a:r>
            <a:r>
              <a:rPr lang="ru-RU" sz="1800" dirty="0" err="1" smtClean="0"/>
              <a:t>рослин</a:t>
            </a:r>
            <a:r>
              <a:rPr lang="ru-RU" sz="1800" dirty="0" smtClean="0"/>
              <a:t>. </a:t>
            </a:r>
            <a:r>
              <a:rPr lang="ru-RU" sz="1800" dirty="0" err="1" smtClean="0"/>
              <a:t>Рослинні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організми</a:t>
            </a:r>
            <a:r>
              <a:rPr lang="ru-RU" sz="1800" dirty="0" smtClean="0"/>
              <a:t>, особливо </a:t>
            </a:r>
            <a:r>
              <a:rPr lang="ru-RU" sz="1800" dirty="0" err="1" smtClean="0"/>
              <a:t>нижчі</a:t>
            </a:r>
            <a:r>
              <a:rPr lang="ru-RU" sz="1800" dirty="0" smtClean="0"/>
              <a:t> </a:t>
            </a:r>
            <a:r>
              <a:rPr lang="ru-RU" sz="1800" dirty="0" err="1" smtClean="0"/>
              <a:t>мікроорганізми</a:t>
            </a:r>
            <a:r>
              <a:rPr lang="ru-RU" sz="1800" dirty="0" smtClean="0"/>
              <a:t>, </a:t>
            </a:r>
            <a:r>
              <a:rPr lang="ru-RU" sz="1800" dirty="0" err="1" smtClean="0"/>
              <a:t>морський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фітопланктон</a:t>
            </a:r>
            <a:r>
              <a:rPr lang="ru-RU" sz="1800" dirty="0" smtClean="0"/>
              <a:t>, </a:t>
            </a:r>
            <a:r>
              <a:rPr lang="ru-RU" sz="1800" dirty="0" err="1" smtClean="0"/>
              <a:t>завдяки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виключній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швидкості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розмноження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виробляють</a:t>
            </a:r>
            <a:r>
              <a:rPr lang="ru-RU" sz="1800" dirty="0" smtClean="0"/>
              <a:t> на </a:t>
            </a:r>
            <a:r>
              <a:rPr lang="ru-RU" sz="1800" dirty="0" err="1" smtClean="0"/>
              <a:t>рік</a:t>
            </a:r>
            <a:r>
              <a:rPr lang="ru-RU" sz="1800" dirty="0" smtClean="0"/>
              <a:t> </a:t>
            </a:r>
            <a:r>
              <a:rPr lang="ru-RU" sz="1800" dirty="0" err="1" smtClean="0"/>
              <a:t>близько</a:t>
            </a:r>
            <a:r>
              <a:rPr lang="ru-RU" sz="1800" dirty="0" smtClean="0"/>
              <a:t> 1,5• 107 т </a:t>
            </a:r>
            <a:r>
              <a:rPr lang="ru-RU" sz="1800" dirty="0" err="1" smtClean="0"/>
              <a:t>вуглецю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вигляді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маси</a:t>
            </a:r>
            <a:r>
              <a:rPr lang="ru-RU" sz="18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01008"/>
            <a:ext cx="56292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38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Біологічний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колообіг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 smtClean="0"/>
              <a:t>Рослини</a:t>
            </a:r>
            <a:r>
              <a:rPr lang="ru-RU" sz="1800" dirty="0" smtClean="0"/>
              <a:t> часто </a:t>
            </a:r>
            <a:r>
              <a:rPr lang="ru-RU" sz="1800" dirty="0" err="1" smtClean="0"/>
              <a:t>поїдаються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тваринами</a:t>
            </a:r>
            <a:r>
              <a:rPr lang="ru-RU" sz="1800" dirty="0" smtClean="0"/>
              <a:t>. При </a:t>
            </a:r>
            <a:r>
              <a:rPr lang="ru-RU" sz="1800" dirty="0" err="1" smtClean="0"/>
              <a:t>цьому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утворюються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менш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складні</a:t>
            </a:r>
            <a:r>
              <a:rPr lang="ru-RU" sz="1800" dirty="0" smtClean="0"/>
              <a:t> </a:t>
            </a:r>
            <a:r>
              <a:rPr lang="ru-RU" sz="1800" dirty="0" err="1" smtClean="0"/>
              <a:t>трофічні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зв’язки</a:t>
            </a:r>
            <a:r>
              <a:rPr lang="ru-RU" sz="1800" dirty="0" smtClean="0"/>
              <a:t>. В остаточному </a:t>
            </a:r>
            <a:r>
              <a:rPr lang="ru-RU" sz="1800" dirty="0" err="1" smtClean="0"/>
              <a:t>підсумку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органічна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речовина</a:t>
            </a:r>
            <a:r>
              <a:rPr lang="ru-RU" sz="1800" dirty="0" smtClean="0"/>
              <a:t> в </a:t>
            </a:r>
            <a:r>
              <a:rPr lang="ru-RU" sz="1800" dirty="0" err="1" smtClean="0"/>
              <a:t>результаті</a:t>
            </a:r>
            <a:r>
              <a:rPr lang="ru-RU" sz="1800" dirty="0" smtClean="0"/>
              <a:t> </a:t>
            </a:r>
            <a:r>
              <a:rPr lang="ru-RU" sz="1800" dirty="0" err="1" smtClean="0"/>
              <a:t>дихання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організмів</a:t>
            </a:r>
            <a:r>
              <a:rPr lang="ru-RU" sz="1800" dirty="0" smtClean="0"/>
              <a:t>, </a:t>
            </a:r>
            <a:r>
              <a:rPr lang="ru-RU" sz="1800" dirty="0" err="1" smtClean="0"/>
              <a:t>розкладу</a:t>
            </a:r>
            <a:r>
              <a:rPr lang="ru-RU" sz="1800" dirty="0" smtClean="0"/>
              <a:t> </a:t>
            </a:r>
            <a:r>
              <a:rPr lang="ru-RU" sz="1800" dirty="0" err="1" smtClean="0"/>
              <a:t>їхніх</a:t>
            </a:r>
            <a:r>
              <a:rPr lang="ru-RU" sz="1800" dirty="0" smtClean="0"/>
              <a:t> </a:t>
            </a:r>
            <a:r>
              <a:rPr lang="ru-RU" sz="1800" dirty="0" err="1" smtClean="0"/>
              <a:t>трупів</a:t>
            </a:r>
            <a:r>
              <a:rPr lang="ru-RU" sz="1800" dirty="0" smtClean="0"/>
              <a:t>, </a:t>
            </a:r>
            <a:r>
              <a:rPr lang="ru-RU" sz="1800" dirty="0" err="1" smtClean="0"/>
              <a:t>процесів</a:t>
            </a:r>
            <a:r>
              <a:rPr lang="ru-RU" sz="1800" dirty="0" smtClean="0"/>
              <a:t> </a:t>
            </a:r>
            <a:r>
              <a:rPr lang="ru-RU" sz="1800" dirty="0" err="1" smtClean="0"/>
              <a:t>бродіння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гниття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горіння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перетворюється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вуглекислий</a:t>
            </a:r>
            <a:r>
              <a:rPr lang="ru-RU" sz="1800" dirty="0" smtClean="0"/>
              <a:t> газ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відкладається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вигляді</a:t>
            </a:r>
            <a:r>
              <a:rPr lang="ru-RU" sz="1800" dirty="0" smtClean="0"/>
              <a:t> сапропелю, гумусу, торфу,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, в свою </a:t>
            </a:r>
            <a:r>
              <a:rPr lang="ru-RU" sz="1800" dirty="0" err="1" smtClean="0"/>
              <a:t>чергу</a:t>
            </a:r>
            <a:r>
              <a:rPr lang="ru-RU" sz="1800" dirty="0" smtClean="0"/>
              <a:t>, </a:t>
            </a:r>
            <a:r>
              <a:rPr lang="ru-RU" sz="1800" dirty="0" err="1" smtClean="0"/>
              <a:t>дають</a:t>
            </a:r>
            <a:r>
              <a:rPr lang="ru-RU" sz="1800" dirty="0" smtClean="0"/>
              <a:t> початок </a:t>
            </a:r>
            <a:r>
              <a:rPr lang="ru-RU" sz="1800" dirty="0" err="1" smtClean="0"/>
              <a:t>багатьом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іншим</a:t>
            </a:r>
            <a:r>
              <a:rPr lang="ru-RU" sz="1800" dirty="0" smtClean="0"/>
              <a:t> </a:t>
            </a:r>
            <a:r>
              <a:rPr lang="ru-RU" sz="1800" dirty="0" err="1" smtClean="0"/>
              <a:t>каустобіолітам</a:t>
            </a:r>
            <a:r>
              <a:rPr lang="ru-RU" sz="1800" dirty="0" smtClean="0"/>
              <a:t> – </a:t>
            </a:r>
            <a:r>
              <a:rPr lang="ru-RU" sz="1800" dirty="0" err="1" smtClean="0"/>
              <a:t>кам’яному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вугіллю</a:t>
            </a:r>
            <a:r>
              <a:rPr lang="ru-RU" sz="1800" dirty="0" smtClean="0"/>
              <a:t>, </a:t>
            </a:r>
            <a:r>
              <a:rPr lang="ru-RU" sz="1800" dirty="0" err="1" smtClean="0"/>
              <a:t>нафті</a:t>
            </a:r>
            <a:r>
              <a:rPr lang="ru-RU" sz="1800" dirty="0" smtClean="0"/>
              <a:t>, горючим газам. </a:t>
            </a:r>
            <a:r>
              <a:rPr lang="ru-RU" sz="1800" dirty="0" err="1" smtClean="0"/>
              <a:t>Біологічний</a:t>
            </a:r>
            <a:r>
              <a:rPr lang="ru-RU" sz="1800" dirty="0" smtClean="0"/>
              <a:t> цикл </a:t>
            </a:r>
            <a:r>
              <a:rPr lang="ru-RU" sz="1800" dirty="0" err="1" smtClean="0"/>
              <a:t>вуглецю</a:t>
            </a:r>
            <a:r>
              <a:rPr lang="ru-RU" sz="1800" dirty="0" smtClean="0"/>
              <a:t> </a:t>
            </a:r>
            <a:r>
              <a:rPr lang="ru-RU" sz="1800" dirty="0" err="1" smtClean="0"/>
              <a:t>закінчується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окисненням</a:t>
            </a:r>
            <a:r>
              <a:rPr lang="ru-RU" sz="1800" dirty="0" smtClean="0"/>
              <a:t> і </a:t>
            </a:r>
            <a:r>
              <a:rPr lang="ru-RU" sz="1800" dirty="0" err="1" smtClean="0"/>
              <a:t>поверненням</a:t>
            </a:r>
            <a:r>
              <a:rPr lang="ru-RU" sz="1800" dirty="0" smtClean="0"/>
              <a:t> у атмосферу,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відкладенням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вигляді</a:t>
            </a:r>
            <a:r>
              <a:rPr lang="ru-RU" sz="1800" dirty="0" smtClean="0"/>
              <a:t> </a:t>
            </a:r>
            <a:r>
              <a:rPr lang="ru-RU" sz="1800" dirty="0" err="1" smtClean="0"/>
              <a:t>вугілля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нафти</a:t>
            </a:r>
            <a:r>
              <a:rPr lang="ru-RU" sz="18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8"/>
          <a:stretch/>
        </p:blipFill>
        <p:spPr>
          <a:xfrm>
            <a:off x="2195736" y="3861048"/>
            <a:ext cx="4968552" cy="28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97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Біологічний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колообіг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 err="1" smtClean="0"/>
              <a:t>процесах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розпаду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</a:t>
            </a:r>
            <a:r>
              <a:rPr lang="ru-RU" sz="1800" dirty="0" smtClean="0"/>
              <a:t> </a:t>
            </a:r>
            <a:r>
              <a:rPr lang="ru-RU" sz="1800" dirty="0" err="1" smtClean="0"/>
              <a:t>величезну</a:t>
            </a:r>
            <a:r>
              <a:rPr lang="ru-RU" sz="1800" dirty="0" smtClean="0"/>
              <a:t> роль </a:t>
            </a:r>
            <a:r>
              <a:rPr lang="ru-RU" sz="1800" dirty="0" err="1" smtClean="0"/>
              <a:t>відіграють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бактерії</a:t>
            </a:r>
            <a:r>
              <a:rPr lang="ru-RU" sz="1800" dirty="0" smtClean="0"/>
              <a:t> та </a:t>
            </a:r>
            <a:r>
              <a:rPr lang="ru-RU" sz="1800" dirty="0" err="1" smtClean="0"/>
              <a:t>гриби</a:t>
            </a:r>
            <a:r>
              <a:rPr lang="ru-RU" sz="1800" dirty="0" smtClean="0"/>
              <a:t>. В активному </a:t>
            </a:r>
            <a:r>
              <a:rPr lang="ru-RU" sz="1800" dirty="0" err="1" smtClean="0"/>
              <a:t>колообігу</a:t>
            </a:r>
            <a:r>
              <a:rPr lang="ru-RU" sz="1800" dirty="0" smtClean="0"/>
              <a:t> </a:t>
            </a:r>
            <a:r>
              <a:rPr lang="ru-RU" sz="1800" dirty="0" err="1" smtClean="0"/>
              <a:t>вуглецю</a:t>
            </a:r>
            <a:r>
              <a:rPr lang="ru-RU" sz="1800" dirty="0" smtClean="0"/>
              <a:t> </a:t>
            </a:r>
            <a:r>
              <a:rPr lang="ru-RU" sz="1800" dirty="0" err="1" smtClean="0"/>
              <a:t>бере</a:t>
            </a:r>
            <a:r>
              <a:rPr lang="ru-RU" sz="1800" dirty="0" smtClean="0"/>
              <a:t> участь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невелика </a:t>
            </a:r>
            <a:r>
              <a:rPr lang="ru-RU" sz="1800" dirty="0" err="1" smtClean="0"/>
              <a:t>частка</a:t>
            </a:r>
            <a:r>
              <a:rPr lang="ru-RU" sz="1800" dirty="0" smtClean="0"/>
              <a:t> </a:t>
            </a:r>
            <a:r>
              <a:rPr lang="ru-RU" sz="1800" dirty="0" err="1" smtClean="0"/>
              <a:t>всієї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маси</a:t>
            </a:r>
            <a:r>
              <a:rPr lang="ru-RU" sz="1800" dirty="0" smtClean="0"/>
              <a:t>. </a:t>
            </a:r>
            <a:r>
              <a:rPr lang="ru-RU" sz="1800" dirty="0" err="1" smtClean="0"/>
              <a:t>Величезну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вугільної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кислоти</a:t>
            </a:r>
            <a:r>
              <a:rPr lang="ru-RU" sz="1800" dirty="0" smtClean="0"/>
              <a:t> </a:t>
            </a:r>
            <a:r>
              <a:rPr lang="ru-RU" sz="1800" dirty="0" err="1" smtClean="0"/>
              <a:t>законсервовано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вигляді</a:t>
            </a:r>
            <a:r>
              <a:rPr lang="ru-RU" sz="1800" dirty="0" smtClean="0"/>
              <a:t> </a:t>
            </a:r>
            <a:r>
              <a:rPr lang="ru-RU" sz="1800" dirty="0" err="1" smtClean="0"/>
              <a:t>вапняків</a:t>
            </a:r>
            <a:r>
              <a:rPr lang="ru-RU" sz="1800" dirty="0" smtClean="0"/>
              <a:t> та </a:t>
            </a:r>
            <a:r>
              <a:rPr lang="ru-RU" sz="1800" dirty="0" err="1" smtClean="0"/>
              <a:t>інших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порід</a:t>
            </a:r>
            <a:r>
              <a:rPr lang="ru-RU" sz="1800" dirty="0" smtClean="0"/>
              <a:t>. </a:t>
            </a:r>
            <a:r>
              <a:rPr lang="ru-RU" sz="1800" dirty="0" err="1" smtClean="0"/>
              <a:t>Між</a:t>
            </a:r>
            <a:r>
              <a:rPr lang="ru-RU" sz="1800" dirty="0" smtClean="0"/>
              <a:t> </a:t>
            </a:r>
            <a:r>
              <a:rPr lang="ru-RU" sz="1800" dirty="0" err="1" smtClean="0"/>
              <a:t>вуглекислим</a:t>
            </a:r>
            <a:r>
              <a:rPr lang="ru-RU" sz="1800" dirty="0" smtClean="0"/>
              <a:t> газом </a:t>
            </a:r>
            <a:r>
              <a:rPr lang="ru-RU" sz="1800" dirty="0" err="1" smtClean="0"/>
              <a:t>атмосфери</a:t>
            </a:r>
            <a:r>
              <a:rPr lang="ru-RU" sz="1800" dirty="0" smtClean="0"/>
              <a:t> і води океану, в свою </a:t>
            </a:r>
            <a:r>
              <a:rPr lang="ru-RU" sz="1800" dirty="0" err="1" smtClean="0"/>
              <a:t>чергу</a:t>
            </a:r>
            <a:r>
              <a:rPr lang="ru-RU" sz="1800" dirty="0" smtClean="0"/>
              <a:t>, </a:t>
            </a:r>
            <a:r>
              <a:rPr lang="ru-RU" sz="1800" dirty="0" err="1" smtClean="0"/>
              <a:t>існує</a:t>
            </a:r>
            <a:r>
              <a:rPr lang="ru-RU" sz="1800" dirty="0" smtClean="0"/>
              <a:t> </a:t>
            </a:r>
            <a:r>
              <a:rPr lang="ru-RU" sz="1800" dirty="0" err="1" smtClean="0"/>
              <a:t>рухома</a:t>
            </a:r>
            <a:r>
              <a:rPr lang="ru-RU" sz="1800" dirty="0" smtClean="0"/>
              <a:t> </a:t>
            </a:r>
            <a:r>
              <a:rPr lang="ru-RU" sz="1800" dirty="0" err="1" smtClean="0"/>
              <a:t>рівновага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err="1" smtClean="0"/>
              <a:t>Водні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організми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поглинають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вуглекислий</a:t>
            </a:r>
            <a:r>
              <a:rPr lang="ru-RU" sz="1800" dirty="0" smtClean="0"/>
              <a:t> </a:t>
            </a:r>
            <a:r>
              <a:rPr lang="ru-RU" sz="1800" dirty="0" err="1" smtClean="0"/>
              <a:t>кальцій</a:t>
            </a:r>
            <a:r>
              <a:rPr lang="ru-RU" sz="1800" dirty="0" smtClean="0"/>
              <a:t>, </a:t>
            </a:r>
            <a:r>
              <a:rPr lang="ru-RU" sz="1800" dirty="0" err="1" smtClean="0"/>
              <a:t>утворюють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свої</a:t>
            </a:r>
            <a:r>
              <a:rPr lang="ru-RU" sz="1800" dirty="0" smtClean="0"/>
              <a:t> </a:t>
            </a:r>
            <a:r>
              <a:rPr lang="ru-RU" sz="1800" dirty="0" err="1" smtClean="0"/>
              <a:t>кістяки</a:t>
            </a:r>
            <a:r>
              <a:rPr lang="ru-RU" sz="1800" dirty="0" smtClean="0"/>
              <a:t>, а </a:t>
            </a:r>
            <a:r>
              <a:rPr lang="ru-RU" sz="1800" dirty="0" err="1" smtClean="0"/>
              <a:t>потім</a:t>
            </a:r>
            <a:r>
              <a:rPr lang="ru-RU" sz="1800" dirty="0" smtClean="0"/>
              <a:t> з них </a:t>
            </a:r>
            <a:r>
              <a:rPr lang="ru-RU" sz="1800" dirty="0" err="1" smtClean="0"/>
              <a:t>утворюються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пласти</a:t>
            </a:r>
            <a:r>
              <a:rPr lang="ru-RU" sz="1800" dirty="0" smtClean="0"/>
              <a:t> </a:t>
            </a:r>
            <a:r>
              <a:rPr lang="ru-RU" sz="1800" dirty="0" err="1" smtClean="0"/>
              <a:t>вапняків</a:t>
            </a:r>
            <a:r>
              <a:rPr lang="ru-RU" sz="1800" dirty="0" smtClean="0"/>
              <a:t>.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атмосфери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вилучено</a:t>
            </a:r>
            <a:r>
              <a:rPr lang="ru-RU" sz="1800" dirty="0" smtClean="0"/>
              <a:t> і захоронено в десятки </a:t>
            </a:r>
            <a:r>
              <a:rPr lang="ru-RU" sz="1800" dirty="0" err="1" smtClean="0"/>
              <a:t>тисяч</a:t>
            </a:r>
            <a:r>
              <a:rPr lang="ru-RU" sz="1800" dirty="0" smtClean="0"/>
              <a:t> </a:t>
            </a:r>
            <a:r>
              <a:rPr lang="ru-RU" sz="1800" dirty="0" err="1" smtClean="0"/>
              <a:t>разів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більше</a:t>
            </a:r>
            <a:r>
              <a:rPr lang="ru-RU" sz="1800" dirty="0" smtClean="0"/>
              <a:t> </a:t>
            </a:r>
            <a:r>
              <a:rPr lang="ru-RU" sz="1800" dirty="0" err="1" smtClean="0"/>
              <a:t>вуглекислого</a:t>
            </a:r>
            <a:r>
              <a:rPr lang="ru-RU" sz="1800" dirty="0" smtClean="0"/>
              <a:t> газу,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в </a:t>
            </a:r>
            <a:r>
              <a:rPr lang="ru-RU" sz="1800" dirty="0" err="1" smtClean="0"/>
              <a:t>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перебуває</a:t>
            </a:r>
            <a:r>
              <a:rPr lang="ru-RU" sz="1800" dirty="0" smtClean="0"/>
              <a:t> зараз. Атмосфера </a:t>
            </a:r>
            <a:r>
              <a:rPr lang="ru-RU" sz="1800" dirty="0" err="1" smtClean="0"/>
              <a:t>поповнюється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вуглекислим</a:t>
            </a:r>
            <a:r>
              <a:rPr lang="ru-RU" sz="1800" dirty="0" smtClean="0"/>
              <a:t> газом </a:t>
            </a:r>
            <a:r>
              <a:rPr lang="ru-RU" sz="1800" dirty="0" err="1" smtClean="0"/>
              <a:t>завдяки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процесам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розкладу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речовини</a:t>
            </a:r>
            <a:r>
              <a:rPr lang="ru-RU" sz="1800" dirty="0" smtClean="0"/>
              <a:t>, </a:t>
            </a:r>
            <a:r>
              <a:rPr lang="ru-RU" sz="1800" dirty="0" err="1" smtClean="0"/>
              <a:t>карбонатів</a:t>
            </a:r>
            <a:r>
              <a:rPr lang="ru-RU" sz="1800" dirty="0" smtClean="0"/>
              <a:t>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в </a:t>
            </a:r>
            <a:r>
              <a:rPr lang="ru-RU" sz="1800" dirty="0" err="1" smtClean="0"/>
              <a:t>результаті</a:t>
            </a:r>
            <a:r>
              <a:rPr lang="ru-RU" sz="1800" dirty="0" smtClean="0"/>
              <a:t> </a:t>
            </a:r>
            <a:r>
              <a:rPr lang="ru-RU" sz="1800" dirty="0" err="1" smtClean="0"/>
              <a:t>індустріальної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діяльності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людини</a:t>
            </a:r>
            <a:r>
              <a:rPr lang="ru-RU" sz="1800" dirty="0" smtClean="0"/>
              <a:t>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31967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44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потужним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джерелом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вулкани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гази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складаються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головним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чином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вуглекислого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газу та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водяної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пари.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вуглекислого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газу і води,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виділяються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вивержені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вулканів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виділяється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осадових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порід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зокрема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вапняків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контакті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магми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ними і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асиміляції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магмою. В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колообігу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вуглецю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неодноразове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фракціонування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ізотопному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складу, особливо у магматогенному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СО2,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алмазів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карбонатів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при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біогенному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перетворенні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органічної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вугілля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тканин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організмів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газовий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баланс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підтримуються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невеликою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кількістю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вуглецю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участь у малому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колообігу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міститься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тканинах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(5*1011 т)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(5*1016 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27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503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prstClr val="black"/>
                </a:solidFill>
              </a:rPr>
              <a:t>Кругоо́біг води́</a:t>
            </a:r>
            <a:r>
              <a:rPr lang="vi-VN" dirty="0">
                <a:solidFill>
                  <a:prstClr val="black"/>
                </a:solidFill>
              </a:rPr>
              <a:t> — безперервний процес обертання води на земній кулі, що відбувається під впливом сонячної радіації і дії сили тяжіння.</a:t>
            </a:r>
          </a:p>
          <a:p>
            <a:r>
              <a:rPr lang="vi-VN" dirty="0">
                <a:solidFill>
                  <a:prstClr val="black"/>
                </a:solidFill>
              </a:rPr>
              <a:t>Випаровування за рік з поверхні Світового океану 448 тисяч км³, з поверхні суші близько 71 тисяч км³, сума опадів — 519 тис. км³ при постійному вмісті води в атмосфері біля 13 тис. км³.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2363"/>
            <a:ext cx="8496944" cy="490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37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Геологічний</a:t>
            </a:r>
            <a:r>
              <a:rPr lang="ru-RU" dirty="0" smtClean="0"/>
              <a:t> </a:t>
            </a:r>
            <a:r>
              <a:rPr lang="ru-RU" dirty="0" err="1" smtClean="0"/>
              <a:t>колообіг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 smtClean="0"/>
              <a:t>Основна</a:t>
            </a:r>
            <a:r>
              <a:rPr lang="ru-RU" sz="1800" dirty="0" smtClean="0"/>
              <a:t> </a:t>
            </a:r>
            <a:r>
              <a:rPr lang="ru-RU" sz="1800" dirty="0" err="1" smtClean="0"/>
              <a:t>маса</a:t>
            </a:r>
            <a:r>
              <a:rPr lang="ru-RU" sz="1800" dirty="0" smtClean="0"/>
              <a:t> </a:t>
            </a:r>
            <a:r>
              <a:rPr lang="ru-RU" sz="1800" dirty="0" err="1" smtClean="0"/>
              <a:t>вуглецю</a:t>
            </a:r>
            <a:r>
              <a:rPr lang="ru-RU" sz="1800" dirty="0" smtClean="0"/>
              <a:t> </a:t>
            </a:r>
            <a:r>
              <a:rPr lang="ru-RU" sz="1800" dirty="0" err="1" smtClean="0"/>
              <a:t>акумульована</a:t>
            </a:r>
            <a:r>
              <a:rPr lang="ru-RU" sz="1800" dirty="0" smtClean="0"/>
              <a:t> в </a:t>
            </a:r>
            <a:r>
              <a:rPr lang="ru-RU" sz="1800" dirty="0" err="1" smtClean="0"/>
              <a:t>карбонатних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відкладах</a:t>
            </a:r>
            <a:r>
              <a:rPr lang="ru-RU" sz="1800" dirty="0" smtClean="0"/>
              <a:t> дна океану (1,3·1016 т), </a:t>
            </a:r>
            <a:r>
              <a:rPr lang="ru-RU" sz="1800" dirty="0" err="1" smtClean="0"/>
              <a:t>кристалічних</a:t>
            </a:r>
            <a:r>
              <a:rPr lang="ru-RU" sz="1800" dirty="0" smtClean="0"/>
              <a:t> породах (1,0·1016 т), </a:t>
            </a:r>
            <a:r>
              <a:rPr lang="ru-RU" sz="1800" dirty="0" err="1" smtClean="0"/>
              <a:t>кам’яному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вугіллі</a:t>
            </a:r>
            <a:r>
              <a:rPr lang="ru-RU" sz="1800" dirty="0" smtClean="0"/>
              <a:t> і </a:t>
            </a:r>
            <a:r>
              <a:rPr lang="ru-RU" sz="1800" dirty="0" err="1" smtClean="0"/>
              <a:t>нафті</a:t>
            </a:r>
            <a:r>
              <a:rPr lang="ru-RU" sz="1800" dirty="0" smtClean="0"/>
              <a:t> (3.4·1015 т).</a:t>
            </a:r>
          </a:p>
          <a:p>
            <a:pPr marL="0" indent="0">
              <a:buNone/>
            </a:pPr>
            <a:r>
              <a:rPr lang="ru-RU" sz="1800" dirty="0" err="1" smtClean="0"/>
              <a:t>Саме</a:t>
            </a:r>
            <a:r>
              <a:rPr lang="ru-RU" sz="1800" dirty="0" smtClean="0"/>
              <a:t> </a:t>
            </a:r>
            <a:r>
              <a:rPr lang="ru-RU" sz="1800" dirty="0" err="1" smtClean="0"/>
              <a:t>цей</a:t>
            </a:r>
            <a:r>
              <a:rPr lang="ru-RU" sz="1800" dirty="0" smtClean="0"/>
              <a:t> </a:t>
            </a:r>
            <a:r>
              <a:rPr lang="ru-RU" sz="1800" dirty="0" err="1" smtClean="0"/>
              <a:t>вуглець</a:t>
            </a:r>
            <a:r>
              <a:rPr lang="ru-RU" sz="1800" dirty="0" smtClean="0"/>
              <a:t> </a:t>
            </a:r>
            <a:r>
              <a:rPr lang="ru-RU" sz="1800" dirty="0" err="1" smtClean="0"/>
              <a:t>бере</a:t>
            </a:r>
            <a:r>
              <a:rPr lang="ru-RU" sz="1800" dirty="0" smtClean="0"/>
              <a:t> участь у </a:t>
            </a:r>
            <a:r>
              <a:rPr lang="ru-RU" sz="1800" dirty="0" err="1" smtClean="0"/>
              <a:t>повільному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геологічному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колообігу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За </a:t>
            </a:r>
            <a:r>
              <a:rPr lang="ru-RU" sz="1800" dirty="0" err="1" smtClean="0"/>
              <a:t>останні</a:t>
            </a:r>
            <a:r>
              <a:rPr lang="ru-RU" sz="1800" dirty="0" smtClean="0"/>
              <a:t> 200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відбулися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зміни</a:t>
            </a:r>
            <a:r>
              <a:rPr lang="ru-RU" sz="1800" dirty="0" smtClean="0"/>
              <a:t> в </a:t>
            </a:r>
            <a:r>
              <a:rPr lang="ru-RU" sz="1800" dirty="0" err="1" smtClean="0"/>
              <a:t>континентальних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екосистемах</a:t>
            </a:r>
            <a:r>
              <a:rPr lang="ru-RU" sz="1800" dirty="0" smtClean="0"/>
              <a:t> </a:t>
            </a:r>
            <a:r>
              <a:rPr lang="ru-RU" sz="1800" dirty="0" err="1" smtClean="0"/>
              <a:t>внаслідок</a:t>
            </a:r>
            <a:r>
              <a:rPr lang="ru-RU" sz="1800" dirty="0" smtClean="0"/>
              <a:t> </a:t>
            </a:r>
            <a:r>
              <a:rPr lang="ru-RU" sz="1800" dirty="0" err="1" smtClean="0"/>
              <a:t>зростання</a:t>
            </a:r>
            <a:r>
              <a:rPr lang="ru-RU" sz="1800" dirty="0" smtClean="0"/>
              <a:t> антропогенного </a:t>
            </a:r>
            <a:r>
              <a:rPr lang="ru-RU" sz="1800" dirty="0" err="1" smtClean="0"/>
              <a:t>впливу</a:t>
            </a:r>
            <a:r>
              <a:rPr lang="ru-RU" sz="1800" dirty="0" smtClean="0"/>
              <a:t>. Коли </a:t>
            </a:r>
            <a:r>
              <a:rPr lang="ru-RU" sz="1800" dirty="0" err="1" smtClean="0"/>
              <a:t>землі</a:t>
            </a:r>
            <a:r>
              <a:rPr lang="ru-RU" sz="1800" dirty="0" smtClean="0"/>
              <a:t>, </a:t>
            </a:r>
            <a:r>
              <a:rPr lang="ru-RU" sz="1800" dirty="0" err="1" smtClean="0"/>
              <a:t>зайняті</a:t>
            </a:r>
            <a:r>
              <a:rPr lang="ru-RU" sz="1800" dirty="0" smtClean="0"/>
              <a:t> </a:t>
            </a:r>
            <a:r>
              <a:rPr lang="ru-RU" sz="1800" dirty="0" err="1" smtClean="0"/>
              <a:t>лісами</a:t>
            </a:r>
            <a:r>
              <a:rPr lang="ru-RU" sz="1800" dirty="0" smtClean="0"/>
              <a:t> і травами </a:t>
            </a:r>
            <a:r>
              <a:rPr lang="ru-RU" sz="1800" dirty="0" err="1" smtClean="0"/>
              <a:t>перетворюються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сільськогосподарські</a:t>
            </a:r>
            <a:r>
              <a:rPr lang="ru-RU" sz="1800" dirty="0" smtClean="0"/>
              <a:t> </a:t>
            </a:r>
            <a:r>
              <a:rPr lang="ru-RU" sz="1800" dirty="0" err="1" smtClean="0"/>
              <a:t>угіддя</a:t>
            </a:r>
            <a:r>
              <a:rPr lang="ru-RU" sz="1800" dirty="0" smtClean="0"/>
              <a:t>, </a:t>
            </a:r>
            <a:r>
              <a:rPr lang="ru-RU" sz="1800" dirty="0" err="1" smtClean="0"/>
              <a:t>органічна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речовина</a:t>
            </a:r>
            <a:r>
              <a:rPr lang="ru-RU" sz="1800" dirty="0" smtClean="0"/>
              <a:t>, </a:t>
            </a:r>
            <a:r>
              <a:rPr lang="ru-RU" sz="1800" dirty="0" err="1" smtClean="0"/>
              <a:t>тобто</a:t>
            </a:r>
            <a:r>
              <a:rPr lang="ru-RU" sz="1800" dirty="0" smtClean="0"/>
              <a:t> жива </a:t>
            </a:r>
            <a:r>
              <a:rPr lang="ru-RU" sz="1800" dirty="0" err="1" smtClean="0"/>
              <a:t>речовина</a:t>
            </a:r>
            <a:r>
              <a:rPr lang="ru-RU" sz="1800" dirty="0" smtClean="0"/>
              <a:t> </a:t>
            </a:r>
            <a:r>
              <a:rPr lang="ru-RU" sz="1800" dirty="0" err="1" smtClean="0"/>
              <a:t>рослин</a:t>
            </a:r>
            <a:r>
              <a:rPr lang="ru-RU" sz="1800" dirty="0" smtClean="0"/>
              <a:t> і мертва </a:t>
            </a:r>
            <a:r>
              <a:rPr lang="ru-RU" sz="1800" dirty="0" err="1" smtClean="0"/>
              <a:t>органічна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речовина</a:t>
            </a:r>
            <a:r>
              <a:rPr lang="ru-RU" sz="1800" dirty="0" smtClean="0"/>
              <a:t> </a:t>
            </a:r>
            <a:r>
              <a:rPr lang="ru-RU" sz="1800" dirty="0" err="1" smtClean="0"/>
              <a:t>ґрунтів</a:t>
            </a:r>
            <a:r>
              <a:rPr lang="ru-RU" sz="1800" dirty="0" smtClean="0"/>
              <a:t>, </a:t>
            </a:r>
            <a:r>
              <a:rPr lang="ru-RU" sz="1800" dirty="0" err="1" smtClean="0"/>
              <a:t>окиснюється</a:t>
            </a:r>
            <a:r>
              <a:rPr lang="ru-RU" sz="1800" dirty="0" smtClean="0"/>
              <a:t> і </a:t>
            </a:r>
            <a:r>
              <a:rPr lang="ru-RU" sz="1800" dirty="0" err="1" smtClean="0"/>
              <a:t>потрапляє</a:t>
            </a:r>
            <a:r>
              <a:rPr lang="ru-RU" sz="1800" dirty="0" smtClean="0"/>
              <a:t> в атмосферу в </a:t>
            </a:r>
            <a:r>
              <a:rPr lang="ru-RU" sz="1800" dirty="0" err="1" smtClean="0"/>
              <a:t>формі</a:t>
            </a:r>
            <a:r>
              <a:rPr lang="ru-RU" sz="1800" dirty="0" smtClean="0"/>
              <a:t> СО2.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53470"/>
            <a:ext cx="4352442" cy="273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46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 smtClean="0"/>
              <a:t>Якась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елементарного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вуглецю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похована</a:t>
            </a:r>
            <a:r>
              <a:rPr lang="ru-RU" sz="1800" dirty="0" smtClean="0"/>
              <a:t> в </a:t>
            </a:r>
            <a:r>
              <a:rPr lang="ru-RU" sz="1800" dirty="0" err="1" smtClean="0"/>
              <a:t>ґрунті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вигляді</a:t>
            </a:r>
            <a:r>
              <a:rPr lang="ru-RU" sz="1800" dirty="0" smtClean="0"/>
              <a:t> </a:t>
            </a:r>
            <a:r>
              <a:rPr lang="ru-RU" sz="1800" dirty="0" err="1" smtClean="0"/>
              <a:t>деревного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вугілля</a:t>
            </a:r>
            <a:r>
              <a:rPr lang="ru-RU" sz="1800" dirty="0" smtClean="0"/>
              <a:t> (як продукт,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залишився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згоряння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лісу</a:t>
            </a:r>
            <a:r>
              <a:rPr lang="ru-RU" sz="1800" dirty="0" smtClean="0"/>
              <a:t>) і, таким чином, </a:t>
            </a:r>
            <a:r>
              <a:rPr lang="ru-RU" sz="1800" dirty="0" err="1" smtClean="0"/>
              <a:t>вилучатися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швидкого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обігу</a:t>
            </a:r>
            <a:r>
              <a:rPr lang="ru-RU" sz="1800" dirty="0" smtClean="0"/>
              <a:t> в </a:t>
            </a:r>
            <a:r>
              <a:rPr lang="ru-RU" sz="1800" dirty="0" err="1" smtClean="0"/>
              <a:t>вуглецевому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циклі</a:t>
            </a:r>
            <a:r>
              <a:rPr lang="ru-RU" sz="1800" dirty="0" smtClean="0"/>
              <a:t>. </a:t>
            </a:r>
            <a:r>
              <a:rPr lang="ru-RU" sz="1800" dirty="0" err="1" smtClean="0"/>
              <a:t>Вміст</a:t>
            </a:r>
            <a:r>
              <a:rPr lang="ru-RU" sz="1800" dirty="0" smtClean="0"/>
              <a:t> </a:t>
            </a:r>
            <a:r>
              <a:rPr lang="ru-RU" sz="1800" dirty="0" err="1" smtClean="0"/>
              <a:t>вуглецю</a:t>
            </a:r>
            <a:r>
              <a:rPr lang="ru-RU" sz="1800" dirty="0" smtClean="0"/>
              <a:t> в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компонентах </a:t>
            </a:r>
            <a:r>
              <a:rPr lang="ru-RU" sz="1800" dirty="0" err="1" smtClean="0"/>
              <a:t>екосистем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змінюється</a:t>
            </a:r>
            <a:r>
              <a:rPr lang="ru-RU" sz="1800" dirty="0" smtClean="0"/>
              <a:t>, </a:t>
            </a:r>
            <a:r>
              <a:rPr lang="ru-RU" sz="1800" dirty="0" err="1" smtClean="0"/>
              <a:t>оскільки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відновлення</a:t>
            </a:r>
            <a:r>
              <a:rPr lang="ru-RU" sz="1800" dirty="0" smtClean="0"/>
              <a:t> і </a:t>
            </a:r>
            <a:r>
              <a:rPr lang="ru-RU" sz="1800" dirty="0" err="1" smtClean="0"/>
              <a:t>деструкція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залежать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географічної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широти</a:t>
            </a:r>
            <a:r>
              <a:rPr lang="ru-RU" sz="1800" dirty="0" smtClean="0"/>
              <a:t> і типу </a:t>
            </a:r>
            <a:r>
              <a:rPr lang="ru-RU" sz="1800" dirty="0" err="1" smtClean="0"/>
              <a:t>рослинності</a:t>
            </a:r>
            <a:r>
              <a:rPr lang="ru-RU" sz="1800" dirty="0" smtClean="0"/>
              <a:t>. Були </a:t>
            </a:r>
            <a:r>
              <a:rPr lang="ru-RU" sz="1800" dirty="0" err="1" smtClean="0"/>
              <a:t>проведені</a:t>
            </a:r>
            <a:r>
              <a:rPr lang="ru-RU" sz="1800" dirty="0" smtClean="0"/>
              <a:t> </a:t>
            </a:r>
            <a:r>
              <a:rPr lang="ru-RU" sz="1800" dirty="0" err="1" smtClean="0"/>
              <a:t>численні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дослідження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мали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меті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розв’язати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існуючу</a:t>
            </a:r>
            <a:r>
              <a:rPr lang="ru-RU" sz="1800" dirty="0" smtClean="0"/>
              <a:t> </a:t>
            </a:r>
            <a:r>
              <a:rPr lang="ru-RU" sz="1800" dirty="0" err="1" smtClean="0"/>
              <a:t>невизначеність</a:t>
            </a:r>
            <a:r>
              <a:rPr lang="ru-RU" sz="1800" dirty="0" smtClean="0"/>
              <a:t> в </a:t>
            </a:r>
            <a:r>
              <a:rPr lang="ru-RU" sz="1800" dirty="0" err="1" smtClean="0"/>
              <a:t>оцінці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</a:t>
            </a:r>
            <a:r>
              <a:rPr lang="ru-RU" sz="1800" dirty="0" smtClean="0"/>
              <a:t> </a:t>
            </a:r>
            <a:r>
              <a:rPr lang="ru-RU" sz="1800" dirty="0" err="1" smtClean="0"/>
              <a:t>запасів</a:t>
            </a:r>
            <a:r>
              <a:rPr lang="ru-RU" sz="1800" dirty="0" smtClean="0"/>
              <a:t> </a:t>
            </a:r>
            <a:r>
              <a:rPr lang="ru-RU" sz="1800" dirty="0" err="1" smtClean="0"/>
              <a:t>вуглецю</a:t>
            </a:r>
            <a:r>
              <a:rPr lang="ru-RU" sz="1800" dirty="0" smtClean="0"/>
              <a:t> в </a:t>
            </a:r>
            <a:r>
              <a:rPr lang="ru-RU" sz="1800" dirty="0" err="1" smtClean="0"/>
              <a:t>континентальних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екосистемах</a:t>
            </a:r>
            <a:r>
              <a:rPr lang="ru-RU" sz="1800" dirty="0" smtClean="0"/>
              <a:t>. Очевидно, </a:t>
            </a:r>
            <a:r>
              <a:rPr lang="ru-RU" sz="1800" dirty="0" err="1" smtClean="0"/>
              <a:t>інтенсивність</a:t>
            </a:r>
            <a:r>
              <a:rPr lang="ru-RU" sz="1800" dirty="0" smtClean="0"/>
              <a:t> фотосинтезу </a:t>
            </a:r>
            <a:r>
              <a:rPr lang="ru-RU" sz="1800" dirty="0" err="1" smtClean="0"/>
              <a:t>зростає</a:t>
            </a:r>
            <a:r>
              <a:rPr lang="ru-RU" sz="1800" dirty="0" smtClean="0"/>
              <a:t>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збільшенням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концентрації</a:t>
            </a:r>
            <a:r>
              <a:rPr lang="ru-RU" sz="1800" dirty="0" smtClean="0"/>
              <a:t> СО2 в </a:t>
            </a:r>
            <a:r>
              <a:rPr lang="ru-RU" sz="1800" dirty="0" err="1" smtClean="0"/>
              <a:t>атмосфері</a:t>
            </a:r>
            <a:r>
              <a:rPr lang="ru-RU" sz="1800" dirty="0" smtClean="0"/>
              <a:t>. </a:t>
            </a:r>
            <a:r>
              <a:rPr lang="ru-RU" sz="1800" dirty="0" err="1" smtClean="0"/>
              <a:t>Основні</a:t>
            </a:r>
            <a:r>
              <a:rPr lang="ru-RU" sz="1800" dirty="0" smtClean="0"/>
              <a:t> характеристики глобального </a:t>
            </a:r>
            <a:r>
              <a:rPr lang="ru-RU" sz="1800" dirty="0" err="1" smtClean="0"/>
              <a:t>вуглецевого</a:t>
            </a:r>
            <a:r>
              <a:rPr lang="ru-RU" sz="1800" dirty="0" smtClean="0"/>
              <a:t> циклу добре </a:t>
            </a:r>
            <a:r>
              <a:rPr lang="ru-RU" sz="1800" dirty="0" err="1" smtClean="0"/>
              <a:t>вивчені</a:t>
            </a:r>
            <a:r>
              <a:rPr lang="ru-RU" sz="1800" dirty="0" smtClean="0"/>
              <a:t>. Стало </a:t>
            </a:r>
            <a:r>
              <a:rPr lang="ru-RU" sz="1800" dirty="0" err="1" smtClean="0"/>
              <a:t>можливим</a:t>
            </a:r>
            <a:r>
              <a:rPr lang="ru-RU" sz="1800" dirty="0" smtClean="0"/>
              <a:t> </a:t>
            </a:r>
            <a:r>
              <a:rPr lang="ru-RU" sz="1800" dirty="0" err="1" smtClean="0"/>
              <a:t>створення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кількісних</a:t>
            </a:r>
            <a:r>
              <a:rPr lang="ru-RU" sz="1800" dirty="0" smtClean="0"/>
              <a:t> моделей,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покладені</a:t>
            </a:r>
            <a:r>
              <a:rPr lang="ru-RU" sz="1800" dirty="0" smtClean="0"/>
              <a:t> в основу </a:t>
            </a:r>
            <a:r>
              <a:rPr lang="ru-RU" sz="1800" dirty="0" err="1" smtClean="0"/>
              <a:t>прогнозів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підвищення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концентрації</a:t>
            </a:r>
            <a:r>
              <a:rPr lang="ru-RU" sz="1800" dirty="0" smtClean="0"/>
              <a:t> в </a:t>
            </a:r>
            <a:r>
              <a:rPr lang="ru-RU" sz="1800" dirty="0" err="1" smtClean="0"/>
              <a:t>атмосфері</a:t>
            </a:r>
            <a:r>
              <a:rPr lang="ru-RU" sz="1800" dirty="0" smtClean="0"/>
              <a:t> при </a:t>
            </a:r>
            <a:r>
              <a:rPr lang="ru-RU" sz="1800" dirty="0" err="1" smtClean="0"/>
              <a:t>використанні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певних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сценаріїв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викиду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21088"/>
            <a:ext cx="3024336" cy="2542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16173"/>
            <a:ext cx="3139916" cy="23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24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інтенсивність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викидів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атмосферу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залишиться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постійною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буде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зростати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повільно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 до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кінця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XXI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століття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концентрація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атмосферного СО2 не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60%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перевищить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доіндустріальний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інтенсивність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викидів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протягом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найближчих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чотирьох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десятиріч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зростатиме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середньому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1-2% за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майбутньому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зростання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сповільняться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подвоєння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вмісту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СО2 в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атмосфері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порівняно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доіндустріальним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рівнем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відбудеться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кінця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XXI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століття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Карбонати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солі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вуглецевої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кислоти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Н2СО3 – один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головних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компонентів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земної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кори.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Карбонати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14%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осадової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оболонки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неорганічних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сполук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вуглецю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природі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відомо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мінералів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але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головним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породотвірним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мінералом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кальцит,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карбонат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кальцію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Кальцитові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породи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складають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багатокілометрові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шари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просторах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континентів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утворюючи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цілі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гірські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501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При </a:t>
            </a:r>
            <a:r>
              <a:rPr lang="ru-RU" sz="1800" dirty="0" err="1" smtClean="0"/>
              <a:t>взаємодії</a:t>
            </a:r>
            <a:r>
              <a:rPr lang="ru-RU" sz="1800" dirty="0" smtClean="0"/>
              <a:t> </a:t>
            </a:r>
            <a:r>
              <a:rPr lang="en-US" sz="1800" dirty="0" smtClean="0"/>
              <a:t>Cu2+ </a:t>
            </a:r>
            <a:r>
              <a:rPr lang="ru-RU" sz="1800" dirty="0" smtClean="0"/>
              <a:t>та СО2-3 </a:t>
            </a:r>
            <a:r>
              <a:rPr lang="ru-RU" sz="1800" dirty="0" err="1" smtClean="0"/>
              <a:t>осаджуються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важкорозчинні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основні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карбонати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зустрічаються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природі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вигляді</a:t>
            </a:r>
            <a:r>
              <a:rPr lang="ru-RU" sz="1800" dirty="0" smtClean="0"/>
              <a:t>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красивих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мінералів</a:t>
            </a:r>
            <a:r>
              <a:rPr lang="ru-RU" sz="1800" dirty="0" smtClean="0"/>
              <a:t> – зеленого </a:t>
            </a:r>
            <a:r>
              <a:rPr lang="ru-RU" sz="1800" dirty="0" err="1" smtClean="0"/>
              <a:t>малахіту</a:t>
            </a:r>
            <a:r>
              <a:rPr lang="ru-RU" sz="1800" dirty="0" smtClean="0"/>
              <a:t> [</a:t>
            </a:r>
            <a:r>
              <a:rPr lang="en-US" sz="1800" dirty="0" smtClean="0"/>
              <a:t>CuCO3•Cu(OH)2] </a:t>
            </a:r>
            <a:r>
              <a:rPr lang="ru-RU" sz="1800" dirty="0" smtClean="0"/>
              <a:t>та </a:t>
            </a:r>
            <a:r>
              <a:rPr lang="ru-RU" sz="1800" dirty="0" err="1" smtClean="0"/>
              <a:t>синього</a:t>
            </a:r>
            <a:r>
              <a:rPr lang="ru-RU" sz="1800" dirty="0" smtClean="0"/>
              <a:t> азуриту [2</a:t>
            </a:r>
            <a:r>
              <a:rPr lang="en-US" sz="1800" dirty="0" smtClean="0"/>
              <a:t>CuCO3•Cu(OH)2].</a:t>
            </a:r>
          </a:p>
          <a:p>
            <a:pPr marL="0" indent="0">
              <a:buNone/>
            </a:pPr>
            <a:r>
              <a:rPr lang="ru-RU" sz="1800" dirty="0" err="1" smtClean="0"/>
              <a:t>Карбонати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відіграють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важливу</a:t>
            </a:r>
            <a:r>
              <a:rPr lang="ru-RU" sz="1800" dirty="0" smtClean="0"/>
              <a:t> роль у </a:t>
            </a:r>
            <a:r>
              <a:rPr lang="ru-RU" sz="1800" dirty="0" err="1" smtClean="0"/>
              <a:t>складі</a:t>
            </a:r>
            <a:r>
              <a:rPr lang="ru-RU" sz="1800" dirty="0" smtClean="0"/>
              <a:t> </a:t>
            </a:r>
            <a:r>
              <a:rPr lang="ru-RU" sz="1800" dirty="0" err="1" smtClean="0"/>
              <a:t>земної</a:t>
            </a:r>
            <a:r>
              <a:rPr lang="ru-RU" sz="1800" dirty="0" smtClean="0"/>
              <a:t> кори, </a:t>
            </a:r>
            <a:r>
              <a:rPr lang="ru-RU" sz="1800" dirty="0" err="1" smtClean="0"/>
              <a:t>будові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ландшафтів</a:t>
            </a:r>
            <a:r>
              <a:rPr lang="ru-RU" sz="1800" dirty="0" smtClean="0"/>
              <a:t>, </a:t>
            </a:r>
            <a:r>
              <a:rPr lang="ru-RU" sz="1800" dirty="0" err="1" smtClean="0"/>
              <a:t>формуванні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корисних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копалин</a:t>
            </a:r>
            <a:r>
              <a:rPr lang="ru-RU" sz="1800" dirty="0" smtClean="0"/>
              <a:t>. </a:t>
            </a:r>
            <a:r>
              <a:rPr lang="ru-RU" sz="1800" dirty="0" err="1" smtClean="0"/>
              <a:t>Найпоширенішими</a:t>
            </a:r>
            <a:r>
              <a:rPr lang="ru-RU" sz="1800" dirty="0" smtClean="0"/>
              <a:t> є кальцит, магнезит, сидерит, </a:t>
            </a:r>
            <a:r>
              <a:rPr lang="ru-RU" sz="1800" dirty="0" err="1" smtClean="0"/>
              <a:t>малахіт</a:t>
            </a:r>
            <a:r>
              <a:rPr lang="ru-RU" sz="1800" dirty="0" smtClean="0"/>
              <a:t>, </a:t>
            </a:r>
            <a:r>
              <a:rPr lang="ru-RU" sz="1800" dirty="0" err="1" smtClean="0"/>
              <a:t>церусит</a:t>
            </a:r>
            <a:r>
              <a:rPr lang="ru-RU" sz="1800" dirty="0" smtClean="0"/>
              <a:t> та </a:t>
            </a:r>
            <a:r>
              <a:rPr lang="ru-RU" sz="1800" dirty="0" err="1" smtClean="0"/>
              <a:t>ін</a:t>
            </a:r>
            <a:r>
              <a:rPr lang="ru-RU" sz="1800" dirty="0" smtClean="0"/>
              <a:t>. </a:t>
            </a:r>
            <a:r>
              <a:rPr lang="ru-RU" sz="1800" dirty="0" err="1" smtClean="0"/>
              <a:t>Карбонати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утворюють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осадові</a:t>
            </a:r>
            <a:r>
              <a:rPr lang="ru-RU" sz="1800" dirty="0" smtClean="0"/>
              <a:t> (</a:t>
            </a:r>
            <a:r>
              <a:rPr lang="ru-RU" sz="1800" dirty="0" err="1" smtClean="0"/>
              <a:t>вапняк</a:t>
            </a:r>
            <a:r>
              <a:rPr lang="ru-RU" sz="1800" dirty="0" smtClean="0"/>
              <a:t>, </a:t>
            </a:r>
            <a:r>
              <a:rPr lang="ru-RU" sz="1800" dirty="0" err="1" smtClean="0"/>
              <a:t>доломіт</a:t>
            </a:r>
            <a:r>
              <a:rPr lang="ru-RU" sz="1800" dirty="0" smtClean="0"/>
              <a:t>, мергель та </a:t>
            </a:r>
            <a:r>
              <a:rPr lang="ru-RU" sz="1800" dirty="0" err="1" smtClean="0"/>
              <a:t>ін</a:t>
            </a:r>
            <a:r>
              <a:rPr lang="ru-RU" sz="1800" dirty="0" smtClean="0"/>
              <a:t>.) та </a:t>
            </a:r>
            <a:r>
              <a:rPr lang="ru-RU" sz="1800" dirty="0" err="1" smtClean="0"/>
              <a:t>метаморфічні</a:t>
            </a:r>
            <a:r>
              <a:rPr lang="ru-RU" sz="1800" dirty="0" smtClean="0"/>
              <a:t> (</a:t>
            </a:r>
            <a:r>
              <a:rPr lang="ru-RU" sz="1800" dirty="0" err="1" smtClean="0"/>
              <a:t>мармур</a:t>
            </a:r>
            <a:r>
              <a:rPr lang="ru-RU" sz="1800" dirty="0" smtClean="0"/>
              <a:t> та </a:t>
            </a:r>
            <a:r>
              <a:rPr lang="ru-RU" sz="1800" dirty="0" err="1" smtClean="0"/>
              <a:t>ін</a:t>
            </a:r>
            <a:r>
              <a:rPr lang="ru-RU" sz="1800" dirty="0" smtClean="0"/>
              <a:t>.) </a:t>
            </a:r>
            <a:r>
              <a:rPr lang="ru-RU" sz="1800" dirty="0" err="1" smtClean="0"/>
              <a:t>гірські</a:t>
            </a:r>
            <a:r>
              <a:rPr lang="ru-RU" sz="1800" dirty="0" smtClean="0"/>
              <a:t> породи,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більше</a:t>
            </a:r>
            <a:r>
              <a:rPr lang="ru-RU" sz="1800" dirty="0" smtClean="0"/>
              <a:t>,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20% </a:t>
            </a:r>
            <a:r>
              <a:rPr lang="ru-RU" sz="1800" dirty="0" err="1" smtClean="0"/>
              <a:t>усіх</a:t>
            </a:r>
            <a:r>
              <a:rPr lang="ru-RU" sz="1800" dirty="0" smtClean="0"/>
              <a:t> </a:t>
            </a:r>
            <a:r>
              <a:rPr lang="ru-RU" sz="1800" dirty="0" err="1" smtClean="0"/>
              <a:t>осадових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порід</a:t>
            </a:r>
            <a:r>
              <a:rPr lang="ru-RU" sz="1800" dirty="0" smtClean="0"/>
              <a:t> на </a:t>
            </a:r>
            <a:r>
              <a:rPr lang="ru-RU" sz="1800" dirty="0" err="1" smtClean="0"/>
              <a:t>Землі</a:t>
            </a:r>
            <a:r>
              <a:rPr lang="ru-RU" sz="18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827"/>
            <a:ext cx="218358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5237"/>
            <a:ext cx="2126779" cy="159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1901"/>
            <a:ext cx="1944216" cy="142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96" y="332656"/>
            <a:ext cx="1728192" cy="146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68" y="4768923"/>
            <a:ext cx="2282648" cy="1774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50658"/>
            <a:ext cx="3347864" cy="1837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535" y="4814174"/>
            <a:ext cx="3110443" cy="168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19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08920"/>
            <a:ext cx="8568952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Вапняк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осадова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порода,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складена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карбонатом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кальцію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кальцитом.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Завдяки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масовому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поширенню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легкості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обробки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хімічним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властивостям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вапняк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добувається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використовується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частіше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породи,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поступаючись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піщано-гравійним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відкладенням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Вапняки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бувають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кольорів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тому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числі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чорного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але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найчастіше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зустрічаються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породи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білого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сірого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кольору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часто з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коричневим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відтінком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Густина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2,2-2,7 г/см3.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м’яка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порода,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лезо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ножа легко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залишає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подряпини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Як і ряд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гірських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порід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осадового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походження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вапняки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шарувату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будову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Чистий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вапняк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складається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кальциту (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іноді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невеликим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вмістом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іншої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карбонату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кальцію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арагоніту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домішки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Подвійний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карбонат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кальцію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магнію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доломіт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як правило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міститься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змінних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кількостях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можливі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переходи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вапняком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глинистим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вапняком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доломітом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1946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1048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У </a:t>
            </a:r>
            <a:r>
              <a:rPr lang="ru-RU" sz="1800" dirty="0" err="1" smtClean="0"/>
              <a:t>процесі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відкладення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вапняку</a:t>
            </a:r>
            <a:r>
              <a:rPr lang="ru-RU" sz="1800" dirty="0" smtClean="0"/>
              <a:t> вода приносить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глинисті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частинки</a:t>
            </a:r>
            <a:r>
              <a:rPr lang="ru-RU" sz="1800" dirty="0" smtClean="0"/>
              <a:t>, порода </a:t>
            </a:r>
            <a:r>
              <a:rPr lang="ru-RU" sz="1800" dirty="0" err="1" smtClean="0"/>
              <a:t>стає</a:t>
            </a:r>
            <a:r>
              <a:rPr lang="ru-RU" sz="1800" dirty="0" smtClean="0"/>
              <a:t> глинистою, </a:t>
            </a:r>
            <a:r>
              <a:rPr lang="ru-RU" sz="1800" dirty="0" err="1" smtClean="0"/>
              <a:t>стираються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чіткі</a:t>
            </a:r>
            <a:r>
              <a:rPr lang="ru-RU" sz="1800" dirty="0" smtClean="0"/>
              <a:t> </a:t>
            </a:r>
            <a:r>
              <a:rPr lang="ru-RU" sz="1800" dirty="0" err="1" smtClean="0"/>
              <a:t>межі</a:t>
            </a:r>
            <a:r>
              <a:rPr lang="ru-RU" sz="1800" dirty="0" smtClean="0"/>
              <a:t> </a:t>
            </a:r>
            <a:r>
              <a:rPr lang="ru-RU" sz="1800" dirty="0" err="1" smtClean="0"/>
              <a:t>між</a:t>
            </a:r>
            <a:r>
              <a:rPr lang="ru-RU" sz="1800" dirty="0" smtClean="0"/>
              <a:t> </a:t>
            </a:r>
            <a:r>
              <a:rPr lang="ru-RU" sz="1800" dirty="0" err="1" smtClean="0"/>
              <a:t>вапняком</a:t>
            </a:r>
            <a:r>
              <a:rPr lang="ru-RU" sz="1800" dirty="0" smtClean="0"/>
              <a:t>, </a:t>
            </a:r>
            <a:r>
              <a:rPr lang="ru-RU" sz="1800" dirty="0" err="1" smtClean="0"/>
              <a:t>глинистим</a:t>
            </a:r>
            <a:r>
              <a:rPr lang="ru-RU" sz="1800" dirty="0" smtClean="0"/>
              <a:t> </a:t>
            </a:r>
            <a:r>
              <a:rPr lang="ru-RU" sz="1800" dirty="0" err="1" smtClean="0"/>
              <a:t>вапняком</a:t>
            </a:r>
            <a:r>
              <a:rPr lang="ru-RU" sz="1800" dirty="0" smtClean="0"/>
              <a:t> і </a:t>
            </a:r>
            <a:r>
              <a:rPr lang="ru-RU" sz="1800" dirty="0" err="1" smtClean="0"/>
              <a:t>глинистим</a:t>
            </a:r>
            <a:r>
              <a:rPr lang="ru-RU" sz="1800" dirty="0" smtClean="0"/>
              <a:t> сланцем. </a:t>
            </a:r>
            <a:r>
              <a:rPr lang="ru-RU" sz="1800" dirty="0" err="1" smtClean="0"/>
              <a:t>Кремінь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є </a:t>
            </a:r>
            <a:r>
              <a:rPr lang="ru-RU" sz="1800" dirty="0" err="1" smtClean="0"/>
              <a:t>звичайною</a:t>
            </a:r>
            <a:r>
              <a:rPr lang="ru-RU" sz="1800" dirty="0" smtClean="0"/>
              <a:t> </a:t>
            </a:r>
            <a:r>
              <a:rPr lang="ru-RU" sz="1800" dirty="0" err="1" smtClean="0"/>
              <a:t>домішкою</a:t>
            </a:r>
            <a:r>
              <a:rPr lang="ru-RU" sz="1800" dirty="0" smtClean="0"/>
              <a:t>. При </a:t>
            </a:r>
            <a:r>
              <a:rPr lang="ru-RU" sz="1800" dirty="0" err="1" smtClean="0"/>
              <a:t>метаморфізмі</a:t>
            </a:r>
            <a:r>
              <a:rPr lang="ru-RU" sz="1800" dirty="0" smtClean="0"/>
              <a:t> по </a:t>
            </a:r>
            <a:r>
              <a:rPr lang="ru-RU" sz="1800" dirty="0" err="1" smtClean="0"/>
              <a:t>мірі</a:t>
            </a:r>
            <a:r>
              <a:rPr lang="ru-RU" sz="1800" dirty="0" smtClean="0"/>
              <a:t> того, як </a:t>
            </a:r>
            <a:r>
              <a:rPr lang="ru-RU" sz="1800" dirty="0" err="1" smtClean="0"/>
              <a:t>перекристалізація</a:t>
            </a:r>
            <a:r>
              <a:rPr lang="ru-RU" sz="1800" dirty="0" smtClean="0"/>
              <a:t> кальциту </a:t>
            </a:r>
            <a:r>
              <a:rPr lang="ru-RU" sz="1800" dirty="0" err="1" smtClean="0"/>
              <a:t>охоплює</a:t>
            </a:r>
            <a:r>
              <a:rPr lang="ru-RU" sz="1800" dirty="0" smtClean="0"/>
              <a:t> всю породу, </a:t>
            </a:r>
            <a:r>
              <a:rPr lang="ru-RU" sz="1800" dirty="0" err="1" smtClean="0"/>
              <a:t>виникає</a:t>
            </a:r>
            <a:r>
              <a:rPr lang="ru-RU" sz="1800" dirty="0" smtClean="0"/>
              <a:t> </a:t>
            </a:r>
            <a:r>
              <a:rPr lang="ru-RU" sz="1800" dirty="0" err="1" smtClean="0"/>
              <a:t>мозаїчна</a:t>
            </a:r>
            <a:r>
              <a:rPr lang="ru-RU" sz="1800" dirty="0" smtClean="0"/>
              <a:t> структура (агрегат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чітко</a:t>
            </a:r>
            <a:r>
              <a:rPr lang="ru-RU" sz="1800" dirty="0" smtClean="0"/>
              <a:t> </a:t>
            </a:r>
            <a:r>
              <a:rPr lang="ru-RU" sz="1800" dirty="0" err="1" smtClean="0"/>
              <a:t>обмежених</a:t>
            </a:r>
            <a:r>
              <a:rPr lang="ru-RU" sz="1800" dirty="0" smtClean="0"/>
              <a:t>, </a:t>
            </a:r>
            <a:r>
              <a:rPr lang="ru-RU" sz="1800" dirty="0" err="1" smtClean="0"/>
              <a:t>щільно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розташованих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ізометричних</a:t>
            </a:r>
            <a:r>
              <a:rPr lang="ru-RU" sz="1800" dirty="0" smtClean="0"/>
              <a:t> зерен </a:t>
            </a:r>
            <a:r>
              <a:rPr lang="ru-RU" sz="1800" dirty="0" err="1" smtClean="0"/>
              <a:t>приблизно</a:t>
            </a:r>
            <a:r>
              <a:rPr lang="ru-RU" sz="1800" dirty="0" smtClean="0"/>
              <a:t> </a:t>
            </a:r>
            <a:r>
              <a:rPr lang="ru-RU" sz="1800" dirty="0" err="1" smtClean="0"/>
              <a:t>однакового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розміру</a:t>
            </a:r>
            <a:r>
              <a:rPr lang="ru-RU" sz="1800" dirty="0" smtClean="0"/>
              <a:t>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51804"/>
            <a:ext cx="3341365" cy="3843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17" y="4653136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81" y="2535927"/>
            <a:ext cx="2921941" cy="193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547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Дякуємо за увагу!!!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54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4208" y="548680"/>
            <a:ext cx="8064896" cy="42953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50784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Розрізняють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декілька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видів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вологообігу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природі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Великий,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світовий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кругообіг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—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водяна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пара,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утворилася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над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поверхнею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океанів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переноситься </a:t>
            </a:r>
            <a:r>
              <a:rPr lang="ru-RU" sz="1600" dirty="0" err="1">
                <a:solidFill>
                  <a:srgbClr val="0B0080"/>
                </a:solidFill>
                <a:latin typeface="Arial" pitchFamily="34" charset="0"/>
                <a:cs typeface="Arial" pitchFamily="34" charset="0"/>
              </a:rPr>
              <a:t>вітрами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на </a:t>
            </a:r>
            <a:r>
              <a:rPr lang="ru-RU" sz="1600" dirty="0">
                <a:solidFill>
                  <a:srgbClr val="0B0080"/>
                </a:solidFill>
                <a:latin typeface="Arial" pitchFamily="34" charset="0"/>
                <a:cs typeface="Arial" pitchFamily="34" charset="0"/>
              </a:rPr>
              <a:t>материки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випадає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там у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вигляді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атмосферних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опадів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повертається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океан у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вигляді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стоку. У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процесі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вологообігу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змінюється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якість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води: при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випаровуванні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солона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морська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вода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перетворюється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прісну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забруднена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—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очищається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Малий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океанічний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кругообіг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—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водяна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пара,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утворилася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над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поверхнею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океану,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сконденсується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випадає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вигляді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опадів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знову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океан.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Внутрішньоконтинентальний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кругообіг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— вода,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випарувалась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над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поверхнею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>
                <a:solidFill>
                  <a:srgbClr val="0B0080"/>
                </a:solidFill>
                <a:latin typeface="Arial" pitchFamily="34" charset="0"/>
                <a:cs typeface="Arial" pitchFamily="34" charset="0"/>
              </a:rPr>
              <a:t>суходолу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знову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випадає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суходіл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вигляді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атмосферних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опадів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Зрештою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опади в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процесі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руху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знову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досягають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solidFill>
                  <a:srgbClr val="0B0080"/>
                </a:solidFill>
                <a:latin typeface="Arial" pitchFamily="34" charset="0"/>
                <a:cs typeface="Arial" pitchFamily="34" charset="0"/>
              </a:rPr>
              <a:t>Світового</a:t>
            </a:r>
            <a:r>
              <a:rPr lang="ru-RU" sz="1600" dirty="0">
                <a:solidFill>
                  <a:srgbClr val="0B0080"/>
                </a:solidFill>
                <a:latin typeface="Arial" pitchFamily="34" charset="0"/>
                <a:cs typeface="Arial" pitchFamily="34" charset="0"/>
              </a:rPr>
              <a:t> океану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6"/>
            <a:ext cx="9172663" cy="68794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836712"/>
            <a:ext cx="7776864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Три </a:t>
            </a:r>
            <a:r>
              <a:rPr lang="ru-RU" dirty="0" err="1">
                <a:solidFill>
                  <a:prstClr val="black"/>
                </a:solidFill>
              </a:rPr>
              <a:t>чверті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поверхні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земної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кулі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вкриті</a:t>
            </a:r>
            <a:r>
              <a:rPr lang="ru-RU" dirty="0">
                <a:solidFill>
                  <a:prstClr val="black"/>
                </a:solidFill>
              </a:rPr>
              <a:t> водою. </a:t>
            </a: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solidFill>
                  <a:prstClr val="black"/>
                </a:solidFill>
              </a:rPr>
              <a:t>Водну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оболонку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землі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називають</a:t>
            </a:r>
            <a:r>
              <a:rPr lang="ru-RU" dirty="0">
                <a:solidFill>
                  <a:prstClr val="black"/>
                </a:solidFill>
              </a:rPr>
              <a:t> </a:t>
            </a:r>
            <a:r>
              <a:rPr lang="ru-RU" dirty="0" err="1">
                <a:solidFill>
                  <a:prstClr val="black"/>
                </a:solidFill>
              </a:rPr>
              <a:t>гідросферою</a:t>
            </a:r>
            <a:r>
              <a:rPr lang="ru-RU" dirty="0">
                <a:solidFill>
                  <a:prstClr val="black"/>
                </a:solidFill>
              </a:rPr>
              <a:t>. </a:t>
            </a: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solidFill>
                  <a:prstClr val="black"/>
                </a:solidFill>
              </a:rPr>
              <a:t>Більшу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її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частину</a:t>
            </a:r>
            <a:r>
              <a:rPr lang="ru-RU" dirty="0">
                <a:solidFill>
                  <a:prstClr val="black"/>
                </a:solidFill>
              </a:rPr>
              <a:t> становить солона </a:t>
            </a:r>
            <a:r>
              <a:rPr lang="ru-RU" dirty="0">
                <a:solidFill>
                  <a:prstClr val="black"/>
                </a:solidFill>
              </a:rPr>
              <a:t>вода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морів</a:t>
            </a:r>
            <a:r>
              <a:rPr lang="ru-RU" dirty="0">
                <a:solidFill>
                  <a:prstClr val="black"/>
                </a:solidFill>
              </a:rPr>
              <a:t> і </a:t>
            </a:r>
            <a:r>
              <a:rPr lang="ru-RU" dirty="0" err="1">
                <a:solidFill>
                  <a:prstClr val="black"/>
                </a:solidFill>
              </a:rPr>
              <a:t>океанів</a:t>
            </a:r>
            <a:r>
              <a:rPr lang="ru-RU" dirty="0">
                <a:solidFill>
                  <a:prstClr val="black"/>
                </a:solidFill>
              </a:rPr>
              <a:t>, а </a:t>
            </a:r>
            <a:r>
              <a:rPr lang="ru-RU" dirty="0" err="1">
                <a:solidFill>
                  <a:prstClr val="black"/>
                </a:solidFill>
              </a:rPr>
              <a:t>меншу</a:t>
            </a:r>
            <a:r>
              <a:rPr lang="ru-RU" dirty="0">
                <a:solidFill>
                  <a:prstClr val="black"/>
                </a:solidFill>
              </a:rPr>
              <a:t> — </a:t>
            </a:r>
            <a:r>
              <a:rPr lang="ru-RU" dirty="0" err="1">
                <a:solidFill>
                  <a:prstClr val="black"/>
                </a:solidFill>
              </a:rPr>
              <a:t>прісна</a:t>
            </a:r>
            <a:r>
              <a:rPr lang="ru-RU" dirty="0">
                <a:solidFill>
                  <a:prstClr val="black"/>
                </a:solidFill>
              </a:rPr>
              <a:t> вода озер, </a:t>
            </a:r>
            <a:r>
              <a:rPr lang="ru-RU" dirty="0" err="1">
                <a:solidFill>
                  <a:prstClr val="black"/>
                </a:solidFill>
              </a:rPr>
              <a:t>річок</a:t>
            </a:r>
            <a:r>
              <a:rPr lang="ru-RU" dirty="0">
                <a:solidFill>
                  <a:prstClr val="black"/>
                </a:solidFill>
              </a:rPr>
              <a:t>, </a:t>
            </a:r>
            <a:r>
              <a:rPr lang="ru-RU" dirty="0" err="1">
                <a:solidFill>
                  <a:prstClr val="black"/>
                </a:solidFill>
              </a:rPr>
              <a:t>льодовиків</a:t>
            </a:r>
            <a:r>
              <a:rPr lang="ru-RU" dirty="0">
                <a:solidFill>
                  <a:prstClr val="black"/>
                </a:solidFill>
              </a:rPr>
              <a:t>, </a:t>
            </a:r>
            <a:r>
              <a:rPr lang="ru-RU" dirty="0" err="1">
                <a:solidFill>
                  <a:prstClr val="black"/>
                </a:solidFill>
              </a:rPr>
              <a:t>ґрунтові</a:t>
            </a:r>
            <a:r>
              <a:rPr lang="ru-RU" dirty="0">
                <a:solidFill>
                  <a:prstClr val="black"/>
                </a:solidFill>
              </a:rPr>
              <a:t> води та </a:t>
            </a:r>
            <a:r>
              <a:rPr lang="ru-RU" dirty="0" err="1">
                <a:solidFill>
                  <a:prstClr val="black"/>
                </a:solidFill>
              </a:rPr>
              <a:t>водяна</a:t>
            </a:r>
            <a:r>
              <a:rPr lang="ru-RU" dirty="0">
                <a:solidFill>
                  <a:prstClr val="black"/>
                </a:solidFill>
              </a:rPr>
              <a:t> пара.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Без </a:t>
            </a:r>
            <a:r>
              <a:rPr lang="ru-RU" dirty="0">
                <a:solidFill>
                  <a:prstClr val="black"/>
                </a:solidFill>
              </a:rPr>
              <a:t>води </a:t>
            </a:r>
            <a:r>
              <a:rPr lang="ru-RU" dirty="0" err="1">
                <a:solidFill>
                  <a:prstClr val="black"/>
                </a:solidFill>
              </a:rPr>
              <a:t>неможливе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існування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живих</a:t>
            </a:r>
            <a:r>
              <a:rPr lang="ru-RU" dirty="0">
                <a:solidFill>
                  <a:prstClr val="black"/>
                </a:solidFill>
              </a:rPr>
              <a:t> </a:t>
            </a:r>
            <a:r>
              <a:rPr lang="ru-RU" dirty="0" err="1">
                <a:solidFill>
                  <a:prstClr val="black"/>
                </a:solidFill>
              </a:rPr>
              <a:t>організмів</a:t>
            </a:r>
            <a:r>
              <a:rPr lang="ru-RU" dirty="0">
                <a:solidFill>
                  <a:prstClr val="black"/>
                </a:solidFill>
              </a:rPr>
              <a:t>. </a:t>
            </a: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У </a:t>
            </a:r>
            <a:r>
              <a:rPr lang="ru-RU" dirty="0">
                <a:solidFill>
                  <a:prstClr val="black"/>
                </a:solidFill>
              </a:rPr>
              <a:t>будь </a:t>
            </a:r>
            <a:r>
              <a:rPr lang="ru-RU" dirty="0" err="1">
                <a:solidFill>
                  <a:prstClr val="black"/>
                </a:solidFill>
              </a:rPr>
              <a:t>якому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організмі</a:t>
            </a:r>
            <a:r>
              <a:rPr lang="ru-RU" dirty="0">
                <a:solidFill>
                  <a:prstClr val="black"/>
                </a:solidFill>
              </a:rPr>
              <a:t> вода є </a:t>
            </a:r>
            <a:r>
              <a:rPr lang="ru-RU" dirty="0" err="1">
                <a:solidFill>
                  <a:prstClr val="black"/>
                </a:solidFill>
              </a:rPr>
              <a:t>середовищем</a:t>
            </a:r>
            <a:r>
              <a:rPr lang="ru-RU" dirty="0">
                <a:solidFill>
                  <a:prstClr val="black"/>
                </a:solidFill>
              </a:rPr>
              <a:t>, у </a:t>
            </a:r>
            <a:r>
              <a:rPr lang="ru-RU" dirty="0" err="1">
                <a:solidFill>
                  <a:prstClr val="black"/>
                </a:solidFill>
              </a:rPr>
              <a:t>якому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відбуваються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хімічні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реакції</a:t>
            </a:r>
            <a:r>
              <a:rPr lang="ru-RU" dirty="0">
                <a:solidFill>
                  <a:prstClr val="black"/>
                </a:solidFill>
              </a:rPr>
              <a:t>, без </a:t>
            </a:r>
            <a:r>
              <a:rPr lang="ru-RU" dirty="0" err="1">
                <a:solidFill>
                  <a:prstClr val="black"/>
                </a:solidFill>
              </a:rPr>
              <a:t>яких</a:t>
            </a:r>
            <a:r>
              <a:rPr lang="ru-RU" dirty="0">
                <a:solidFill>
                  <a:prstClr val="black"/>
                </a:solidFill>
              </a:rPr>
              <a:t> не </a:t>
            </a:r>
            <a:r>
              <a:rPr lang="ru-RU" dirty="0" err="1">
                <a:solidFill>
                  <a:prstClr val="black"/>
                </a:solidFill>
              </a:rPr>
              <a:t>можуть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жити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живі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організми</a:t>
            </a:r>
            <a:r>
              <a:rPr lang="ru-RU" dirty="0">
                <a:solidFill>
                  <a:prstClr val="black"/>
                </a:solidFill>
              </a:rPr>
              <a:t>. </a:t>
            </a: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Вода </a:t>
            </a:r>
            <a:r>
              <a:rPr lang="ru-RU" dirty="0">
                <a:solidFill>
                  <a:prstClr val="black"/>
                </a:solidFill>
              </a:rPr>
              <a:t>є </a:t>
            </a:r>
            <a:r>
              <a:rPr lang="ru-RU" dirty="0" err="1">
                <a:solidFill>
                  <a:prstClr val="black"/>
                </a:solidFill>
              </a:rPr>
              <a:t>найціннішою</a:t>
            </a:r>
            <a:r>
              <a:rPr lang="ru-RU" dirty="0">
                <a:solidFill>
                  <a:prstClr val="black"/>
                </a:solidFill>
              </a:rPr>
              <a:t> та </a:t>
            </a:r>
            <a:r>
              <a:rPr lang="ru-RU" dirty="0" err="1">
                <a:solidFill>
                  <a:prstClr val="black"/>
                </a:solidFill>
              </a:rPr>
              <a:t>найнеобхіднішою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речовиною</a:t>
            </a:r>
            <a:r>
              <a:rPr lang="ru-RU" dirty="0">
                <a:solidFill>
                  <a:prstClr val="black"/>
                </a:solidFill>
              </a:rPr>
              <a:t> для </a:t>
            </a:r>
            <a:r>
              <a:rPr lang="ru-RU" dirty="0" err="1">
                <a:solidFill>
                  <a:prstClr val="black"/>
                </a:solidFill>
              </a:rPr>
              <a:t>життєдіяльності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живих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організмів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447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7143" y="812708"/>
            <a:ext cx="554461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На </a:t>
            </a:r>
            <a:r>
              <a:rPr lang="ru-RU" sz="2000" b="1" dirty="0" err="1">
                <a:solidFill>
                  <a:prstClr val="black"/>
                </a:solidFill>
              </a:rPr>
              <a:t>землі</a:t>
            </a:r>
            <a:r>
              <a:rPr lang="ru-RU" sz="2000" b="1" dirty="0">
                <a:solidFill>
                  <a:prstClr val="black"/>
                </a:solidFill>
              </a:rPr>
              <a:t> вода </a:t>
            </a:r>
            <a:r>
              <a:rPr lang="ru-RU" sz="2000" b="1" dirty="0" err="1">
                <a:solidFill>
                  <a:prstClr val="black"/>
                </a:solidFill>
              </a:rPr>
              <a:t>існує</a:t>
            </a:r>
            <a:r>
              <a:rPr lang="ru-RU" sz="2000" b="1" dirty="0">
                <a:solidFill>
                  <a:prstClr val="black"/>
                </a:solidFill>
              </a:rPr>
              <a:t> в </a:t>
            </a:r>
            <a:r>
              <a:rPr lang="ru-RU" sz="2000" b="1" dirty="0" err="1">
                <a:solidFill>
                  <a:prstClr val="black"/>
                </a:solidFill>
              </a:rPr>
              <a:t>трьох</a:t>
            </a:r>
            <a:r>
              <a:rPr lang="ru-RU" sz="2000" b="1" dirty="0">
                <a:solidFill>
                  <a:prstClr val="black"/>
                </a:solidFill>
              </a:rPr>
              <a:t> </a:t>
            </a:r>
            <a:r>
              <a:rPr lang="ru-RU" sz="2000" b="1" dirty="0" err="1">
                <a:solidFill>
                  <a:prstClr val="black"/>
                </a:solidFill>
              </a:rPr>
              <a:t>агрегатних</a:t>
            </a:r>
            <a:r>
              <a:rPr lang="ru-RU" sz="2000" b="1" dirty="0">
                <a:solidFill>
                  <a:prstClr val="black"/>
                </a:solidFill>
              </a:rPr>
              <a:t> станах: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844824"/>
            <a:ext cx="97193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>
                <a:solidFill>
                  <a:prstClr val="white"/>
                </a:solidFill>
              </a:rPr>
              <a:t>рідкому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1598" y="1844824"/>
            <a:ext cx="117570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твердому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1844824"/>
            <a:ext cx="163807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>
                <a:solidFill>
                  <a:prstClr val="white"/>
                </a:solidFill>
              </a:rPr>
              <a:t>газоподібному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2513856" cy="1885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68960"/>
            <a:ext cx="2475222" cy="1873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3067502"/>
            <a:ext cx="2779896" cy="1875113"/>
          </a:xfrm>
          <a:prstGeom prst="rect">
            <a:avLst/>
          </a:prstGeom>
        </p:spPr>
      </p:pic>
      <p:cxnSp>
        <p:nvCxnSpPr>
          <p:cNvPr id="11" name="Прямая со стрелкой 10"/>
          <p:cNvCxnSpPr>
            <a:stCxn id="3" idx="2"/>
            <a:endCxn id="4" idx="0"/>
          </p:cNvCxnSpPr>
          <p:nvPr/>
        </p:nvCxnSpPr>
        <p:spPr>
          <a:xfrm flipH="1">
            <a:off x="1529575" y="1212818"/>
            <a:ext cx="2839876" cy="632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  <a:endCxn id="5" idx="0"/>
          </p:cNvCxnSpPr>
          <p:nvPr/>
        </p:nvCxnSpPr>
        <p:spPr>
          <a:xfrm>
            <a:off x="4369451" y="1212818"/>
            <a:ext cx="0" cy="632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2"/>
          </p:cNvCxnSpPr>
          <p:nvPr/>
        </p:nvCxnSpPr>
        <p:spPr>
          <a:xfrm>
            <a:off x="4369451" y="1212818"/>
            <a:ext cx="3037811" cy="632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16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5" y="0"/>
            <a:ext cx="914728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881" y="2852936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solidFill>
                  <a:prstClr val="white"/>
                </a:solidFill>
              </a:rPr>
              <a:t>Швидкість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перенесення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різних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видів</a:t>
            </a:r>
            <a:r>
              <a:rPr lang="ru-RU" dirty="0">
                <a:solidFill>
                  <a:prstClr val="white"/>
                </a:solidFill>
              </a:rPr>
              <a:t> води </a:t>
            </a:r>
            <a:r>
              <a:rPr lang="ru-RU" dirty="0" err="1">
                <a:solidFill>
                  <a:prstClr val="white"/>
                </a:solidFill>
              </a:rPr>
              <a:t>змінюється</a:t>
            </a:r>
            <a:r>
              <a:rPr lang="ru-RU" dirty="0">
                <a:solidFill>
                  <a:prstClr val="white"/>
                </a:solidFill>
              </a:rPr>
              <a:t> в широких межах, тому і </a:t>
            </a:r>
            <a:r>
              <a:rPr lang="ru-RU" dirty="0" err="1">
                <a:solidFill>
                  <a:prstClr val="white"/>
                </a:solidFill>
              </a:rPr>
              <a:t>періоди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витрат</a:t>
            </a:r>
            <a:r>
              <a:rPr lang="ru-RU" dirty="0">
                <a:solidFill>
                  <a:prstClr val="white"/>
                </a:solidFill>
              </a:rPr>
              <a:t>, і </a:t>
            </a:r>
            <a:r>
              <a:rPr lang="ru-RU" dirty="0" err="1">
                <a:solidFill>
                  <a:prstClr val="white"/>
                </a:solidFill>
              </a:rPr>
              <a:t>періоди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поновлення</a:t>
            </a:r>
            <a:r>
              <a:rPr lang="ru-RU" dirty="0">
                <a:solidFill>
                  <a:prstClr val="white"/>
                </a:solidFill>
              </a:rPr>
              <a:t> води </a:t>
            </a:r>
            <a:r>
              <a:rPr lang="ru-RU" dirty="0" err="1">
                <a:solidFill>
                  <a:prstClr val="white"/>
                </a:solidFill>
              </a:rPr>
              <a:t>також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різні</a:t>
            </a:r>
            <a:r>
              <a:rPr lang="ru-RU" dirty="0">
                <a:solidFill>
                  <a:prstClr val="white"/>
                </a:solidFill>
              </a:rPr>
              <a:t>. </a:t>
            </a:r>
            <a:endParaRPr lang="ru-RU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white"/>
                </a:solidFill>
              </a:rPr>
              <a:t>Вони </a:t>
            </a:r>
            <a:r>
              <a:rPr lang="ru-RU" dirty="0" err="1">
                <a:solidFill>
                  <a:prstClr val="white"/>
                </a:solidFill>
              </a:rPr>
              <a:t>змінюються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від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декількох</a:t>
            </a:r>
            <a:r>
              <a:rPr lang="ru-RU" dirty="0">
                <a:solidFill>
                  <a:prstClr val="white"/>
                </a:solidFill>
              </a:rPr>
              <a:t> годин до </a:t>
            </a:r>
            <a:r>
              <a:rPr lang="ru-RU" dirty="0" err="1">
                <a:solidFill>
                  <a:prstClr val="white"/>
                </a:solidFill>
              </a:rPr>
              <a:t>декількох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десятків</a:t>
            </a:r>
            <a:r>
              <a:rPr lang="ru-RU" dirty="0">
                <a:solidFill>
                  <a:prstClr val="white"/>
                </a:solidFill>
              </a:rPr>
              <a:t> </a:t>
            </a:r>
            <a:r>
              <a:rPr lang="ru-RU" dirty="0" err="1">
                <a:solidFill>
                  <a:prstClr val="white"/>
                </a:solidFill>
              </a:rPr>
              <a:t>тисячоліть</a:t>
            </a:r>
            <a:r>
              <a:rPr lang="ru-RU" dirty="0">
                <a:solidFill>
                  <a:prstClr val="white"/>
                </a:solidFill>
              </a:rPr>
              <a:t>. </a:t>
            </a:r>
            <a:endParaRPr lang="ru-RU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white"/>
                </a:solidFill>
              </a:rPr>
              <a:t>Запаси </a:t>
            </a:r>
            <a:r>
              <a:rPr lang="ru-RU" dirty="0" err="1">
                <a:solidFill>
                  <a:prstClr val="white"/>
                </a:solidFill>
              </a:rPr>
              <a:t>ґрунтової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вологи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мають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приблизно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річний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період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накопичення</a:t>
            </a:r>
            <a:r>
              <a:rPr lang="ru-RU" dirty="0">
                <a:solidFill>
                  <a:prstClr val="white"/>
                </a:solidFill>
              </a:rPr>
              <a:t> і </a:t>
            </a:r>
            <a:r>
              <a:rPr lang="ru-RU" dirty="0" err="1">
                <a:solidFill>
                  <a:prstClr val="white"/>
                </a:solidFill>
              </a:rPr>
              <a:t>витрат</a:t>
            </a:r>
            <a:r>
              <a:rPr lang="ru-RU" dirty="0">
                <a:solidFill>
                  <a:prstClr val="white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solidFill>
                  <a:prstClr val="white"/>
                </a:solidFill>
              </a:rPr>
              <a:t>Атмосферна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волога</a:t>
            </a:r>
            <a:r>
              <a:rPr lang="ru-RU" dirty="0">
                <a:solidFill>
                  <a:prstClr val="white"/>
                </a:solidFill>
              </a:rPr>
              <a:t>, </a:t>
            </a:r>
            <a:r>
              <a:rPr lang="ru-RU" dirty="0" err="1">
                <a:solidFill>
                  <a:prstClr val="white"/>
                </a:solidFill>
              </a:rPr>
              <a:t>що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утворюється</a:t>
            </a:r>
            <a:r>
              <a:rPr lang="ru-RU" dirty="0">
                <a:solidFill>
                  <a:prstClr val="white"/>
                </a:solidFill>
              </a:rPr>
              <a:t> при </a:t>
            </a:r>
            <a:r>
              <a:rPr lang="ru-RU" dirty="0" err="1">
                <a:solidFill>
                  <a:prstClr val="white"/>
                </a:solidFill>
              </a:rPr>
              <a:t>випаровуванні</a:t>
            </a:r>
            <a:r>
              <a:rPr lang="ru-RU" dirty="0">
                <a:solidFill>
                  <a:prstClr val="white"/>
                </a:solidFill>
              </a:rPr>
              <a:t> води з </a:t>
            </a:r>
            <a:r>
              <a:rPr lang="ru-RU" dirty="0" err="1">
                <a:solidFill>
                  <a:prstClr val="white"/>
                </a:solidFill>
              </a:rPr>
              <a:t>океанів</a:t>
            </a:r>
            <a:r>
              <a:rPr lang="ru-RU" dirty="0">
                <a:solidFill>
                  <a:prstClr val="white"/>
                </a:solidFill>
              </a:rPr>
              <a:t>, </a:t>
            </a:r>
            <a:r>
              <a:rPr lang="ru-RU" dirty="0" err="1">
                <a:solidFill>
                  <a:prstClr val="white"/>
                </a:solidFill>
              </a:rPr>
              <a:t>морів</a:t>
            </a:r>
            <a:r>
              <a:rPr lang="ru-RU" dirty="0">
                <a:solidFill>
                  <a:prstClr val="white"/>
                </a:solidFill>
              </a:rPr>
              <a:t> та суходолу й </a:t>
            </a:r>
            <a:r>
              <a:rPr lang="ru-RU" dirty="0" err="1">
                <a:solidFill>
                  <a:prstClr val="white"/>
                </a:solidFill>
              </a:rPr>
              <a:t>існує</a:t>
            </a:r>
            <a:r>
              <a:rPr lang="ru-RU" dirty="0">
                <a:solidFill>
                  <a:prstClr val="white"/>
                </a:solidFill>
              </a:rPr>
              <a:t> у </a:t>
            </a:r>
            <a:r>
              <a:rPr lang="ru-RU" dirty="0" err="1">
                <a:solidFill>
                  <a:prstClr val="white"/>
                </a:solidFill>
              </a:rPr>
              <a:t>вигляді</a:t>
            </a:r>
            <a:r>
              <a:rPr lang="ru-RU" dirty="0">
                <a:solidFill>
                  <a:prstClr val="white"/>
                </a:solidFill>
              </a:rPr>
              <a:t> </a:t>
            </a:r>
            <a:r>
              <a:rPr lang="ru-RU" dirty="0" err="1">
                <a:solidFill>
                  <a:prstClr val="white"/>
                </a:solidFill>
              </a:rPr>
              <a:t>хмар</a:t>
            </a:r>
            <a:r>
              <a:rPr lang="ru-RU" dirty="0">
                <a:solidFill>
                  <a:prstClr val="white"/>
                </a:solidFill>
              </a:rPr>
              <a:t>, </a:t>
            </a:r>
            <a:r>
              <a:rPr lang="ru-RU" dirty="0" err="1">
                <a:solidFill>
                  <a:prstClr val="white"/>
                </a:solidFill>
              </a:rPr>
              <a:t>поновлюється</a:t>
            </a:r>
            <a:r>
              <a:rPr lang="ru-RU" dirty="0">
                <a:solidFill>
                  <a:prstClr val="white"/>
                </a:solidFill>
              </a:rPr>
              <a:t> в </a:t>
            </a:r>
            <a:r>
              <a:rPr lang="ru-RU" dirty="0" err="1">
                <a:solidFill>
                  <a:prstClr val="white"/>
                </a:solidFill>
              </a:rPr>
              <a:t>середньому</a:t>
            </a:r>
            <a:r>
              <a:rPr lang="ru-RU" dirty="0">
                <a:solidFill>
                  <a:prstClr val="white"/>
                </a:solidFill>
              </a:rPr>
              <a:t> через </a:t>
            </a:r>
            <a:r>
              <a:rPr lang="ru-RU" dirty="0" err="1">
                <a:solidFill>
                  <a:prstClr val="white"/>
                </a:solidFill>
              </a:rPr>
              <a:t>вісім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днів</a:t>
            </a:r>
            <a:r>
              <a:rPr lang="ru-RU" dirty="0">
                <a:solidFill>
                  <a:prstClr val="white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white"/>
                </a:solidFill>
              </a:rPr>
              <a:t>Води, </a:t>
            </a:r>
            <a:r>
              <a:rPr lang="ru-RU" dirty="0" err="1">
                <a:solidFill>
                  <a:prstClr val="white"/>
                </a:solidFill>
              </a:rPr>
              <a:t>що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входять</a:t>
            </a:r>
            <a:r>
              <a:rPr lang="ru-RU" dirty="0">
                <a:solidFill>
                  <a:prstClr val="white"/>
                </a:solidFill>
              </a:rPr>
              <a:t> до складу </a:t>
            </a:r>
            <a:r>
              <a:rPr lang="ru-RU" dirty="0" err="1">
                <a:solidFill>
                  <a:prstClr val="white"/>
                </a:solidFill>
              </a:rPr>
              <a:t>живих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організмів</a:t>
            </a:r>
            <a:r>
              <a:rPr lang="ru-RU" dirty="0">
                <a:solidFill>
                  <a:prstClr val="white"/>
                </a:solidFill>
              </a:rPr>
              <a:t>, </a:t>
            </a:r>
            <a:r>
              <a:rPr lang="ru-RU" dirty="0" err="1">
                <a:solidFill>
                  <a:prstClr val="white"/>
                </a:solidFill>
              </a:rPr>
              <a:t>поновлюються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протягом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декількох</a:t>
            </a:r>
            <a:r>
              <a:rPr lang="ru-RU" dirty="0">
                <a:solidFill>
                  <a:prstClr val="white"/>
                </a:solidFill>
              </a:rPr>
              <a:t> годин. </a:t>
            </a:r>
            <a:endParaRPr lang="ru-RU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solidFill>
                  <a:prstClr val="white"/>
                </a:solidFill>
              </a:rPr>
              <a:t>Це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найактивніша</a:t>
            </a:r>
            <a:r>
              <a:rPr lang="ru-RU" dirty="0">
                <a:solidFill>
                  <a:prstClr val="white"/>
                </a:solidFill>
              </a:rPr>
              <a:t> форма </a:t>
            </a:r>
            <a:r>
              <a:rPr lang="ru-RU" dirty="0" err="1">
                <a:solidFill>
                  <a:prstClr val="white"/>
                </a:solidFill>
              </a:rPr>
              <a:t>водообміну</a:t>
            </a:r>
            <a:r>
              <a:rPr lang="ru-RU" dirty="0">
                <a:solidFill>
                  <a:prstClr val="white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solidFill>
                  <a:prstClr val="white"/>
                </a:solidFill>
              </a:rPr>
              <a:t>Період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поновлення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запасів</a:t>
            </a:r>
            <a:r>
              <a:rPr lang="ru-RU" dirty="0">
                <a:solidFill>
                  <a:prstClr val="white"/>
                </a:solidFill>
              </a:rPr>
              <a:t> води в </a:t>
            </a:r>
            <a:r>
              <a:rPr lang="ru-RU" dirty="0" err="1">
                <a:solidFill>
                  <a:prstClr val="white"/>
                </a:solidFill>
              </a:rPr>
              <a:t>гірських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льодовиках</a:t>
            </a:r>
            <a:r>
              <a:rPr lang="ru-RU" dirty="0">
                <a:solidFill>
                  <a:prstClr val="white"/>
                </a:solidFill>
              </a:rPr>
              <a:t> становить </a:t>
            </a:r>
            <a:r>
              <a:rPr lang="ru-RU" dirty="0" err="1">
                <a:solidFill>
                  <a:prstClr val="white"/>
                </a:solidFill>
              </a:rPr>
              <a:t>близько</a:t>
            </a:r>
            <a:r>
              <a:rPr lang="ru-RU" dirty="0">
                <a:solidFill>
                  <a:prstClr val="white"/>
                </a:solidFill>
              </a:rPr>
              <a:t> 1 600 </a:t>
            </a:r>
            <a:r>
              <a:rPr lang="ru-RU" dirty="0" err="1">
                <a:solidFill>
                  <a:prstClr val="white"/>
                </a:solidFill>
              </a:rPr>
              <a:t>років</a:t>
            </a:r>
            <a:r>
              <a:rPr lang="ru-RU" dirty="0">
                <a:solidFill>
                  <a:prstClr val="white"/>
                </a:solidFill>
              </a:rPr>
              <a:t>, у </a:t>
            </a:r>
            <a:r>
              <a:rPr lang="ru-RU" dirty="0" err="1">
                <a:solidFill>
                  <a:prstClr val="white"/>
                </a:solidFill>
              </a:rPr>
              <a:t>льодовиках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полярних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країн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значно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більше</a:t>
            </a:r>
            <a:r>
              <a:rPr lang="ru-RU" dirty="0">
                <a:solidFill>
                  <a:prstClr val="white"/>
                </a:solidFill>
              </a:rPr>
              <a:t> — </a:t>
            </a:r>
            <a:r>
              <a:rPr lang="ru-RU" dirty="0" err="1">
                <a:solidFill>
                  <a:prstClr val="white"/>
                </a:solidFill>
              </a:rPr>
              <a:t>близько</a:t>
            </a:r>
            <a:r>
              <a:rPr lang="ru-RU" dirty="0">
                <a:solidFill>
                  <a:prstClr val="white"/>
                </a:solidFill>
              </a:rPr>
              <a:t> 9 700 </a:t>
            </a:r>
            <a:r>
              <a:rPr lang="ru-RU" dirty="0" err="1">
                <a:solidFill>
                  <a:prstClr val="white"/>
                </a:solidFill>
              </a:rPr>
              <a:t>років</a:t>
            </a:r>
            <a:r>
              <a:rPr lang="ru-RU" dirty="0">
                <a:solidFill>
                  <a:prstClr val="white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solidFill>
                  <a:prstClr val="white"/>
                </a:solidFill>
              </a:rPr>
              <a:t>Повне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поновлення</a:t>
            </a:r>
            <a:r>
              <a:rPr lang="ru-RU" dirty="0">
                <a:solidFill>
                  <a:prstClr val="white"/>
                </a:solidFill>
              </a:rPr>
              <a:t> вод </a:t>
            </a:r>
            <a:r>
              <a:rPr lang="ru-RU" dirty="0" err="1">
                <a:solidFill>
                  <a:prstClr val="white"/>
                </a:solidFill>
              </a:rPr>
              <a:t>Світового</a:t>
            </a:r>
            <a:r>
              <a:rPr lang="ru-RU" dirty="0">
                <a:solidFill>
                  <a:prstClr val="white"/>
                </a:solidFill>
              </a:rPr>
              <a:t> океану </a:t>
            </a:r>
            <a:r>
              <a:rPr lang="ru-RU" dirty="0" err="1">
                <a:solidFill>
                  <a:prstClr val="white"/>
                </a:solidFill>
              </a:rPr>
              <a:t>відбувається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приблизно</a:t>
            </a:r>
            <a:r>
              <a:rPr lang="ru-RU" dirty="0">
                <a:solidFill>
                  <a:prstClr val="white"/>
                </a:solidFill>
              </a:rPr>
              <a:t> через 2 700 </a:t>
            </a:r>
            <a:r>
              <a:rPr lang="ru-RU" dirty="0" err="1">
                <a:solidFill>
                  <a:prstClr val="white"/>
                </a:solidFill>
              </a:rPr>
              <a:t>років</a:t>
            </a:r>
            <a:r>
              <a:rPr lang="ru-RU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255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624283"/>
            <a:ext cx="81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 Землю часто </a:t>
            </a:r>
            <a:r>
              <a:rPr lang="ru-RU" dirty="0" err="1">
                <a:solidFill>
                  <a:prstClr val="white"/>
                </a:solidFill>
              </a:rPr>
              <a:t>називають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блакитною</a:t>
            </a:r>
            <a:r>
              <a:rPr lang="ru-RU" dirty="0">
                <a:solidFill>
                  <a:prstClr val="white"/>
                </a:solidFill>
              </a:rPr>
              <a:t> планетою </a:t>
            </a:r>
            <a:r>
              <a:rPr lang="ru-RU" dirty="0" err="1">
                <a:solidFill>
                  <a:prstClr val="white"/>
                </a:solidFill>
              </a:rPr>
              <a:t>саме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внаслідок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значних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запасів</a:t>
            </a:r>
            <a:r>
              <a:rPr lang="ru-RU" dirty="0">
                <a:solidFill>
                  <a:prstClr val="white"/>
                </a:solidFill>
              </a:rPr>
              <a:t> води, </a:t>
            </a:r>
            <a:r>
              <a:rPr lang="ru-RU" dirty="0" err="1">
                <a:solidFill>
                  <a:prstClr val="white"/>
                </a:solidFill>
              </a:rPr>
              <a:t>що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перебуває</a:t>
            </a:r>
            <a:r>
              <a:rPr lang="ru-RU" dirty="0">
                <a:solidFill>
                  <a:prstClr val="white"/>
                </a:solidFill>
              </a:rPr>
              <a:t> тут у твердому, </a:t>
            </a:r>
            <a:r>
              <a:rPr lang="ru-RU" dirty="0" err="1">
                <a:solidFill>
                  <a:prstClr val="white"/>
                </a:solidFill>
              </a:rPr>
              <a:t>рідкому</a:t>
            </a:r>
            <a:r>
              <a:rPr lang="ru-RU" dirty="0">
                <a:solidFill>
                  <a:prstClr val="white"/>
                </a:solidFill>
              </a:rPr>
              <a:t> й </a:t>
            </a:r>
            <a:r>
              <a:rPr lang="ru-RU" dirty="0" err="1">
                <a:solidFill>
                  <a:prstClr val="white"/>
                </a:solidFill>
              </a:rPr>
              <a:t>газоподібному</a:t>
            </a:r>
            <a:r>
              <a:rPr lang="ru-RU" dirty="0">
                <a:solidFill>
                  <a:prstClr val="white"/>
                </a:solidFill>
              </a:rPr>
              <a:t> станах. </a:t>
            </a:r>
            <a:r>
              <a:rPr lang="ru-RU" dirty="0" err="1">
                <a:solidFill>
                  <a:prstClr val="white"/>
                </a:solidFill>
              </a:rPr>
              <a:t>Постійно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переміщуючись</a:t>
            </a:r>
            <a:r>
              <a:rPr lang="ru-RU" dirty="0">
                <a:solidFill>
                  <a:prstClr val="white"/>
                </a:solidFill>
              </a:rPr>
              <a:t>, вода </a:t>
            </a:r>
            <a:r>
              <a:rPr lang="ru-RU" dirty="0" err="1">
                <a:solidFill>
                  <a:prstClr val="white"/>
                </a:solidFill>
              </a:rPr>
              <a:t>послідовно</a:t>
            </a:r>
            <a:r>
              <a:rPr lang="ru-RU" dirty="0">
                <a:solidFill>
                  <a:prstClr val="white"/>
                </a:solidFill>
              </a:rPr>
              <a:t> переходить </a:t>
            </a:r>
            <a:r>
              <a:rPr lang="ru-RU" dirty="0" err="1">
                <a:solidFill>
                  <a:prstClr val="white"/>
                </a:solidFill>
              </a:rPr>
              <a:t>із</a:t>
            </a:r>
            <a:r>
              <a:rPr lang="ru-RU" dirty="0">
                <a:solidFill>
                  <a:prstClr val="white"/>
                </a:solidFill>
              </a:rPr>
              <a:t> одного стану в </a:t>
            </a:r>
            <a:r>
              <a:rPr lang="ru-RU" dirty="0" err="1">
                <a:solidFill>
                  <a:prstClr val="white"/>
                </a:solidFill>
              </a:rPr>
              <a:t>інший</a:t>
            </a:r>
            <a:r>
              <a:rPr lang="ru-RU" dirty="0">
                <a:solidFill>
                  <a:prstClr val="white"/>
                </a:solidFill>
              </a:rPr>
              <a:t>. </a:t>
            </a:r>
            <a:r>
              <a:rPr lang="ru-RU" dirty="0" err="1">
                <a:solidFill>
                  <a:prstClr val="white"/>
                </a:solidFill>
              </a:rPr>
              <a:t>Цей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нескінченний</a:t>
            </a:r>
            <a:r>
              <a:rPr lang="ru-RU" dirty="0">
                <a:solidFill>
                  <a:prstClr val="white"/>
                </a:solidFill>
              </a:rPr>
              <a:t> ряд </a:t>
            </a:r>
            <a:r>
              <a:rPr lang="ru-RU" dirty="0" err="1">
                <a:solidFill>
                  <a:prstClr val="white"/>
                </a:solidFill>
              </a:rPr>
              <a:t>перетворень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називається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кругообігом</a:t>
            </a:r>
            <a:r>
              <a:rPr lang="ru-RU" dirty="0">
                <a:solidFill>
                  <a:prstClr val="white"/>
                </a:solidFill>
              </a:rPr>
              <a:t> води в </a:t>
            </a:r>
            <a:r>
              <a:rPr lang="ru-RU" dirty="0" err="1">
                <a:solidFill>
                  <a:prstClr val="white"/>
                </a:solidFill>
              </a:rPr>
              <a:t>природі</a:t>
            </a:r>
            <a:r>
              <a:rPr lang="ru-RU" dirty="0">
                <a:solidFill>
                  <a:prstClr val="white"/>
                </a:solidFill>
              </a:rPr>
              <a:t>.  </a:t>
            </a:r>
          </a:p>
        </p:txBody>
      </p:sp>
    </p:spTree>
    <p:extLst>
      <p:ext uri="{BB962C8B-B14F-4D97-AF65-F5344CB8AC3E}">
        <p14:creationId xmlns:p14="http://schemas.microsoft.com/office/powerpoint/2010/main" val="76243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1892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</a:rPr>
              <a:t>Найбільший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обсяг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її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близько</a:t>
            </a:r>
            <a:r>
              <a:rPr lang="ru-RU" dirty="0">
                <a:solidFill>
                  <a:prstClr val="black"/>
                </a:solidFill>
              </a:rPr>
              <a:t> 90 % </a:t>
            </a:r>
            <a:r>
              <a:rPr lang="ru-RU" dirty="0" err="1">
                <a:solidFill>
                  <a:prstClr val="black"/>
                </a:solidFill>
              </a:rPr>
              <a:t>усіх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запасів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Землі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зосереджений</a:t>
            </a:r>
            <a:r>
              <a:rPr lang="ru-RU" dirty="0">
                <a:solidFill>
                  <a:prstClr val="black"/>
                </a:solidFill>
              </a:rPr>
              <a:t> у </a:t>
            </a:r>
            <a:r>
              <a:rPr lang="ru-RU" dirty="0" err="1">
                <a:solidFill>
                  <a:prstClr val="black"/>
                </a:solidFill>
              </a:rPr>
              <a:t>гідросфері</a:t>
            </a:r>
            <a:r>
              <a:rPr lang="ru-RU" dirty="0">
                <a:solidFill>
                  <a:prstClr val="black"/>
                </a:solidFill>
              </a:rPr>
              <a:t>. До </a:t>
            </a:r>
            <a:r>
              <a:rPr lang="ru-RU" dirty="0" err="1">
                <a:solidFill>
                  <a:prstClr val="black"/>
                </a:solidFill>
              </a:rPr>
              <a:t>неї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входять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океани</a:t>
            </a:r>
            <a:r>
              <a:rPr lang="ru-RU" dirty="0">
                <a:solidFill>
                  <a:prstClr val="black"/>
                </a:solidFill>
              </a:rPr>
              <a:t>, моря та </a:t>
            </a:r>
            <a:r>
              <a:rPr lang="ru-RU" dirty="0" err="1">
                <a:solidFill>
                  <a:prstClr val="black"/>
                </a:solidFill>
              </a:rPr>
              <a:t>інші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великі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водні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об’єкти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зокрема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такі</a:t>
            </a:r>
            <a:r>
              <a:rPr lang="ru-RU" dirty="0">
                <a:solidFill>
                  <a:prstClr val="black"/>
                </a:solidFill>
              </a:rPr>
              <a:t>, як озера й </a:t>
            </a:r>
            <a:r>
              <a:rPr lang="ru-RU" dirty="0" err="1">
                <a:solidFill>
                  <a:prstClr val="black"/>
                </a:solidFill>
              </a:rPr>
              <a:t>річки</a:t>
            </a:r>
            <a:r>
              <a:rPr lang="ru-RU" dirty="0">
                <a:solidFill>
                  <a:prstClr val="black"/>
                </a:solidFill>
              </a:rPr>
              <a:t>. Друге </a:t>
            </a:r>
            <a:r>
              <a:rPr lang="ru-RU" dirty="0" err="1">
                <a:solidFill>
                  <a:prstClr val="black"/>
                </a:solidFill>
              </a:rPr>
              <a:t>місце</a:t>
            </a:r>
            <a:r>
              <a:rPr lang="ru-RU" dirty="0">
                <a:solidFill>
                  <a:prstClr val="black"/>
                </a:solidFill>
              </a:rPr>
              <a:t> за запасами води </a:t>
            </a:r>
            <a:r>
              <a:rPr lang="ru-RU" dirty="0" err="1">
                <a:solidFill>
                  <a:prstClr val="black"/>
                </a:solidFill>
              </a:rPr>
              <a:t>посідає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кріосфера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err="1">
                <a:solidFill>
                  <a:prstClr val="black"/>
                </a:solidFill>
              </a:rPr>
              <a:t>Це</a:t>
            </a:r>
            <a:r>
              <a:rPr lang="ru-RU" dirty="0">
                <a:solidFill>
                  <a:prstClr val="black"/>
                </a:solidFill>
              </a:rPr>
              <a:t> шапки </a:t>
            </a:r>
            <a:r>
              <a:rPr lang="ru-RU" dirty="0" err="1">
                <a:solidFill>
                  <a:prstClr val="black"/>
                </a:solidFill>
              </a:rPr>
              <a:t>полярних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льодів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льодовики</a:t>
            </a:r>
            <a:r>
              <a:rPr lang="ru-RU" dirty="0">
                <a:solidFill>
                  <a:prstClr val="black"/>
                </a:solidFill>
              </a:rPr>
              <a:t> та </a:t>
            </a:r>
            <a:r>
              <a:rPr lang="ru-RU" dirty="0" err="1">
                <a:solidFill>
                  <a:prstClr val="black"/>
                </a:solidFill>
              </a:rPr>
              <a:t>сталий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сніговий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покрив</a:t>
            </a:r>
            <a:r>
              <a:rPr lang="ru-RU" dirty="0">
                <a:solidFill>
                  <a:prstClr val="black"/>
                </a:solidFill>
              </a:rPr>
              <a:t>. Воду </a:t>
            </a:r>
            <a:r>
              <a:rPr lang="ru-RU" dirty="0" err="1">
                <a:solidFill>
                  <a:prstClr val="black"/>
                </a:solidFill>
              </a:rPr>
              <a:t>також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можна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виявити</a:t>
            </a:r>
            <a:r>
              <a:rPr lang="ru-RU" dirty="0">
                <a:solidFill>
                  <a:prstClr val="black"/>
                </a:solidFill>
              </a:rPr>
              <a:t> в </a:t>
            </a:r>
            <a:r>
              <a:rPr lang="ru-RU" dirty="0" err="1">
                <a:solidFill>
                  <a:prstClr val="black"/>
                </a:solidFill>
              </a:rPr>
              <a:t>літосфері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тобто</a:t>
            </a:r>
            <a:r>
              <a:rPr lang="ru-RU" dirty="0">
                <a:solidFill>
                  <a:prstClr val="black"/>
                </a:solidFill>
              </a:rPr>
              <a:t> у </a:t>
            </a:r>
            <a:r>
              <a:rPr lang="ru-RU" dirty="0" err="1">
                <a:solidFill>
                  <a:prstClr val="black"/>
                </a:solidFill>
              </a:rPr>
              <a:t>верхніх</a:t>
            </a:r>
            <a:r>
              <a:rPr lang="ru-RU" dirty="0">
                <a:solidFill>
                  <a:prstClr val="black"/>
                </a:solidFill>
              </a:rPr>
              <a:t> шарах </a:t>
            </a:r>
            <a:r>
              <a:rPr lang="ru-RU" dirty="0" err="1">
                <a:solidFill>
                  <a:prstClr val="black"/>
                </a:solidFill>
              </a:rPr>
              <a:t>земної</a:t>
            </a:r>
            <a:r>
              <a:rPr lang="ru-RU" dirty="0">
                <a:solidFill>
                  <a:prstClr val="black"/>
                </a:solidFill>
              </a:rPr>
              <a:t> кори. Невелика </a:t>
            </a:r>
            <a:r>
              <a:rPr lang="ru-RU" dirty="0" err="1">
                <a:solidFill>
                  <a:prstClr val="black"/>
                </a:solidFill>
              </a:rPr>
              <a:t>кількість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її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присутня</a:t>
            </a:r>
            <a:r>
              <a:rPr lang="ru-RU" dirty="0">
                <a:solidFill>
                  <a:prstClr val="black"/>
                </a:solidFill>
              </a:rPr>
              <a:t> в </a:t>
            </a:r>
            <a:r>
              <a:rPr lang="ru-RU" dirty="0" err="1">
                <a:solidFill>
                  <a:prstClr val="black"/>
                </a:solidFill>
              </a:rPr>
              <a:t>атмосфері</a:t>
            </a:r>
            <a:r>
              <a:rPr lang="ru-RU" dirty="0">
                <a:solidFill>
                  <a:prstClr val="black"/>
                </a:solidFill>
              </a:rPr>
              <a:t> у </a:t>
            </a:r>
            <a:r>
              <a:rPr lang="ru-RU" dirty="0" err="1">
                <a:solidFill>
                  <a:prstClr val="black"/>
                </a:solidFill>
              </a:rPr>
              <a:t>вигляді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хмар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що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складаються</a:t>
            </a:r>
            <a:r>
              <a:rPr lang="ru-RU" dirty="0">
                <a:solidFill>
                  <a:prstClr val="black"/>
                </a:solidFill>
              </a:rPr>
              <a:t> з </a:t>
            </a:r>
            <a:r>
              <a:rPr lang="ru-RU" dirty="0" err="1">
                <a:solidFill>
                  <a:prstClr val="black"/>
                </a:solidFill>
              </a:rPr>
              <a:t>водяної</a:t>
            </a:r>
            <a:r>
              <a:rPr lang="ru-RU" dirty="0">
                <a:solidFill>
                  <a:prstClr val="black"/>
                </a:solidFill>
              </a:rPr>
              <a:t> пари, </a:t>
            </a:r>
            <a:r>
              <a:rPr lang="ru-RU" dirty="0" err="1">
                <a:solidFill>
                  <a:prstClr val="black"/>
                </a:solidFill>
              </a:rPr>
              <a:t>дрібних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краплинок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або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кристаликів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льоду</a:t>
            </a:r>
            <a:r>
              <a:rPr lang="ru-RU" dirty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4762"/>
            <a:ext cx="7128792" cy="388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2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2152</Words>
  <Application>Microsoft Office PowerPoint</Application>
  <PresentationFormat>Экран (4:3)</PresentationFormat>
  <Paragraphs>80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Тема Office</vt:lpstr>
      <vt:lpstr>1_Тема Office</vt:lpstr>
      <vt:lpstr>2_Тема Office</vt:lpstr>
      <vt:lpstr>Кругообіг речовин в природі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Вуглецевий цикл</vt:lpstr>
      <vt:lpstr>Презентация PowerPoint</vt:lpstr>
      <vt:lpstr>Презентация PowerPoint</vt:lpstr>
      <vt:lpstr>Біологічний колообіг</vt:lpstr>
      <vt:lpstr>Біологічний колообіг</vt:lpstr>
      <vt:lpstr>Біологічний колообіг</vt:lpstr>
      <vt:lpstr>Біологічний колообіг</vt:lpstr>
      <vt:lpstr>Презентация PowerPoint</vt:lpstr>
      <vt:lpstr>Геологічний колообіг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Кругообіг речовин в природі</dc:title>
  <dc:creator>Worker</dc:creator>
  <cp:lastModifiedBy>Worker</cp:lastModifiedBy>
  <cp:revision>7</cp:revision>
  <dcterms:created xsi:type="dcterms:W3CDTF">2014-02-03T20:48:37Z</dcterms:created>
  <dcterms:modified xsi:type="dcterms:W3CDTF">2014-02-03T22:00:24Z</dcterms:modified>
</cp:coreProperties>
</file>