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8" r:id="rId3"/>
    <p:sldId id="258" r:id="rId4"/>
    <p:sldId id="274" r:id="rId5"/>
    <p:sldId id="259" r:id="rId6"/>
    <p:sldId id="272" r:id="rId7"/>
    <p:sldId id="276" r:id="rId8"/>
    <p:sldId id="263" r:id="rId9"/>
    <p:sldId id="268" r:id="rId10"/>
    <p:sldId id="267" r:id="rId11"/>
    <p:sldId id="275" r:id="rId12"/>
    <p:sldId id="266" r:id="rId13"/>
    <p:sldId id="261" r:id="rId14"/>
    <p:sldId id="269" r:id="rId15"/>
    <p:sldId id="264" r:id="rId16"/>
    <p:sldId id="265" r:id="rId17"/>
    <p:sldId id="277" r:id="rId1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134E"/>
    <a:srgbClr val="AA2051"/>
    <a:srgbClr val="00CC99"/>
    <a:srgbClr val="FF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1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4DD90A6D-A80C-42BA-B4F9-81583EF61B9E}" type="datetimeFigureOut">
              <a:rPr lang="uk-UA" smtClean="0"/>
              <a:pPr/>
              <a:t>24.04.2012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983BF1F0-EC66-46BC-A669-04E627B682B8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90A6D-A80C-42BA-B4F9-81583EF61B9E}" type="datetimeFigureOut">
              <a:rPr lang="uk-UA" smtClean="0"/>
              <a:pPr/>
              <a:t>24.04.2012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BF1F0-EC66-46BC-A669-04E627B682B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90A6D-A80C-42BA-B4F9-81583EF61B9E}" type="datetimeFigureOut">
              <a:rPr lang="uk-UA" smtClean="0"/>
              <a:pPr/>
              <a:t>24.04.2012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BF1F0-EC66-46BC-A669-04E627B682B8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36E906C-83EC-457C-BBB1-7385B2F689C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59E7E75-FAA3-4ECC-B608-3BC013984F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90A6D-A80C-42BA-B4F9-81583EF61B9E}" type="datetimeFigureOut">
              <a:rPr lang="uk-UA" smtClean="0"/>
              <a:pPr/>
              <a:t>24.04.2012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BF1F0-EC66-46BC-A669-04E627B682B8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4DD90A6D-A80C-42BA-B4F9-81583EF61B9E}" type="datetimeFigureOut">
              <a:rPr lang="uk-UA" smtClean="0"/>
              <a:pPr/>
              <a:t>24.04.2012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983BF1F0-EC66-46BC-A669-04E627B682B8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90A6D-A80C-42BA-B4F9-81583EF61B9E}" type="datetimeFigureOut">
              <a:rPr lang="uk-UA" smtClean="0"/>
              <a:pPr/>
              <a:t>24.04.2012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BF1F0-EC66-46BC-A669-04E627B682B8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90A6D-A80C-42BA-B4F9-81583EF61B9E}" type="datetimeFigureOut">
              <a:rPr lang="uk-UA" smtClean="0"/>
              <a:pPr/>
              <a:t>24.04.2012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BF1F0-EC66-46BC-A669-04E627B682B8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90A6D-A80C-42BA-B4F9-81583EF61B9E}" type="datetimeFigureOut">
              <a:rPr lang="uk-UA" smtClean="0"/>
              <a:pPr/>
              <a:t>24.04.2012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BF1F0-EC66-46BC-A669-04E627B682B8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90A6D-A80C-42BA-B4F9-81583EF61B9E}" type="datetimeFigureOut">
              <a:rPr lang="uk-UA" smtClean="0"/>
              <a:pPr/>
              <a:t>24.04.2012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BF1F0-EC66-46BC-A669-04E627B682B8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90A6D-A80C-42BA-B4F9-81583EF61B9E}" type="datetimeFigureOut">
              <a:rPr lang="uk-UA" smtClean="0"/>
              <a:pPr/>
              <a:t>24.04.2012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BF1F0-EC66-46BC-A669-04E627B682B8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90A6D-A80C-42BA-B4F9-81583EF61B9E}" type="datetimeFigureOut">
              <a:rPr lang="uk-UA" smtClean="0"/>
              <a:pPr/>
              <a:t>24.04.2012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BF1F0-EC66-46BC-A669-04E627B682B8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DD90A6D-A80C-42BA-B4F9-81583EF61B9E}" type="datetimeFigureOut">
              <a:rPr lang="uk-UA" smtClean="0"/>
              <a:pPr/>
              <a:t>24.04.2012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83BF1F0-EC66-46BC-A669-04E627B682B8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4" r:id="rId13"/>
  </p:sldLayoutIdLst>
  <p:transition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4.gif"/><Relationship Id="rId7" Type="http://schemas.openxmlformats.org/officeDocument/2006/relationships/slide" Target="slide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10" Type="http://schemas.openxmlformats.org/officeDocument/2006/relationships/slide" Target="slide14.xml"/><Relationship Id="rId4" Type="http://schemas.openxmlformats.org/officeDocument/2006/relationships/slide" Target="slide3.xml"/><Relationship Id="rId9" Type="http://schemas.openxmlformats.org/officeDocument/2006/relationships/slide" Target="slide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slide" Target="slide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gallery-mt.narod.ru/images/balet/full/0023-03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00364" y="214290"/>
            <a:ext cx="5857916" cy="1357322"/>
          </a:xfrm>
        </p:spPr>
        <p:txBody>
          <a:bodyPr>
            <a:normAutofit fontScale="90000"/>
          </a:bodyPr>
          <a:lstStyle/>
          <a:p>
            <a:r>
              <a:rPr lang="uk-UA" sz="8000" b="1" i="1" dirty="0" smtClean="0">
                <a:solidFill>
                  <a:srgbClr val="B713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Kozuka Gothic Pr6N L" pitchFamily="34" charset="-128"/>
              </a:rPr>
              <a:t>Мистецтво балету </a:t>
            </a:r>
            <a:endParaRPr lang="uk-UA" sz="8000" b="1" i="1" dirty="0">
              <a:solidFill>
                <a:srgbClr val="B7134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ea typeface="Kozuka Gothic Pr6N L" pitchFamily="34" charset="-128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786314" y="5715016"/>
            <a:ext cx="3571900" cy="533400"/>
          </a:xfrm>
        </p:spPr>
        <p:txBody>
          <a:bodyPr>
            <a:noAutofit/>
          </a:bodyPr>
          <a:lstStyle/>
          <a:p>
            <a:pPr algn="l"/>
            <a:r>
              <a:rPr lang="uk-UA" sz="1800" dirty="0" smtClean="0">
                <a:solidFill>
                  <a:srgbClr val="B7134E"/>
                </a:solidFill>
              </a:rPr>
              <a:t>Виконала учениця 12-ої групи</a:t>
            </a:r>
          </a:p>
          <a:p>
            <a:pPr algn="l"/>
            <a:r>
              <a:rPr lang="uk-UA" sz="1800" dirty="0" err="1" smtClean="0">
                <a:solidFill>
                  <a:srgbClr val="B7134E"/>
                </a:solidFill>
              </a:rPr>
              <a:t>Кулішова</a:t>
            </a:r>
            <a:r>
              <a:rPr lang="uk-UA" sz="1800" dirty="0" smtClean="0">
                <a:solidFill>
                  <a:srgbClr val="B7134E"/>
                </a:solidFill>
              </a:rPr>
              <a:t> Інна</a:t>
            </a:r>
            <a:endParaRPr lang="uk-UA" sz="1800" dirty="0">
              <a:solidFill>
                <a:srgbClr val="B7134E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4" name="Picture 8" descr="http://i.focus.in.ua/img/i/6/7/144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928694"/>
          </a:xfrm>
        </p:spPr>
        <p:txBody>
          <a:bodyPr>
            <a:normAutofit/>
          </a:bodyPr>
          <a:lstStyle/>
          <a:p>
            <a:r>
              <a:rPr lang="uk-UA" b="1" dirty="0" smtClean="0"/>
              <a:t>                                      </a:t>
            </a:r>
            <a:r>
              <a:rPr lang="uk-UA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Едгар </a:t>
            </a:r>
            <a:r>
              <a:rPr lang="uk-UA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Дега</a:t>
            </a:r>
            <a:endParaRPr lang="uk-UA" sz="4400" dirty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4578" name="Picture 2" descr="Прима балери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214554"/>
            <a:ext cx="2786050" cy="4214866"/>
          </a:xfrm>
          <a:prstGeom prst="rect">
            <a:avLst/>
          </a:prstGeom>
          <a:noFill/>
        </p:spPr>
      </p:pic>
      <p:pic>
        <p:nvPicPr>
          <p:cNvPr id="24580" name="Picture 4" descr="http://artinvestment.ru/content/download/news/20090113_degas_danc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2214554"/>
            <a:ext cx="2786082" cy="4224315"/>
          </a:xfrm>
          <a:prstGeom prst="rect">
            <a:avLst/>
          </a:prstGeom>
          <a:noFill/>
        </p:spPr>
      </p:pic>
      <p:pic>
        <p:nvPicPr>
          <p:cNvPr id="24582" name="Picture 6" descr="http://2.bp.blogspot.com/_AMQiFip0IRI/TPy3ZIA-SiI/AAAAAAAABMQ/GNL5k90fpeY/s640/degas+dance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00" y="2214554"/>
            <a:ext cx="2571780" cy="428625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cdnimg.visualizeus.com/thumbs/55/70/ballet,swan,swan,lake-557001ec0bc5c116e0cb02a0c48625a8_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7388"/>
          </a:xfrm>
          <a:prstGeom prst="rect">
            <a:avLst/>
          </a:prstGeom>
          <a:noFill/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4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Петро́ Іллі́ч Чайко́вський</a:t>
            </a:r>
            <a:r>
              <a:rPr lang="vi-VN" sz="48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 </a:t>
            </a:r>
            <a:endParaRPr lang="uk-UA" sz="4800" dirty="0">
              <a:solidFill>
                <a:srgbClr val="FF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None/>
            </a:pP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Докорінний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злам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розвитку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балетного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мистецтва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настає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зв'язку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діяльністю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П. І.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Чайковського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балетна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музика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якого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органічно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пов'язана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змістом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розвитком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сценічної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дії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До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цього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часу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музика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балеті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відігравала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лише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другорядну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роль.</a:t>
            </a:r>
          </a:p>
        </p:txBody>
      </p:sp>
      <p:pic>
        <p:nvPicPr>
          <p:cNvPr id="9225" name="Picture 9" descr="0069-04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11700" y="1412875"/>
            <a:ext cx="3762375" cy="4713288"/>
          </a:xfrm>
          <a:noFill/>
          <a:ln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probalet.info/wp-content/uploads/2011/01/balet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0"/>
            <a:ext cx="2714644" cy="3786215"/>
          </a:xfrm>
          <a:prstGeom prst="rect">
            <a:avLst/>
          </a:prstGeom>
          <a:noFill/>
        </p:spPr>
      </p:pic>
      <p:pic>
        <p:nvPicPr>
          <p:cNvPr id="23558" name="Picture 6" descr="http://www.artsvivants.ca/upload/dan/Sw2VT4_fu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210050" cy="3429000"/>
          </a:xfrm>
          <a:prstGeom prst="rect">
            <a:avLst/>
          </a:prstGeom>
          <a:noFill/>
        </p:spPr>
      </p:pic>
      <p:pic>
        <p:nvPicPr>
          <p:cNvPr id="23556" name="Picture 4" descr="http://basik.ru/images/balet/36_bale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14686"/>
            <a:ext cx="2571736" cy="3643314"/>
          </a:xfrm>
          <a:prstGeom prst="rect">
            <a:avLst/>
          </a:prstGeom>
          <a:noFill/>
        </p:spPr>
      </p:pic>
      <p:pic>
        <p:nvPicPr>
          <p:cNvPr id="23554" name="Picture 2" descr="http://img-fotki.yandex.ru/get/3604/ochesn.6/0_2e7e7_a89a0d6_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3" y="2786058"/>
            <a:ext cx="3214678" cy="4071942"/>
          </a:xfrm>
          <a:prstGeom prst="rect">
            <a:avLst/>
          </a:prstGeom>
          <a:noFill/>
        </p:spPr>
      </p:pic>
      <p:pic>
        <p:nvPicPr>
          <p:cNvPr id="5122" name="Picture 2" descr="http://dancekharkov.pp.ua/files/images/history_balet_foto5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1736" y="2285992"/>
            <a:ext cx="3429024" cy="4572008"/>
          </a:xfrm>
          <a:prstGeom prst="rect">
            <a:avLst/>
          </a:prstGeom>
          <a:noFill/>
        </p:spPr>
      </p:pic>
      <p:pic>
        <p:nvPicPr>
          <p:cNvPr id="5128" name="Picture 8" descr="http://b.foto.radikal.ru/0610/25d38883fc1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16" y="0"/>
            <a:ext cx="2285983" cy="292893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28586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AA20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Стиль </a:t>
            </a:r>
            <a:r>
              <a:rPr lang="ru-RU" b="1" i="1" dirty="0" err="1" smtClean="0">
                <a:solidFill>
                  <a:srgbClr val="AA20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костюмів</a:t>
            </a:r>
            <a:r>
              <a:rPr lang="ru-RU" b="1" i="1" dirty="0" smtClean="0">
                <a:solidFill>
                  <a:srgbClr val="AA20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AA20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змінювався</a:t>
            </a:r>
            <a:r>
              <a:rPr lang="ru-RU" b="1" i="1" dirty="0" smtClean="0">
                <a:solidFill>
                  <a:srgbClr val="AA20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AA20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згідно</a:t>
            </a:r>
            <a:r>
              <a:rPr lang="ru-RU" b="1" i="1" dirty="0" smtClean="0">
                <a:solidFill>
                  <a:srgbClr val="AA20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AA20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зі</a:t>
            </a:r>
            <a:r>
              <a:rPr lang="ru-RU" b="1" i="1" dirty="0" smtClean="0">
                <a:solidFill>
                  <a:srgbClr val="AA20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AA20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смаками</a:t>
            </a:r>
            <a:r>
              <a:rPr lang="ru-RU" b="1" i="1" dirty="0" smtClean="0">
                <a:solidFill>
                  <a:srgbClr val="AA20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AA20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b="1" i="1" dirty="0" smtClean="0">
                <a:solidFill>
                  <a:srgbClr val="AA20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AA20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ідеологіями</a:t>
            </a:r>
            <a:r>
              <a:rPr lang="ru-RU" b="1" i="1" dirty="0" smtClean="0">
                <a:solidFill>
                  <a:srgbClr val="AA20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AA20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суспільства</a:t>
            </a:r>
            <a:r>
              <a:rPr lang="ru-RU" b="1" i="1" dirty="0" smtClean="0">
                <a:solidFill>
                  <a:srgbClr val="AA20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b="1" i="1" dirty="0">
              <a:solidFill>
                <a:srgbClr val="AA20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 39-ый Международный конкурс артистов балета &quot;Приз Лозанны&quot; в Лозанне, Швейцария, 1-6 февраля 2011 года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86313" cy="3429000"/>
          </a:xfrm>
          <a:prstGeom prst="rect">
            <a:avLst/>
          </a:prstGeom>
          <a:noFill/>
        </p:spPr>
      </p:pic>
      <p:pic>
        <p:nvPicPr>
          <p:cNvPr id="18436" name="Picture 4" descr=" 39-ый Международный конкурс артистов балета &quot;Приз Лозанны&quot; в Лозанне, Швейцария, 1-6 февраля 2011 года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7562"/>
            <a:ext cx="5643570" cy="3500438"/>
          </a:xfrm>
          <a:prstGeom prst="rect">
            <a:avLst/>
          </a:prstGeom>
          <a:noFill/>
        </p:spPr>
      </p:pic>
      <p:pic>
        <p:nvPicPr>
          <p:cNvPr id="18434" name="Picture 2" descr=" 39-ый Международный конкурс артистов балета &quot;Приз Лозанны&quot; в Лозанне, Швейцария, 1-6 февраля 2011 года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40815" y="3929066"/>
            <a:ext cx="4403185" cy="2928934"/>
          </a:xfrm>
          <a:prstGeom prst="rect">
            <a:avLst/>
          </a:prstGeom>
          <a:noFill/>
        </p:spPr>
      </p:pic>
      <p:pic>
        <p:nvPicPr>
          <p:cNvPr id="18440" name="Picture 8" descr=" 39-ый Международный конкурс артистов балета &quot;Приз Лозанны&quot; в Лозанне, Швейцария, 1-6 февраля 2011 года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0"/>
            <a:ext cx="5143504" cy="392906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rgbClr val="AA20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Балет сьогодні</a:t>
            </a:r>
            <a:endParaRPr lang="uk-UA" b="1" i="1" dirty="0">
              <a:solidFill>
                <a:srgbClr val="AA20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3214686"/>
            <a:ext cx="8229600" cy="1138230"/>
          </a:xfrm>
        </p:spPr>
        <p:txBody>
          <a:bodyPr/>
          <a:lstStyle/>
          <a:p>
            <a:pPr>
              <a:buNone/>
            </a:pPr>
            <a:r>
              <a:rPr lang="uk-UA" b="1" i="1" dirty="0" smtClean="0">
                <a:solidFill>
                  <a:srgbClr val="AA20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 кажуть спеціалісти: «Балет прийняв виклик часу»</a:t>
            </a:r>
            <a:endParaRPr lang="uk-UA" b="1" i="1" dirty="0">
              <a:solidFill>
                <a:srgbClr val="AA20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Развернутая стрелка 7">
            <a:hlinkClick r:id="rId6" action="ppaction://hlinksldjump"/>
          </p:cNvPr>
          <p:cNvSpPr/>
          <p:nvPr/>
        </p:nvSpPr>
        <p:spPr>
          <a:xfrm rot="5400000">
            <a:off x="8251057" y="6036487"/>
            <a:ext cx="500066" cy="714380"/>
          </a:xfrm>
          <a:prstGeom prst="utur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3.bp.blogspot.com/-4qMUIlTO-wI/TWbvidJ7baI/AAAAAAAAABQ/uplHn4b53_8/s1600/x_39f6ab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505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00306"/>
            <a:ext cx="9144000" cy="990600"/>
          </a:xfrm>
        </p:spPr>
        <p:txBody>
          <a:bodyPr>
            <a:noAutofit/>
          </a:bodyPr>
          <a:lstStyle/>
          <a:p>
            <a:r>
              <a:rPr lang="uk-UA" sz="6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Балет у </a:t>
            </a:r>
            <a:r>
              <a:rPr lang="uk-UA" sz="60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кіноматографі</a:t>
            </a:r>
            <a:r>
              <a:rPr lang="uk-UA" sz="6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uk-UA" sz="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Развернутая стрелка 3">
            <a:hlinkClick r:id="rId3" action="ppaction://hlinksldjump"/>
          </p:cNvPr>
          <p:cNvSpPr/>
          <p:nvPr/>
        </p:nvSpPr>
        <p:spPr>
          <a:xfrm rot="5400000">
            <a:off x="8251057" y="6036487"/>
            <a:ext cx="500066" cy="714380"/>
          </a:xfrm>
          <a:prstGeom prst="utur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3.bp.blogspot.com/_ofOwkvFFhY4/TSxDQTiLQLI/AAAAAAAACEQ/dcffQiPHsx0/s1600/Natalie_Portman_in_Black_Swan_Wallpaper_1_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508" name="Picture 4" descr="http://3.bp.blogspot.com/_ofOwkvFFhY4/TSxGWTe6uBI/AAAAAAAACEg/sN25lNNnHyk/s1600/b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071942"/>
            <a:ext cx="3786181" cy="278605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uk-UA" b="1" dirty="0" smtClean="0"/>
              <a:t>Фільм</a:t>
            </a:r>
          </a:p>
          <a:p>
            <a:pPr>
              <a:buNone/>
            </a:pPr>
            <a:r>
              <a:rPr lang="uk-UA" b="1" dirty="0" err="1" smtClean="0"/>
              <a:t>“Чорний</a:t>
            </a:r>
            <a:r>
              <a:rPr lang="uk-UA" b="1" dirty="0" smtClean="0"/>
              <a:t> </a:t>
            </a:r>
            <a:r>
              <a:rPr lang="uk-UA" b="1" dirty="0" err="1" smtClean="0"/>
              <a:t>лебідь”</a:t>
            </a:r>
            <a:r>
              <a:rPr lang="uk-UA" b="1" dirty="0" smtClean="0"/>
              <a:t> </a:t>
            </a:r>
            <a:endParaRPr lang="uk-UA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my-hit.ru/images/film/poster_main/7234/poster_ma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2912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2214554"/>
            <a:ext cx="4429124" cy="78581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5400" dirty="0" smtClean="0"/>
              <a:t> </a:t>
            </a:r>
            <a:r>
              <a:rPr lang="uk-UA" sz="5400" b="1" dirty="0" smtClean="0">
                <a:solidFill>
                  <a:srgbClr val="C00000"/>
                </a:solidFill>
              </a:rPr>
              <a:t>фільм </a:t>
            </a:r>
            <a:r>
              <a:rPr lang="uk-UA" sz="5400" b="1" dirty="0" err="1" smtClean="0">
                <a:solidFill>
                  <a:srgbClr val="C00000"/>
                </a:solidFill>
              </a:rPr>
              <a:t>“Авансцена”</a:t>
            </a:r>
            <a:endParaRPr lang="uk-UA" sz="5400" b="1" dirty="0" smtClean="0">
              <a:solidFill>
                <a:srgbClr val="C00000"/>
              </a:solidFill>
            </a:endParaRPr>
          </a:p>
        </p:txBody>
      </p:sp>
      <p:pic>
        <p:nvPicPr>
          <p:cNvPr id="22534" name="Picture 6" descr="Авансцена (Center Stage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0"/>
            <a:ext cx="4714876" cy="3714752"/>
          </a:xfrm>
          <a:prstGeom prst="rect">
            <a:avLst/>
          </a:prstGeom>
          <a:noFill/>
        </p:spPr>
      </p:pic>
      <p:pic>
        <p:nvPicPr>
          <p:cNvPr id="22536" name="Picture 8" descr="http://i.vidik.org/images/shots/11396/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3714752"/>
            <a:ext cx="4714876" cy="314324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orod.tomsk.ru/uploads/46340/1274717024/14639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159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500166" y="1142984"/>
            <a:ext cx="6900882" cy="4937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8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</a:t>
            </a:r>
            <a:r>
              <a:rPr lang="uk-UA" sz="8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</a:t>
            </a:r>
            <a:r>
              <a:rPr lang="uk-UA" sz="8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8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                                           увагу !</a:t>
            </a:r>
            <a:endParaRPr lang="uk-UA" sz="8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фон, текстур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246" y="0"/>
            <a:ext cx="916724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4186238" cy="990600"/>
          </a:xfrm>
        </p:spPr>
        <p:txBody>
          <a:bodyPr/>
          <a:lstStyle/>
          <a:p>
            <a:r>
              <a:rPr lang="uk-UA" b="1" i="1" u="sng" dirty="0" smtClean="0">
                <a:solidFill>
                  <a:srgbClr val="B713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презентації:</a:t>
            </a:r>
            <a:endParaRPr lang="uk-UA" b="1" i="1" u="sng" dirty="0">
              <a:solidFill>
                <a:srgbClr val="B7134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одзаголовок 2"/>
          <p:cNvSpPr>
            <a:spLocks noGrp="1"/>
          </p:cNvSpPr>
          <p:nvPr>
            <p:ph sz="quarter" idx="1"/>
          </p:nvPr>
        </p:nvSpPr>
        <p:spPr>
          <a:xfrm>
            <a:off x="428596" y="1857364"/>
            <a:ext cx="8229600" cy="3495684"/>
          </a:xfrm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uk-UA" i="1" dirty="0" smtClean="0">
                <a:solidFill>
                  <a:schemeClr val="bg2">
                    <a:lumMod val="10000"/>
                  </a:schemeClr>
                </a:solidFill>
                <a:hlinkClick r:id="rId4" action="ppaction://hlinksldjump"/>
              </a:rPr>
              <a:t>Що таке балет</a:t>
            </a:r>
            <a:r>
              <a:rPr lang="uk-UA" i="1" dirty="0" smtClean="0">
                <a:hlinkClick r:id="rId4" action="ppaction://hlinksldjump"/>
              </a:rPr>
              <a:t>?</a:t>
            </a:r>
            <a:endParaRPr lang="uk-UA" i="1" dirty="0" smtClean="0"/>
          </a:p>
          <a:p>
            <a:pPr>
              <a:buBlip>
                <a:blip r:embed="rId3"/>
              </a:buBlip>
            </a:pPr>
            <a:r>
              <a:rPr lang="uk-UA" i="1" dirty="0" smtClean="0">
                <a:hlinkClick r:id="rId5" action="ppaction://hlinksldjump"/>
              </a:rPr>
              <a:t>Історія </a:t>
            </a:r>
            <a:r>
              <a:rPr lang="uk-UA" i="1" dirty="0" smtClean="0">
                <a:hlinkClick r:id="rId5" action="ppaction://hlinksldjump"/>
              </a:rPr>
              <a:t>розвитку балету;</a:t>
            </a:r>
            <a:endParaRPr lang="uk-UA" i="1" dirty="0" smtClean="0"/>
          </a:p>
          <a:p>
            <a:pPr>
              <a:buBlip>
                <a:blip r:embed="rId3"/>
              </a:buBlip>
            </a:pPr>
            <a:r>
              <a:rPr lang="uk-UA" i="1" dirty="0" smtClean="0">
                <a:hlinkClick r:id="rId6" action="ppaction://hlinksldjump"/>
              </a:rPr>
              <a:t>Особливості </a:t>
            </a:r>
            <a:r>
              <a:rPr lang="uk-UA" i="1" dirty="0" smtClean="0">
                <a:hlinkClick r:id="rId6" action="ppaction://hlinksldjump"/>
              </a:rPr>
              <a:t>танцю;</a:t>
            </a:r>
            <a:endParaRPr lang="uk-UA" i="1" dirty="0" smtClean="0"/>
          </a:p>
          <a:p>
            <a:pPr>
              <a:buBlip>
                <a:blip r:embed="rId3"/>
              </a:buBlip>
            </a:pPr>
            <a:r>
              <a:rPr lang="uk-UA" i="1" dirty="0" smtClean="0">
                <a:hlinkClick r:id="rId7" action="ppaction://hlinksldjump"/>
              </a:rPr>
              <a:t>Майстерність </a:t>
            </a:r>
            <a:r>
              <a:rPr lang="uk-UA" i="1" dirty="0" smtClean="0">
                <a:hlinkClick r:id="rId7" action="ppaction://hlinksldjump"/>
              </a:rPr>
              <a:t>виконавців</a:t>
            </a:r>
            <a:r>
              <a:rPr lang="uk-UA" i="1" dirty="0" smtClean="0">
                <a:hlinkClick r:id="rId7" action="ppaction://hlinksldjump"/>
              </a:rPr>
              <a:t>;</a:t>
            </a:r>
            <a:endParaRPr lang="uk-UA" i="1" dirty="0" smtClean="0"/>
          </a:p>
          <a:p>
            <a:pPr>
              <a:buBlip>
                <a:blip r:embed="rId3"/>
              </a:buBlip>
            </a:pPr>
            <a:r>
              <a:rPr lang="uk-UA" i="1" dirty="0" smtClean="0">
                <a:hlinkClick r:id="rId8" action="ppaction://hlinksldjump"/>
              </a:rPr>
              <a:t>Вплив балету на мистецтво;</a:t>
            </a:r>
            <a:endParaRPr lang="uk-UA" i="1" dirty="0" smtClean="0"/>
          </a:p>
          <a:p>
            <a:pPr>
              <a:buBlip>
                <a:blip r:embed="rId3"/>
              </a:buBlip>
            </a:pPr>
            <a:r>
              <a:rPr lang="uk-UA" i="1" dirty="0" smtClean="0">
                <a:hlinkClick r:id="rId9" action="ppaction://hlinksldjump"/>
              </a:rPr>
              <a:t>Сучасний </a:t>
            </a:r>
            <a:r>
              <a:rPr lang="uk-UA" i="1" dirty="0" smtClean="0">
                <a:hlinkClick r:id="rId9" action="ppaction://hlinksldjump"/>
              </a:rPr>
              <a:t>балет</a:t>
            </a:r>
            <a:r>
              <a:rPr lang="uk-UA" i="1" dirty="0" smtClean="0">
                <a:hlinkClick r:id="rId9" action="ppaction://hlinksldjump"/>
              </a:rPr>
              <a:t>;</a:t>
            </a:r>
            <a:endParaRPr lang="uk-UA" i="1" dirty="0" smtClean="0"/>
          </a:p>
          <a:p>
            <a:pPr>
              <a:buBlip>
                <a:blip r:embed="rId3"/>
              </a:buBlip>
            </a:pPr>
            <a:r>
              <a:rPr lang="uk-UA" i="1" dirty="0" smtClean="0">
                <a:hlinkClick r:id="rId10" action="ppaction://hlinksldjump"/>
              </a:rPr>
              <a:t>Балет у </a:t>
            </a:r>
            <a:r>
              <a:rPr lang="uk-UA" i="1" dirty="0" err="1" smtClean="0">
                <a:hlinkClick r:id="rId10" action="ppaction://hlinksldjump"/>
              </a:rPr>
              <a:t>кіноматографі</a:t>
            </a:r>
            <a:r>
              <a:rPr lang="uk-UA" i="1" dirty="0" smtClean="0">
                <a:hlinkClick r:id="rId10" action="ppaction://hlinksldjump"/>
              </a:rPr>
              <a:t>;</a:t>
            </a:r>
            <a:endParaRPr lang="uk-UA" i="1" dirty="0" smtClean="0"/>
          </a:p>
          <a:p>
            <a:endParaRPr lang="uk-UA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 (405x698, 42Kb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7984" y="3357562"/>
            <a:ext cx="2286016" cy="3500438"/>
          </a:xfrm>
          <a:prstGeom prst="rect">
            <a:avLst/>
          </a:prstGeom>
          <a:noFill/>
        </p:spPr>
      </p:pic>
      <p:pic>
        <p:nvPicPr>
          <p:cNvPr id="6148" name="Picture 4" descr=" (699x513, 391Kb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3357562"/>
            <a:ext cx="4157709" cy="3500438"/>
          </a:xfrm>
          <a:prstGeom prst="rect">
            <a:avLst/>
          </a:prstGeom>
          <a:noFill/>
        </p:spPr>
      </p:pic>
      <p:pic>
        <p:nvPicPr>
          <p:cNvPr id="6152" name="Picture 8" descr=" (699x472, 57Kb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0"/>
            <a:ext cx="6072198" cy="3571876"/>
          </a:xfrm>
          <a:prstGeom prst="rect">
            <a:avLst/>
          </a:prstGeom>
          <a:noFill/>
        </p:spPr>
      </p:pic>
      <p:pic>
        <p:nvPicPr>
          <p:cNvPr id="6146" name="Picture 2" descr="http://img0.liveinternet.ru/images/attach/c/0/35/725/35725528_Per_KarreBellez_Balerina_1899_g_s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307180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rgbClr val="00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Балет</a:t>
            </a:r>
            <a:endParaRPr lang="uk-UA" b="1" i="1" dirty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</a:rPr>
              <a:t>    </a:t>
            </a:r>
            <a:r>
              <a:rPr lang="uk-UA" b="1" i="1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Балет </a:t>
            </a:r>
            <a:r>
              <a:rPr lang="uk-UA" b="1" i="1" dirty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синкретичний вид сценічного мистецтва, вистава із </a:t>
            </a:r>
            <a:r>
              <a:rPr lang="uk-UA" b="1" i="1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цілісним сюжетом, </a:t>
            </a:r>
            <a:r>
              <a:rPr lang="uk-UA" b="1" i="1" dirty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якій засобами танцю передаються почуття персонажів. Танець у балеті має свою особливу техніку, якій потрібно довго й змалечку навчатися. На основі балету в 20-му і 21-му столітті розвинулися нові форми, такі, як </a:t>
            </a:r>
            <a:r>
              <a:rPr lang="uk-UA" b="1" i="1" dirty="0" err="1" smtClean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танц-модерн</a:t>
            </a:r>
            <a:r>
              <a:rPr lang="uk-UA" b="1" i="1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сучасний балет, </a:t>
            </a:r>
            <a:r>
              <a:rPr lang="uk-UA" b="1" i="1" dirty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uk-UA" b="1" i="1" dirty="0" err="1" smtClean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контемпорпрі</a:t>
            </a:r>
            <a:r>
              <a:rPr lang="uk-UA" b="1" i="1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i="1" dirty="0" err="1" smtClean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денс</a:t>
            </a:r>
            <a:r>
              <a:rPr lang="uk-UA" b="1" i="1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uk-UA" b="1" i="1" dirty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Мистецтво постановки балету та інших сценічних танців потребує спеціально навчених людей - </a:t>
            </a:r>
            <a:r>
              <a:rPr lang="uk-UA" b="1" i="1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хореографів, балетмейстерів.</a:t>
            </a:r>
            <a:endParaRPr lang="uk-UA" b="1" i="1" dirty="0">
              <a:solidFill>
                <a:srgbClr val="FF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uk-UA" i="1" dirty="0">
              <a:solidFill>
                <a:srgbClr val="002060"/>
              </a:solidFill>
              <a:latin typeface="+mj-lt"/>
            </a:endParaRPr>
          </a:p>
          <a:p>
            <a:endParaRPr lang="uk-UA" dirty="0"/>
          </a:p>
        </p:txBody>
      </p:sp>
      <p:sp>
        <p:nvSpPr>
          <p:cNvPr id="9" name="Развернутая стрелка 8">
            <a:hlinkClick r:id="rId6" action="ppaction://hlinksldjump"/>
          </p:cNvPr>
          <p:cNvSpPr/>
          <p:nvPr/>
        </p:nvSpPr>
        <p:spPr>
          <a:xfrm rot="5400000">
            <a:off x="8251057" y="6036487"/>
            <a:ext cx="500066" cy="714380"/>
          </a:xfrm>
          <a:prstGeom prst="utur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baletka.info/wp-content/themes/twentyten/images/headers/pat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52" name="Rectangle 8"/>
          <p:cNvSpPr>
            <a:spLocks noGrp="1" noChangeArrowheads="1"/>
          </p:cNvSpPr>
          <p:nvPr>
            <p:ph type="title"/>
          </p:nvPr>
        </p:nvSpPr>
        <p:spPr>
          <a:xfrm>
            <a:off x="500034" y="857232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ru-RU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Визначення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словнику слова «балет»: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500034" y="1920240"/>
            <a:ext cx="8229600" cy="40090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  <a:t>1</a:t>
            </a:r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>. </a:t>
            </a:r>
            <a:r>
              <a:rPr lang="ru-RU" sz="3200" dirty="0" err="1">
                <a:solidFill>
                  <a:schemeClr val="accent4">
                    <a:lumMod val="75000"/>
                  </a:schemeClr>
                </a:solidFill>
              </a:rPr>
              <a:t>різновид</a:t>
            </a:r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> театрального </a:t>
            </a:r>
            <a:r>
              <a:rPr lang="ru-RU" sz="3200" dirty="0" err="1">
                <a:solidFill>
                  <a:schemeClr val="accent4">
                    <a:lumMod val="75000"/>
                  </a:schemeClr>
                </a:solidFill>
              </a:rPr>
              <a:t>видовища</a:t>
            </a:r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>, у </a:t>
            </a:r>
            <a:r>
              <a:rPr lang="ru-RU" sz="3200" dirty="0" err="1">
                <a:solidFill>
                  <a:schemeClr val="accent4">
                    <a:lumMod val="75000"/>
                  </a:schemeClr>
                </a:solidFill>
              </a:rPr>
              <a:t>якому</a:t>
            </a:r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> гол. </a:t>
            </a:r>
            <a:r>
              <a:rPr lang="ru-RU" sz="3200" dirty="0" err="1">
                <a:solidFill>
                  <a:schemeClr val="accent4">
                    <a:lumMod val="75000"/>
                  </a:schemeClr>
                </a:solidFill>
              </a:rPr>
              <a:t>засобом</a:t>
            </a:r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4">
                    <a:lumMod val="75000"/>
                  </a:schemeClr>
                </a:solidFill>
              </a:rPr>
              <a:t>вираження</a:t>
            </a:r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4">
                    <a:lumMod val="75000"/>
                  </a:schemeClr>
                </a:solidFill>
              </a:rPr>
              <a:t>є</a:t>
            </a:r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4">
                    <a:lumMod val="75000"/>
                  </a:schemeClr>
                </a:solidFill>
              </a:rPr>
              <a:t>танець</a:t>
            </a:r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sz="3200" dirty="0" err="1">
                <a:solidFill>
                  <a:schemeClr val="accent4">
                    <a:lumMod val="75000"/>
                  </a:schemeClr>
                </a:solidFill>
              </a:rPr>
              <a:t>що</a:t>
            </a:r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4">
                    <a:lumMod val="75000"/>
                  </a:schemeClr>
                </a:solidFill>
              </a:rPr>
              <a:t>виконується</a:t>
            </a:r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4">
                    <a:lumMod val="75000"/>
                  </a:schemeClr>
                </a:solidFill>
              </a:rPr>
              <a:t>танцюристами</a:t>
            </a:r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> у </a:t>
            </a:r>
            <a:r>
              <a:rPr lang="ru-RU" sz="3200" dirty="0" err="1">
                <a:solidFill>
                  <a:schemeClr val="accent4">
                    <a:lumMod val="75000"/>
                  </a:schemeClr>
                </a:solidFill>
              </a:rPr>
              <a:t>музичному</a:t>
            </a:r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4">
                    <a:lumMod val="75000"/>
                  </a:schemeClr>
                </a:solidFill>
              </a:rPr>
              <a:t>супроводі</a:t>
            </a:r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>, на </a:t>
            </a:r>
            <a:r>
              <a:rPr lang="ru-RU" sz="3200" dirty="0" err="1">
                <a:solidFill>
                  <a:schemeClr val="accent4">
                    <a:lumMod val="75000"/>
                  </a:schemeClr>
                </a:solidFill>
              </a:rPr>
              <a:t>фоні</a:t>
            </a:r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4">
                    <a:lumMod val="75000"/>
                  </a:schemeClr>
                </a:solidFill>
              </a:rPr>
              <a:t>сценічного</a:t>
            </a:r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4">
                    <a:lumMod val="75000"/>
                  </a:schemeClr>
                </a:solidFill>
              </a:rPr>
              <a:t>оформлення</a:t>
            </a:r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>;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>2. </a:t>
            </a:r>
            <a:r>
              <a:rPr lang="ru-RU" sz="3200" dirty="0" err="1">
                <a:solidFill>
                  <a:schemeClr val="accent4">
                    <a:lumMod val="75000"/>
                  </a:schemeClr>
                </a:solidFill>
              </a:rPr>
              <a:t>музичний</a:t>
            </a:r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4">
                    <a:lumMod val="75000"/>
                  </a:schemeClr>
                </a:solidFill>
              </a:rPr>
              <a:t>твір</a:t>
            </a:r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>, написаний </a:t>
            </a:r>
            <a:r>
              <a:rPr lang="ru-RU" sz="3200" dirty="0" err="1">
                <a:solidFill>
                  <a:schemeClr val="accent4">
                    <a:lumMod val="75000"/>
                  </a:schemeClr>
                </a:solidFill>
              </a:rPr>
              <a:t>спеціально</a:t>
            </a:r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> як канва для </a:t>
            </a:r>
            <a:r>
              <a:rPr lang="ru-RU" sz="3200" dirty="0" err="1">
                <a:solidFill>
                  <a:schemeClr val="accent4">
                    <a:lumMod val="75000"/>
                  </a:schemeClr>
                </a:solidFill>
              </a:rPr>
              <a:t>балетної</a:t>
            </a:r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4">
                    <a:lumMod val="75000"/>
                  </a:schemeClr>
                </a:solidFill>
              </a:rPr>
              <a:t>вистави</a:t>
            </a:r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> 3. </a:t>
            </a:r>
            <a:r>
              <a:rPr lang="ru-RU" sz="3200" dirty="0" err="1">
                <a:solidFill>
                  <a:schemeClr val="accent4">
                    <a:lumMod val="75000"/>
                  </a:schemeClr>
                </a:solidFill>
              </a:rPr>
              <a:t>танцювальний</a:t>
            </a:r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4">
                    <a:lumMod val="75000"/>
                  </a:schemeClr>
                </a:solidFill>
              </a:rPr>
              <a:t>колектив</a:t>
            </a:r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://dancekharkov.pp.ua/files/images/history_balet_foto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5400" b="1" i="1" dirty="0" smtClean="0">
                <a:solidFill>
                  <a:srgbClr val="00CC99"/>
                </a:solidFill>
                <a:latin typeface="Monotype Corsiva" pitchFamily="66" charset="0"/>
              </a:rPr>
              <a:t>Історія розвитку балету</a:t>
            </a:r>
            <a:endParaRPr lang="uk-UA" sz="5400" b="1" i="1" dirty="0">
              <a:solidFill>
                <a:srgbClr val="00CC99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928670"/>
            <a:ext cx="8572560" cy="4525963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uk-UA" sz="2800" b="1" i="1" dirty="0" smtClean="0">
                <a:solidFill>
                  <a:srgbClr val="00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uk-UA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Балет</a:t>
            </a:r>
            <a:r>
              <a:rPr lang="uk-UA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зародився в Італії в </a:t>
            </a:r>
            <a:r>
              <a:rPr lang="en-US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XVI </a:t>
            </a:r>
            <a:r>
              <a:rPr lang="uk-UA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столітті. На початку як об'єднана </a:t>
            </a:r>
            <a:r>
              <a:rPr lang="uk-UA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єдиною </a:t>
            </a:r>
            <a:r>
              <a:rPr lang="uk-UA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дією  сценка, епізод у музичному поданні, опері. Запозичений з Італії, </a:t>
            </a:r>
            <a:r>
              <a:rPr lang="uk-UA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Франції розквітає </a:t>
            </a:r>
            <a:r>
              <a:rPr lang="uk-UA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придворний балет як пишне урочисте видовище. Початком балетної епохи у Франції і в усьому світі слід вважати 15 жовтня 1581. Перший балет </a:t>
            </a:r>
            <a:r>
              <a:rPr lang="uk-UA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називався «</a:t>
            </a:r>
            <a:r>
              <a:rPr lang="uk-UA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Комедійний </a:t>
            </a:r>
            <a:endParaRPr lang="uk-UA" sz="28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uk-UA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балет</a:t>
            </a:r>
            <a:r>
              <a:rPr lang="uk-UA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королеви» (або «</a:t>
            </a:r>
            <a:r>
              <a:rPr lang="uk-UA" sz="28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Церцея</a:t>
            </a:r>
            <a:r>
              <a:rPr lang="uk-UA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»), поставлений італійцем </a:t>
            </a:r>
            <a:r>
              <a:rPr lang="uk-UA" sz="28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Бальтазаріні</a:t>
            </a:r>
            <a:r>
              <a:rPr lang="uk-UA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Музичну</a:t>
            </a:r>
          </a:p>
          <a:p>
            <a:pPr>
              <a:buNone/>
            </a:pPr>
            <a:r>
              <a:rPr lang="uk-UA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uk-UA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основу перших балетів складали народні і придворні танці, що входили </a:t>
            </a:r>
            <a:r>
              <a:rPr lang="uk-UA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старовинну</a:t>
            </a:r>
            <a:r>
              <a:rPr lang="uk-UA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uk-UA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сюїту</a:t>
            </a:r>
            <a:r>
              <a:rPr lang="uk-UA" sz="2800" b="1" i="1" dirty="0" smtClean="0">
                <a:solidFill>
                  <a:srgbClr val="00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2800" b="1" i="1" dirty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Развернутая стрелка 4">
            <a:hlinkClick r:id="rId3" action="ppaction://hlinksldjump"/>
          </p:cNvPr>
          <p:cNvSpPr/>
          <p:nvPr/>
        </p:nvSpPr>
        <p:spPr>
          <a:xfrm rot="5400000">
            <a:off x="8251057" y="6036487"/>
            <a:ext cx="500066" cy="714380"/>
          </a:xfrm>
          <a:prstGeom prst="utur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 descr="http://mebelliery.info/uploads/items/570.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8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err="1"/>
              <a:t>Ведуча</a:t>
            </a:r>
            <a:r>
              <a:rPr lang="ru-RU" sz="4000" b="1" dirty="0"/>
              <a:t> </a:t>
            </a:r>
            <a:r>
              <a:rPr lang="ru-RU" sz="4000" b="1" dirty="0" err="1"/>
              <a:t>танцюристка</a:t>
            </a:r>
            <a:r>
              <a:rPr lang="ru-RU" sz="4000" b="1" dirty="0"/>
              <a:t> у </a:t>
            </a:r>
            <a:r>
              <a:rPr lang="ru-RU" sz="4000" b="1" dirty="0" err="1"/>
              <a:t>балетній</a:t>
            </a:r>
            <a:r>
              <a:rPr lang="ru-RU" sz="4000" b="1" dirty="0"/>
              <a:t> </a:t>
            </a:r>
            <a:r>
              <a:rPr lang="ru-RU" sz="4000" b="1" dirty="0" err="1"/>
              <a:t>групі</a:t>
            </a:r>
            <a:r>
              <a:rPr lang="ru-RU" sz="4000" b="1" dirty="0"/>
              <a:t> </a:t>
            </a:r>
            <a:r>
              <a:rPr lang="ru-RU" sz="4000" b="1" dirty="0" err="1"/>
              <a:t>називається</a:t>
            </a:r>
            <a:r>
              <a:rPr lang="ru-RU" sz="4000" b="1" dirty="0"/>
              <a:t> прима-балерина</a:t>
            </a:r>
          </a:p>
        </p:txBody>
      </p:sp>
      <p:pic>
        <p:nvPicPr>
          <p:cNvPr id="4102" name="Picture 6" descr="40581050_Vishneva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57224" y="1700213"/>
            <a:ext cx="3690964" cy="5041900"/>
          </a:xfrm>
          <a:noFill/>
          <a:ln/>
        </p:spPr>
      </p:pic>
      <p:pic>
        <p:nvPicPr>
          <p:cNvPr id="4103" name="Picture 7" descr="julie_kent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716463" y="1700213"/>
            <a:ext cx="3713189" cy="5068887"/>
          </a:xfrm>
          <a:noFill/>
          <a:ln/>
        </p:spPr>
      </p:pic>
      <p:sp>
        <p:nvSpPr>
          <p:cNvPr id="6" name="Развернутая стрелка 5">
            <a:hlinkClick r:id="rId5" action="ppaction://hlinksldjump"/>
          </p:cNvPr>
          <p:cNvSpPr/>
          <p:nvPr/>
        </p:nvSpPr>
        <p:spPr>
          <a:xfrm rot="5400000">
            <a:off x="8251057" y="6036487"/>
            <a:ext cx="500066" cy="714380"/>
          </a:xfrm>
          <a:prstGeom prst="utur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0" name="Picture 16" descr="http://30.media.tumblr.com/tumblr_lh4ykfdbSw1qbijm5o1_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r>
              <a:rPr lang="uk-UA" b="1" dirty="0">
                <a:solidFill>
                  <a:schemeClr val="tx1"/>
                </a:solidFill>
              </a:rPr>
              <a:t>Головні </a:t>
            </a:r>
            <a:r>
              <a:rPr lang="uk-UA" b="1" dirty="0" smtClean="0">
                <a:solidFill>
                  <a:schemeClr val="tx1"/>
                </a:solidFill>
              </a:rPr>
              <a:t>позиції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uk-UA" b="1" dirty="0" smtClean="0">
                <a:solidFill>
                  <a:schemeClr val="tx1"/>
                </a:solidFill>
              </a:rPr>
              <a:t>ніг </a:t>
            </a:r>
            <a:r>
              <a:rPr lang="uk-UA" b="1" dirty="0">
                <a:solidFill>
                  <a:schemeClr val="tx1"/>
                </a:solidFill>
              </a:rPr>
              <a:t>в </a:t>
            </a:r>
            <a:r>
              <a:rPr lang="uk-UA" b="1" dirty="0" smtClean="0">
                <a:solidFill>
                  <a:schemeClr val="tx1"/>
                </a:solidFill>
              </a:rPr>
              <a:t>балеті</a:t>
            </a:r>
            <a:r>
              <a:rPr lang="ru-RU" b="1" dirty="0" smtClean="0">
                <a:solidFill>
                  <a:schemeClr val="tx1"/>
                </a:solidFill>
              </a:rPr>
              <a:t>: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800" dirty="0"/>
              <a:t>Перша </a:t>
            </a:r>
            <a:r>
              <a:rPr lang="ru-RU" sz="2800" dirty="0" err="1" smtClean="0"/>
              <a:t>позиція</a:t>
            </a:r>
            <a:endParaRPr lang="en-US" sz="2800" dirty="0" smtClean="0"/>
          </a:p>
          <a:p>
            <a:pPr>
              <a:lnSpc>
                <a:spcPct val="90000"/>
              </a:lnSpc>
              <a:buNone/>
            </a:pPr>
            <a:endParaRPr lang="ru-RU" sz="2800" dirty="0"/>
          </a:p>
          <a:p>
            <a:pPr>
              <a:lnSpc>
                <a:spcPct val="90000"/>
              </a:lnSpc>
            </a:pPr>
            <a:r>
              <a:rPr lang="uk-UA" sz="2800" dirty="0"/>
              <a:t>Друга </a:t>
            </a:r>
            <a:r>
              <a:rPr lang="uk-UA" sz="2800" dirty="0" smtClean="0"/>
              <a:t>позиція</a:t>
            </a:r>
            <a:endParaRPr lang="en-US" sz="2800" dirty="0" smtClean="0"/>
          </a:p>
          <a:p>
            <a:pPr>
              <a:lnSpc>
                <a:spcPct val="90000"/>
              </a:lnSpc>
            </a:pPr>
            <a:endParaRPr lang="uk-UA" sz="2800" dirty="0"/>
          </a:p>
          <a:p>
            <a:pPr>
              <a:lnSpc>
                <a:spcPct val="90000"/>
              </a:lnSpc>
            </a:pPr>
            <a:r>
              <a:rPr lang="uk-UA" sz="2800" dirty="0"/>
              <a:t>Третя позиція</a:t>
            </a:r>
          </a:p>
          <a:p>
            <a:pPr>
              <a:lnSpc>
                <a:spcPct val="90000"/>
              </a:lnSpc>
            </a:pPr>
            <a:endParaRPr lang="uk-UA" sz="2800" dirty="0"/>
          </a:p>
          <a:p>
            <a:pPr>
              <a:lnSpc>
                <a:spcPct val="90000"/>
              </a:lnSpc>
            </a:pPr>
            <a:r>
              <a:rPr lang="uk-UA" sz="2800" dirty="0" smtClean="0"/>
              <a:t>Четверта </a:t>
            </a:r>
            <a:r>
              <a:rPr lang="uk-UA" sz="2800" dirty="0"/>
              <a:t>позиція</a:t>
            </a:r>
          </a:p>
          <a:p>
            <a:pPr>
              <a:lnSpc>
                <a:spcPct val="90000"/>
              </a:lnSpc>
            </a:pPr>
            <a:endParaRPr lang="uk-UA" sz="2800" dirty="0"/>
          </a:p>
          <a:p>
            <a:pPr>
              <a:lnSpc>
                <a:spcPct val="90000"/>
              </a:lnSpc>
            </a:pPr>
            <a:r>
              <a:rPr lang="uk-UA" sz="2800" dirty="0" smtClean="0"/>
              <a:t>П</a:t>
            </a:r>
            <a:r>
              <a:rPr lang="en-US" sz="2800" dirty="0"/>
              <a:t>’</a:t>
            </a:r>
            <a:r>
              <a:rPr lang="uk-UA" sz="2800" dirty="0" err="1"/>
              <a:t>ята</a:t>
            </a:r>
            <a:r>
              <a:rPr lang="uk-UA" sz="2800" dirty="0"/>
              <a:t> позиція</a:t>
            </a:r>
            <a:endParaRPr lang="ru-RU" sz="2800" dirty="0"/>
          </a:p>
        </p:txBody>
      </p:sp>
      <p:pic>
        <p:nvPicPr>
          <p:cNvPr id="11273" name="Picture 9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929058" y="1500174"/>
            <a:ext cx="2343150" cy="649287"/>
          </a:xfrm>
          <a:noFill/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2357430"/>
            <a:ext cx="2665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3214686"/>
            <a:ext cx="1500198" cy="796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7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3372" y="4214818"/>
            <a:ext cx="94781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8" name="Picture 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14810" y="5715016"/>
            <a:ext cx="1289656" cy="774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pashakocherzhenko.org.ua/pictures/dia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571876"/>
            <a:ext cx="2928958" cy="3286124"/>
          </a:xfrm>
          <a:prstGeom prst="rect">
            <a:avLst/>
          </a:prstGeom>
          <a:noFill/>
        </p:spPr>
      </p:pic>
      <p:pic>
        <p:nvPicPr>
          <p:cNvPr id="4" name="Picture 4" descr="http://pashakocherzhenko.org.ua/pictures/junnaja-baleri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00372"/>
            <a:ext cx="2428860" cy="3857628"/>
          </a:xfrm>
          <a:prstGeom prst="rect">
            <a:avLst/>
          </a:prstGeom>
          <a:noFill/>
        </p:spPr>
      </p:pic>
      <p:pic>
        <p:nvPicPr>
          <p:cNvPr id="20486" name="Picture 6" descr="http://pashakocherzhenko.org.ua/pictures/dance%20spirituals%2090_1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3929066"/>
            <a:ext cx="3857620" cy="2928934"/>
          </a:xfrm>
          <a:prstGeom prst="rect">
            <a:avLst/>
          </a:prstGeom>
          <a:noFill/>
        </p:spPr>
      </p:pic>
      <p:pic>
        <p:nvPicPr>
          <p:cNvPr id="20488" name="Picture 8" descr="http://pashakocherzhenko.org.ua/pictures/IMG_088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428860" cy="3071810"/>
          </a:xfrm>
          <a:prstGeom prst="rect">
            <a:avLst/>
          </a:prstGeom>
          <a:noFill/>
        </p:spPr>
      </p:pic>
      <p:pic>
        <p:nvPicPr>
          <p:cNvPr id="20482" name="Picture 2" descr="http://pashakocherzhenko.org.ua/pictures/p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0"/>
            <a:ext cx="3143240" cy="4000504"/>
          </a:xfrm>
          <a:prstGeom prst="rect">
            <a:avLst/>
          </a:prstGeom>
          <a:noFill/>
        </p:spPr>
      </p:pic>
      <p:pic>
        <p:nvPicPr>
          <p:cNvPr id="20490" name="Picture 10" descr="http://pashakocherzhenko.org.ua/pictures/filipieva-(Don_Quixote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28860" y="0"/>
            <a:ext cx="3916359" cy="40005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5862" y="214290"/>
            <a:ext cx="7758138" cy="1011222"/>
          </a:xfrm>
        </p:spPr>
        <p:txBody>
          <a:bodyPr>
            <a:normAutofit fontScale="90000"/>
          </a:bodyPr>
          <a:lstStyle/>
          <a:p>
            <a:r>
              <a:rPr lang="uk-UA" sz="6600" b="1" dirty="0" smtClean="0">
                <a:solidFill>
                  <a:schemeClr val="tx1"/>
                </a:solidFill>
                <a:latin typeface="Monotype Corsiva" pitchFamily="66" charset="0"/>
              </a:rPr>
              <a:t>Майстерність виконавців</a:t>
            </a:r>
            <a:endParaRPr lang="uk-UA" sz="66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5100" dirty="0" smtClean="0">
                <a:solidFill>
                  <a:srgbClr val="002060"/>
                </a:solidFill>
              </a:rPr>
              <a:t>Те</a:t>
            </a:r>
            <a:r>
              <a:rPr lang="ru-RU" sz="5100" dirty="0">
                <a:solidFill>
                  <a:srgbClr val="002060"/>
                </a:solidFill>
              </a:rPr>
              <a:t>, </a:t>
            </a:r>
            <a:r>
              <a:rPr lang="ru-RU" sz="5100" dirty="0" err="1">
                <a:solidFill>
                  <a:srgbClr val="002060"/>
                </a:solidFill>
              </a:rPr>
              <a:t>що</a:t>
            </a:r>
            <a:r>
              <a:rPr lang="ru-RU" sz="5100" dirty="0">
                <a:solidFill>
                  <a:srgbClr val="002060"/>
                </a:solidFill>
              </a:rPr>
              <a:t> для </a:t>
            </a:r>
            <a:r>
              <a:rPr lang="ru-RU" sz="5100" dirty="0" err="1">
                <a:solidFill>
                  <a:srgbClr val="002060"/>
                </a:solidFill>
              </a:rPr>
              <a:t>глядача</a:t>
            </a:r>
            <a:r>
              <a:rPr lang="ru-RU" sz="5100" dirty="0">
                <a:solidFill>
                  <a:srgbClr val="002060"/>
                </a:solidFill>
              </a:rPr>
              <a:t> – </a:t>
            </a:r>
            <a:r>
              <a:rPr lang="ru-RU" sz="5100" dirty="0" err="1">
                <a:solidFill>
                  <a:srgbClr val="002060"/>
                </a:solidFill>
              </a:rPr>
              <a:t>прекрасне</a:t>
            </a:r>
            <a:r>
              <a:rPr lang="ru-RU" sz="5100" dirty="0">
                <a:solidFill>
                  <a:srgbClr val="002060"/>
                </a:solidFill>
              </a:rPr>
              <a:t> </a:t>
            </a:r>
            <a:r>
              <a:rPr lang="ru-RU" sz="5100" dirty="0" err="1" smtClean="0">
                <a:solidFill>
                  <a:srgbClr val="002060"/>
                </a:solidFill>
              </a:rPr>
              <a:t>видовище</a:t>
            </a:r>
            <a:r>
              <a:rPr lang="ru-RU" sz="5100" dirty="0" smtClean="0">
                <a:solidFill>
                  <a:srgbClr val="002060"/>
                </a:solidFill>
              </a:rPr>
              <a:t>, </a:t>
            </a:r>
            <a:r>
              <a:rPr lang="ru-RU" sz="5100" dirty="0" err="1" smtClean="0">
                <a:solidFill>
                  <a:srgbClr val="002060"/>
                </a:solidFill>
              </a:rPr>
              <a:t>для</a:t>
            </a:r>
            <a:r>
              <a:rPr lang="ru-RU" sz="5100" dirty="0" smtClean="0">
                <a:solidFill>
                  <a:srgbClr val="002060"/>
                </a:solidFill>
              </a:rPr>
              <a:t> </a:t>
            </a:r>
            <a:r>
              <a:rPr lang="ru-RU" sz="5100" dirty="0" err="1">
                <a:solidFill>
                  <a:srgbClr val="002060"/>
                </a:solidFill>
              </a:rPr>
              <a:t>виконавців</a:t>
            </a:r>
            <a:r>
              <a:rPr lang="ru-RU" sz="5100" dirty="0">
                <a:solidFill>
                  <a:srgbClr val="002060"/>
                </a:solidFill>
              </a:rPr>
              <a:t> - </a:t>
            </a:r>
            <a:r>
              <a:rPr lang="ru-RU" sz="5100" dirty="0" err="1">
                <a:solidFill>
                  <a:srgbClr val="002060"/>
                </a:solidFill>
              </a:rPr>
              <a:t>напружене</a:t>
            </a:r>
            <a:r>
              <a:rPr lang="ru-RU" sz="5100" dirty="0">
                <a:solidFill>
                  <a:srgbClr val="002060"/>
                </a:solidFill>
              </a:rPr>
              <a:t> </a:t>
            </a:r>
            <a:r>
              <a:rPr lang="ru-RU" sz="5100" dirty="0" err="1">
                <a:solidFill>
                  <a:srgbClr val="002060"/>
                </a:solidFill>
              </a:rPr>
              <a:t>фізичне</a:t>
            </a:r>
            <a:r>
              <a:rPr lang="ru-RU" sz="5100" dirty="0">
                <a:solidFill>
                  <a:srgbClr val="002060"/>
                </a:solidFill>
              </a:rPr>
              <a:t> </a:t>
            </a:r>
            <a:r>
              <a:rPr lang="ru-RU" sz="5100" dirty="0" err="1">
                <a:solidFill>
                  <a:srgbClr val="002060"/>
                </a:solidFill>
              </a:rPr>
              <a:t>навантаження</a:t>
            </a:r>
            <a:r>
              <a:rPr lang="ru-RU" sz="5100" dirty="0" smtClean="0">
                <a:solidFill>
                  <a:srgbClr val="002060"/>
                </a:solidFill>
              </a:rPr>
              <a:t>.</a:t>
            </a:r>
            <a:r>
              <a:rPr lang="uk-UA" sz="5100" dirty="0">
                <a:solidFill>
                  <a:srgbClr val="002060"/>
                </a:solidFill>
              </a:rPr>
              <a:t> </a:t>
            </a:r>
            <a:endParaRPr lang="uk-UA" sz="51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uk-UA" sz="5100" dirty="0">
                <a:solidFill>
                  <a:srgbClr val="002060"/>
                </a:solidFill>
              </a:rPr>
              <a:t> </a:t>
            </a:r>
            <a:r>
              <a:rPr lang="uk-UA" sz="5100" dirty="0" smtClean="0">
                <a:solidFill>
                  <a:srgbClr val="002060"/>
                </a:solidFill>
              </a:rPr>
              <a:t>   </a:t>
            </a:r>
            <a:r>
              <a:rPr lang="uk-UA" sz="5100" dirty="0">
                <a:solidFill>
                  <a:srgbClr val="002060"/>
                </a:solidFill>
              </a:rPr>
              <a:t> Балет потребує величезних щоденних зусиль, самообмеження, насамперед у їжі (це дуже важко, тому що при великих фізичних навантаженнях апетит посилюється). У балеті дуже багато залежить від індивідуальних особливостей: в одних гарна гнучкість, в інших сила, третім легко вдаються стрибки, а хтось взагалі змушений піти, зрозумівши, що ця професія не для нього.</a:t>
            </a:r>
            <a:r>
              <a:rPr lang="uk-UA" sz="5100" dirty="0" smtClean="0">
                <a:solidFill>
                  <a:srgbClr val="002060"/>
                </a:solidFill>
              </a:rPr>
              <a:t/>
            </a:r>
            <a:br>
              <a:rPr lang="uk-UA" sz="5100" dirty="0" smtClean="0">
                <a:solidFill>
                  <a:srgbClr val="002060"/>
                </a:solidFill>
              </a:rPr>
            </a:br>
            <a:r>
              <a:rPr lang="uk-UA" sz="5100" dirty="0">
                <a:solidFill>
                  <a:srgbClr val="002060"/>
                </a:solidFill>
              </a:rPr>
              <a:t>Якщо навіть є чудові дані, проте немає працьовитості, завзятості та сили волі, то навряд чи ви станете артистом балету.</a:t>
            </a:r>
            <a:r>
              <a:rPr lang="uk-UA" sz="5100" dirty="0" smtClean="0">
                <a:solidFill>
                  <a:srgbClr val="002060"/>
                </a:solidFill>
              </a:rPr>
              <a:t/>
            </a:r>
            <a:br>
              <a:rPr lang="uk-UA" sz="5100" dirty="0" smtClean="0">
                <a:solidFill>
                  <a:srgbClr val="002060"/>
                </a:solidFill>
              </a:rPr>
            </a:br>
            <a:r>
              <a:rPr lang="uk-UA" sz="5100" dirty="0">
                <a:solidFill>
                  <a:srgbClr val="002060"/>
                </a:solidFill>
              </a:rPr>
              <a:t>Артист балету - це робота до сьомого поту та сліз - від невдач, фізичного болю та втоми.</a:t>
            </a:r>
          </a:p>
        </p:txBody>
      </p:sp>
      <p:pic>
        <p:nvPicPr>
          <p:cNvPr id="20492" name="Picture 12" descr="http://s53.radikal.ru/i139/1105/78/f0d0c88ba9ff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29256" y="4500570"/>
            <a:ext cx="3021688" cy="2000264"/>
          </a:xfrm>
          <a:prstGeom prst="rect">
            <a:avLst/>
          </a:prstGeom>
          <a:noFill/>
        </p:spPr>
      </p:pic>
      <p:sp>
        <p:nvSpPr>
          <p:cNvPr id="11" name="Развернутая стрелка 10">
            <a:hlinkClick r:id="rId9" action="ppaction://hlinksldjump"/>
          </p:cNvPr>
          <p:cNvSpPr/>
          <p:nvPr/>
        </p:nvSpPr>
        <p:spPr>
          <a:xfrm rot="5400000">
            <a:off x="8251057" y="6036487"/>
            <a:ext cx="500066" cy="714380"/>
          </a:xfrm>
          <a:prstGeom prst="utur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8" name="Picture 8" descr="http://i074.radikal.ru/1006/15/1c5c112afa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Вплив балету на мистецтво</a:t>
            </a:r>
            <a:endParaRPr lang="uk-UA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643306" y="1219200"/>
            <a:ext cx="5500694" cy="38528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uk-UA" sz="3200" b="1" dirty="0" err="1" smtClean="0"/>
              <a:t>Едгар-Жермен-Ілер</a:t>
            </a:r>
            <a:r>
              <a:rPr lang="uk-UA" sz="3200" b="1" dirty="0" smtClean="0"/>
              <a:t> де Га </a:t>
            </a:r>
            <a:r>
              <a:rPr lang="uk-UA" sz="2000" dirty="0" smtClean="0"/>
              <a:t>(</a:t>
            </a:r>
            <a:r>
              <a:rPr lang="uk-UA" sz="2000" dirty="0" err="1" smtClean="0"/>
              <a:t>фр</a:t>
            </a:r>
            <a:r>
              <a:rPr lang="uk-UA" sz="2000" dirty="0" smtClean="0"/>
              <a:t>. </a:t>
            </a:r>
            <a:r>
              <a:rPr lang="en-US" sz="2000" dirty="0" smtClean="0"/>
              <a:t>Edgar Degas) </a:t>
            </a:r>
          </a:p>
          <a:p>
            <a:pPr>
              <a:buNone/>
            </a:pPr>
            <a:r>
              <a:rPr lang="en-US" dirty="0" smtClean="0"/>
              <a:t>  </a:t>
            </a:r>
            <a:r>
              <a:rPr lang="en-US" b="1" dirty="0" smtClean="0"/>
              <a:t> </a:t>
            </a:r>
            <a:r>
              <a:rPr lang="en-US" sz="1800" b="1" dirty="0" smtClean="0"/>
              <a:t>(19 </a:t>
            </a:r>
            <a:r>
              <a:rPr lang="uk-UA" sz="1800" b="1" dirty="0" smtClean="0"/>
              <a:t>липня 1834 - 27 вересня 1917 </a:t>
            </a:r>
            <a:r>
              <a:rPr lang="ru-RU" sz="1800" b="1" dirty="0" err="1" smtClean="0"/>
              <a:t>рр</a:t>
            </a:r>
            <a:r>
              <a:rPr lang="ru-RU" sz="1800" b="1" dirty="0" smtClean="0"/>
              <a:t>.</a:t>
            </a:r>
            <a:r>
              <a:rPr lang="uk-UA" sz="1800" b="1" dirty="0" smtClean="0"/>
              <a:t>) </a:t>
            </a:r>
            <a:endParaRPr lang="en-US" sz="1800" b="1" dirty="0" smtClean="0"/>
          </a:p>
          <a:p>
            <a:pPr>
              <a:buNone/>
            </a:pPr>
            <a:r>
              <a:rPr lang="ru-RU" b="1" dirty="0" smtClean="0"/>
              <a:t> </a:t>
            </a:r>
            <a:r>
              <a:rPr lang="en-US" b="1" dirty="0" smtClean="0"/>
              <a:t> </a:t>
            </a:r>
            <a:r>
              <a:rPr lang="uk-UA" b="1" dirty="0" smtClean="0"/>
              <a:t>- французький живописець, один з найвизначніших і</a:t>
            </a:r>
            <a:r>
              <a:rPr lang="en-US" b="1" dirty="0" smtClean="0"/>
              <a:t> </a:t>
            </a:r>
            <a:r>
              <a:rPr lang="uk-UA" b="1" dirty="0" smtClean="0"/>
              <a:t>найоригінальніших</a:t>
            </a:r>
            <a:r>
              <a:rPr lang="en-US" b="1" dirty="0" smtClean="0"/>
              <a:t> </a:t>
            </a:r>
            <a:r>
              <a:rPr lang="uk-UA" b="1" dirty="0" smtClean="0"/>
              <a:t>представників імпресіоністського руху.</a:t>
            </a:r>
            <a:endParaRPr lang="uk-UA" b="1" dirty="0"/>
          </a:p>
        </p:txBody>
      </p:sp>
      <p:pic>
        <p:nvPicPr>
          <p:cNvPr id="25602" name="Picture 2" descr="http://s002.radikal.ru/i197/1111/43/8c123a4dd2d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142984"/>
            <a:ext cx="2555866" cy="3286148"/>
          </a:xfrm>
          <a:prstGeom prst="rect">
            <a:avLst/>
          </a:prstGeom>
          <a:noFill/>
        </p:spPr>
      </p:pic>
      <p:pic>
        <p:nvPicPr>
          <p:cNvPr id="25604" name="Picture 4" descr="http://img0.liveinternet.ru/images/attach/c/1/59/328/59328125_Avtoportre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3571876"/>
            <a:ext cx="2156324" cy="2786082"/>
          </a:xfrm>
          <a:prstGeom prst="rect">
            <a:avLst/>
          </a:prstGeom>
          <a:noFill/>
        </p:spPr>
      </p:pic>
      <p:sp>
        <p:nvSpPr>
          <p:cNvPr id="7" name="Развернутая стрелка 6">
            <a:hlinkClick r:id="rId5" action="ppaction://hlinksldjump"/>
          </p:cNvPr>
          <p:cNvSpPr/>
          <p:nvPr/>
        </p:nvSpPr>
        <p:spPr>
          <a:xfrm rot="5400000">
            <a:off x="8251057" y="6036487"/>
            <a:ext cx="500066" cy="714380"/>
          </a:xfrm>
          <a:prstGeom prst="utur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</TotalTime>
  <Words>279</Words>
  <Application>Microsoft Office PowerPoint</Application>
  <PresentationFormat>Экран (4:3)</PresentationFormat>
  <Paragraphs>50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Начальная</vt:lpstr>
      <vt:lpstr>Мистецтво балету </vt:lpstr>
      <vt:lpstr>План презентації:</vt:lpstr>
      <vt:lpstr>Балет</vt:lpstr>
      <vt:lpstr>Визначення в словнику слова «балет»: </vt:lpstr>
      <vt:lpstr>Історія розвитку балету</vt:lpstr>
      <vt:lpstr>Ведуча танцюристка у балетній групі називається прима-балерина</vt:lpstr>
      <vt:lpstr>Головні позиції ніг в балеті:</vt:lpstr>
      <vt:lpstr>Майстерність виконавців</vt:lpstr>
      <vt:lpstr>Вплив балету на мистецтво</vt:lpstr>
      <vt:lpstr>                                      Едгар Дега</vt:lpstr>
      <vt:lpstr>Петро́ Іллі́ч Чайко́вський </vt:lpstr>
      <vt:lpstr>Стиль костюмів змінювався згідно зі смаками і ідеологіями суспільства.</vt:lpstr>
      <vt:lpstr>Балет сьогодні</vt:lpstr>
      <vt:lpstr>Балет у кіноматографі </vt:lpstr>
      <vt:lpstr>Слайд 15</vt:lpstr>
      <vt:lpstr>Слайд 16</vt:lpstr>
      <vt:lpstr>Слайд 17</vt:lpstr>
    </vt:vector>
  </TitlesOfParts>
  <Company>Luxoft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33</cp:revision>
  <dcterms:created xsi:type="dcterms:W3CDTF">2011-12-15T17:27:46Z</dcterms:created>
  <dcterms:modified xsi:type="dcterms:W3CDTF">2012-04-24T17:19:26Z</dcterms:modified>
</cp:coreProperties>
</file>