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81" autoAdjust="0"/>
  </p:normalViewPr>
  <p:slideViewPr>
    <p:cSldViewPr>
      <p:cViewPr varScale="1">
        <p:scale>
          <a:sx n="70" d="100"/>
          <a:sy n="70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9E2DE6D-C00E-4A57-9AC2-2AE7FEC82174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52A8C7B-C985-403E-AAE0-9E8C4120273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7%D0%BE%D1%80%D1%8F%D0%BD%D0%B5_%D1%81%D0%BA%D1%83%D0%BF%D1%87%D0%B5%D0%BD%D0%BD%D1%8F" TargetMode="External"/><Relationship Id="rId2" Type="http://schemas.openxmlformats.org/officeDocument/2006/relationships/hyperlink" Target="http://uk.wikipedia.org/wiki/%D0%A7%D1%83%D0%BC%D0%B0%D1%86%D1%8C%D0%BA%D0%B8%D0%B9_%D0%A8%D0%BB%D1%8F%D1%8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E%D0%BF%D0%BB%D0%B5%D1%80%D1%96%D0%B2%D1%81%D1%8C%D0%BA%D0%B8%D0%B9_%D0%B7%D1%81%D1%83%D0%B2" TargetMode="External"/><Relationship Id="rId2" Type="http://schemas.openxmlformats.org/officeDocument/2006/relationships/hyperlink" Target="http://uk.wikipedia.org/wiki/%D0%9F%D0%B0%D1%80%D0%B0%D0%BB%D0%B0%D0%BA%D1%81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96%D0%BB%D0%B8%D0%B9_%D0%BA%D0%B0%D1%80%D0%BB%D0%B8%D0%BA" TargetMode="External"/><Relationship Id="rId2" Type="http://schemas.openxmlformats.org/officeDocument/2006/relationships/hyperlink" Target="http://uk.wikipedia.org/wiki/%D0%90%D1%81%D1%82%D1%80%D0%BE%D0%BD%D0%BE%D0%BC%D1%96%D1%87%D0%BD%D0%B8%D0%B9_%D0%BE%D0%B1%27%D1%94%D0%BA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uk.wikipedia.org/wiki/%D0%A7%D1%83%D0%BC%D0%B0%D1%86%D1%8C%D0%BA%D0%B8%D0%B9_%D0%A8%D0%BB%D1%8F%D1%85" TargetMode="External"/><Relationship Id="rId4" Type="http://schemas.openxmlformats.org/officeDocument/2006/relationships/hyperlink" Target="http://uk.wikipedia.org/wiki/%D0%A7%D0%B5%D1%80%D0%B2%D0%BE%D0%BD%D0%B8%D0%B9_%D0%B3%D1%96%D0%B3%D0%B0%D0%BD%D1%8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1%96%D0%BC%D1%96%D1%8F" TargetMode="External"/><Relationship Id="rId2" Type="http://schemas.openxmlformats.org/officeDocument/2006/relationships/hyperlink" Target="http://uk.wikipedia.org/wiki/%D0%9D%D0%B0%D0%B4%D0%BD%D0%BE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uk.wikipedia.org/wiki/%D0%9D%D1%83%D0%BA%D0%BB%D0%B5%D0%BE%D1%81%D0%B8%D0%BD%D1%82%D0%B5%D0%B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8%D0%BC%D0%B5%D1%82%D1%80%D1%96%D1%8F" TargetMode="External"/><Relationship Id="rId2" Type="http://schemas.openxmlformats.org/officeDocument/2006/relationships/hyperlink" Target="http://uk.wikipedia.org/wiki/%D0%A5%D0%B0%D0%B1%D0%B1%D0%BB_(%D1%82%D0%B5%D0%BB%D0%B5%D1%81%D0%BA%D0%BE%D0%BF)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uk.wikipedia.org/wiki/%D0%9F%D0%BE%D0%B4%D0%B2%D1%96%D0%B9%D0%BD%D1%96_%D0%B7%D0%BE%D1%80%D1%9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B%D0%B0%D0%BD%D0%B5%D1%82%D0%B0%D1%80%D0%BD%D0%B0_%D1%82%D1%83%D0%BC%D0%B0%D0%BD%D0%BD%D1%96%D1%81%D1%82%D1%8C#cite_note-2" TargetMode="External"/><Relationship Id="rId3" Type="http://schemas.openxmlformats.org/officeDocument/2006/relationships/hyperlink" Target="http://uk.wikipedia.org/wiki/%D0%9A%D0%B0%D1%82%D0%B0%D0%BB%D0%BE%D0%B3_%D0%9C%D0%B5%D1%81%D1%81%D1%8C%D1%94" TargetMode="External"/><Relationship Id="rId7" Type="http://schemas.openxmlformats.org/officeDocument/2006/relationships/hyperlink" Target="http://uk.wikipedia.org/wiki/%D0%A3%D1%80%D0%B0%D0%BD_(%D0%BF%D0%BB%D0%B0%D0%BD%D0%B5%D1%82%D0%B0)" TargetMode="External"/><Relationship Id="rId2" Type="http://schemas.openxmlformats.org/officeDocument/2006/relationships/hyperlink" Target="http://uk.wikipedia.org/wiki/%D0%9A%D0%BE%D0%BC%D0%B5%D1%82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2%D1%96%D0%BB%D1%8C%D1%8F%D0%BC_%D0%93%D0%B5%D1%80%D1%88%D0%B5%D0%BB%D1%8C" TargetMode="External"/><Relationship Id="rId5" Type="http://schemas.openxmlformats.org/officeDocument/2006/relationships/hyperlink" Target="http://uk.wikipedia.org/wiki/1784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uk.wikipedia.org/wiki/1764" TargetMode="External"/><Relationship Id="rId9" Type="http://schemas.openxmlformats.org/officeDocument/2006/relationships/hyperlink" Target="http://uk.wikipedia.org/wiki/%D0%92%D1%96%D0%BB%D1%8C%D1%8F%D0%BC_%D0%93%D0%B0%D2%91%D2%91%D1%96%D0%BD%D1%8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0%D0%B4%D0%BD%D0%BE%D0%B2%D1%96" TargetMode="External"/><Relationship Id="rId2" Type="http://schemas.openxmlformats.org/officeDocument/2006/relationships/hyperlink" Target="http://uk.wikipedia.org/wiki/%D0%A1%D0%BE%D0%BD%D1%8F%D1%87%D0%BD%D0%B0_%D0%BC%D0%B0%D1%81%D0%B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hyperlink" Target="http://uk.wikipedia.org/wiki/%D0%95%D0%B2%D0%BE%D0%BB%D1%8E%D1%86%D1%96%D1%8F_%D0%B7%D1%96%D1%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0%D0%BD%D0%B5%D1%82%D0%B0%D1%80%D0%BD%D0%B0_%D1%82%D1%83%D0%BC%D0%B0%D0%BD%D0%BD%D1%96%D1%81%D1%82%D1%8C#cite_note-8" TargetMode="External"/><Relationship Id="rId2" Type="http://schemas.openxmlformats.org/officeDocument/2006/relationships/hyperlink" Target="http://uk.wikipedia.org/wiki/%D0%93%D0%BE%D0%BB%D0%BE%D0%B2%D0%BD%D0%B0_%D0%BF%D0%BE%D1%81%D0%BB%D1%96%D0%B4%D0%BE%D0%B2%D0%BD%D1%96%D1%81%D1%82%D1%8C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k.wikipedia.org/wiki/%D0%A1%D0%B2%D1%96%D1%82%D0%BB%D0%BE%D0%B2%D0%B8%D0%B9_%D1%80%D1%96%D0%BA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147248" cy="410445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  <a:t>Презентація </a:t>
            </a:r>
            <a:b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</a:br>
            <a: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  <a:t>на тему: «Планетарна туманність»</a:t>
            </a:r>
            <a:b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</a:br>
            <a: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  <a:t>учениці 11 – А класу </a:t>
            </a:r>
            <a:b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</a:br>
            <a:r>
              <a:rPr lang="uk-UA" sz="4790" i="1" dirty="0" smtClean="0">
                <a:solidFill>
                  <a:schemeClr val="tx1">
                    <a:lumMod val="95000"/>
                  </a:schemeClr>
                </a:solidFill>
                <a:latin typeface="Segoe Script" panose="020B0504020000000003" pitchFamily="34" charset="0"/>
              </a:rPr>
              <a:t>Зарудної Оксани</a:t>
            </a:r>
            <a:endParaRPr lang="ru-RU" sz="4790" i="1" dirty="0">
              <a:solidFill>
                <a:schemeClr val="tx1">
                  <a:lumMod val="95000"/>
                </a:schemeClr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59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6" y="409380"/>
            <a:ext cx="3779912" cy="6453336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У 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2" tooltip="Чумацький Шлях"/>
              </a:rPr>
              <a:t>нашій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2" tooltip="Чумацький Шлях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2" tooltip="Чумацький Шлях"/>
              </a:rPr>
              <a:t>Галактиці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що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складається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з 200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мільярдів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зір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,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відомо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1500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планетарних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туманностей. Коротка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тривалість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їх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існування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, у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порівнянні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з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зоряною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, є причиною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їхньої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малої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кількості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. В основному,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всі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вони лежать в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площині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Чумацького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Шляху,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переважно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зосереджуються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поблизу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центра галактики, і практично не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спостерігаються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в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3" tooltip="Зоряне скупчення"/>
              </a:rPr>
              <a:t>зоряних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3" tooltip="Зоряне скупчення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  <a:hlinkClick r:id="rId3" tooltip="Зоряне скупчення"/>
              </a:rPr>
              <a:t>скупченнях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.</a:t>
            </a:r>
            <a:b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</a:b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Використання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ПЗС-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матриць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замість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фотоплівки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в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астрономічних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дослідженнях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дозволило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значно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розширити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список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відомих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000" i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планетарних</a:t>
            </a:r>
            <a: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  <a:t> туманностей</a:t>
            </a:r>
            <a:br>
              <a:rPr lang="ru-RU" sz="2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onstantia" panose="02030602050306030303" pitchFamily="18" charset="0"/>
              </a:rPr>
            </a:br>
            <a:endParaRPr lang="ru-RU" sz="2000" i="1" dirty="0">
              <a:solidFill>
                <a:schemeClr val="accent3">
                  <a:lumMod val="20000"/>
                  <a:lumOff val="8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9218" name="Picture 2" descr="http://lifetips.org.ua/uploads/posts/2011-12/1324042260_z_e3e5f1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48680"/>
            <a:ext cx="53640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1149095"/>
            <a:ext cx="3743024" cy="532859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latin typeface="Bookman Old Style" panose="02050604050505020204" pitchFamily="18" charset="0"/>
              </a:rPr>
              <a:t>Одна з проблем у </a:t>
            </a:r>
            <a:r>
              <a:rPr lang="ru-RU" sz="1800" i="1" dirty="0" err="1">
                <a:latin typeface="Bookman Old Style" panose="02050604050505020204" pitchFamily="18" charset="0"/>
              </a:rPr>
              <a:t>вивченні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планетарних</a:t>
            </a:r>
            <a:r>
              <a:rPr lang="ru-RU" sz="1800" i="1" dirty="0">
                <a:latin typeface="Bookman Old Style" panose="02050604050505020204" pitchFamily="18" charset="0"/>
              </a:rPr>
              <a:t> туманностей — </a:t>
            </a:r>
            <a:r>
              <a:rPr lang="ru-RU" sz="1800" i="1" dirty="0" err="1">
                <a:latin typeface="Bookman Old Style" panose="02050604050505020204" pitchFamily="18" charset="0"/>
              </a:rPr>
              <a:t>точне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визначення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відстані</a:t>
            </a:r>
            <a:r>
              <a:rPr lang="ru-RU" sz="1800" i="1" dirty="0">
                <a:latin typeface="Bookman Old Style" panose="02050604050505020204" pitchFamily="18" charset="0"/>
              </a:rPr>
              <a:t> до них. Для </a:t>
            </a:r>
            <a:r>
              <a:rPr lang="ru-RU" sz="1800" i="1" dirty="0" err="1">
                <a:latin typeface="Bookman Old Style" panose="02050604050505020204" pitchFamily="18" charset="0"/>
              </a:rPr>
              <a:t>деяких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довколишніх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планетарних</a:t>
            </a:r>
            <a:r>
              <a:rPr lang="ru-RU" sz="1800" i="1" dirty="0">
                <a:latin typeface="Bookman Old Style" panose="02050604050505020204" pitchFamily="18" charset="0"/>
              </a:rPr>
              <a:t> туманностей </a:t>
            </a:r>
            <a:r>
              <a:rPr lang="ru-RU" sz="1800" i="1" dirty="0" err="1">
                <a:latin typeface="Bookman Old Style" panose="02050604050505020204" pitchFamily="18" charset="0"/>
              </a:rPr>
              <a:t>можливо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обчислити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відстань</a:t>
            </a:r>
            <a:r>
              <a:rPr lang="ru-RU" sz="1800" i="1" dirty="0"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latin typeface="Bookman Old Style" panose="02050604050505020204" pitchFamily="18" charset="0"/>
              </a:rPr>
              <a:t>використовуючи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виміри</a:t>
            </a:r>
            <a:r>
              <a:rPr lang="ru-RU" sz="1800" i="1" dirty="0"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latin typeface="Bookman Old Style" panose="02050604050505020204" pitchFamily="18" charset="0"/>
                <a:hlinkClick r:id="rId2" tooltip="Паралакс"/>
              </a:rPr>
              <a:t>паралаксу</a:t>
            </a:r>
            <a:r>
              <a:rPr lang="ru-RU" sz="1800" i="1" dirty="0"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latin typeface="Bookman Old Style" panose="02050604050505020204" pitchFamily="18" charset="0"/>
              </a:rPr>
              <a:t>розширення</a:t>
            </a:r>
            <a:r>
              <a:rPr lang="ru-RU" sz="1800" i="1" dirty="0">
                <a:latin typeface="Bookman Old Style" panose="02050604050505020204" pitchFamily="18" charset="0"/>
              </a:rPr>
              <a:t>: </a:t>
            </a:r>
            <a:r>
              <a:rPr lang="ru-RU" sz="1800" i="1" dirty="0" err="1">
                <a:latin typeface="Bookman Old Style" panose="02050604050505020204" pitchFamily="18" charset="0"/>
              </a:rPr>
              <a:t>знімки</a:t>
            </a:r>
            <a:r>
              <a:rPr lang="ru-RU" sz="1800" i="1" dirty="0">
                <a:latin typeface="Bookman Old Style" panose="02050604050505020204" pitchFamily="18" charset="0"/>
              </a:rPr>
              <a:t> з </a:t>
            </a:r>
            <a:r>
              <a:rPr lang="ru-RU" sz="1800" i="1" dirty="0" err="1">
                <a:latin typeface="Bookman Old Style" panose="02050604050505020204" pitchFamily="18" charset="0"/>
              </a:rPr>
              <a:t>високою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роздільною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здатністю</a:t>
            </a:r>
            <a:r>
              <a:rPr lang="ru-RU" sz="1800" i="1" dirty="0"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latin typeface="Bookman Old Style" panose="02050604050505020204" pitchFamily="18" charset="0"/>
              </a:rPr>
              <a:t>отримані</a:t>
            </a:r>
            <a:r>
              <a:rPr lang="ru-RU" sz="1800" i="1" dirty="0">
                <a:latin typeface="Bookman Old Style" panose="02050604050505020204" pitchFamily="18" charset="0"/>
              </a:rPr>
              <a:t> за </a:t>
            </a:r>
            <a:r>
              <a:rPr lang="ru-RU" sz="1800" i="1" dirty="0" err="1">
                <a:latin typeface="Bookman Old Style" panose="02050604050505020204" pitchFamily="18" charset="0"/>
              </a:rPr>
              <a:t>декілька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років</a:t>
            </a:r>
            <a:r>
              <a:rPr lang="ru-RU" sz="1800" i="1" dirty="0">
                <a:latin typeface="Bookman Old Style" panose="02050604050505020204" pitchFamily="18" charset="0"/>
              </a:rPr>
              <a:t>, </a:t>
            </a:r>
            <a:r>
              <a:rPr lang="ru-RU" sz="1800" i="1" dirty="0" err="1">
                <a:latin typeface="Bookman Old Style" panose="02050604050505020204" pitchFamily="18" charset="0"/>
              </a:rPr>
              <a:t>показують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розширення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туманності</a:t>
            </a:r>
            <a:r>
              <a:rPr lang="ru-RU" sz="1800" i="1" dirty="0">
                <a:latin typeface="Bookman Old Style" panose="02050604050505020204" pitchFamily="18" charset="0"/>
              </a:rPr>
              <a:t> перпендикулярно до </a:t>
            </a:r>
            <a:r>
              <a:rPr lang="ru-RU" sz="1800" i="1" dirty="0" err="1">
                <a:latin typeface="Bookman Old Style" panose="02050604050505020204" pitchFamily="18" charset="0"/>
              </a:rPr>
              <a:t>променя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зору</a:t>
            </a:r>
            <a:r>
              <a:rPr lang="ru-RU" sz="1800" i="1" dirty="0">
                <a:latin typeface="Bookman Old Style" panose="02050604050505020204" pitchFamily="18" charset="0"/>
              </a:rPr>
              <a:t>, а </a:t>
            </a:r>
            <a:r>
              <a:rPr lang="ru-RU" sz="1800" i="1" dirty="0" err="1">
                <a:latin typeface="Bookman Old Style" panose="02050604050505020204" pitchFamily="18" charset="0"/>
              </a:rPr>
              <a:t>спектроскопічний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аналіз</a:t>
            </a:r>
            <a:r>
              <a:rPr lang="ru-RU" sz="1800" i="1" dirty="0"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latin typeface="Bookman Old Style" panose="02050604050505020204" pitchFamily="18" charset="0"/>
                <a:hlinkClick r:id="rId3" tooltip="Доплерівський зсув"/>
              </a:rPr>
              <a:t>доплерівського</a:t>
            </a:r>
            <a:r>
              <a:rPr lang="ru-RU" sz="1800" i="1" dirty="0">
                <a:latin typeface="Bookman Old Style" panose="02050604050505020204" pitchFamily="18" charset="0"/>
                <a:hlinkClick r:id="rId3" tooltip="Доплерівський зсув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  <a:hlinkClick r:id="rId3" tooltip="Доплерівський зсув"/>
              </a:rPr>
              <a:t>зсуву</a:t>
            </a:r>
            <a:r>
              <a:rPr lang="ru-RU" sz="1800" i="1" dirty="0">
                <a:latin typeface="Bookman Old Style" panose="02050604050505020204" pitchFamily="18" charset="0"/>
              </a:rPr>
              <a:t> </a:t>
            </a:r>
            <a:r>
              <a:rPr lang="ru-RU" sz="1800" i="1" dirty="0" err="1">
                <a:latin typeface="Bookman Old Style" panose="02050604050505020204" pitchFamily="18" charset="0"/>
              </a:rPr>
              <a:t>дає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змогу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обчислити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швидкість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розширення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вздовж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променя</a:t>
            </a:r>
            <a:r>
              <a:rPr lang="ru-RU" sz="1800" i="1" dirty="0">
                <a:latin typeface="Bookman Old Style" panose="02050604050505020204" pitchFamily="18" charset="0"/>
              </a:rPr>
              <a:t> </a:t>
            </a:r>
            <a:r>
              <a:rPr lang="ru-RU" sz="1800" i="1" dirty="0" err="1">
                <a:latin typeface="Bookman Old Style" panose="02050604050505020204" pitchFamily="18" charset="0"/>
              </a:rPr>
              <a:t>зору</a:t>
            </a:r>
            <a:r>
              <a:rPr lang="ru-RU" sz="1800" i="1" dirty="0">
                <a:latin typeface="Bookman Old Style" panose="02050604050505020204" pitchFamily="18" charset="0"/>
              </a:rPr>
              <a:t>.</a:t>
            </a:r>
            <a:endParaRPr lang="ru-RU" sz="1800" i="1" dirty="0">
              <a:latin typeface="Bookman Old Style" panose="02050604050505020204" pitchFamily="18" charset="0"/>
            </a:endParaRPr>
          </a:p>
        </p:txBody>
      </p:sp>
      <p:pic>
        <p:nvPicPr>
          <p:cNvPr id="10242" name="Picture 2" descr="http://image.tsn.ua/media/images2/original/Sep2013/383858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" y="1124744"/>
            <a:ext cx="4886934" cy="4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501007"/>
            <a:ext cx="8856984" cy="3328821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 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Порівняння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кутового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розширення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з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отриманою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швидкістю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розширення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зробить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можливим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обчислення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відстані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до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туманності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.</a:t>
            </a:r>
            <a:b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Існування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такого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розмаїття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форм туманностей є темою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гарячих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дискусій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Поширена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думка,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причиною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цього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може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бути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взаємодія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між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собою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різних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фрагментів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речовини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які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віддаляються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від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зорі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з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різною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швидкістю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Деякі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астрономи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вважають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подвійні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зоряні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системи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відповідальні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принаймні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, за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найскладніші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контури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планетарних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туманностей.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Недавні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дослідження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підтвердили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наявність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у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декількох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планетарних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туманностей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потужних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магнітних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полів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припущення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про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вже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неодноразово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висувалися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Магнітні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взаємодії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з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іонізованим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газом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також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можуть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відігравати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деяку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роль у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становленні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форми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деяких</a:t>
            </a:r>
            <a: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  <a:t> з них.</a:t>
            </a:r>
            <a:br>
              <a:rPr lang="ru-RU" sz="1800" i="1" dirty="0">
                <a:solidFill>
                  <a:schemeClr val="tx1">
                    <a:lumMod val="65000"/>
                  </a:schemeClr>
                </a:solidFill>
                <a:latin typeface="Book Antiqua" panose="02040602050305030304" pitchFamily="18" charset="0"/>
              </a:rPr>
            </a:br>
            <a:endParaRPr lang="ru-RU" sz="1800" i="1" dirty="0">
              <a:solidFill>
                <a:schemeClr val="tx1">
                  <a:lumMod val="6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1266" name="Picture 2" descr="http://desktopwallpapers.org.ua/pic/201107/1920x1080/desktopwallpapers.org.ua-2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00" y="188640"/>
            <a:ext cx="5864110" cy="32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814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8712968" cy="3672408"/>
          </a:xfrm>
        </p:spPr>
        <p:txBody>
          <a:bodyPr>
            <a:normAutofit/>
          </a:bodyPr>
          <a:lstStyle/>
          <a:p>
            <a:pPr algn="ctr"/>
            <a:r>
              <a:rPr lang="uk-UA" sz="88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Дякую за увагу!</a:t>
            </a:r>
            <a:endParaRPr lang="ru-RU" sz="8800" i="1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7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30008" cy="2438164"/>
          </a:xfrm>
        </p:spPr>
        <p:txBody>
          <a:bodyPr>
            <a:noAutofit/>
          </a:bodyPr>
          <a:lstStyle/>
          <a:p>
            <a:pPr algn="ctr"/>
            <a:r>
              <a:rPr lang="vi-VN" sz="1700" b="1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Планета́рна тума́нність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 — 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  <a:hlinkClick r:id="rId2" tooltip="Астрономічний об'єкт"/>
              </a:rPr>
              <a:t>астрономічний об'єкт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, що складається з іонізованої газової оболонки й центральної зорі — </a:t>
            </a:r>
            <a:r>
              <a:rPr lang="vi-VN" sz="1700" dirty="0" smtClean="0">
                <a:solidFill>
                  <a:schemeClr val="accent5"/>
                </a:solidFill>
                <a:latin typeface="MS Reference Sans Serif" panose="020B0604030504040204" pitchFamily="34" charset="0"/>
              </a:rPr>
              <a:t>гарячого</a:t>
            </a:r>
            <a:r>
              <a:rPr lang="uk-UA" sz="1700" dirty="0" smtClean="0">
                <a:solidFill>
                  <a:schemeClr val="accent5"/>
                </a:solidFill>
                <a:latin typeface="MS Reference Sans Serif" panose="020B0604030504040204" pitchFamily="34" charset="0"/>
              </a:rPr>
              <a:t> </a:t>
            </a:r>
            <a:r>
              <a:rPr lang="vi-VN" sz="1700" dirty="0" smtClean="0">
                <a:solidFill>
                  <a:schemeClr val="accent5"/>
                </a:solidFill>
                <a:latin typeface="MS Reference Sans Serif" panose="020B0604030504040204" pitchFamily="34" charset="0"/>
                <a:hlinkClick r:id="rId3" tooltip="Білий карлик"/>
              </a:rPr>
              <a:t>білого 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  <a:hlinkClick r:id="rId3" tooltip="Білий карлик"/>
              </a:rPr>
              <a:t>карлика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, що збуджує світіння туманності. Планетарні туманності утворюються внаслідок скидання зовнішніх шарів (оболонок) 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  <a:hlinkClick r:id="rId4" tooltip="Червоний гігант"/>
              </a:rPr>
              <a:t>червоних гігантів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 масою 2,5—8 </a:t>
            </a:r>
            <a:r>
              <a:rPr lang="en-US" sz="1700" dirty="0" smtClean="0">
                <a:solidFill>
                  <a:schemeClr val="accent5"/>
                </a:solidFill>
                <a:latin typeface="MS Reference Sans Serif" panose="020B0604030504040204" pitchFamily="34" charset="0"/>
              </a:rPr>
              <a:t>M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 — </a:t>
            </a:r>
            <a:r>
              <a:rPr lang="en-US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 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на завершальній стадії їхньої еволюції. Планетарна туманність — швидкоплинне явище (за астрономічними мірками), що триває лише кілька десятків тисяч років (тоді як зоря існує мільярди років). </a:t>
            </a:r>
            <a:r>
              <a:rPr lang="vi-VN" sz="1700" dirty="0" smtClean="0">
                <a:solidFill>
                  <a:schemeClr val="accent5"/>
                </a:solidFill>
                <a:latin typeface="MS Reference Sans Serif" panose="020B0604030504040204" pitchFamily="34" charset="0"/>
              </a:rPr>
              <a:t>У</a:t>
            </a:r>
            <a:r>
              <a:rPr lang="uk-UA" sz="1700" dirty="0" smtClean="0">
                <a:solidFill>
                  <a:schemeClr val="accent5"/>
                </a:solidFill>
                <a:latin typeface="MS Reference Sans Serif" panose="020B0604030504040204" pitchFamily="34" charset="0"/>
              </a:rPr>
              <a:t> </a:t>
            </a:r>
            <a:r>
              <a:rPr lang="vi-VN" sz="1700" dirty="0" smtClean="0">
                <a:solidFill>
                  <a:schemeClr val="accent5"/>
                </a:solidFill>
                <a:latin typeface="MS Reference Sans Serif" panose="020B0604030504040204" pitchFamily="34" charset="0"/>
                <a:hlinkClick r:id="rId5" tooltip="Чумацький Шлях"/>
              </a:rPr>
              <a:t>Чумацькому 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  <a:hlinkClick r:id="rId5" tooltip="Чумацький Шлях"/>
              </a:rPr>
              <a:t>Шляху</a:t>
            </a:r>
            <a:r>
              <a:rPr lang="vi-VN" sz="1700" dirty="0">
                <a:solidFill>
                  <a:schemeClr val="accent5"/>
                </a:solidFill>
                <a:latin typeface="MS Reference Sans Serif" panose="020B0604030504040204" pitchFamily="34" charset="0"/>
              </a:rPr>
              <a:t> виявлено близько 1500 планетарних туманностей.</a:t>
            </a:r>
            <a:endParaRPr lang="ru-RU" sz="1700" dirty="0">
              <a:solidFill>
                <a:schemeClr val="accent5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79505"/>
            <a:ext cx="7344816" cy="404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4445"/>
            <a:ext cx="4089648" cy="525658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Процес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утворення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планетарних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туманностей, разом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зі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спалахами</a:t>
            </a:r>
            <a:r>
              <a:rPr lang="ru-RU" sz="2400" i="1" dirty="0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 smtClean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  <a:hlinkClick r:id="rId2" tooltip="Наднова"/>
              </a:rPr>
              <a:t>наднових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відіграє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важливу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роль в 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  <a:hlinkClick r:id="rId3" tooltip="Хімія"/>
              </a:rPr>
              <a:t>хімічній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 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еволюції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галактик,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викидаючи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в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міжзоряний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простір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речовину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збагачену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важкими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елементами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 — продуктами </a:t>
            </a:r>
            <a:r>
              <a:rPr lang="ru-RU" sz="2400" i="1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зоряного</a:t>
            </a:r>
            <a:r>
              <a:rPr lang="ru-RU" sz="2400" i="1" dirty="0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</a:rPr>
              <a:t> </a:t>
            </a:r>
            <a:r>
              <a:rPr lang="ru-RU" sz="2400" i="1" u="sng" dirty="0" err="1">
                <a:solidFill>
                  <a:schemeClr val="tx1">
                    <a:lumMod val="85000"/>
                  </a:schemeClr>
                </a:solidFill>
                <a:latin typeface="Segoe Print" panose="02000600000000000000" pitchFamily="2" charset="0"/>
                <a:hlinkClick r:id="rId4" tooltip="Нуклеосинтез"/>
              </a:rPr>
              <a:t>нуклеосинтезу</a:t>
            </a:r>
            <a:endParaRPr lang="ru-RU" sz="2400" i="1" dirty="0">
              <a:solidFill>
                <a:schemeClr val="tx1">
                  <a:lumMod val="85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587450" cy="355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3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1" y="476672"/>
            <a:ext cx="3685824" cy="2880320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Останніми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роками за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допомогою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знімків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отриманих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космічним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  <a:hlinkClick r:id="rId2" tooltip="Хаббл (телескоп)"/>
              </a:rPr>
              <a:t>телескопом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  <a:hlinkClick r:id="rId2" tooltip="Хаббл (телескоп)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  <a:hlinkClick r:id="rId2" tooltip="Хаббл (телескоп)"/>
              </a:rPr>
              <a:t>Габбл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вдалося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з'ясувати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що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багато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планетарних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туманностей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мають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дуже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складну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й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своєрідну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структуру. Попри те,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що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приблизно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п'ята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частина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з них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має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кулясту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форму,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більшість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не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має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ніякої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 </a:t>
            </a:r>
            <a:r>
              <a:rPr lang="ru-RU" sz="1800" i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  <a:hlinkClick r:id="rId3" tooltip="Симетрія"/>
              </a:rPr>
              <a:t>симетрії</a:t>
            </a:r>
            <a:r>
              <a:rPr lang="ru-RU" sz="18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.</a:t>
            </a:r>
            <a:endParaRPr lang="ru-RU" sz="1800" i="1" dirty="0">
              <a:solidFill>
                <a:schemeClr val="tx2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2906" y="116632"/>
            <a:ext cx="4031056" cy="280831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Механізми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,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завдяки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яким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утворюється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таке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розмаїття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форм, остаточно не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з'ясовано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.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Вважається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,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що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велику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роль у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цьому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можуть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грати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взаємодія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зоряного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вітру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у 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  <a:hlinkClick r:id="rId4" tooltip="Подвійні зорі"/>
              </a:rPr>
              <a:t>подвійних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  <a:hlinkClick r:id="rId4" tooltip="Подвійні зорі"/>
              </a:rPr>
              <a:t> зорях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,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магнітного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поля і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міжзоряного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 </a:t>
            </a:r>
            <a:r>
              <a:rPr lang="ru-RU" sz="1800" i="1" dirty="0" err="1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середовища</a:t>
            </a:r>
            <a:r>
              <a:rPr lang="ru-RU" sz="1800" i="1" dirty="0">
                <a:solidFill>
                  <a:schemeClr val="accent5">
                    <a:lumMod val="40000"/>
                    <a:lumOff val="60000"/>
                  </a:schemeClr>
                </a:solidFill>
                <a:cs typeface="Gautami" panose="02000500000000000000" pitchFamily="2"/>
              </a:rPr>
              <a:t>.</a:t>
            </a:r>
            <a:endParaRPr lang="ru-RU" sz="1800" i="1" dirty="0">
              <a:solidFill>
                <a:schemeClr val="accent5">
                  <a:lumMod val="40000"/>
                  <a:lumOff val="60000"/>
                </a:schemeClr>
              </a:solidFill>
              <a:cs typeface="Gautami" panose="02000500000000000000" pitchFamily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06" y="2564904"/>
            <a:ext cx="4179574" cy="307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usiter.com/uploads/20111119/kosmos+sverhnovaya+v+tumannosti+94519131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386946" cy="274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65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3456384" cy="316835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Планетарні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туманності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є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здебільшого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тьмяними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об'єктами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і,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зазвичай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, не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видні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неозброєним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оком.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Першою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відкритою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планетарною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туманністю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була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туманність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Гантель у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сузір'ї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Лисички: Шарль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Месс'є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що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шукав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 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  <a:hlinkClick r:id="rId2" tooltip="Комети"/>
              </a:rPr>
              <a:t>комети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,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під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час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складання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 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  <a:hlinkClick r:id="rId3" tooltip="Каталог Мессьє"/>
              </a:rPr>
              <a:t>свого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  <a:hlinkClick r:id="rId3" tooltip="Каталог Мессьє"/>
              </a:rPr>
              <a:t> каталогу туманностей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 (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нерухомих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об'єктів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, схожих на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комети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)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  <a:hlinkClick r:id="rId4" tooltip="1764"/>
              </a:rPr>
              <a:t>1764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 року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заніс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її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до каталогу </a:t>
            </a:r>
            <a:r>
              <a:rPr lang="ru-RU" sz="1800" i="1" dirty="0" err="1">
                <a:solidFill>
                  <a:srgbClr val="99CCFF"/>
                </a:solidFill>
                <a:latin typeface="Book Antiqua" panose="02040602050305030304" pitchFamily="18" charset="0"/>
              </a:rPr>
              <a:t>під</a:t>
            </a:r>
            <a:r>
              <a:rPr lang="ru-RU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 номером </a:t>
            </a:r>
            <a:r>
              <a:rPr lang="en-US" sz="1800" i="1" dirty="0">
                <a:solidFill>
                  <a:srgbClr val="99CCFF"/>
                </a:solidFill>
                <a:latin typeface="Book Antiqua" panose="02040602050305030304" pitchFamily="18" charset="0"/>
              </a:rPr>
              <a:t>M27.</a:t>
            </a:r>
            <a:endParaRPr lang="ru-RU" sz="1800" i="1" dirty="0">
              <a:solidFill>
                <a:srgbClr val="99CCFF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09120"/>
            <a:ext cx="8640960" cy="2245387"/>
          </a:xfrm>
        </p:spPr>
        <p:txBody>
          <a:bodyPr/>
          <a:lstStyle/>
          <a:p>
            <a:pPr algn="ctr"/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 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 tooltip="1784"/>
              </a:rPr>
              <a:t>1784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р. 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 tooltip="Вільям Гершель"/>
              </a:rPr>
              <a:t>Вільям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 tooltip="Вільям Гершель"/>
              </a:rPr>
              <a:t> Гершель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першовідкривач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 tooltip="Уран (планета)"/>
              </a:rPr>
              <a:t>Урану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під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час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складання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свого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каталогу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виділив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їх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окремий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клас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туманностей (</a:t>
            </a:r>
            <a:r>
              <a:rPr lang="en-US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class IV nebulae)</a:t>
            </a:r>
            <a:r>
              <a:rPr lang="en-US" sz="1600" i="1" baseline="30000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/>
              </a:rPr>
              <a:t>[1]</a:t>
            </a:r>
            <a:r>
              <a:rPr lang="en-US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запропонував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для них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термін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планетарна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туманність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через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їхню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видиму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схожість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з диском 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 tooltip="Уран (планета)"/>
              </a:rPr>
              <a:t>планети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7" tooltip="Уран (планета)"/>
              </a:rPr>
              <a:t> Уран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algn="ctr"/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Незвичність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природи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планетарних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туманностей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виявилася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середині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XIX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століття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із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початком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застосування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спостереженнях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методу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спектроскопії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 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 tooltip="Вільям Гаґґінс"/>
              </a:rPr>
              <a:t>Вільям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 tooltip="Вільям Гаґґінс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9" tooltip="Вільям Гаґґінс"/>
              </a:rPr>
              <a:t>Гаґґінс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став першим астрономом,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що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отримав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спектри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планетарних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туманностей, —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об'єктів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що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виділялися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своєю</a:t>
            </a:r>
            <a:r>
              <a:rPr lang="ru-RU" sz="1600" i="1" dirty="0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i="1" dirty="0" err="1">
                <a:solidFill>
                  <a:schemeClr val="tx1">
                    <a:lumMod val="8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незвичністю</a:t>
            </a:r>
            <a:endParaRPr lang="ru-RU" sz="1600" i="1" dirty="0">
              <a:solidFill>
                <a:schemeClr val="tx1">
                  <a:lumMod val="8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5580112" cy="387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43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vseocosmose.ru/wp-content/uploads/2011/07/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189" y="0"/>
            <a:ext cx="447656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ser-cdn.spring.me/photos/20130804/n51fe40c92367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541068" cy="286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ygazeta.com/i/2011/08/V_kosmose_obnarujen_kisloro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165" y="3884039"/>
            <a:ext cx="5458024" cy="29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16" y="116633"/>
            <a:ext cx="8354108" cy="2088232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Планетарні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туманності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є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завершальним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етапом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еволюції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для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багатьох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зір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Наше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Сонце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є зорею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середнього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розміру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небагато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зір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перевершують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масою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Зорі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з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масою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декілька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разів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2" tooltip="Сонячна маса"/>
              </a:rPr>
              <a:t>сонячної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на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завершальному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етапі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існування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вибухають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як 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  <a:hlinkClick r:id="rId3" tooltip="Наднові"/>
              </a:rPr>
              <a:t>наднові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Зорі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проміжної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й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малої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маси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18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кінці</a:t>
            </a:r>
            <a:r>
              <a:rPr lang="ru-RU" sz="18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 tooltip="Еволюція зір"/>
              </a:rPr>
              <a:t>еволюційного</a:t>
            </a:r>
            <a:r>
              <a:rPr lang="ru-RU" sz="18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hlinkClick r:id="rId4" tooltip="Еволюція зір"/>
              </a:rPr>
              <a:t> 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4" tooltip="Еволюція зір"/>
              </a:rPr>
              <a:t>шляху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 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створюють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планетарні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туманності</a:t>
            </a:r>
            <a:r>
              <a:rPr lang="ru-RU" sz="18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1800" i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46" name="Picture 2" descr="http://image.tsn.ua/media/images2/original/Aug2011/3834642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0750"/>
            <a:ext cx="7704856" cy="447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8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4636468"/>
            <a:ext cx="7185992" cy="1944216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Типова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зоря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масою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близько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сонячної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світить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упродовж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 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більшої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частини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свого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2" tooltip="Головна послідовність"/>
              </a:rPr>
              <a:t>існування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 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завдяки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реакціям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термоядерного синтезу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гелію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з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водню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в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її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ядрі</a:t>
            </a:r>
            <a:r>
              <a:rPr lang="ru-RU" sz="1800" i="1" baseline="30000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  <a:hlinkClick r:id="rId3"/>
              </a:rPr>
              <a:t>[прим. 2]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.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Енергія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що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вивільняється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в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цих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реакціях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підтримує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високу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температуру й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тиск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у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надрах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зорі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й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утримує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її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від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колапсу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під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дією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власного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тяжіння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,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роблячи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її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тим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 самим </a:t>
            </a:r>
            <a:r>
              <a:rPr lang="ru-RU" sz="18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стабільною</a:t>
            </a:r>
            <a:r>
              <a:rPr lang="ru-RU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Sylfaen" panose="010A0502050306030303" pitchFamily="18" charset="0"/>
              </a:rPr>
              <a:t>.</a:t>
            </a:r>
            <a:endParaRPr lang="ru-RU" sz="1800" i="1" dirty="0">
              <a:solidFill>
                <a:schemeClr val="accent3">
                  <a:lumMod val="40000"/>
                  <a:lumOff val="60000"/>
                </a:schemeClr>
              </a:solidFill>
              <a:latin typeface="Sylfaen" panose="010A0502050306030303" pitchFamily="18" charset="0"/>
            </a:endParaRPr>
          </a:p>
        </p:txBody>
      </p:sp>
      <p:pic>
        <p:nvPicPr>
          <p:cNvPr id="7170" name="Picture 2" descr="http://www.bfoto.ru/foto/natyagnie_potolki/bfoto_ru_4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749740" cy="44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13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797152"/>
            <a:ext cx="7906072" cy="1728192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Типова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планетарна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туманність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має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середній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розмір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один 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hlinkClick r:id="rId2" tooltip="Світловий рік"/>
              </a:rPr>
              <a:t>світловий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hlinkClick r:id="rId2" tooltip="Світловий рік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  <a:hlinkClick r:id="rId2" tooltip="Світловий рік"/>
              </a:rPr>
              <a:t>рік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 і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складається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з сильно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розрідженого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газу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щільністю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близько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1000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частинок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на см³,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значно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менше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в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порівнянні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наприклад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щільністю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атмосфери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Землі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, але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приблизно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в 10-100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разів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більше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ніж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щільність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міжпланетного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простору на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відстані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орбіти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Землі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від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Сонця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.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Молоді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планетарні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туманності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мають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найбільшу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щільність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,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що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іноді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досягає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10</a:t>
            </a:r>
            <a:r>
              <a:rPr lang="ru-RU" sz="1600" i="1" baseline="30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6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 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частинок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на см³. У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міру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старіння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туманностей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їхнє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розширення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приводить до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зменшення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ru-RU" sz="16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щільності</a:t>
            </a:r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.</a:t>
            </a:r>
            <a:endParaRPr lang="ru-RU" sz="1600" i="1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93689" cy="446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02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90</TotalTime>
  <Words>173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Перспектива</vt:lpstr>
      <vt:lpstr>Презентація  на тему: «Планетарна туманність» учениці 11 – А класу  Зарудної Оксани</vt:lpstr>
      <vt:lpstr>Планета́рна тума́нність — астрономічний об'єкт, що складається з іонізованої газової оболонки й центральної зорі — гарячого білого карлика, що збуджує світіння туманності. Планетарні туманності утворюються внаслідок скидання зовнішніх шарів (оболонок) червоних гігантів масою 2,5—8 M —  на завершальній стадії їхньої еволюції. Планетарна туманність — швидкоплинне явище (за астрономічними мірками), що триває лише кілька десятків тисяч років (тоді як зоря існує мільярди років). У Чумацькому Шляху виявлено близько 1500 планетарних туманностей.</vt:lpstr>
      <vt:lpstr>Процес утворення планетарних туманностей, разом зі спалахами наднових, відіграє важливу роль в хімічній еволюції галактик, викидаючи в міжзоряний простір речовину, збагачену важкими елементами — продуктами зоряного нуклеосинтезу</vt:lpstr>
      <vt:lpstr>Останніми роками за допомогою знімків, отриманих космічнимтелескопом Габбл, вдалося з'ясувати, що багато планетарних туманностей мають дуже складну й своєрідну структуру. Попри те, що приблизно п'ята частина з них має кулясту форму, більшість не має ніякої симетрії.</vt:lpstr>
      <vt:lpstr>Планетарні туманності є здебільшого тьмяними об'єктами і, зазвичай, не видні неозброєним оком. Першою відкритою планетарною туманністю була туманність Гантель у сузір'ї Лисички: Шарль Месс'є, що шукав комети, під час складання свого каталогу туманностей (нерухомих об'єктів, схожих на комети)1764 року заніс її до каталогу під номером M27.</vt:lpstr>
      <vt:lpstr>Презентация PowerPoint</vt:lpstr>
      <vt:lpstr>Планетарні туманності є завершальним етапом еволюції для багатьох зір. Наше Сонце є зорею середнього розміру, лише небагато зір перевершують його за масою. Зорі з масою у декілька разів більше сонячної на завершальному етапі існування вибухають як наднові. Зорі проміжної й малої маси в кінці еволюційного шляху створюють планетарні туманності.</vt:lpstr>
      <vt:lpstr>Презентация PowerPoint</vt:lpstr>
      <vt:lpstr>Презентация PowerPoint</vt:lpstr>
      <vt:lpstr>У нашій Галактиці, що складається з 200 мільярдів зір, відомо 1500 планетарних туманностей. Коротка тривалість їх існування, у порівнянні з зоряною, є причиною їхньої малої кількості. В основному, всі вони лежать в площині Чумацького Шляху, переважно зосереджуються поблизу центра галактики, і практично не спостерігаються взоряних скупченнях. Використання ПЗС-матриць замість фотоплівки в астрономічних дослідженнях дозволило значно розширити список відомих планетарних туманностей </vt:lpstr>
      <vt:lpstr>Презентация PowerPoint</vt:lpstr>
      <vt:lpstr> Порівняння кутового розширення з отриманою швидкістю розширення зробить можливим обчислення відстані до туманності. Існування такого розмаїття форм туманностей є темою гарячих дискусій. Поширена думка, що причиною цього може бути взаємодія між собою різних фрагментів речовини, які віддаляються від зорі з різною швидкістю. Деякі астрономи вважають, що подвійні зоряні системи відповідальні, принаймні, за найскладніші контури планетарних туманностей. Недавні дослідження підтвердили наявність у декількох планетарних туманностей потужних магнітних полів, припущення про що вже неодноразово висувалися. Магнітні взаємодії з іонізованим газом також можуть відігравати деяку роль у становленні форми деяких з них.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«Планетарна туманність» учениці 11 – А класу  Зарудної Оксани</dc:title>
  <dc:creator>Admin</dc:creator>
  <cp:lastModifiedBy>Admin</cp:lastModifiedBy>
  <cp:revision>10</cp:revision>
  <dcterms:created xsi:type="dcterms:W3CDTF">2015-03-01T13:17:59Z</dcterms:created>
  <dcterms:modified xsi:type="dcterms:W3CDTF">2015-03-01T14:48:32Z</dcterms:modified>
</cp:coreProperties>
</file>