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450254-FC0A-4183-9B60-93C17F5EF20F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336C68-CD33-4041-A190-F5C2825FF8B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інфрачервоне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764704"/>
            <a:ext cx="518282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1.6. </a:t>
            </a:r>
            <a:r>
              <a:rPr lang="ru-RU" sz="2800" dirty="0" err="1" smtClean="0">
                <a:solidFill>
                  <a:srgbClr val="7030A0"/>
                </a:solidFill>
              </a:rPr>
              <a:t>Харчова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промисловість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629" y="1628800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Особливістю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ІЧ-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харчовій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є </a:t>
            </a: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проникнення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електромагнітної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хвилі</a:t>
            </a:r>
            <a:r>
              <a:rPr lang="ru-RU" sz="2000" dirty="0" smtClean="0"/>
              <a:t> в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капілярно-пористі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, як зерно, крупа, </a:t>
            </a:r>
            <a:r>
              <a:rPr lang="ru-RU" sz="2000" dirty="0" err="1" smtClean="0"/>
              <a:t>борошно</a:t>
            </a:r>
            <a:r>
              <a:rPr lang="ru-RU" sz="2000" dirty="0" smtClean="0"/>
              <a:t> і т. п. на </a:t>
            </a:r>
            <a:r>
              <a:rPr lang="ru-RU" sz="2000" dirty="0" err="1" smtClean="0"/>
              <a:t>глибину</a:t>
            </a:r>
            <a:r>
              <a:rPr lang="ru-RU" sz="2000" dirty="0" smtClean="0"/>
              <a:t> до 7 мм.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Ця</a:t>
            </a:r>
            <a:r>
              <a:rPr lang="ru-RU" sz="2000" dirty="0" smtClean="0"/>
              <a:t> величина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характеру </a:t>
            </a:r>
            <a:r>
              <a:rPr lang="ru-RU" sz="2000" dirty="0" err="1" smtClean="0"/>
              <a:t>поверхні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структури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властивостей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 і </a:t>
            </a:r>
            <a:r>
              <a:rPr lang="ru-RU" sz="2000" dirty="0" err="1" smtClean="0"/>
              <a:t>частотної</a:t>
            </a:r>
            <a:r>
              <a:rPr lang="ru-RU" sz="2000" dirty="0" smtClean="0"/>
              <a:t> характеристики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Електромагнітна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певного</a:t>
            </a:r>
            <a:r>
              <a:rPr lang="ru-RU" sz="2000" dirty="0" smtClean="0"/>
              <a:t> частотного </a:t>
            </a:r>
            <a:r>
              <a:rPr lang="ru-RU" sz="2000" dirty="0" err="1" smtClean="0"/>
              <a:t>діапазону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термічне</a:t>
            </a:r>
            <a:r>
              <a:rPr lang="ru-RU" sz="2000" dirty="0" smtClean="0"/>
              <a:t>, а й </a:t>
            </a:r>
            <a:r>
              <a:rPr lang="ru-RU" sz="2000" dirty="0" err="1" smtClean="0"/>
              <a:t>біологічний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на продукт, </a:t>
            </a:r>
            <a:r>
              <a:rPr lang="ru-RU" sz="2000" dirty="0" err="1" smtClean="0"/>
              <a:t>сприяє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прискоренню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перетворень</a:t>
            </a:r>
            <a:r>
              <a:rPr lang="ru-RU" sz="2000" dirty="0" smtClean="0"/>
              <a:t> в </a:t>
            </a:r>
            <a:r>
              <a:rPr lang="ru-RU" sz="2000" dirty="0" err="1" smtClean="0"/>
              <a:t>біологічних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полімерах</a:t>
            </a:r>
            <a:r>
              <a:rPr lang="ru-RU" sz="2000" dirty="0" smtClean="0"/>
              <a:t> ( </a:t>
            </a:r>
            <a:r>
              <a:rPr lang="ru-RU" sz="2000" dirty="0" err="1" smtClean="0"/>
              <a:t>крохмаль</a:t>
            </a:r>
            <a:r>
              <a:rPr lang="ru-RU" sz="2000" dirty="0" smtClean="0"/>
              <a:t>, </a:t>
            </a:r>
            <a:r>
              <a:rPr lang="ru-RU" sz="2000" dirty="0" err="1" smtClean="0"/>
              <a:t>білок</a:t>
            </a:r>
            <a:r>
              <a:rPr lang="ru-RU" sz="2000" dirty="0" smtClean="0"/>
              <a:t>, </a:t>
            </a:r>
            <a:r>
              <a:rPr lang="ru-RU" sz="2000" dirty="0" err="1" smtClean="0"/>
              <a:t>ліпіди</a:t>
            </a:r>
            <a:r>
              <a:rPr lang="ru-RU" sz="2000" dirty="0" smtClean="0"/>
              <a:t>).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Конвеєрні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сушильні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транспортери</a:t>
            </a:r>
            <a:r>
              <a:rPr lang="ru-RU" sz="2000" dirty="0" smtClean="0"/>
              <a:t> з </a:t>
            </a:r>
            <a:r>
              <a:rPr lang="ru-RU" sz="2000" dirty="0" err="1" smtClean="0"/>
              <a:t>успіхом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використовуватися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закладці</a:t>
            </a:r>
            <a:r>
              <a:rPr lang="ru-RU" sz="2000" dirty="0" smtClean="0"/>
              <a:t> зерна в </a:t>
            </a:r>
            <a:r>
              <a:rPr lang="ru-RU" sz="2000" dirty="0" err="1" smtClean="0"/>
              <a:t>зерносховища</a:t>
            </a:r>
            <a:r>
              <a:rPr lang="ru-RU" sz="2000" dirty="0" smtClean="0"/>
              <a:t> і в </a:t>
            </a:r>
            <a:r>
              <a:rPr lang="ru-RU" sz="2000" dirty="0" err="1" smtClean="0"/>
              <a:t>борошномельній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93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4752528" cy="53245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інфрачервоне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повсюдно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обігріву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приміщень</a:t>
            </a:r>
            <a:r>
              <a:rPr lang="ru-RU" sz="2000" dirty="0" smtClean="0"/>
              <a:t> і </a:t>
            </a:r>
            <a:r>
              <a:rPr lang="ru-RU" sz="2000" dirty="0" err="1" smtClean="0"/>
              <a:t>вуличних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просторів</a:t>
            </a:r>
            <a:r>
              <a:rPr lang="ru-RU" sz="2000" dirty="0" smtClean="0"/>
              <a:t>. </a:t>
            </a:r>
            <a:r>
              <a:rPr lang="ru-RU" sz="2000" dirty="0" err="1" smtClean="0"/>
              <a:t>Інфрачервоні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обігрівачі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основного </a:t>
            </a:r>
            <a:r>
              <a:rPr lang="ru-RU" sz="2000" dirty="0" err="1" smtClean="0"/>
              <a:t>опалення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приміщеннях</a:t>
            </a:r>
            <a:r>
              <a:rPr lang="ru-RU" sz="2000" dirty="0" smtClean="0"/>
              <a:t> (</a:t>
            </a:r>
            <a:r>
              <a:rPr lang="ru-RU" sz="2000" dirty="0" err="1" smtClean="0"/>
              <a:t>будинках</a:t>
            </a:r>
            <a:r>
              <a:rPr lang="ru-RU" sz="2000" dirty="0" smtClean="0"/>
              <a:t>, квартирах, </a:t>
            </a:r>
            <a:r>
              <a:rPr lang="ru-RU" sz="2000" dirty="0" err="1" smtClean="0"/>
              <a:t>офісах</a:t>
            </a:r>
            <a:r>
              <a:rPr lang="ru-RU" sz="2000" dirty="0" smtClean="0"/>
              <a:t> і т. п.),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для локального </a:t>
            </a:r>
            <a:r>
              <a:rPr lang="ru-RU" sz="2000" dirty="0" err="1" smtClean="0"/>
              <a:t>обігріву</a:t>
            </a:r>
            <a:r>
              <a:rPr lang="ru-RU" sz="2000" dirty="0" smtClean="0"/>
              <a:t> </a:t>
            </a:r>
            <a:r>
              <a:rPr lang="ru-RU" sz="2000" dirty="0" err="1" smtClean="0"/>
              <a:t>вуличного</a:t>
            </a:r>
            <a:r>
              <a:rPr lang="ru-RU" sz="2000" dirty="0" smtClean="0"/>
              <a:t> простору (</a:t>
            </a:r>
            <a:r>
              <a:rPr lang="ru-RU" sz="2000" dirty="0" err="1" smtClean="0"/>
              <a:t>вуличні</a:t>
            </a:r>
            <a:r>
              <a:rPr lang="ru-RU" sz="2000" dirty="0" smtClean="0"/>
              <a:t> кафе, </a:t>
            </a:r>
            <a:r>
              <a:rPr lang="ru-RU" sz="2000" dirty="0" err="1" smtClean="0"/>
              <a:t>альтанки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веранди</a:t>
            </a:r>
            <a:r>
              <a:rPr lang="ru-RU" sz="2000" dirty="0" smtClean="0"/>
              <a:t>).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Недоліком</a:t>
            </a:r>
            <a:r>
              <a:rPr lang="ru-RU" sz="2000" dirty="0" smtClean="0"/>
              <a:t> же є </a:t>
            </a:r>
            <a:r>
              <a:rPr lang="ru-RU" sz="2000" dirty="0" err="1" smtClean="0"/>
              <a:t>істотно</a:t>
            </a:r>
            <a:r>
              <a:rPr lang="ru-RU" sz="2000" dirty="0" smtClean="0"/>
              <a:t> велика </a:t>
            </a:r>
            <a:r>
              <a:rPr lang="ru-RU" sz="2000" dirty="0" err="1" smtClean="0"/>
              <a:t>нерівномірність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нагріву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ряді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процесів</a:t>
            </a:r>
            <a:r>
              <a:rPr lang="ru-RU" sz="2000" dirty="0" smtClean="0"/>
              <a:t> абсолютно </a:t>
            </a:r>
            <a:r>
              <a:rPr lang="ru-RU" sz="2000" dirty="0" err="1" smtClean="0"/>
              <a:t>неприйнятно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76" y="3606932"/>
            <a:ext cx="3021316" cy="209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04" y="710454"/>
            <a:ext cx="3151988" cy="2292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52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92108"/>
            <a:ext cx="552636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1.7. </a:t>
            </a:r>
            <a:r>
              <a:rPr lang="ru-RU" sz="2000" dirty="0" err="1" smtClean="0">
                <a:solidFill>
                  <a:srgbClr val="7030A0"/>
                </a:solidFill>
              </a:rPr>
              <a:t>Перевірка</a:t>
            </a:r>
            <a:r>
              <a:rPr lang="ru-RU" sz="2000" dirty="0" smtClean="0">
                <a:solidFill>
                  <a:srgbClr val="7030A0"/>
                </a:solidFill>
              </a:rPr>
              <a:t> грошей на </a:t>
            </a:r>
            <a:r>
              <a:rPr lang="ru-RU" sz="2000" dirty="0" err="1" smtClean="0">
                <a:solidFill>
                  <a:srgbClr val="7030A0"/>
                </a:solidFill>
              </a:rPr>
              <a:t>справжність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4572000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Інфрачервоний</a:t>
            </a:r>
            <a:r>
              <a:rPr lang="ru-RU" dirty="0" smtClean="0"/>
              <a:t> </a:t>
            </a:r>
            <a:r>
              <a:rPr lang="ru-RU" dirty="0" err="1" smtClean="0"/>
              <a:t>випромінювач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в </a:t>
            </a:r>
            <a:r>
              <a:rPr lang="ru-RU" dirty="0" err="1" smtClean="0"/>
              <a:t>приладах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грошей. </a:t>
            </a:r>
            <a:r>
              <a:rPr lang="ru-RU" dirty="0" err="1" smtClean="0"/>
              <a:t>Нанесені</a:t>
            </a:r>
            <a:r>
              <a:rPr lang="ru-RU" dirty="0" smtClean="0"/>
              <a:t> на купюру як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метамерні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в </a:t>
            </a:r>
            <a:r>
              <a:rPr lang="ru-RU" dirty="0" err="1" smtClean="0"/>
              <a:t>інфрачервоному</a:t>
            </a:r>
            <a:r>
              <a:rPr lang="ru-RU" dirty="0" smtClean="0"/>
              <a:t> </a:t>
            </a:r>
            <a:r>
              <a:rPr lang="ru-RU" dirty="0" err="1" smtClean="0"/>
              <a:t>діапазоні</a:t>
            </a:r>
            <a:r>
              <a:rPr lang="ru-RU" dirty="0" smtClean="0"/>
              <a:t>. </a:t>
            </a:r>
            <a:r>
              <a:rPr lang="ru-RU" dirty="0" err="1" smtClean="0"/>
              <a:t>Інфрачервоні</a:t>
            </a:r>
            <a:r>
              <a:rPr lang="ru-RU" dirty="0" smtClean="0"/>
              <a:t> </a:t>
            </a:r>
            <a:r>
              <a:rPr lang="ru-RU" dirty="0" err="1" smtClean="0"/>
              <a:t>детектори</a:t>
            </a:r>
            <a:r>
              <a:rPr lang="ru-RU" dirty="0" smtClean="0"/>
              <a:t> валют 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безпомилковими</a:t>
            </a:r>
            <a:r>
              <a:rPr lang="ru-RU" dirty="0" smtClean="0"/>
              <a:t> </a:t>
            </a:r>
            <a:r>
              <a:rPr lang="ru-RU" dirty="0" err="1" smtClean="0"/>
              <a:t>приладами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грошей на </a:t>
            </a:r>
            <a:r>
              <a:rPr lang="ru-RU" dirty="0" err="1" smtClean="0"/>
              <a:t>справжність</a:t>
            </a:r>
            <a:r>
              <a:rPr lang="ru-RU" dirty="0" smtClean="0"/>
              <a:t> . </a:t>
            </a:r>
            <a:r>
              <a:rPr lang="ru-RU" dirty="0" err="1" smtClean="0"/>
              <a:t>Нанесення</a:t>
            </a:r>
            <a:r>
              <a:rPr lang="ru-RU" dirty="0" smtClean="0"/>
              <a:t> на купюру </a:t>
            </a:r>
            <a:r>
              <a:rPr lang="ru-RU" dirty="0" err="1" smtClean="0"/>
              <a:t>інфрачервоних</a:t>
            </a:r>
            <a:r>
              <a:rPr lang="ru-RU" dirty="0" smtClean="0"/>
              <a:t> </a:t>
            </a:r>
            <a:r>
              <a:rPr lang="ru-RU" dirty="0" err="1" smtClean="0"/>
              <a:t>міток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ультрафіолетових</a:t>
            </a:r>
            <a:r>
              <a:rPr lang="ru-RU" dirty="0" smtClean="0"/>
              <a:t>, </a:t>
            </a:r>
            <a:r>
              <a:rPr lang="ru-RU" dirty="0" err="1" smtClean="0"/>
              <a:t>фальшивомонетникам</a:t>
            </a:r>
            <a:r>
              <a:rPr lang="ru-RU" dirty="0" smtClean="0"/>
              <a:t> обходиться дорого і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невигідно</a:t>
            </a:r>
            <a:r>
              <a:rPr lang="ru-RU" dirty="0" smtClean="0"/>
              <a:t>. Тому </a:t>
            </a:r>
            <a:r>
              <a:rPr lang="ru-RU" dirty="0" err="1" smtClean="0"/>
              <a:t>детектори</a:t>
            </a:r>
            <a:r>
              <a:rPr lang="ru-RU" dirty="0" smtClean="0"/>
              <a:t> банкнот з </a:t>
            </a:r>
            <a:r>
              <a:rPr lang="ru-RU" dirty="0" err="1" smtClean="0"/>
              <a:t>вбудованим</a:t>
            </a:r>
            <a:r>
              <a:rPr lang="ru-RU" dirty="0" smtClean="0"/>
              <a:t> ІК </a:t>
            </a:r>
            <a:r>
              <a:rPr lang="ru-RU" dirty="0" err="1" smtClean="0"/>
              <a:t>випромінювачем</a:t>
            </a:r>
            <a:r>
              <a:rPr lang="ru-RU" dirty="0" smtClean="0"/>
              <a:t>,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день, є </a:t>
            </a:r>
            <a:r>
              <a:rPr lang="ru-RU" dirty="0" err="1" smtClean="0"/>
              <a:t>найнадійнішим</a:t>
            </a:r>
            <a:r>
              <a:rPr lang="ru-RU" dirty="0" smtClean="0"/>
              <a:t> </a:t>
            </a:r>
            <a:r>
              <a:rPr lang="ru-RU" dirty="0" err="1" smtClean="0"/>
              <a:t>захистом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підробок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52" y="1071833"/>
            <a:ext cx="3653185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37" y="4077072"/>
            <a:ext cx="3657600" cy="2093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2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9591"/>
            <a:ext cx="4525598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</a:rPr>
              <a:t>Небезпека</a:t>
            </a:r>
            <a:r>
              <a:rPr lang="ru-RU" sz="2800" dirty="0" smtClean="0">
                <a:solidFill>
                  <a:srgbClr val="7030A0"/>
                </a:solidFill>
              </a:rPr>
              <a:t> для </a:t>
            </a:r>
            <a:r>
              <a:rPr lang="ru-RU" sz="2800" dirty="0" err="1" smtClean="0">
                <a:solidFill>
                  <a:srgbClr val="7030A0"/>
                </a:solidFill>
              </a:rPr>
              <a:t>здоров'я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340768"/>
            <a:ext cx="4351030" cy="48936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/>
              <a:t>Сильне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інфрачервоне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місцях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нагрівання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небезпеку</a:t>
            </a:r>
            <a:r>
              <a:rPr lang="ru-RU" sz="2400" dirty="0" smtClean="0"/>
              <a:t> для очей.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небезпечно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супроводжується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видимим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світлом</a:t>
            </a:r>
            <a:r>
              <a:rPr lang="ru-RU" sz="2400" dirty="0" smtClean="0"/>
              <a:t>. У таких </a:t>
            </a:r>
            <a:r>
              <a:rPr lang="ru-RU" sz="2400" dirty="0" err="1" smtClean="0"/>
              <a:t>місцях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надягати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окуляри</a:t>
            </a:r>
            <a:r>
              <a:rPr lang="ru-RU" sz="2400" dirty="0" smtClean="0"/>
              <a:t> для очей.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22" y="1628800"/>
            <a:ext cx="4159672" cy="1681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871" y="3848113"/>
            <a:ext cx="3803825" cy="2370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54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90" y="548680"/>
            <a:ext cx="8424936" cy="41549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Інфрачерво́не випромі́нювання </a:t>
            </a:r>
            <a:r>
              <a:rPr lang="vi-VN" sz="2400" dirty="0" smtClean="0"/>
              <a:t>(від лат. </a:t>
            </a:r>
            <a:r>
              <a:rPr lang="en-US" sz="2400" dirty="0" smtClean="0"/>
              <a:t>infra — </a:t>
            </a:r>
            <a:r>
              <a:rPr lang="vi-VN" sz="2400" dirty="0" smtClean="0"/>
              <a:t>нижче, скорочено ІЧ) — оптичне випромінювання з довжиною хвилі більшою, ніж у видимого випромінювання, що відповідає довжині хвилі, більшій від приблизно 750 нм.</a:t>
            </a:r>
          </a:p>
          <a:p>
            <a:endParaRPr lang="vi-VN" sz="2400" dirty="0" smtClean="0"/>
          </a:p>
          <a:p>
            <a:r>
              <a:rPr lang="vi-VN" sz="2400" dirty="0" smtClean="0"/>
              <a:t>Людське око не бачить інфрачервоного випромінювання, органи чуття деяких інших тварин, наприклад, змій та кажанів, сприймають інфрачервоне випромінювання, що допомагає їм добре орієнтуватися в темряві.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85184"/>
            <a:ext cx="7781937" cy="12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4824536" cy="53245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/>
              <a:t>Інфрачервоні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всіма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температуру </a:t>
            </a:r>
            <a:r>
              <a:rPr lang="ru-RU" sz="2000" dirty="0" err="1" smtClean="0"/>
              <a:t>вищу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абсолютний</a:t>
            </a:r>
            <a:r>
              <a:rPr lang="ru-RU" sz="2000" dirty="0" smtClean="0"/>
              <a:t> нуль, максимум </a:t>
            </a:r>
            <a:r>
              <a:rPr lang="ru-RU" sz="2000" dirty="0" err="1" smtClean="0"/>
              <a:t>інтенсивності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підвищенні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 максимум </a:t>
            </a:r>
            <a:r>
              <a:rPr lang="ru-RU" sz="2000" dirty="0" err="1" smtClean="0"/>
              <a:t>зміщується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бік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коротших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хвиль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напрямку</a:t>
            </a:r>
            <a:r>
              <a:rPr lang="ru-RU" sz="2000" dirty="0" smtClean="0"/>
              <a:t> видимого </a:t>
            </a:r>
            <a:r>
              <a:rPr lang="ru-RU" sz="2000" dirty="0" err="1" smtClean="0"/>
              <a:t>діапазону</a:t>
            </a:r>
            <a:r>
              <a:rPr lang="ru-RU" sz="2000" dirty="0" smtClean="0"/>
              <a:t>. </a:t>
            </a:r>
          </a:p>
          <a:p>
            <a:endParaRPr lang="ru-RU" sz="2000" dirty="0"/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зв'язку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залежністю</a:t>
            </a:r>
            <a:r>
              <a:rPr lang="ru-RU" sz="2000" dirty="0" smtClean="0"/>
              <a:t> спектру та </a:t>
            </a:r>
            <a:r>
              <a:rPr lang="ru-RU" sz="2000" dirty="0" err="1" smtClean="0"/>
              <a:t>інтенсивності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інфрачервоного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тепловим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03533"/>
            <a:ext cx="4159200" cy="2470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40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501675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 Зараз весь </a:t>
            </a:r>
            <a:r>
              <a:rPr lang="ru-RU" sz="3200" dirty="0" err="1" smtClean="0"/>
              <a:t>діапазон</a:t>
            </a:r>
            <a:r>
              <a:rPr lang="ru-RU" sz="3200" dirty="0" smtClean="0"/>
              <a:t> </a:t>
            </a:r>
            <a:r>
              <a:rPr lang="ru-RU" sz="3200" dirty="0" err="1" smtClean="0"/>
              <a:t>інфрачервоного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випромінювання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ділять</a:t>
            </a:r>
            <a:r>
              <a:rPr lang="ru-RU" sz="3200" dirty="0" smtClean="0"/>
              <a:t> на три </a:t>
            </a:r>
            <a:r>
              <a:rPr lang="ru-RU" sz="3200" dirty="0" err="1" smtClean="0"/>
              <a:t>складових</a:t>
            </a:r>
            <a:r>
              <a:rPr lang="ru-RU" sz="3200" dirty="0" smtClean="0"/>
              <a:t>:</a:t>
            </a:r>
          </a:p>
          <a:p>
            <a:endParaRPr lang="ru-RU" sz="3200" dirty="0" smtClean="0"/>
          </a:p>
          <a:p>
            <a:r>
              <a:rPr lang="ru-RU" sz="3200" dirty="0" smtClean="0"/>
              <a:t>    </a:t>
            </a:r>
            <a:r>
              <a:rPr lang="ru-RU" sz="3200" b="1" dirty="0" err="1" smtClean="0">
                <a:solidFill>
                  <a:srgbClr val="92D050"/>
                </a:solidFill>
              </a:rPr>
              <a:t>короткохвильова</a:t>
            </a:r>
            <a:r>
              <a:rPr lang="ru-RU" sz="3200" b="1" dirty="0" smtClean="0">
                <a:solidFill>
                  <a:srgbClr val="92D050"/>
                </a:solidFill>
              </a:rPr>
              <a:t> область</a:t>
            </a:r>
            <a:r>
              <a:rPr lang="ru-RU" sz="3200" dirty="0" smtClean="0"/>
              <a:t>: λ = 0,74-2,5 мкм;</a:t>
            </a:r>
          </a:p>
          <a:p>
            <a:r>
              <a:rPr lang="ru-RU" sz="3200" dirty="0" smtClean="0"/>
              <a:t>    </a:t>
            </a:r>
            <a:r>
              <a:rPr lang="ru-RU" sz="3200" b="1" dirty="0" err="1" smtClean="0">
                <a:solidFill>
                  <a:srgbClr val="00B0F0"/>
                </a:solidFill>
              </a:rPr>
              <a:t>середньохвильова</a:t>
            </a:r>
            <a:r>
              <a:rPr lang="ru-RU" sz="3200" b="1" dirty="0" smtClean="0">
                <a:solidFill>
                  <a:srgbClr val="00B0F0"/>
                </a:solidFill>
              </a:rPr>
              <a:t> область</a:t>
            </a:r>
            <a:r>
              <a:rPr lang="ru-RU" sz="3200" dirty="0" smtClean="0"/>
              <a:t>: λ = 2,5-50 мкм;</a:t>
            </a:r>
          </a:p>
          <a:p>
            <a:r>
              <a:rPr lang="ru-RU" sz="3200" dirty="0" smtClean="0"/>
              <a:t>    </a:t>
            </a:r>
            <a:r>
              <a:rPr lang="ru-RU" sz="3200" b="1" dirty="0" err="1" smtClean="0">
                <a:solidFill>
                  <a:srgbClr val="7030A0"/>
                </a:solidFill>
              </a:rPr>
              <a:t>довгохвильова</a:t>
            </a:r>
            <a:r>
              <a:rPr lang="ru-RU" sz="3200" b="1" dirty="0" smtClean="0">
                <a:solidFill>
                  <a:srgbClr val="7030A0"/>
                </a:solidFill>
              </a:rPr>
              <a:t> область</a:t>
            </a:r>
            <a:r>
              <a:rPr lang="ru-RU" sz="3200" dirty="0" smtClean="0"/>
              <a:t>: λ = 50-2000 мкм;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47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6176691" cy="11079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6600" dirty="0" err="1" smtClean="0"/>
              <a:t>Застосування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64778" y="2086379"/>
            <a:ext cx="328647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1.1. Медицина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9695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Інфрачервоні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медичних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цілях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сильно. Вони позитивно </a:t>
            </a:r>
            <a:r>
              <a:rPr lang="ru-RU" sz="2400" dirty="0" err="1" smtClean="0"/>
              <a:t>впливають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організм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85685"/>
            <a:ext cx="4265240" cy="2132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00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36712"/>
            <a:ext cx="523091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1.2. </a:t>
            </a:r>
            <a:r>
              <a:rPr lang="ru-RU" sz="2800" dirty="0" err="1" smtClean="0">
                <a:solidFill>
                  <a:srgbClr val="7030A0"/>
                </a:solidFill>
              </a:rPr>
              <a:t>Дистанційне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керування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Інфрачервоні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діоди</a:t>
            </a:r>
            <a:r>
              <a:rPr lang="ru-RU" sz="2400" dirty="0" smtClean="0"/>
              <a:t> і </a:t>
            </a:r>
            <a:r>
              <a:rPr lang="ru-RU" sz="2400" dirty="0" err="1" smtClean="0"/>
              <a:t>фотодіоди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повсюдно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в пультах </a:t>
            </a:r>
            <a:r>
              <a:rPr lang="ru-RU" sz="2400" dirty="0" err="1" smtClean="0"/>
              <a:t>дистанційного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, системах автоматики, </a:t>
            </a:r>
            <a:r>
              <a:rPr lang="ru-RU" sz="2400" dirty="0" err="1" smtClean="0"/>
              <a:t>охоронних</a:t>
            </a:r>
            <a:r>
              <a:rPr lang="ru-RU" sz="2400" dirty="0" smtClean="0"/>
              <a:t> системах,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мобільних</a:t>
            </a:r>
            <a:r>
              <a:rPr lang="ru-RU" sz="2400" dirty="0" smtClean="0"/>
              <a:t> телефонах і т. п. </a:t>
            </a:r>
            <a:r>
              <a:rPr lang="ru-RU" sz="2400" dirty="0" err="1" smtClean="0"/>
              <a:t>Інфрачервоні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промені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відволікають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в силу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невидимості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77071"/>
            <a:ext cx="3011264" cy="2318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6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692696"/>
            <a:ext cx="346601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1.3. При </a:t>
            </a:r>
            <a:r>
              <a:rPr lang="ru-RU" sz="2400" dirty="0" err="1" smtClean="0">
                <a:solidFill>
                  <a:srgbClr val="7030A0"/>
                </a:solidFill>
              </a:rPr>
              <a:t>фарбуванні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211" y="148478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Інфрачервоні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сушіння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лакофарбових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поверхонь</a:t>
            </a:r>
            <a:r>
              <a:rPr lang="ru-RU" sz="2400" dirty="0" smtClean="0"/>
              <a:t>. </a:t>
            </a:r>
            <a:r>
              <a:rPr lang="ru-RU" sz="2400" dirty="0" err="1" smtClean="0"/>
              <a:t>Інфрачервоний</a:t>
            </a:r>
            <a:r>
              <a:rPr lang="ru-RU" sz="2400" dirty="0" smtClean="0"/>
              <a:t> метод сушки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переваги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традиційним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конвекційним</a:t>
            </a:r>
            <a:r>
              <a:rPr lang="ru-RU" sz="2400" dirty="0" smtClean="0"/>
              <a:t> методом. У першу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безумовно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економічний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</a:t>
            </a:r>
            <a:r>
              <a:rPr lang="ru-RU" sz="2400" dirty="0" smtClean="0"/>
              <a:t>.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і </a:t>
            </a:r>
            <a:r>
              <a:rPr lang="ru-RU" sz="2400" dirty="0" err="1" smtClean="0"/>
              <a:t>витрачається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інфрачервоній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сушці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 тих же </a:t>
            </a:r>
            <a:r>
              <a:rPr lang="ru-RU" sz="2400" dirty="0" err="1" smtClean="0"/>
              <a:t>показників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традиційних</a:t>
            </a:r>
            <a:r>
              <a:rPr lang="ru-RU" sz="2400" dirty="0" smtClean="0"/>
              <a:t> методах.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06490"/>
            <a:ext cx="2678062" cy="2142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477193"/>
            <a:ext cx="2520280" cy="2201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20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92696"/>
            <a:ext cx="578716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1.4. </a:t>
            </a:r>
            <a:r>
              <a:rPr lang="ru-RU" sz="2400" dirty="0" err="1" smtClean="0">
                <a:solidFill>
                  <a:srgbClr val="7030A0"/>
                </a:solidFill>
              </a:rPr>
              <a:t>Стерилізація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харчових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продуктів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1"/>
            <a:ext cx="87352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інфрачервоного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стерілізіруют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продукти</a:t>
            </a:r>
            <a:r>
              <a:rPr lang="ru-RU" sz="2800" dirty="0" smtClean="0"/>
              <a:t> з метою </a:t>
            </a:r>
            <a:r>
              <a:rPr lang="ru-RU" sz="2800" dirty="0" err="1" smtClean="0"/>
              <a:t>дезінфекції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53" y="3304875"/>
            <a:ext cx="4067944" cy="3050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830" y="3392179"/>
            <a:ext cx="3950609" cy="2962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64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764704"/>
            <a:ext cx="40062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1.5. </a:t>
            </a:r>
            <a:r>
              <a:rPr lang="ru-RU" sz="2400" dirty="0" err="1" smtClean="0">
                <a:solidFill>
                  <a:srgbClr val="7030A0"/>
                </a:solidFill>
              </a:rPr>
              <a:t>Антикорозійне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засіб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Інфрачервоні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застосовуються</a:t>
            </a:r>
            <a:r>
              <a:rPr lang="ru-RU" sz="2800" dirty="0" smtClean="0"/>
              <a:t> з метою </a:t>
            </a: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корозії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поверхонь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покриваються</a:t>
            </a:r>
            <a:r>
              <a:rPr lang="ru-RU" sz="2800" dirty="0" smtClean="0"/>
              <a:t> лаком.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40" y="3749918"/>
            <a:ext cx="4561350" cy="2698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83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</TotalTime>
  <Words>601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інфрачервоне випромінювання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інфрачервоне випромінювання</dc:title>
  <dc:creator>XTreme.ws</dc:creator>
  <cp:lastModifiedBy>XTreme.ws</cp:lastModifiedBy>
  <cp:revision>4</cp:revision>
  <dcterms:created xsi:type="dcterms:W3CDTF">2014-01-27T15:20:47Z</dcterms:created>
  <dcterms:modified xsi:type="dcterms:W3CDTF">2014-01-27T15:53:55Z</dcterms:modified>
</cp:coreProperties>
</file>