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42" r:id="rId4"/>
    <p:sldId id="343" r:id="rId5"/>
    <p:sldId id="260" r:id="rId6"/>
    <p:sldId id="259" r:id="rId7"/>
    <p:sldId id="261" r:id="rId8"/>
    <p:sldId id="258" r:id="rId9"/>
    <p:sldId id="321" r:id="rId10"/>
    <p:sldId id="346" r:id="rId11"/>
    <p:sldId id="322" r:id="rId12"/>
    <p:sldId id="359" r:id="rId13"/>
    <p:sldId id="320" r:id="rId14"/>
    <p:sldId id="347" r:id="rId15"/>
    <p:sldId id="324" r:id="rId16"/>
    <p:sldId id="355" r:id="rId17"/>
    <p:sldId id="348" r:id="rId18"/>
    <p:sldId id="325" r:id="rId19"/>
    <p:sldId id="323"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9" r:id="rId37"/>
    <p:sldId id="350" r:id="rId38"/>
    <p:sldId id="351" r:id="rId39"/>
    <p:sldId id="352" r:id="rId40"/>
    <p:sldId id="353" r:id="rId41"/>
    <p:sldId id="344" r:id="rId42"/>
    <p:sldId id="357" r:id="rId43"/>
    <p:sldId id="360" r:id="rId44"/>
    <p:sldId id="356" r:id="rId45"/>
    <p:sldId id="361" r:id="rId46"/>
    <p:sldId id="362" r:id="rId47"/>
    <p:sldId id="363" r:id="rId48"/>
    <p:sldId id="364" r:id="rId49"/>
    <p:sldId id="369" r:id="rId50"/>
    <p:sldId id="365" r:id="rId51"/>
    <p:sldId id="366" r:id="rId52"/>
    <p:sldId id="367" r:id="rId53"/>
    <p:sldId id="345" r:id="rId54"/>
    <p:sldId id="370" r:id="rId55"/>
    <p:sldId id="269" r:id="rId56"/>
    <p:sldId id="270" r:id="rId57"/>
    <p:sldId id="271" r:id="rId58"/>
    <p:sldId id="272" r:id="rId59"/>
    <p:sldId id="273" r:id="rId60"/>
    <p:sldId id="274" r:id="rId61"/>
    <p:sldId id="275" r:id="rId62"/>
    <p:sldId id="276" r:id="rId63"/>
    <p:sldId id="277" r:id="rId64"/>
    <p:sldId id="278" r:id="rId65"/>
    <p:sldId id="279" r:id="rId66"/>
    <p:sldId id="280" r:id="rId67"/>
    <p:sldId id="281" r:id="rId68"/>
    <p:sldId id="282" r:id="rId69"/>
    <p:sldId id="283" r:id="rId70"/>
    <p:sldId id="284" r:id="rId71"/>
    <p:sldId id="285" r:id="rId72"/>
    <p:sldId id="286" r:id="rId73"/>
    <p:sldId id="287" r:id="rId74"/>
    <p:sldId id="288" r:id="rId75"/>
    <p:sldId id="289" r:id="rId76"/>
    <p:sldId id="290" r:id="rId77"/>
    <p:sldId id="291" r:id="rId78"/>
    <p:sldId id="293" r:id="rId79"/>
    <p:sldId id="294" r:id="rId80"/>
    <p:sldId id="295" r:id="rId81"/>
    <p:sldId id="296" r:id="rId82"/>
    <p:sldId id="297" r:id="rId83"/>
    <p:sldId id="298" r:id="rId84"/>
    <p:sldId id="299" r:id="rId85"/>
    <p:sldId id="300" r:id="rId86"/>
    <p:sldId id="301" r:id="rId87"/>
    <p:sldId id="302" r:id="rId88"/>
    <p:sldId id="303" r:id="rId89"/>
    <p:sldId id="304" r:id="rId90"/>
    <p:sldId id="305" r:id="rId91"/>
    <p:sldId id="306" r:id="rId92"/>
    <p:sldId id="307" r:id="rId93"/>
    <p:sldId id="308" r:id="rId94"/>
    <p:sldId id="309" r:id="rId95"/>
    <p:sldId id="310" r:id="rId96"/>
    <p:sldId id="312" r:id="rId97"/>
    <p:sldId id="313" r:id="rId98"/>
    <p:sldId id="314" r:id="rId99"/>
    <p:sldId id="315" r:id="rId100"/>
    <p:sldId id="316" r:id="rId101"/>
    <p:sldId id="317" r:id="rId102"/>
    <p:sldId id="318" r:id="rId103"/>
    <p:sldId id="319" r:id="rId104"/>
    <p:sldId id="354" r:id="rId105"/>
    <p:sldId id="358" r:id="rId10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FFCC"/>
    <a:srgbClr val="FFCC99"/>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60" autoAdjust="0"/>
  </p:normalViewPr>
  <p:slideViewPr>
    <p:cSldViewPr>
      <p:cViewPr>
        <p:scale>
          <a:sx n="60" d="100"/>
          <a:sy n="60" d="100"/>
        </p:scale>
        <p:origin x="-159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2800"/>
            </a:pPr>
            <a:r>
              <a:rPr lang="ru-RU" sz="4400" dirty="0" smtClean="0"/>
              <a:t>Результаты выборов</a:t>
            </a:r>
            <a:endParaRPr lang="ru-RU" sz="4400" dirty="0"/>
          </a:p>
        </c:rich>
      </c:tx>
      <c:layout/>
    </c:title>
    <c:view3D>
      <c:rotX val="75"/>
      <c:perspective val="30"/>
    </c:view3D>
    <c:plotArea>
      <c:layout/>
      <c:pie3DChart>
        <c:varyColors val="1"/>
        <c:ser>
          <c:idx val="0"/>
          <c:order val="0"/>
          <c:explosion val="25"/>
          <c:dLbls>
            <c:numFmt formatCode="0.00%" sourceLinked="0"/>
            <c:showPercent val="1"/>
            <c:showLeaderLines val="1"/>
          </c:dLbls>
          <c:cat>
            <c:strLit>
              <c:ptCount val="4"/>
              <c:pt idx="0">
                <c:v>Обама</c:v>
              </c:pt>
              <c:pt idx="1">
                <c:v>Ромни</c:v>
              </c:pt>
              <c:pt idx="2">
                <c:v>Джонсон</c:v>
              </c:pt>
              <c:pt idx="3">
                <c:v>Стайн</c:v>
              </c:pt>
            </c:strLit>
          </c:cat>
          <c:val>
            <c:numRef>
              <c:f>Лист1!$C$53:$F$53</c:f>
              <c:numCache>
                <c:formatCode>#,##0</c:formatCode>
                <c:ptCount val="4"/>
                <c:pt idx="0">
                  <c:v>65899660</c:v>
                </c:pt>
                <c:pt idx="1">
                  <c:v>60932152</c:v>
                </c:pt>
                <c:pt idx="2">
                  <c:v>1275804</c:v>
                </c:pt>
                <c:pt idx="3">
                  <c:v>469501</c:v>
                </c:pt>
              </c:numCache>
            </c:numRef>
          </c:val>
        </c:ser>
        <c:ser>
          <c:idx val="1"/>
          <c:order val="1"/>
          <c:explosion val="25"/>
          <c:dLbls>
            <c:showPercent val="1"/>
            <c:showLeaderLines val="1"/>
          </c:dLbls>
          <c:cat>
            <c:strLit>
              <c:ptCount val="4"/>
              <c:pt idx="0">
                <c:v>Обама</c:v>
              </c:pt>
              <c:pt idx="1">
                <c:v>Ромни</c:v>
              </c:pt>
              <c:pt idx="2">
                <c:v>Джонсон</c:v>
              </c:pt>
              <c:pt idx="3">
                <c:v>Стайн</c:v>
              </c:pt>
            </c:strLit>
          </c:cat>
          <c:val>
            <c:numRef>
              <c:f>Лист1!$C$54:$F$54</c:f>
              <c:numCache>
                <c:formatCode>0.00%</c:formatCode>
                <c:ptCount val="4"/>
                <c:pt idx="0">
                  <c:v>-0.51060000000000005</c:v>
                </c:pt>
                <c:pt idx="1">
                  <c:v>-0.47210000000000002</c:v>
                </c:pt>
                <c:pt idx="2">
                  <c:v>-9.9000000000000043E-3</c:v>
                </c:pt>
                <c:pt idx="3">
                  <c:v>-3.6000000000000012E-3</c:v>
                </c:pt>
              </c:numCache>
            </c:numRef>
          </c:val>
        </c:ser>
        <c:dLbls>
          <c:showPercent val="1"/>
        </c:dLbls>
      </c:pie3DChart>
    </c:plotArea>
    <c:legend>
      <c:legendPos val="r"/>
      <c:layout>
        <c:manualLayout>
          <c:xMode val="edge"/>
          <c:yMode val="edge"/>
          <c:x val="0.84489238845144354"/>
          <c:y val="0.3013398950131233"/>
          <c:w val="0.14677427821522315"/>
          <c:h val="0.43009798775153107"/>
        </c:manualLayout>
      </c:layout>
      <c:txPr>
        <a:bodyPr/>
        <a:lstStyle/>
        <a:p>
          <a:pPr rtl="0">
            <a:defRPr sz="2000"/>
          </a:pPr>
          <a:endParaRPr lang="ru-RU"/>
        </a:p>
      </c:txPr>
    </c:legend>
    <c:plotVisOnly val="1"/>
    <c:dispBlanksAs val="zero"/>
  </c:chart>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F9495F-5B4D-48B5-85AF-4B17C0193D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2E9E97F-6015-4803-A7AE-D5A526EA03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E02633B-F18D-4927-81E8-B7A6D44BAAB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6082C1F-AA37-4498-95AF-22B165557E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C464F40-A273-4E51-BCB6-78418A3677E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C959DB0-9D4F-42D8-9BA7-C530CF8525C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35F978D-2494-4ABF-93D2-66EE9C002FE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FCB1F3A-4CC4-4BF0-92E3-EE1111A3DCF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0AEB090-272D-42C9-A496-AE3A884B5EB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2F8E7B7-649C-4CC6-A9EE-47B003E7C65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F069B03-42C6-41FD-8E1C-2F7CF35A46C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7691638-090E-47D6-B40F-B19F2BCEFFA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BEF866-C8AD-4DC6-87BF-C1652375B7D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6" Type="http://schemas.openxmlformats.org/officeDocument/2006/relationships/slide" Target="slide14.xml"/><Relationship Id="rId5" Type="http://schemas.openxmlformats.org/officeDocument/2006/relationships/slide" Target="slide15.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slide" Target="slide38.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slide" Target="slide3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slide" Target="slide3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4" Type="http://schemas.openxmlformats.org/officeDocument/2006/relationships/slide" Target="slide38.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slide" Target="slide3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slide" Target="slide40.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slide" Target="slide4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slide" Target="slide39.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slide" Target="slide3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slide" Target="slide3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slide" Target="slide37.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slide" Target="slide40.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slide" Target="slide37.xml"/><Relationship Id="rId5" Type="http://schemas.openxmlformats.org/officeDocument/2006/relationships/slide" Target="slide8.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8.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9.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40.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audio" Target="file:///H:\&#1072;&#1084;&#1077;&#1088;&#1080;&#1082;&#1072;\National-Anthem-of-The-USA-Nacional_nyy-gimn-SShA(muzofon.com).mp3"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9.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42.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slide" Target="slide4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1.xml"/><Relationship Id="rId1" Type="http://schemas.openxmlformats.org/officeDocument/2006/relationships/slideLayout" Target="../slideLayouts/slideLayout12.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1.xml"/><Relationship Id="rId1" Type="http://schemas.openxmlformats.org/officeDocument/2006/relationships/slideLayout" Target="../slideLayouts/slideLayout12.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42.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slide" Target="slide51.xml"/><Relationship Id="rId1" Type="http://schemas.openxmlformats.org/officeDocument/2006/relationships/slideLayout" Target="../slideLayouts/slideLayout12.xml"/><Relationship Id="rId6" Type="http://schemas.openxmlformats.org/officeDocument/2006/relationships/slide" Target="slide50.xml"/><Relationship Id="rId5" Type="http://schemas.openxmlformats.org/officeDocument/2006/relationships/image" Target="../media/image44.jpeg"/><Relationship Id="rId4" Type="http://schemas.openxmlformats.org/officeDocument/2006/relationships/slide" Target="slide48.xml"/><Relationship Id="rId9"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6.xml"/><Relationship Id="rId1" Type="http://schemas.openxmlformats.org/officeDocument/2006/relationships/slideLayout" Target="../slideLayouts/slideLayout12.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46.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55.xml"/><Relationship Id="rId4" Type="http://schemas.openxmlformats.org/officeDocument/2006/relationships/hyperlink" Target="http://ru.wikipedia.org/wiki/%D0%90%D0%BD%D0%B3%D0%BB%D0%B8%D0%B9%D1%81%D0%BA%D0%B8%D0%B9_%D1%8F%D0%B7%D1%8B%D0%BA"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6.xml"/><Relationship Id="rId1" Type="http://schemas.openxmlformats.org/officeDocument/2006/relationships/slideLayout" Target="../slideLayouts/slideLayout12.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 Target="slide54.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13" Type="http://schemas.openxmlformats.org/officeDocument/2006/relationships/slide" Target="slide92.xml"/><Relationship Id="rId18" Type="http://schemas.openxmlformats.org/officeDocument/2006/relationships/slide" Target="slide75.xml"/><Relationship Id="rId26" Type="http://schemas.openxmlformats.org/officeDocument/2006/relationships/slide" Target="slide68.xml"/><Relationship Id="rId39" Type="http://schemas.openxmlformats.org/officeDocument/2006/relationships/slide" Target="slide72.xml"/><Relationship Id="rId3" Type="http://schemas.openxmlformats.org/officeDocument/2006/relationships/slide" Target="slide56.xml"/><Relationship Id="rId21" Type="http://schemas.openxmlformats.org/officeDocument/2006/relationships/slide" Target="slide80.xml"/><Relationship Id="rId34" Type="http://schemas.openxmlformats.org/officeDocument/2006/relationships/slide" Target="slide93.xml"/><Relationship Id="rId42" Type="http://schemas.openxmlformats.org/officeDocument/2006/relationships/slide" Target="slide102.xml"/><Relationship Id="rId47" Type="http://schemas.openxmlformats.org/officeDocument/2006/relationships/slide" Target="slide90.xml"/><Relationship Id="rId50" Type="http://schemas.openxmlformats.org/officeDocument/2006/relationships/slide" Target="slide62.xml"/><Relationship Id="rId7" Type="http://schemas.openxmlformats.org/officeDocument/2006/relationships/slide" Target="slide88.xml"/><Relationship Id="rId12" Type="http://schemas.openxmlformats.org/officeDocument/2006/relationships/slide" Target="slide77.xml"/><Relationship Id="rId17" Type="http://schemas.openxmlformats.org/officeDocument/2006/relationships/slide" Target="slide87.xml"/><Relationship Id="rId25" Type="http://schemas.openxmlformats.org/officeDocument/2006/relationships/slide" Target="slide78.xml"/><Relationship Id="rId33" Type="http://schemas.openxmlformats.org/officeDocument/2006/relationships/slide" Target="slide61.xml"/><Relationship Id="rId38" Type="http://schemas.openxmlformats.org/officeDocument/2006/relationships/slide" Target="slide95.xml"/><Relationship Id="rId46" Type="http://schemas.openxmlformats.org/officeDocument/2006/relationships/slide" Target="slide79.xml"/><Relationship Id="rId2" Type="http://schemas.openxmlformats.org/officeDocument/2006/relationships/image" Target="../media/image52.jpeg"/><Relationship Id="rId16" Type="http://schemas.openxmlformats.org/officeDocument/2006/relationships/image" Target="../media/image1.jpeg"/><Relationship Id="rId20" Type="http://schemas.openxmlformats.org/officeDocument/2006/relationships/slide" Target="slide99.xml"/><Relationship Id="rId29" Type="http://schemas.openxmlformats.org/officeDocument/2006/relationships/slide" Target="slide98.xml"/><Relationship Id="rId41" Type="http://schemas.openxmlformats.org/officeDocument/2006/relationships/slide" Target="slide97.xml"/><Relationship Id="rId1" Type="http://schemas.openxmlformats.org/officeDocument/2006/relationships/slideLayout" Target="../slideLayouts/slideLayout7.xml"/><Relationship Id="rId6" Type="http://schemas.openxmlformats.org/officeDocument/2006/relationships/slide" Target="slide59.xml"/><Relationship Id="rId11" Type="http://schemas.openxmlformats.org/officeDocument/2006/relationships/slide" Target="slide65.xml"/><Relationship Id="rId24" Type="http://schemas.openxmlformats.org/officeDocument/2006/relationships/slide" Target="slide64.xml"/><Relationship Id="rId32" Type="http://schemas.openxmlformats.org/officeDocument/2006/relationships/slide" Target="slide74.xml"/><Relationship Id="rId37" Type="http://schemas.openxmlformats.org/officeDocument/2006/relationships/slide" Target="slide91.xml"/><Relationship Id="rId40" Type="http://schemas.openxmlformats.org/officeDocument/2006/relationships/slide" Target="slide67.xml"/><Relationship Id="rId45" Type="http://schemas.openxmlformats.org/officeDocument/2006/relationships/slide" Target="slide85.xml"/><Relationship Id="rId5" Type="http://schemas.openxmlformats.org/officeDocument/2006/relationships/slide" Target="slide58.xml"/><Relationship Id="rId15" Type="http://schemas.openxmlformats.org/officeDocument/2006/relationships/slide" Target="slide101.xml"/><Relationship Id="rId23" Type="http://schemas.openxmlformats.org/officeDocument/2006/relationships/slide" Target="slide82.xml"/><Relationship Id="rId28" Type="http://schemas.openxmlformats.org/officeDocument/2006/relationships/slide" Target="slide81.xml"/><Relationship Id="rId36" Type="http://schemas.openxmlformats.org/officeDocument/2006/relationships/slide" Target="slide100.xml"/><Relationship Id="rId49" Type="http://schemas.openxmlformats.org/officeDocument/2006/relationships/slide" Target="slide86.xml"/><Relationship Id="rId10" Type="http://schemas.openxmlformats.org/officeDocument/2006/relationships/slide" Target="slide84.xml"/><Relationship Id="rId19" Type="http://schemas.openxmlformats.org/officeDocument/2006/relationships/slide" Target="slide94.xml"/><Relationship Id="rId31" Type="http://schemas.openxmlformats.org/officeDocument/2006/relationships/slide" Target="slide83.xml"/><Relationship Id="rId44" Type="http://schemas.openxmlformats.org/officeDocument/2006/relationships/slide" Target="slide89.xml"/><Relationship Id="rId52" Type="http://schemas.openxmlformats.org/officeDocument/2006/relationships/slide" Target="slide104.xml"/><Relationship Id="rId4" Type="http://schemas.openxmlformats.org/officeDocument/2006/relationships/slide" Target="slide57.xml"/><Relationship Id="rId9" Type="http://schemas.openxmlformats.org/officeDocument/2006/relationships/slide" Target="slide63.xml"/><Relationship Id="rId14" Type="http://schemas.openxmlformats.org/officeDocument/2006/relationships/slide" Target="slide96.xml"/><Relationship Id="rId22" Type="http://schemas.openxmlformats.org/officeDocument/2006/relationships/slide" Target="slide60.xml"/><Relationship Id="rId27" Type="http://schemas.openxmlformats.org/officeDocument/2006/relationships/slide" Target="slide73.xml"/><Relationship Id="rId30" Type="http://schemas.openxmlformats.org/officeDocument/2006/relationships/slide" Target="slide76.xml"/><Relationship Id="rId35" Type="http://schemas.openxmlformats.org/officeDocument/2006/relationships/slide" Target="slide71.xml"/><Relationship Id="rId43" Type="http://schemas.openxmlformats.org/officeDocument/2006/relationships/slide" Target="slide66.xml"/><Relationship Id="rId48" Type="http://schemas.openxmlformats.org/officeDocument/2006/relationships/slide" Target="slide70.xml"/><Relationship Id="rId8" Type="http://schemas.openxmlformats.org/officeDocument/2006/relationships/slide" Target="slide103.xml"/><Relationship Id="rId51" Type="http://schemas.openxmlformats.org/officeDocument/2006/relationships/slide" Target="slide69.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4.xml"/><Relationship Id="rId18" Type="http://schemas.openxmlformats.org/officeDocument/2006/relationships/slide" Target="slide29.xml"/><Relationship Id="rId3" Type="http://schemas.openxmlformats.org/officeDocument/2006/relationships/slide" Target="slide11.xml"/><Relationship Id="rId21" Type="http://schemas.openxmlformats.org/officeDocument/2006/relationships/slide" Target="slide33.xml"/><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slide" Target="slide28.xml"/><Relationship Id="rId2" Type="http://schemas.openxmlformats.org/officeDocument/2006/relationships/slide" Target="slide9.xml"/><Relationship Id="rId16" Type="http://schemas.openxmlformats.org/officeDocument/2006/relationships/slide" Target="slide27.xml"/><Relationship Id="rId20" Type="http://schemas.openxmlformats.org/officeDocument/2006/relationships/slide" Target="slide31.xml"/><Relationship Id="rId1" Type="http://schemas.openxmlformats.org/officeDocument/2006/relationships/slideLayout" Target="../slideLayouts/slideLayout12.xml"/><Relationship Id="rId6" Type="http://schemas.openxmlformats.org/officeDocument/2006/relationships/image" Target="../media/image1.jpeg"/><Relationship Id="rId11" Type="http://schemas.openxmlformats.org/officeDocument/2006/relationships/slide" Target="slide22.xml"/><Relationship Id="rId5" Type="http://schemas.openxmlformats.org/officeDocument/2006/relationships/slide" Target="slide13.xml"/><Relationship Id="rId15" Type="http://schemas.openxmlformats.org/officeDocument/2006/relationships/slide" Target="slide26.xml"/><Relationship Id="rId23" Type="http://schemas.openxmlformats.org/officeDocument/2006/relationships/slide" Target="slide35.xml"/><Relationship Id="rId10" Type="http://schemas.openxmlformats.org/officeDocument/2006/relationships/slide" Target="slide21.xml"/><Relationship Id="rId19" Type="http://schemas.openxmlformats.org/officeDocument/2006/relationships/slide" Target="slide30.xml"/><Relationship Id="rId4" Type="http://schemas.openxmlformats.org/officeDocument/2006/relationships/slide" Target="slide19.xml"/><Relationship Id="rId9" Type="http://schemas.openxmlformats.org/officeDocument/2006/relationships/slide" Target="slide20.xml"/><Relationship Id="rId14" Type="http://schemas.openxmlformats.org/officeDocument/2006/relationships/slide" Target="slide25.xml"/><Relationship Id="rId22" Type="http://schemas.openxmlformats.org/officeDocument/2006/relationships/slide" Target="slide34.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8.xml"/><Relationship Id="rId1" Type="http://schemas.openxmlformats.org/officeDocument/2006/relationships/slideLayout" Target="../slideLayouts/slideLayout12.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8000" r="-18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ru-RU" smtClean="0"/>
              <a:t>Барак Обама</a:t>
            </a:r>
          </a:p>
        </p:txBody>
      </p:sp>
      <p:pic>
        <p:nvPicPr>
          <p:cNvPr id="106498" name="Picture 2" descr="C:\Users\1\Desktop\14 группа (Шестаков, Голиков)\Презентация Америка\изображения (обработанные)\барак обама.jpg"/>
          <p:cNvPicPr>
            <a:picLocks noChangeAspect="1" noChangeArrowheads="1"/>
          </p:cNvPicPr>
          <p:nvPr/>
        </p:nvPicPr>
        <p:blipFill>
          <a:blip r:embed="rId2" cstate="print"/>
          <a:srcRect/>
          <a:stretch>
            <a:fillRect/>
          </a:stretch>
        </p:blipFill>
        <p:spPr bwMode="auto">
          <a:xfrm>
            <a:off x="1475554" y="1714488"/>
            <a:ext cx="6239718"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244" name="AutoShape 4">
            <a:hlinkClick r:id="rId3" action="ppaction://hlinksldjump" highlightClick="1"/>
          </p:cNvPr>
          <p:cNvSpPr>
            <a:spLocks noChangeArrowheads="1"/>
          </p:cNvSpPr>
          <p:nvPr/>
        </p:nvSpPr>
        <p:spPr bwMode="auto">
          <a:xfrm>
            <a:off x="7858125" y="6215063"/>
            <a:ext cx="1285875" cy="642937"/>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Заголовок 1"/>
          <p:cNvSpPr>
            <a:spLocks noGrp="1"/>
          </p:cNvSpPr>
          <p:nvPr>
            <p:ph type="title"/>
          </p:nvPr>
        </p:nvSpPr>
        <p:spPr>
          <a:xfrm>
            <a:off x="457200" y="0"/>
            <a:ext cx="8229600" cy="1143000"/>
          </a:xfrm>
        </p:spPr>
        <p:txBody>
          <a:bodyPr/>
          <a:lstStyle/>
          <a:p>
            <a:pPr eaLnBrk="1" hangingPunct="1"/>
            <a:r>
              <a:rPr lang="ru-RU" smtClean="0"/>
              <a:t>Флорида</a:t>
            </a:r>
          </a:p>
        </p:txBody>
      </p:sp>
      <p:sp>
        <p:nvSpPr>
          <p:cNvPr id="102403" name="Содержимое 2"/>
          <p:cNvSpPr>
            <a:spLocks noGrp="1"/>
          </p:cNvSpPr>
          <p:nvPr>
            <p:ph idx="1"/>
          </p:nvPr>
        </p:nvSpPr>
        <p:spPr>
          <a:xfrm>
            <a:off x="457200" y="1214438"/>
            <a:ext cx="8229600" cy="4525962"/>
          </a:xfrm>
        </p:spPr>
        <p:txBody>
          <a:bodyPr/>
          <a:lstStyle/>
          <a:p>
            <a:r>
              <a:rPr lang="ru-RU" sz="2000" smtClean="0"/>
              <a:t>Официальное название: State of Florida</a:t>
            </a:r>
          </a:p>
          <a:p>
            <a:r>
              <a:rPr lang="ru-RU" sz="2000" smtClean="0"/>
              <a:t>Столица штата: Таллахасси</a:t>
            </a:r>
          </a:p>
          <a:p>
            <a:r>
              <a:rPr lang="ru-RU" sz="2000" smtClean="0"/>
              <a:t>Самый крупный город: Майами</a:t>
            </a:r>
          </a:p>
          <a:p>
            <a:r>
              <a:rPr lang="ru-RU" sz="2000" smtClean="0"/>
              <a:t>Другие крупные города: Джэксонвилл, Тампа, Орландо, Сент-Питерсберг, Хайалиа, Орландо, Форт-Лодердейл, Пемброк-Пайнс, Голливуд, Корал-Спрингс, Кейп-Корал, Порт-Сент-Луси, Гейнсвилл, Клируотер, Майрамар.</a:t>
            </a:r>
          </a:p>
          <a:p>
            <a:r>
              <a:rPr lang="ru-RU" sz="2000" smtClean="0"/>
              <a:t>Прозвища штата: Солнечный штат, Штат аллигаторов, Вечнозеленый штат.</a:t>
            </a:r>
          </a:p>
          <a:p>
            <a:r>
              <a:rPr lang="ru-RU" sz="2000" smtClean="0"/>
              <a:t>Девиз штата: С нами Бог</a:t>
            </a:r>
          </a:p>
          <a:p>
            <a:r>
              <a:rPr lang="ru-RU" sz="2000" smtClean="0"/>
              <a:t>Почтовый индекс Флориды: FL</a:t>
            </a:r>
          </a:p>
          <a:p>
            <a:r>
              <a:rPr lang="ru-RU" sz="2000" smtClean="0"/>
              <a:t>Дата образования штата: 1845 год (27-й по порядку)</a:t>
            </a:r>
          </a:p>
          <a:p>
            <a:r>
              <a:rPr lang="ru-RU" sz="2000" smtClean="0"/>
              <a:t>Площадь: 170,5 тысяч кв.км. (22 место по стране.)</a:t>
            </a:r>
          </a:p>
          <a:p>
            <a:r>
              <a:rPr lang="ru-RU" sz="2000" smtClean="0"/>
              <a:t>Население: более 16 миллиона человек (4 место по стране).</a:t>
            </a:r>
          </a:p>
          <a:p>
            <a:pPr eaLnBrk="1" hangingPunct="1"/>
            <a:endParaRPr lang="ru-RU" sz="2000" smtClean="0"/>
          </a:p>
        </p:txBody>
      </p:sp>
      <p:sp>
        <p:nvSpPr>
          <p:cNvPr id="10240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Заголовок 1"/>
          <p:cNvSpPr>
            <a:spLocks noGrp="1"/>
          </p:cNvSpPr>
          <p:nvPr>
            <p:ph type="title"/>
          </p:nvPr>
        </p:nvSpPr>
        <p:spPr/>
        <p:txBody>
          <a:bodyPr/>
          <a:lstStyle/>
          <a:p>
            <a:pPr eaLnBrk="1" hangingPunct="1"/>
            <a:r>
              <a:rPr lang="ru-RU" smtClean="0"/>
              <a:t>Южная Дакота</a:t>
            </a:r>
          </a:p>
        </p:txBody>
      </p:sp>
      <p:sp>
        <p:nvSpPr>
          <p:cNvPr id="103427" name="Содержимое 2"/>
          <p:cNvSpPr>
            <a:spLocks noGrp="1"/>
          </p:cNvSpPr>
          <p:nvPr>
            <p:ph idx="1"/>
          </p:nvPr>
        </p:nvSpPr>
        <p:spPr/>
        <p:txBody>
          <a:bodyPr/>
          <a:lstStyle/>
          <a:p>
            <a:r>
              <a:rPr lang="ru-RU" sz="2000" smtClean="0"/>
              <a:t>Официальное название: State of South Dakota</a:t>
            </a:r>
          </a:p>
          <a:p>
            <a:r>
              <a:rPr lang="ru-RU" sz="2000" smtClean="0"/>
              <a:t>Столица штата: Пирр</a:t>
            </a:r>
          </a:p>
          <a:p>
            <a:r>
              <a:rPr lang="ru-RU" sz="2000" smtClean="0"/>
              <a:t>Самый крупный город: Су-Фолс</a:t>
            </a:r>
          </a:p>
          <a:p>
            <a:r>
              <a:rPr lang="ru-RU" sz="2000" smtClean="0"/>
              <a:t>Другие крупные города: Абердин, Брукингз, Брэндон, Вермилион, Гурон, Митчелл, Мэдисон, Рапид-Сити, Спирфиш, Стурджис, Уотертаун, Янктон.</a:t>
            </a:r>
          </a:p>
          <a:p>
            <a:r>
              <a:rPr lang="ru-RU" sz="2000" smtClean="0"/>
              <a:t>Прозвища штата: Штат горы Рашмор; Солнечный штат</a:t>
            </a:r>
          </a:p>
          <a:p>
            <a:r>
              <a:rPr lang="ru-RU" sz="2000" smtClean="0"/>
              <a:t>Девиз штата: Под Богом люди правят</a:t>
            </a:r>
          </a:p>
          <a:p>
            <a:r>
              <a:rPr lang="ru-RU" sz="2000" smtClean="0"/>
              <a:t>Почтовый индекс Южной Дакоты: SD</a:t>
            </a:r>
          </a:p>
          <a:p>
            <a:r>
              <a:rPr lang="ru-RU" sz="2000" smtClean="0"/>
              <a:t>Дата образования штата: 1889 год (40-й по порядку)</a:t>
            </a:r>
          </a:p>
          <a:p>
            <a:r>
              <a:rPr lang="ru-RU" sz="2000" smtClean="0"/>
              <a:t>Площадь: 200 тысяч кв.км. (17 место по стране.)</a:t>
            </a:r>
          </a:p>
          <a:p>
            <a:r>
              <a:rPr lang="ru-RU" sz="2000" smtClean="0"/>
              <a:t>Население: более 800 тысяч человек (46 место по стране).</a:t>
            </a:r>
          </a:p>
          <a:p>
            <a:pPr eaLnBrk="1" hangingPunct="1"/>
            <a:endParaRPr lang="ru-RU" sz="2000" smtClean="0"/>
          </a:p>
        </p:txBody>
      </p:sp>
      <p:sp>
        <p:nvSpPr>
          <p:cNvPr id="10342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Заголовок 1"/>
          <p:cNvSpPr>
            <a:spLocks noGrp="1"/>
          </p:cNvSpPr>
          <p:nvPr>
            <p:ph type="title"/>
          </p:nvPr>
        </p:nvSpPr>
        <p:spPr/>
        <p:txBody>
          <a:bodyPr/>
          <a:lstStyle/>
          <a:p>
            <a:pPr eaLnBrk="1" hangingPunct="1"/>
            <a:r>
              <a:rPr lang="ru-RU" smtClean="0"/>
              <a:t>Южная Каролина</a:t>
            </a:r>
          </a:p>
        </p:txBody>
      </p:sp>
      <p:sp>
        <p:nvSpPr>
          <p:cNvPr id="104451" name="Содержимое 2"/>
          <p:cNvSpPr>
            <a:spLocks noGrp="1"/>
          </p:cNvSpPr>
          <p:nvPr>
            <p:ph idx="1"/>
          </p:nvPr>
        </p:nvSpPr>
        <p:spPr/>
        <p:txBody>
          <a:bodyPr/>
          <a:lstStyle/>
          <a:p>
            <a:r>
              <a:rPr lang="ru-RU" sz="2000" smtClean="0"/>
              <a:t>Официальное название: State of South Carolina</a:t>
            </a:r>
          </a:p>
          <a:p>
            <a:r>
              <a:rPr lang="ru-RU" sz="2000" smtClean="0"/>
              <a:t>Столица штата: Колумбия</a:t>
            </a:r>
          </a:p>
          <a:p>
            <a:r>
              <a:rPr lang="ru-RU" sz="2000" smtClean="0"/>
              <a:t>Самый крупный город: Колумбия</a:t>
            </a:r>
          </a:p>
          <a:p>
            <a:r>
              <a:rPr lang="ru-RU" sz="2000" smtClean="0"/>
              <a:t>Другие крупные города: Эйкен, Андерсон, Чарльстон, Флоренс, Гринвилл, Миртл-Бич, Норт-Чарльстон, Рок-Хилл, Спартанбург, Самтер.</a:t>
            </a:r>
          </a:p>
          <a:p>
            <a:r>
              <a:rPr lang="ru-RU" sz="2000" smtClean="0"/>
              <a:t>Прозвища штата: Штат сабаловых пальм.</a:t>
            </a:r>
          </a:p>
          <a:p>
            <a:r>
              <a:rPr lang="ru-RU" sz="2000" smtClean="0"/>
              <a:t>Девиз штата: Улыбающиеся лица, красивые места</a:t>
            </a:r>
          </a:p>
          <a:p>
            <a:r>
              <a:rPr lang="ru-RU" sz="2000" smtClean="0"/>
              <a:t>Почтовый индекс Южной Каролины: SC</a:t>
            </a:r>
          </a:p>
          <a:p>
            <a:r>
              <a:rPr lang="ru-RU" sz="2000" smtClean="0"/>
              <a:t>Дата образования штата: 1788 год (8-й по порядку)</a:t>
            </a:r>
          </a:p>
          <a:p>
            <a:r>
              <a:rPr lang="ru-RU" sz="2000" smtClean="0"/>
              <a:t>Площадь: 83 тысячи кв.км. (40 место по стране.)</a:t>
            </a:r>
          </a:p>
          <a:p>
            <a:r>
              <a:rPr lang="ru-RU" sz="2000" smtClean="0"/>
              <a:t>Население: более 4 миллиона человек (26 место по стране).</a:t>
            </a:r>
          </a:p>
          <a:p>
            <a:pPr eaLnBrk="1" hangingPunct="1"/>
            <a:endParaRPr lang="ru-RU" sz="2000" smtClean="0"/>
          </a:p>
        </p:txBody>
      </p:sp>
      <p:sp>
        <p:nvSpPr>
          <p:cNvPr id="10445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Заголовок 1"/>
          <p:cNvSpPr>
            <a:spLocks noGrp="1"/>
          </p:cNvSpPr>
          <p:nvPr>
            <p:ph type="title"/>
          </p:nvPr>
        </p:nvSpPr>
        <p:spPr/>
        <p:txBody>
          <a:bodyPr/>
          <a:lstStyle/>
          <a:p>
            <a:pPr eaLnBrk="1" hangingPunct="1"/>
            <a:r>
              <a:rPr lang="ru-RU" smtClean="0"/>
              <a:t>Юта</a:t>
            </a:r>
          </a:p>
        </p:txBody>
      </p:sp>
      <p:sp>
        <p:nvSpPr>
          <p:cNvPr id="105475" name="Содержимое 2"/>
          <p:cNvSpPr>
            <a:spLocks noGrp="1"/>
          </p:cNvSpPr>
          <p:nvPr>
            <p:ph idx="1"/>
          </p:nvPr>
        </p:nvSpPr>
        <p:spPr/>
        <p:txBody>
          <a:bodyPr/>
          <a:lstStyle/>
          <a:p>
            <a:r>
              <a:rPr lang="ru-RU" sz="2000" smtClean="0"/>
              <a:t>Официальное название: State of Utah</a:t>
            </a:r>
          </a:p>
          <a:p>
            <a:r>
              <a:rPr lang="ru-RU" sz="2000" smtClean="0"/>
              <a:t>Столица штата: Солт-Лейк-Сити</a:t>
            </a:r>
          </a:p>
          <a:p>
            <a:r>
              <a:rPr lang="ru-RU" sz="2000" smtClean="0"/>
              <a:t>Самый крупный город: Солт-Лейк-Сити</a:t>
            </a:r>
          </a:p>
          <a:p>
            <a:r>
              <a:rPr lang="ru-RU" sz="2000" smtClean="0"/>
              <a:t>Другие крупные города: Вест-Вэлли-Сити, Прово, Уэст-Джордан, Санди, Орем, Огден, Сент-Джордж, Лейтон, Тэйлорсвилл.</a:t>
            </a:r>
          </a:p>
          <a:p>
            <a:r>
              <a:rPr lang="ru-RU" sz="2000" smtClean="0"/>
              <a:t>Прозвища штата: Штат-Улей.</a:t>
            </a:r>
          </a:p>
          <a:p>
            <a:r>
              <a:rPr lang="ru-RU" sz="2000" smtClean="0"/>
              <a:t>Девиз штата: Трудолюбие</a:t>
            </a:r>
          </a:p>
          <a:p>
            <a:r>
              <a:rPr lang="ru-RU" sz="2000" smtClean="0"/>
              <a:t>Почтовый индекс Юты: UT</a:t>
            </a:r>
          </a:p>
          <a:p>
            <a:r>
              <a:rPr lang="ru-RU" sz="2000" smtClean="0"/>
              <a:t>Дата образования штата: 1896 год (45-й по порядку)</a:t>
            </a:r>
          </a:p>
          <a:p>
            <a:r>
              <a:rPr lang="ru-RU" sz="2000" smtClean="0"/>
              <a:t>Площадь: 219,9 тысячи кв.км. (13 место по стране.)</a:t>
            </a:r>
          </a:p>
          <a:p>
            <a:r>
              <a:rPr lang="ru-RU" sz="2000" smtClean="0"/>
              <a:t>Население: более 2,2 миллиона человек (34 место по стране).</a:t>
            </a:r>
          </a:p>
          <a:p>
            <a:pPr eaLnBrk="1" hangingPunct="1"/>
            <a:endParaRPr lang="ru-RU" sz="2000" smtClean="0"/>
          </a:p>
        </p:txBody>
      </p:sp>
      <p:sp>
        <p:nvSpPr>
          <p:cNvPr id="10547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Заголовок 1"/>
          <p:cNvSpPr>
            <a:spLocks noGrp="1"/>
          </p:cNvSpPr>
          <p:nvPr>
            <p:ph type="title"/>
          </p:nvPr>
        </p:nvSpPr>
        <p:spPr/>
        <p:txBody>
          <a:bodyPr/>
          <a:lstStyle/>
          <a:p>
            <a:r>
              <a:rPr lang="ru-RU" smtClean="0"/>
              <a:t>Вашингтон (Округ Колумбия)</a:t>
            </a:r>
          </a:p>
        </p:txBody>
      </p:sp>
      <p:sp>
        <p:nvSpPr>
          <p:cNvPr id="106499" name="Содержимое 2"/>
          <p:cNvSpPr>
            <a:spLocks noGrp="1"/>
          </p:cNvSpPr>
          <p:nvPr>
            <p:ph idx="1"/>
          </p:nvPr>
        </p:nvSpPr>
        <p:spPr/>
        <p:txBody>
          <a:bodyPr/>
          <a:lstStyle/>
          <a:p>
            <a:pPr fontAlgn="t"/>
            <a:r>
              <a:rPr lang="ru-RU" sz="2000" smtClean="0"/>
              <a:t>Мэр Винсент Грэй</a:t>
            </a:r>
          </a:p>
          <a:p>
            <a:pPr fontAlgn="t"/>
            <a:r>
              <a:rPr lang="ru-RU" sz="2000" smtClean="0"/>
              <a:t>Основан1790</a:t>
            </a:r>
          </a:p>
          <a:p>
            <a:pPr fontAlgn="t"/>
            <a:r>
              <a:rPr lang="ru-RU" sz="2000" smtClean="0"/>
              <a:t>Площадь177 км²</a:t>
            </a:r>
          </a:p>
          <a:p>
            <a:pPr fontAlgn="t"/>
            <a:r>
              <a:rPr lang="ru-RU" sz="2000" smtClean="0"/>
              <a:t>Высота центра125 м</a:t>
            </a:r>
          </a:p>
          <a:p>
            <a:pPr fontAlgn="t"/>
            <a:r>
              <a:rPr lang="ru-RU" sz="2000" smtClean="0"/>
              <a:t>Население601 723 человек (2010)</a:t>
            </a:r>
          </a:p>
          <a:p>
            <a:pPr fontAlgn="t"/>
            <a:r>
              <a:rPr lang="ru-RU" sz="2000" smtClean="0"/>
              <a:t>Плотность3771 чел./км²</a:t>
            </a:r>
          </a:p>
          <a:p>
            <a:pPr fontAlgn="t"/>
            <a:r>
              <a:rPr lang="ru-RU" sz="2000" smtClean="0"/>
              <a:t>Агломерация5,4 млн</a:t>
            </a:r>
          </a:p>
          <a:p>
            <a:pPr fontAlgn="t"/>
            <a:r>
              <a:rPr lang="ru-RU" sz="2000" smtClean="0"/>
              <a:t>Часовой пояс UTC-5, летом UTC-4</a:t>
            </a:r>
          </a:p>
          <a:p>
            <a:pPr fontAlgn="t"/>
            <a:r>
              <a:rPr lang="ru-RU" sz="2000" smtClean="0"/>
              <a:t>Телефонный код +1 202</a:t>
            </a:r>
          </a:p>
          <a:p>
            <a:pPr fontAlgn="t"/>
            <a:r>
              <a:rPr lang="ru-RU" sz="2000" smtClean="0"/>
              <a:t>Почтовые индексы 20001-20098, 20201-20599</a:t>
            </a:r>
          </a:p>
          <a:p>
            <a:endParaRPr lang="ru-RU" smtClean="0"/>
          </a:p>
        </p:txBody>
      </p:sp>
      <p:sp>
        <p:nvSpPr>
          <p:cNvPr id="10650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8000" r="-18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ru-RU" smtClean="0"/>
              <a:t>Вице-президент США</a:t>
            </a:r>
          </a:p>
        </p:txBody>
      </p:sp>
      <p:sp>
        <p:nvSpPr>
          <p:cNvPr id="1126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1268" name="TextBox 4"/>
          <p:cNvSpPr txBox="1">
            <a:spLocks noChangeArrowheads="1"/>
          </p:cNvSpPr>
          <p:nvPr/>
        </p:nvSpPr>
        <p:spPr bwMode="auto">
          <a:xfrm>
            <a:off x="900113" y="1700213"/>
            <a:ext cx="7272337" cy="3970337"/>
          </a:xfrm>
          <a:prstGeom prst="rect">
            <a:avLst/>
          </a:prstGeom>
          <a:noFill/>
          <a:ln w="9525">
            <a:noFill/>
            <a:miter lim="800000"/>
            <a:headEnd/>
            <a:tailEnd/>
          </a:ln>
        </p:spPr>
        <p:txBody>
          <a:bodyPr>
            <a:spAutoFit/>
          </a:bodyPr>
          <a:lstStyle/>
          <a:p>
            <a:r>
              <a:rPr lang="ru-RU" b="1"/>
              <a:t>Вице-президент США</a:t>
            </a:r>
            <a:r>
              <a:rPr lang="ru-RU"/>
              <a:t> (англ. </a:t>
            </a:r>
            <a:r>
              <a:rPr lang="ru-RU" i="1"/>
              <a:t>Vice President of the United States</a:t>
            </a:r>
            <a:r>
              <a:rPr lang="ru-RU"/>
              <a:t>) — второе по важности должностное лицо в системе исполнительной ветви федерального правительства США. Основная конституционная функция вице-президента заключается в том, что он сменяет президента США в случае его кончины, отставки или отрешения от должности. Так как вице-президент США также формально возглавляет Сенат США, верхнюю палату Конгресса, вопрос о том, к какой ветви власти относится данный пост — к исполнительной или законодательной — дискуссионен.</a:t>
            </a:r>
          </a:p>
          <a:p>
            <a:r>
              <a:rPr lang="ru-RU"/>
              <a:t>Действующим вице-президентом США является </a:t>
            </a:r>
            <a:r>
              <a:rPr lang="ru-RU">
                <a:hlinkClick r:id="rId4" action="ppaction://hlinksldjump"/>
              </a:rPr>
              <a:t>Джозеф Байден</a:t>
            </a:r>
            <a:r>
              <a:rPr lang="ru-RU"/>
              <a:t>, вступивший в должность 20 января 2009 год. Переизбран вместе с Президентом США 7 ноября 2012 года</a:t>
            </a:r>
          </a:p>
          <a:p>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r>
              <a:rPr lang="ru-RU" smtClean="0"/>
              <a:t>Джозеф Байден</a:t>
            </a:r>
          </a:p>
        </p:txBody>
      </p:sp>
      <p:pic>
        <p:nvPicPr>
          <p:cNvPr id="110594" name="Picture 2" descr="H:\америка\изображения (обработанные)\Джозеф Байден вице-президент.jpg"/>
          <p:cNvPicPr>
            <a:picLocks noChangeAspect="1" noChangeArrowheads="1"/>
          </p:cNvPicPr>
          <p:nvPr/>
        </p:nvPicPr>
        <p:blipFill>
          <a:blip r:embed="rId2" cstate="print"/>
          <a:srcRect/>
          <a:stretch>
            <a:fillRect/>
          </a:stretch>
        </p:blipFill>
        <p:spPr bwMode="auto">
          <a:xfrm>
            <a:off x="2699792" y="1484784"/>
            <a:ext cx="3748623"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292"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mtClean="0"/>
              <a:t>Конгресс США</a:t>
            </a:r>
          </a:p>
        </p:txBody>
      </p:sp>
      <p:sp>
        <p:nvSpPr>
          <p:cNvPr id="1331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3316" name="TextBox 5"/>
          <p:cNvSpPr txBox="1">
            <a:spLocks noChangeArrowheads="1"/>
          </p:cNvSpPr>
          <p:nvPr/>
        </p:nvSpPr>
        <p:spPr bwMode="auto">
          <a:xfrm>
            <a:off x="1285875" y="2643188"/>
            <a:ext cx="6643688" cy="2308225"/>
          </a:xfrm>
          <a:prstGeom prst="rect">
            <a:avLst/>
          </a:prstGeom>
          <a:noFill/>
          <a:ln w="9525">
            <a:noFill/>
            <a:miter lim="800000"/>
            <a:headEnd/>
            <a:tailEnd/>
          </a:ln>
        </p:spPr>
        <p:txBody>
          <a:bodyPr>
            <a:spAutoFit/>
          </a:bodyPr>
          <a:lstStyle/>
          <a:p>
            <a:r>
              <a:rPr lang="ru-RU" b="1"/>
              <a:t>Конгресс США</a:t>
            </a:r>
            <a:r>
              <a:rPr lang="ru-RU"/>
              <a:t> (англ. </a:t>
            </a:r>
            <a:r>
              <a:rPr lang="ru-RU" i="1"/>
              <a:t>United States Congress</a:t>
            </a:r>
            <a:r>
              <a:rPr lang="ru-RU"/>
              <a:t>) — законодательный орган, один из трёх высших федеральных органов государственной власти США. Полномочия определены Конституцией США. Конгресс является двухпалатным, состоящим из </a:t>
            </a:r>
            <a:r>
              <a:rPr lang="ru-RU">
                <a:hlinkClick r:id="rId4" action="ppaction://hlinksldjump"/>
              </a:rPr>
              <a:t>Сената</a:t>
            </a:r>
            <a:r>
              <a:rPr lang="ru-RU"/>
              <a:t> и </a:t>
            </a:r>
            <a:r>
              <a:rPr lang="ru-RU">
                <a:hlinkClick r:id="rId5" action="ppaction://hlinksldjump"/>
              </a:rPr>
              <a:t>Палаты представителей</a:t>
            </a:r>
            <a:r>
              <a:rPr lang="ru-RU"/>
              <a:t>. Заседает в </a:t>
            </a:r>
            <a:r>
              <a:rPr lang="ru-RU">
                <a:hlinkClick r:id="rId6" action="ppaction://hlinksldjump"/>
              </a:rPr>
              <a:t>Капитолии Вашингтона</a:t>
            </a:r>
            <a:r>
              <a:rPr lang="ru-RU"/>
              <a:t>.</a:t>
            </a:r>
          </a:p>
          <a:p>
            <a:r>
              <a:rPr lang="ru-RU"/>
              <a:t> </a:t>
            </a:r>
          </a:p>
          <a:p>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ru-RU" smtClean="0"/>
              <a:t>Капитолий Вашингтона</a:t>
            </a:r>
          </a:p>
        </p:txBody>
      </p:sp>
      <p:sp>
        <p:nvSpPr>
          <p:cNvPr id="1433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4340" name="TextBox 4"/>
          <p:cNvSpPr txBox="1">
            <a:spLocks noChangeArrowheads="1"/>
          </p:cNvSpPr>
          <p:nvPr/>
        </p:nvSpPr>
        <p:spPr bwMode="auto">
          <a:xfrm>
            <a:off x="785813" y="1428750"/>
            <a:ext cx="3714750" cy="5632450"/>
          </a:xfrm>
          <a:prstGeom prst="rect">
            <a:avLst/>
          </a:prstGeom>
          <a:noFill/>
          <a:ln w="9525">
            <a:noFill/>
            <a:miter lim="800000"/>
            <a:headEnd/>
            <a:tailEnd/>
          </a:ln>
        </p:spPr>
        <p:txBody>
          <a:bodyPr>
            <a:spAutoFit/>
          </a:bodyPr>
          <a:lstStyle/>
          <a:p>
            <a:r>
              <a:rPr lang="ru-RU" b="1"/>
              <a:t>Капитолий</a:t>
            </a:r>
            <a:r>
              <a:rPr lang="ru-RU"/>
              <a:t> (</a:t>
            </a:r>
            <a:r>
              <a:rPr lang="ru-RU" i="1"/>
              <a:t>United States Capitol</a:t>
            </a:r>
            <a:r>
              <a:rPr lang="ru-RU"/>
              <a:t>) — местопребывание Конгресса США на Капитолийском холме в Вашингтоне, идейно-градостроительный центр округа Колумбия. Соединяется с Монументом Вашингтона и Монументом Линкольна 1800-метровой Национальной аллеей. К востоку от парламентского центра раскинулись Библиотека Конгресса и резиденция </a:t>
            </a:r>
            <a:r>
              <a:rPr lang="ru-RU">
                <a:hlinkClick r:id="rId4" action="ppaction://hlinksldjump"/>
              </a:rPr>
              <a:t>Верховного суда США</a:t>
            </a:r>
            <a:r>
              <a:rPr lang="ru-RU"/>
              <a:t> (до 1935 г. заседания Верховного суда проходили в самом Капитолии).</a:t>
            </a:r>
          </a:p>
          <a:p>
            <a:r>
              <a:rPr lang="ru-RU"/>
              <a:t> </a:t>
            </a:r>
          </a:p>
          <a:p>
            <a:endParaRPr lang="ru-RU"/>
          </a:p>
        </p:txBody>
      </p:sp>
      <p:pic>
        <p:nvPicPr>
          <p:cNvPr id="107522" name="Picture 2" descr="D:\14 группа (Шестаков, Голиков)\Capitol_Building_Full_View.jpg"/>
          <p:cNvPicPr>
            <a:picLocks noChangeAspect="1" noChangeArrowheads="1"/>
          </p:cNvPicPr>
          <p:nvPr/>
        </p:nvPicPr>
        <p:blipFill>
          <a:blip r:embed="rId5" cstate="print"/>
          <a:srcRect/>
          <a:stretch>
            <a:fillRect/>
          </a:stretch>
        </p:blipFill>
        <p:spPr bwMode="auto">
          <a:xfrm>
            <a:off x="4643438" y="2643182"/>
            <a:ext cx="4200000"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smtClean="0"/>
              <a:t>Палата представителей</a:t>
            </a:r>
          </a:p>
        </p:txBody>
      </p:sp>
      <p:sp>
        <p:nvSpPr>
          <p:cNvPr id="1536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5364" name="TextBox 4"/>
          <p:cNvSpPr txBox="1">
            <a:spLocks noChangeArrowheads="1"/>
          </p:cNvSpPr>
          <p:nvPr/>
        </p:nvSpPr>
        <p:spPr bwMode="auto">
          <a:xfrm>
            <a:off x="1000125" y="1357313"/>
            <a:ext cx="7000875" cy="5078412"/>
          </a:xfrm>
          <a:prstGeom prst="rect">
            <a:avLst/>
          </a:prstGeom>
          <a:noFill/>
          <a:ln w="9525">
            <a:noFill/>
            <a:miter lim="800000"/>
            <a:headEnd/>
            <a:tailEnd/>
          </a:ln>
        </p:spPr>
        <p:txBody>
          <a:bodyPr>
            <a:spAutoFit/>
          </a:bodyPr>
          <a:lstStyle/>
          <a:p>
            <a:r>
              <a:rPr lang="ru-RU" b="1"/>
              <a:t>Палата представителей США</a:t>
            </a:r>
            <a:r>
              <a:rPr lang="ru-RU"/>
              <a:t> (англ. </a:t>
            </a:r>
            <a:r>
              <a:rPr lang="ru-RU" i="1"/>
              <a:t>The United States House of Representatives</a:t>
            </a:r>
            <a:r>
              <a:rPr lang="en-US"/>
              <a:t>) — </a:t>
            </a:r>
            <a:r>
              <a:rPr lang="ru-RU"/>
              <a:t>нижняя палата</a:t>
            </a:r>
            <a:r>
              <a:rPr lang="en-US"/>
              <a:t> </a:t>
            </a:r>
            <a:r>
              <a:rPr lang="ru-RU"/>
              <a:t>Конгресса США</a:t>
            </a:r>
            <a:r>
              <a:rPr lang="en-US"/>
              <a:t>. </a:t>
            </a:r>
            <a:r>
              <a:rPr lang="ru-RU"/>
              <a:t>В ней представлен каждый штат пропорционально численности населения. Количество мест в палате постоянно и составляет 435, хотя Конгресс имеет право менять число мест. Каждый представитель штата занимает своё место в течение двухгодичной каденции и может быть переизбран неограниченное количество раз. Главой палаты является </a:t>
            </a:r>
            <a:r>
              <a:rPr lang="ru-RU">
                <a:hlinkClick r:id="rId4" action="ppaction://hlinksldjump"/>
              </a:rPr>
              <a:t>спикер</a:t>
            </a:r>
            <a:r>
              <a:rPr lang="ru-RU"/>
              <a:t>, избираемый членами палаты.</a:t>
            </a:r>
          </a:p>
          <a:p>
            <a:r>
              <a:rPr lang="ru-RU"/>
              <a:t>Составление и полномочия конгресса установлены в первой статье </a:t>
            </a:r>
            <a:r>
              <a:rPr lang="ru-RU">
                <a:hlinkClick r:id="rId5" action="ppaction://hlinksldjump"/>
              </a:rPr>
              <a:t>конституции США</a:t>
            </a:r>
            <a:r>
              <a:rPr lang="ru-RU"/>
              <a:t>. При этом не используются понятия верхняя и нижняя палаты. Основной функцией Палаты является принятие федеральных законов, то есть таких законов, которые действуют на территории всех штатов. Билли, принятые в Палате, также проходят обсуждение в Сенате и визирование Президентом, прежде чем станут законом.</a:t>
            </a:r>
          </a:p>
          <a:p>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mtClean="0"/>
              <a:t>Спикер Палаты Представителей</a:t>
            </a:r>
          </a:p>
        </p:txBody>
      </p:sp>
      <p:pic>
        <p:nvPicPr>
          <p:cNvPr id="106498" name="Picture 2" descr="C:\Users\1\Desktop\америка\изображения (обработанные)\Джон Бейнер спикер палаты представителей США.jpg"/>
          <p:cNvPicPr>
            <a:picLocks noChangeAspect="1" noChangeArrowheads="1"/>
          </p:cNvPicPr>
          <p:nvPr/>
        </p:nvPicPr>
        <p:blipFill>
          <a:blip r:embed="rId2" cstate="print"/>
          <a:srcRect/>
          <a:stretch>
            <a:fillRect/>
          </a:stretch>
        </p:blipFill>
        <p:spPr bwMode="auto">
          <a:xfrm>
            <a:off x="2901716" y="1857364"/>
            <a:ext cx="3456234" cy="432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388" name="TextBox 4"/>
          <p:cNvSpPr txBox="1">
            <a:spLocks noChangeArrowheads="1"/>
          </p:cNvSpPr>
          <p:nvPr/>
        </p:nvSpPr>
        <p:spPr bwMode="auto">
          <a:xfrm>
            <a:off x="3071813" y="6357938"/>
            <a:ext cx="3000375" cy="400050"/>
          </a:xfrm>
          <a:prstGeom prst="rect">
            <a:avLst/>
          </a:prstGeom>
          <a:noFill/>
          <a:ln w="12700">
            <a:solidFill>
              <a:srgbClr val="663300"/>
            </a:solidFill>
            <a:miter lim="800000"/>
            <a:headEnd/>
            <a:tailEnd/>
          </a:ln>
        </p:spPr>
        <p:txBody>
          <a:bodyPr>
            <a:spAutoFit/>
          </a:bodyPr>
          <a:lstStyle/>
          <a:p>
            <a:pPr algn="ctr"/>
            <a:r>
              <a:rPr lang="ru-RU" sz="2000"/>
              <a:t>Джон Бейнер</a:t>
            </a:r>
          </a:p>
        </p:txBody>
      </p:sp>
      <p:sp>
        <p:nvSpPr>
          <p:cNvPr id="16389"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r>
              <a:rPr lang="ru-RU" smtClean="0"/>
              <a:t>Конституция США</a:t>
            </a:r>
          </a:p>
        </p:txBody>
      </p:sp>
      <p:sp>
        <p:nvSpPr>
          <p:cNvPr id="1741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7412" name="Rectangle 1"/>
          <p:cNvSpPr>
            <a:spLocks noChangeArrowheads="1"/>
          </p:cNvSpPr>
          <p:nvPr/>
        </p:nvSpPr>
        <p:spPr bwMode="auto">
          <a:xfrm>
            <a:off x="785813" y="1928813"/>
            <a:ext cx="7500937" cy="3970337"/>
          </a:xfrm>
          <a:prstGeom prst="rect">
            <a:avLst/>
          </a:prstGeom>
          <a:noFill/>
          <a:ln w="9525">
            <a:noFill/>
            <a:miter lim="800000"/>
            <a:headEnd/>
            <a:tailEnd/>
          </a:ln>
        </p:spPr>
        <p:txBody>
          <a:bodyPr anchor="ctr">
            <a:spAutoFit/>
          </a:bodyPr>
          <a:lstStyle/>
          <a:p>
            <a:r>
              <a:rPr lang="ru-RU" b="1">
                <a:cs typeface="Calibri" pitchFamily="34" charset="0"/>
              </a:rPr>
              <a:t>Конститу́ция США</a:t>
            </a:r>
            <a:r>
              <a:rPr lang="ru-RU">
                <a:latin typeface="Calibri" pitchFamily="34" charset="0"/>
                <a:cs typeface="Calibri" pitchFamily="34" charset="0"/>
              </a:rPr>
              <a:t> </a:t>
            </a:r>
            <a:r>
              <a:rPr lang="ru-RU">
                <a:cs typeface="Calibri" pitchFamily="34" charset="0"/>
              </a:rPr>
              <a:t>(англ.</a:t>
            </a:r>
            <a:r>
              <a:rPr lang="ru-RU">
                <a:latin typeface="Calibri" pitchFamily="34" charset="0"/>
                <a:cs typeface="Calibri" pitchFamily="34" charset="0"/>
              </a:rPr>
              <a:t> </a:t>
            </a:r>
            <a:r>
              <a:rPr lang="ru-RU" i="1">
                <a:cs typeface="Calibri" pitchFamily="34" charset="0"/>
              </a:rPr>
              <a:t>United States Constitution</a:t>
            </a:r>
            <a:r>
              <a:rPr lang="ru-RU">
                <a:cs typeface="Calibri" pitchFamily="34" charset="0"/>
              </a:rPr>
              <a:t>) </a:t>
            </a:r>
            <a:r>
              <a:rPr lang="ru-RU">
                <a:latin typeface="Calibri" pitchFamily="34" charset="0"/>
                <a:cs typeface="Calibri" pitchFamily="34" charset="0"/>
              </a:rPr>
              <a:t>—</a:t>
            </a:r>
            <a:r>
              <a:rPr lang="ru-RU">
                <a:cs typeface="Calibri" pitchFamily="34" charset="0"/>
              </a:rPr>
              <a:t> основной закон</a:t>
            </a:r>
            <a:r>
              <a:rPr lang="ru-RU">
                <a:latin typeface="Calibri" pitchFamily="34" charset="0"/>
                <a:cs typeface="Calibri" pitchFamily="34" charset="0"/>
              </a:rPr>
              <a:t> </a:t>
            </a:r>
            <a:r>
              <a:rPr lang="ru-RU">
                <a:cs typeface="Calibri" pitchFamily="34" charset="0"/>
              </a:rPr>
              <a:t>США, имеющий высшую юридическую силу. Конституция США была принята</a:t>
            </a:r>
            <a:r>
              <a:rPr lang="ru-RU">
                <a:latin typeface="Calibri" pitchFamily="34" charset="0"/>
                <a:cs typeface="Calibri" pitchFamily="34" charset="0"/>
              </a:rPr>
              <a:t> </a:t>
            </a:r>
            <a:r>
              <a:rPr lang="ru-RU">
                <a:cs typeface="Calibri" pitchFamily="34" charset="0"/>
              </a:rPr>
              <a:t>17 сентября</a:t>
            </a:r>
            <a:r>
              <a:rPr lang="ru-RU">
                <a:latin typeface="Calibri" pitchFamily="34" charset="0"/>
                <a:cs typeface="Calibri" pitchFamily="34" charset="0"/>
              </a:rPr>
              <a:t> </a:t>
            </a:r>
            <a:r>
              <a:rPr lang="ru-RU">
                <a:cs typeface="Calibri" pitchFamily="34" charset="0"/>
              </a:rPr>
              <a:t>1787 года</a:t>
            </a:r>
            <a:r>
              <a:rPr lang="ru-RU">
                <a:latin typeface="Calibri" pitchFamily="34" charset="0"/>
                <a:cs typeface="Calibri" pitchFamily="34" charset="0"/>
              </a:rPr>
              <a:t> </a:t>
            </a:r>
            <a:r>
              <a:rPr lang="ru-RU">
                <a:cs typeface="Calibri" pitchFamily="34" charset="0"/>
              </a:rPr>
              <a:t>на Конституционном Конвенте в</a:t>
            </a:r>
            <a:r>
              <a:rPr lang="ru-RU">
                <a:latin typeface="Calibri" pitchFamily="34" charset="0"/>
                <a:cs typeface="Calibri" pitchFamily="34" charset="0"/>
              </a:rPr>
              <a:t> </a:t>
            </a:r>
            <a:r>
              <a:rPr lang="ru-RU">
                <a:cs typeface="Calibri" pitchFamily="34" charset="0"/>
              </a:rPr>
              <a:t>Филадельфии</a:t>
            </a:r>
            <a:r>
              <a:rPr lang="ru-RU">
                <a:latin typeface="Calibri" pitchFamily="34" charset="0"/>
                <a:cs typeface="Calibri" pitchFamily="34" charset="0"/>
              </a:rPr>
              <a:t> </a:t>
            </a:r>
            <a:r>
              <a:rPr lang="ru-RU">
                <a:cs typeface="Calibri" pitchFamily="34" charset="0"/>
              </a:rPr>
              <a:t>и впоследствии</a:t>
            </a:r>
            <a:r>
              <a:rPr lang="ru-RU">
                <a:latin typeface="Calibri" pitchFamily="34" charset="0"/>
                <a:cs typeface="Calibri" pitchFamily="34" charset="0"/>
              </a:rPr>
              <a:t> </a:t>
            </a:r>
            <a:r>
              <a:rPr lang="ru-RU">
                <a:cs typeface="Calibri" pitchFamily="34" charset="0"/>
              </a:rPr>
              <a:t>ратифицирована</a:t>
            </a:r>
            <a:r>
              <a:rPr lang="ru-RU">
                <a:latin typeface="Calibri" pitchFamily="34" charset="0"/>
                <a:cs typeface="Calibri" pitchFamily="34" charset="0"/>
              </a:rPr>
              <a:t> </a:t>
            </a:r>
            <a:r>
              <a:rPr lang="ru-RU">
                <a:cs typeface="Calibri" pitchFamily="34" charset="0"/>
              </a:rPr>
              <a:t>всеми тринадцатью существовавшими тогда американскими штатами. Считается первой в мире</a:t>
            </a:r>
            <a:r>
              <a:rPr lang="ru-RU">
                <a:latin typeface="Calibri" pitchFamily="34" charset="0"/>
                <a:cs typeface="Calibri" pitchFamily="34" charset="0"/>
              </a:rPr>
              <a:t> </a:t>
            </a:r>
            <a:r>
              <a:rPr lang="ru-RU">
                <a:cs typeface="Calibri" pitchFamily="34" charset="0"/>
              </a:rPr>
              <a:t>конституцией</a:t>
            </a:r>
            <a:r>
              <a:rPr lang="ru-RU">
                <a:latin typeface="Calibri" pitchFamily="34" charset="0"/>
                <a:cs typeface="Calibri" pitchFamily="34" charset="0"/>
              </a:rPr>
              <a:t> </a:t>
            </a:r>
            <a:r>
              <a:rPr lang="ru-RU">
                <a:cs typeface="Calibri" pitchFamily="34" charset="0"/>
              </a:rPr>
              <a:t>в современном понимании. Состоит из семи статей, за время действия Конституции были приняты</a:t>
            </a:r>
            <a:r>
              <a:rPr lang="ru-RU">
                <a:latin typeface="Calibri" pitchFamily="34" charset="0"/>
                <a:cs typeface="Calibri" pitchFamily="34" charset="0"/>
              </a:rPr>
              <a:t> </a:t>
            </a:r>
            <a:r>
              <a:rPr lang="ru-RU">
                <a:cs typeface="Calibri" pitchFamily="34" charset="0"/>
              </a:rPr>
              <a:t>двадцать семь поправок, которые являются её неотъемлемой частью.</a:t>
            </a:r>
            <a:endParaRPr lang="ru-RU"/>
          </a:p>
          <a:p>
            <a:pPr eaLnBrk="0" hangingPunct="0"/>
            <a:r>
              <a:rPr lang="ru-RU">
                <a:cs typeface="Calibri" pitchFamily="34" charset="0"/>
              </a:rPr>
              <a:t>В основе Конституции США лежит</a:t>
            </a:r>
            <a:r>
              <a:rPr lang="ru-RU">
                <a:latin typeface="Calibri" pitchFamily="34" charset="0"/>
                <a:cs typeface="Calibri" pitchFamily="34" charset="0"/>
              </a:rPr>
              <a:t> </a:t>
            </a:r>
            <a:r>
              <a:rPr lang="ru-RU">
                <a:cs typeface="Calibri" pitchFamily="34" charset="0"/>
              </a:rPr>
              <a:t>принцип разделения властей</a:t>
            </a:r>
            <a:r>
              <a:rPr lang="ru-RU">
                <a:latin typeface="Calibri" pitchFamily="34" charset="0"/>
                <a:cs typeface="Calibri" pitchFamily="34" charset="0"/>
              </a:rPr>
              <a:t> </a:t>
            </a:r>
            <a:r>
              <a:rPr lang="ru-RU">
                <a:cs typeface="Calibri" pitchFamily="34" charset="0"/>
              </a:rPr>
              <a:t>между законодательной (конгресс), исполнительной (президент) и судебной (верховный суд</a:t>
            </a:r>
            <a:r>
              <a:rPr lang="ru-RU">
                <a:latin typeface="Calibri" pitchFamily="34" charset="0"/>
                <a:cs typeface="Calibri" pitchFamily="34" charset="0"/>
              </a:rPr>
              <a:t> </a:t>
            </a:r>
            <a:r>
              <a:rPr lang="ru-RU">
                <a:cs typeface="Calibri" pitchFamily="34" charset="0"/>
              </a:rPr>
              <a:t>и нижестоящие суды) ветвями.</a:t>
            </a:r>
            <a:r>
              <a:rPr lang="ru-RU">
                <a:latin typeface="Calibri" pitchFamily="34" charset="0"/>
                <a:cs typeface="Calibri" pitchFamily="34" charset="0"/>
              </a:rPr>
              <a:t> </a:t>
            </a:r>
            <a:r>
              <a:rPr lang="ru-RU">
                <a:cs typeface="Calibri" pitchFamily="34" charset="0"/>
              </a:rPr>
              <a:t>Штатам США</a:t>
            </a:r>
            <a:r>
              <a:rPr lang="ru-RU">
                <a:latin typeface="Calibri" pitchFamily="34" charset="0"/>
                <a:cs typeface="Calibri" pitchFamily="34" charset="0"/>
              </a:rPr>
              <a:t> </a:t>
            </a:r>
            <a:r>
              <a:rPr lang="ru-RU">
                <a:cs typeface="Calibri" pitchFamily="34" charset="0"/>
              </a:rPr>
              <a:t>даются широкие права в области законодательства.</a:t>
            </a:r>
            <a:endParaRPr lang="ru-RU"/>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r>
              <a:rPr lang="ru-RU" smtClean="0"/>
              <a:t>Сенат</a:t>
            </a:r>
          </a:p>
        </p:txBody>
      </p:sp>
      <p:sp>
        <p:nvSpPr>
          <p:cNvPr id="1843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8436" name="TextBox 4"/>
          <p:cNvSpPr txBox="1">
            <a:spLocks noChangeArrowheads="1"/>
          </p:cNvSpPr>
          <p:nvPr/>
        </p:nvSpPr>
        <p:spPr bwMode="auto">
          <a:xfrm>
            <a:off x="357188" y="2143125"/>
            <a:ext cx="7500937" cy="369888"/>
          </a:xfrm>
          <a:prstGeom prst="rect">
            <a:avLst/>
          </a:prstGeom>
          <a:noFill/>
          <a:ln w="9525">
            <a:noFill/>
            <a:miter lim="800000"/>
            <a:headEnd/>
            <a:tailEnd/>
          </a:ln>
        </p:spPr>
        <p:txBody>
          <a:bodyPr>
            <a:spAutoFit/>
          </a:bodyPr>
          <a:lstStyle/>
          <a:p>
            <a:endParaRPr lang="ru-RU"/>
          </a:p>
        </p:txBody>
      </p:sp>
      <p:sp>
        <p:nvSpPr>
          <p:cNvPr id="18437" name="TextBox 11"/>
          <p:cNvSpPr txBox="1">
            <a:spLocks noChangeArrowheads="1"/>
          </p:cNvSpPr>
          <p:nvPr/>
        </p:nvSpPr>
        <p:spPr bwMode="auto">
          <a:xfrm>
            <a:off x="857250" y="1431925"/>
            <a:ext cx="7358063" cy="5354638"/>
          </a:xfrm>
          <a:prstGeom prst="rect">
            <a:avLst/>
          </a:prstGeom>
          <a:noFill/>
          <a:ln w="9525">
            <a:noFill/>
            <a:miter lim="800000"/>
            <a:headEnd/>
            <a:tailEnd/>
          </a:ln>
        </p:spPr>
        <p:txBody>
          <a:bodyPr>
            <a:spAutoFit/>
          </a:bodyPr>
          <a:lstStyle/>
          <a:p>
            <a:r>
              <a:rPr lang="ru-RU" b="1"/>
              <a:t>Сенат США</a:t>
            </a:r>
            <a:r>
              <a:rPr lang="ru-RU"/>
              <a:t> (англ. </a:t>
            </a:r>
            <a:r>
              <a:rPr lang="ru-RU" i="1"/>
              <a:t>the United States Senate</a:t>
            </a:r>
            <a:r>
              <a:rPr lang="ru-RU"/>
              <a:t>) — одна из двух палат Конгресса США, так называемая верхняя палата.</a:t>
            </a:r>
          </a:p>
          <a:p>
            <a:r>
              <a:rPr lang="ru-RU" b="1"/>
              <a:t>Порядок формирования</a:t>
            </a:r>
          </a:p>
          <a:p>
            <a:r>
              <a:rPr lang="ru-RU"/>
              <a:t>Сенат состоит из 100 членов, по два от каждого штата, избираемых сроком на 6 лет. Первоначально сенаторов избирали членызаконодательных собраний штатов, но с 1913 года, после вступления в силу 17-й поправки к Конституции, выборы сенаторов стали прямыми. Они проводятся одновременно с выборами в палату представителей, при этом каждые два года в порядке ротации переизбирается 1/3 состава сената. Избирательный округ по выборам в сенат – весь штат.</a:t>
            </a:r>
          </a:p>
          <a:p>
            <a:r>
              <a:rPr lang="ru-RU"/>
              <a:t>Сенатором США может быть избрано лицо, достигшее 30-летнего возраста, являвшееся гражданином США как минимум предшествующие выборам 9 лет и являющееся жителем штата, который желает представлять.</a:t>
            </a:r>
          </a:p>
          <a:p>
            <a:endParaRPr lang="ru-RU"/>
          </a:p>
          <a:p>
            <a:endParaRPr lang="ru-RU"/>
          </a:p>
          <a:p>
            <a:endParaRPr lang="ru-RU" u="sng"/>
          </a:p>
          <a:p>
            <a:endParaRPr lang="ru-RU"/>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smtClean="0"/>
              <a:t>Верховный суд США</a:t>
            </a:r>
          </a:p>
        </p:txBody>
      </p:sp>
      <p:sp>
        <p:nvSpPr>
          <p:cNvPr id="1945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19460" name="TextBox 4"/>
          <p:cNvSpPr txBox="1">
            <a:spLocks noChangeArrowheads="1"/>
          </p:cNvSpPr>
          <p:nvPr/>
        </p:nvSpPr>
        <p:spPr bwMode="auto">
          <a:xfrm>
            <a:off x="1000125" y="1357313"/>
            <a:ext cx="7000875" cy="5078412"/>
          </a:xfrm>
          <a:prstGeom prst="rect">
            <a:avLst/>
          </a:prstGeom>
          <a:noFill/>
          <a:ln w="9525">
            <a:noFill/>
            <a:miter lim="800000"/>
            <a:headEnd/>
            <a:tailEnd/>
          </a:ln>
        </p:spPr>
        <p:txBody>
          <a:bodyPr>
            <a:spAutoFit/>
          </a:bodyPr>
          <a:lstStyle/>
          <a:p>
            <a:r>
              <a:rPr lang="ru-RU" b="1"/>
              <a:t>Верхо́вный су́д США́</a:t>
            </a:r>
            <a:r>
              <a:rPr lang="ru-RU"/>
              <a:t> (англ. </a:t>
            </a:r>
            <a:r>
              <a:rPr lang="ru-RU" i="1"/>
              <a:t>Supreme Court of the United States</a:t>
            </a:r>
            <a:r>
              <a:rPr lang="en-US"/>
              <a:t>) — </a:t>
            </a:r>
            <a:r>
              <a:rPr lang="ru-RU"/>
              <a:t>высшая</a:t>
            </a:r>
            <a:r>
              <a:rPr lang="en-US"/>
              <a:t> </a:t>
            </a:r>
            <a:r>
              <a:rPr lang="ru-RU"/>
              <a:t>судебная инстанция</a:t>
            </a:r>
            <a:r>
              <a:rPr lang="en-US"/>
              <a:t> </a:t>
            </a:r>
            <a:r>
              <a:rPr lang="ru-RU"/>
              <a:t>США</a:t>
            </a:r>
            <a:r>
              <a:rPr lang="en-US"/>
              <a:t>.</a:t>
            </a:r>
            <a:endParaRPr lang="ru-RU"/>
          </a:p>
          <a:p>
            <a:r>
              <a:rPr lang="ru-RU"/>
              <a:t>В состав суда входит 9 судей, один из которых является председателем. Суд обычно действует как апелляционный, но по ряду дел (например, касающихся дипломатов) может быть судом первой инстанции.</a:t>
            </a:r>
          </a:p>
          <a:p>
            <a:r>
              <a:rPr lang="ru-RU"/>
              <a:t>Судьи назначаются президентом с одобрения Сената пожизненно и могут досрочно прекратить полномочия лишь в результате добровольной отставки или импичмента за совершённые преступления. Для поощрения обновляемости состава Верховного суда без давления извне был принят закон о праве на сохранение жалования для судей Верховного суда, ушедших в отставку в возрасте не менее 70 лет. За период с1789 по 2005 год президенты США предложили 149 кандидатур на должность судьи Верховного суда, свыше 80 % из которых стали судьями. По статистике, новый судья назначается каждые 22 месяца.</a:t>
            </a:r>
          </a:p>
          <a:p>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0063" y="285750"/>
            <a:ext cx="8229600" cy="1143000"/>
          </a:xfrm>
        </p:spPr>
        <p:txBody>
          <a:bodyPr/>
          <a:lstStyle/>
          <a:p>
            <a:pPr eaLnBrk="1" hangingPunct="1"/>
            <a:r>
              <a:rPr lang="ru-RU" smtClean="0">
                <a:solidFill>
                  <a:srgbClr val="663300"/>
                </a:solidFill>
              </a:rPr>
              <a:t>Флаг США</a:t>
            </a:r>
          </a:p>
        </p:txBody>
      </p:sp>
      <p:pic>
        <p:nvPicPr>
          <p:cNvPr id="3083" name="Picture 11" descr="C:\Users\1\Desktop\14 группа (Шестаков, Голиков)\Презентация Америка\изображения (не обработанные)\US_flag.jpg">
            <a:hlinkClick r:id="rId2" action="ppaction://hlinksldjump" tooltip="информация о флаге США"/>
          </p:cNvPr>
          <p:cNvPicPr>
            <a:picLocks noChangeAspect="1" noChangeArrowheads="1"/>
          </p:cNvPicPr>
          <p:nvPr/>
        </p:nvPicPr>
        <p:blipFill>
          <a:blip r:embed="rId3" cstate="print">
            <a:lum bright="-58000" contrast="80000"/>
          </a:blip>
          <a:srcRect/>
          <a:stretch>
            <a:fillRect/>
          </a:stretch>
        </p:blipFill>
        <p:spPr bwMode="auto">
          <a:xfrm>
            <a:off x="785786" y="1571612"/>
            <a:ext cx="7604104"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pPr eaLnBrk="1" hangingPunct="1"/>
            <a:r>
              <a:rPr lang="ru-RU" smtClean="0"/>
              <a:t>Исполнительное управление президента США</a:t>
            </a:r>
          </a:p>
        </p:txBody>
      </p:sp>
      <p:sp>
        <p:nvSpPr>
          <p:cNvPr id="2048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0484" name="TextBox 4"/>
          <p:cNvSpPr txBox="1">
            <a:spLocks noChangeArrowheads="1"/>
          </p:cNvSpPr>
          <p:nvPr/>
        </p:nvSpPr>
        <p:spPr bwMode="auto">
          <a:xfrm>
            <a:off x="928688" y="2209800"/>
            <a:ext cx="7358062" cy="2862263"/>
          </a:xfrm>
          <a:prstGeom prst="rect">
            <a:avLst/>
          </a:prstGeom>
          <a:noFill/>
          <a:ln w="9525">
            <a:noFill/>
            <a:miter lim="800000"/>
            <a:headEnd/>
            <a:tailEnd/>
          </a:ln>
        </p:spPr>
        <p:txBody>
          <a:bodyPr>
            <a:spAutoFit/>
          </a:bodyPr>
          <a:lstStyle/>
          <a:p>
            <a:r>
              <a:rPr lang="ru-RU"/>
              <a:t>Исполнительное управление президента</a:t>
            </a:r>
          </a:p>
          <a:p>
            <a:r>
              <a:rPr lang="ru-RU" b="1"/>
              <a:t>(Executive Office of the President)</a:t>
            </a:r>
            <a:r>
              <a:rPr lang="ru-RU"/>
              <a:t> Состоит из высших правительственных органов США. В него, в частности, входят Административно-бюджетное управление, Совет национальной безопасности, управление Белого дома. Цель Исполнительного управления – координация деятельности исполнительных органов власти с упором на разработку программ и политического курса. Некоторые аналитики видят в этом управлении кабинет (cabinet), подменяющий собой официальный.</a:t>
            </a:r>
          </a:p>
          <a:p>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pPr eaLnBrk="1" hangingPunct="1"/>
            <a:r>
              <a:rPr lang="ru-RU" smtClean="0"/>
              <a:t>Министерство сельского хозяйства США</a:t>
            </a:r>
          </a:p>
        </p:txBody>
      </p:sp>
      <p:sp>
        <p:nvSpPr>
          <p:cNvPr id="2150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1508" name="TextBox 4"/>
          <p:cNvSpPr txBox="1">
            <a:spLocks noChangeArrowheads="1"/>
          </p:cNvSpPr>
          <p:nvPr/>
        </p:nvSpPr>
        <p:spPr bwMode="auto">
          <a:xfrm>
            <a:off x="571500" y="1843088"/>
            <a:ext cx="4714875" cy="4800600"/>
          </a:xfrm>
          <a:prstGeom prst="rect">
            <a:avLst/>
          </a:prstGeom>
          <a:noFill/>
          <a:ln w="9525">
            <a:noFill/>
            <a:miter lim="800000"/>
            <a:headEnd/>
            <a:tailEnd/>
          </a:ln>
        </p:spPr>
        <p:txBody>
          <a:bodyPr>
            <a:spAutoFit/>
          </a:bodyPr>
          <a:lstStyle/>
          <a:p>
            <a:r>
              <a:rPr lang="ru-RU" b="1"/>
              <a:t>Министерство сельского хозяйства США</a:t>
            </a:r>
            <a:r>
              <a:rPr lang="ru-RU"/>
              <a:t> (англ. </a:t>
            </a:r>
            <a:r>
              <a:rPr lang="ru-RU" i="1"/>
              <a:t>United States Department of Agriculture, USDA</a:t>
            </a:r>
            <a:r>
              <a:rPr lang="ru-RU"/>
              <a:t>) — федеральный орган исполнительной власти США.</a:t>
            </a:r>
          </a:p>
          <a:p>
            <a:r>
              <a:rPr lang="ru-RU"/>
              <a:t>Основано в 1889 году, бюджет министерства составляет 94 млрд долларов (2006), численность сотрудников 106 тыс. (2007). В функции министерства входит исполнение политики в области сельского хозяйства и продовольствия, в том числе продовольственной безопасности, развитие сельских районов, финансирование научных исследований в области сельского хозяйства.</a:t>
            </a:r>
          </a:p>
          <a:p>
            <a:r>
              <a:rPr lang="ru-RU"/>
              <a:t>Министр – </a:t>
            </a:r>
            <a:r>
              <a:rPr lang="ru-RU">
                <a:hlinkClick r:id="rId4" action="ppaction://hlinksldjump" tooltip="фото Тома Вилсэка"/>
              </a:rPr>
              <a:t>Том Вилсэк</a:t>
            </a:r>
            <a:r>
              <a:rPr lang="ru-RU"/>
              <a:t>.</a:t>
            </a:r>
          </a:p>
          <a:p>
            <a:endParaRPr lang="ru-RU"/>
          </a:p>
        </p:txBody>
      </p:sp>
      <p:pic>
        <p:nvPicPr>
          <p:cNvPr id="21509" name="Picture 1" descr="D:\министры\департаменты\600px-US-DeptOfAgriculture-Seal2.svg.png"/>
          <p:cNvPicPr>
            <a:picLocks noChangeAspect="1" noChangeArrowheads="1"/>
          </p:cNvPicPr>
          <p:nvPr/>
        </p:nvPicPr>
        <p:blipFill>
          <a:blip r:embed="rId5" cstate="print"/>
          <a:srcRect/>
          <a:stretch>
            <a:fillRect/>
          </a:stretch>
        </p:blipFill>
        <p:spPr bwMode="auto">
          <a:xfrm>
            <a:off x="5546725" y="2071688"/>
            <a:ext cx="3240088"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pPr eaLnBrk="1" hangingPunct="1"/>
            <a:r>
              <a:rPr lang="ru-RU" smtClean="0"/>
              <a:t>Министерство торговли США</a:t>
            </a:r>
          </a:p>
        </p:txBody>
      </p:sp>
      <p:sp>
        <p:nvSpPr>
          <p:cNvPr id="2253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2532" name="TextBox 4"/>
          <p:cNvSpPr txBox="1">
            <a:spLocks noChangeArrowheads="1"/>
          </p:cNvSpPr>
          <p:nvPr/>
        </p:nvSpPr>
        <p:spPr bwMode="auto">
          <a:xfrm>
            <a:off x="642938" y="1601788"/>
            <a:ext cx="4214812" cy="4524375"/>
          </a:xfrm>
          <a:prstGeom prst="rect">
            <a:avLst/>
          </a:prstGeom>
          <a:noFill/>
          <a:ln w="9525">
            <a:noFill/>
            <a:miter lim="800000"/>
            <a:headEnd/>
            <a:tailEnd/>
          </a:ln>
        </p:spPr>
        <p:txBody>
          <a:bodyPr>
            <a:spAutoFit/>
          </a:bodyPr>
          <a:lstStyle/>
          <a:p>
            <a:r>
              <a:rPr lang="ru-RU" b="1"/>
              <a:t>Министерство торговли США</a:t>
            </a:r>
            <a:r>
              <a:rPr lang="ru-RU"/>
              <a:t> (англ. </a:t>
            </a:r>
            <a:r>
              <a:rPr lang="ru-RU" i="1"/>
              <a:t>the United States Department of Commerce</a:t>
            </a:r>
            <a:r>
              <a:rPr lang="en-US"/>
              <a:t>) — </a:t>
            </a:r>
            <a:r>
              <a:rPr lang="ru-RU"/>
              <a:t>один из</a:t>
            </a:r>
            <a:r>
              <a:rPr lang="en-US"/>
              <a:t> </a:t>
            </a:r>
            <a:r>
              <a:rPr lang="ru-RU"/>
              <a:t>исполнительных департаментов</a:t>
            </a:r>
            <a:r>
              <a:rPr lang="en-US"/>
              <a:t> </a:t>
            </a:r>
            <a:r>
              <a:rPr lang="ru-RU"/>
              <a:t>США</a:t>
            </a:r>
            <a:r>
              <a:rPr lang="en-US"/>
              <a:t>.</a:t>
            </a:r>
            <a:endParaRPr lang="ru-RU"/>
          </a:p>
          <a:p>
            <a:r>
              <a:rPr lang="ru-RU"/>
              <a:t>C 1 августа 2011 исполняющим обязанности министра является </a:t>
            </a:r>
            <a:r>
              <a:rPr lang="ru-RU">
                <a:hlinkClick r:id="rId4" action="ppaction://hlinksldjump" tooltip="фото Ребекки Бланк"/>
              </a:rPr>
              <a:t>Ребекка Бланк</a:t>
            </a:r>
            <a:r>
              <a:rPr lang="ru-RU"/>
              <a:t>.</a:t>
            </a:r>
          </a:p>
          <a:p>
            <a:r>
              <a:rPr lang="ru-RU"/>
              <a:t>Сфера деятельности министерства — экономический рост в США, продвижение свободной торговли США по всему миру, международные экономические миссии, поддержка инноваций, управление морскими ресурсами и обеспечение информации о погоде.</a:t>
            </a:r>
          </a:p>
        </p:txBody>
      </p:sp>
      <p:pic>
        <p:nvPicPr>
          <p:cNvPr id="22533" name="Picture 4" descr="C:\Users\1\Desktop\министры\департаменты\600px-US-DeptOfCommerce-Seal.svg.png"/>
          <p:cNvPicPr>
            <a:picLocks noChangeAspect="1" noChangeArrowheads="1"/>
          </p:cNvPicPr>
          <p:nvPr/>
        </p:nvPicPr>
        <p:blipFill>
          <a:blip r:embed="rId5" cstate="print"/>
          <a:srcRect/>
          <a:stretch>
            <a:fillRect/>
          </a:stretch>
        </p:blipFill>
        <p:spPr bwMode="auto">
          <a:xfrm>
            <a:off x="5546725" y="1974850"/>
            <a:ext cx="3240088"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smtClean="0"/>
              <a:t>Министерство обороны США</a:t>
            </a:r>
          </a:p>
        </p:txBody>
      </p:sp>
      <p:sp>
        <p:nvSpPr>
          <p:cNvPr id="2355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3556" name="TextBox 4"/>
          <p:cNvSpPr txBox="1">
            <a:spLocks noChangeArrowheads="1"/>
          </p:cNvSpPr>
          <p:nvPr/>
        </p:nvSpPr>
        <p:spPr bwMode="auto">
          <a:xfrm>
            <a:off x="714375" y="1673225"/>
            <a:ext cx="4429125" cy="3970338"/>
          </a:xfrm>
          <a:prstGeom prst="rect">
            <a:avLst/>
          </a:prstGeom>
          <a:noFill/>
          <a:ln w="9525">
            <a:noFill/>
            <a:miter lim="800000"/>
            <a:headEnd/>
            <a:tailEnd/>
          </a:ln>
        </p:spPr>
        <p:txBody>
          <a:bodyPr>
            <a:spAutoFit/>
          </a:bodyPr>
          <a:lstStyle/>
          <a:p>
            <a:r>
              <a:rPr lang="ru-RU" b="1"/>
              <a:t>Министерство обороны США</a:t>
            </a:r>
            <a:r>
              <a:rPr lang="ru-RU"/>
              <a:t> (англ. </a:t>
            </a:r>
            <a:r>
              <a:rPr lang="ru-RU" i="1"/>
              <a:t>Department of Defense</a:t>
            </a:r>
            <a:r>
              <a:rPr lang="ru-RU"/>
              <a:t> — </a:t>
            </a:r>
            <a:r>
              <a:rPr lang="ru-RU" i="1"/>
              <a:t>DoD</a:t>
            </a:r>
            <a:r>
              <a:rPr lang="ru-RU"/>
              <a:t> или </a:t>
            </a:r>
            <a:r>
              <a:rPr lang="ru-RU" i="1"/>
              <a:t>DOD</a:t>
            </a:r>
            <a:r>
              <a:rPr lang="ru-RU"/>
              <a:t>, и иногда называют </a:t>
            </a:r>
            <a:r>
              <a:rPr lang="ru-RU" i="1"/>
              <a:t>Defense Department</a:t>
            </a:r>
            <a:r>
              <a:rPr lang="ru-RU"/>
              <a:t>) — исполнительный департамент правительства США, ведающий, в соответствии с разделом 10 Кодекса США, координацией и управлением всех ведомств и функций правительства США в военной области и вопросах национальной безопасности. Базируется в Пентагоне. Возглавляет министерство министр обороны </a:t>
            </a:r>
            <a:r>
              <a:rPr lang="ru-RU">
                <a:hlinkClick r:id="rId4" action="ppaction://hlinksldjump" tooltip="фото Чака Хейгела"/>
              </a:rPr>
              <a:t>Чак Хейгел</a:t>
            </a:r>
            <a:r>
              <a:rPr lang="ru-RU"/>
              <a:t>.</a:t>
            </a:r>
          </a:p>
        </p:txBody>
      </p:sp>
      <p:pic>
        <p:nvPicPr>
          <p:cNvPr id="23557" name="Picture 5" descr="C:\Users\1\Desktop\министры\департаменты\United_States_Department_of_Defense_Seal.svg.png"/>
          <p:cNvPicPr>
            <a:picLocks noChangeAspect="1" noChangeArrowheads="1"/>
          </p:cNvPicPr>
          <p:nvPr/>
        </p:nvPicPr>
        <p:blipFill>
          <a:blip r:embed="rId5" cstate="print"/>
          <a:srcRect/>
          <a:stretch>
            <a:fillRect/>
          </a:stretch>
        </p:blipFill>
        <p:spPr bwMode="auto">
          <a:xfrm>
            <a:off x="5500688" y="1785938"/>
            <a:ext cx="3244850"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r>
              <a:rPr lang="ru-RU" smtClean="0"/>
              <a:t>Министерство образования США</a:t>
            </a:r>
          </a:p>
        </p:txBody>
      </p:sp>
      <p:sp>
        <p:nvSpPr>
          <p:cNvPr id="2457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4580" name="TextBox 4"/>
          <p:cNvSpPr txBox="1">
            <a:spLocks noChangeArrowheads="1"/>
          </p:cNvSpPr>
          <p:nvPr/>
        </p:nvSpPr>
        <p:spPr bwMode="auto">
          <a:xfrm>
            <a:off x="714375" y="1500188"/>
            <a:ext cx="5000625" cy="5632450"/>
          </a:xfrm>
          <a:prstGeom prst="rect">
            <a:avLst/>
          </a:prstGeom>
          <a:noFill/>
          <a:ln w="9525">
            <a:noFill/>
            <a:miter lim="800000"/>
            <a:headEnd/>
            <a:tailEnd/>
          </a:ln>
        </p:spPr>
        <p:txBody>
          <a:bodyPr>
            <a:spAutoFit/>
          </a:bodyPr>
          <a:lstStyle/>
          <a:p>
            <a:r>
              <a:rPr lang="ru-RU" b="1"/>
              <a:t>Министерство образования США</a:t>
            </a:r>
            <a:r>
              <a:rPr lang="ru-RU"/>
              <a:t> (англ. </a:t>
            </a:r>
            <a:r>
              <a:rPr lang="ru-RU" i="1"/>
              <a:t>United States Department of Education</a:t>
            </a:r>
            <a:r>
              <a:rPr lang="ru-RU"/>
              <a:t>) — один из исполнительных департаментов США.</a:t>
            </a:r>
          </a:p>
          <a:p>
            <a:r>
              <a:rPr lang="ru-RU"/>
              <a:t>Министерство было создано в 1979 году путём разделения существовавшего ранее министерства здравоохранения, образования и социального обеспечения на министерство образования и министерство здравоохранения и социальных служб США. В задачи министерства входит распределение федеральных финансовых средств на образование, сбор информации об американских школах, обеспечение равного доступа к образованию. Министерство возглавляет министр образования США, в настоящее время эту должность занимает </a:t>
            </a:r>
            <a:r>
              <a:rPr lang="ru-RU">
                <a:hlinkClick r:id="rId4" action="ppaction://hlinksldjump" tooltip="фото Арне Дункана"/>
              </a:rPr>
              <a:t>Арне Дункан</a:t>
            </a:r>
            <a:r>
              <a:rPr lang="ru-RU"/>
              <a:t>.</a:t>
            </a:r>
          </a:p>
          <a:p>
            <a:endParaRPr lang="ru-RU"/>
          </a:p>
        </p:txBody>
      </p:sp>
      <p:pic>
        <p:nvPicPr>
          <p:cNvPr id="24581" name="Picture 5" descr="C:\Users\1\Desktop\министры\департаменты\US-DeptOfEducation-Seal.svg.png"/>
          <p:cNvPicPr>
            <a:picLocks noChangeAspect="1" noChangeArrowheads="1"/>
          </p:cNvPicPr>
          <p:nvPr/>
        </p:nvPicPr>
        <p:blipFill>
          <a:blip r:embed="rId5" cstate="print"/>
          <a:srcRect/>
          <a:stretch>
            <a:fillRect/>
          </a:stretch>
        </p:blipFill>
        <p:spPr bwMode="auto">
          <a:xfrm>
            <a:off x="5618163" y="1903413"/>
            <a:ext cx="3240087"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ru-RU" smtClean="0"/>
              <a:t>Министерство энергетики США</a:t>
            </a:r>
          </a:p>
        </p:txBody>
      </p:sp>
      <p:sp>
        <p:nvSpPr>
          <p:cNvPr id="2560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5604" name="TextBox 4"/>
          <p:cNvSpPr txBox="1">
            <a:spLocks noChangeArrowheads="1"/>
          </p:cNvSpPr>
          <p:nvPr/>
        </p:nvSpPr>
        <p:spPr bwMode="auto">
          <a:xfrm>
            <a:off x="857250" y="2217738"/>
            <a:ext cx="3214688" cy="3140075"/>
          </a:xfrm>
          <a:prstGeom prst="rect">
            <a:avLst/>
          </a:prstGeom>
          <a:noFill/>
          <a:ln w="9525">
            <a:noFill/>
            <a:miter lim="800000"/>
            <a:headEnd/>
            <a:tailEnd/>
          </a:ln>
        </p:spPr>
        <p:txBody>
          <a:bodyPr>
            <a:spAutoFit/>
          </a:bodyPr>
          <a:lstStyle/>
          <a:p>
            <a:r>
              <a:rPr lang="ru-RU" b="1"/>
              <a:t>Министерство энергетики США</a:t>
            </a:r>
            <a:r>
              <a:rPr lang="ru-RU"/>
              <a:t> (англ. </a:t>
            </a:r>
            <a:r>
              <a:rPr lang="ru-RU" i="1"/>
              <a:t>United States Department of Energy (DOE)</a:t>
            </a:r>
            <a:r>
              <a:rPr lang="ru-RU"/>
              <a:t>) — исполнительный департамент правительства США, отвечающий за энергетическую и ядерную безопасность США.</a:t>
            </a:r>
          </a:p>
          <a:p>
            <a:r>
              <a:rPr lang="ru-RU"/>
              <a:t>Министр – </a:t>
            </a:r>
            <a:r>
              <a:rPr lang="ru-RU">
                <a:hlinkClick r:id="rId4" action="ppaction://hlinksldjump" tooltip="фото Даниэля Понмана"/>
              </a:rPr>
              <a:t>Даниэль Понман</a:t>
            </a:r>
            <a:r>
              <a:rPr lang="ru-RU"/>
              <a:t>.</a:t>
            </a:r>
          </a:p>
          <a:p>
            <a:endParaRPr lang="ru-RU"/>
          </a:p>
        </p:txBody>
      </p:sp>
      <p:pic>
        <p:nvPicPr>
          <p:cNvPr id="25605" name="Picture 5" descr="C:\Users\1\Desktop\министры\департаменты\212px-US-DeptOfEnergy-Seal.svg.png"/>
          <p:cNvPicPr>
            <a:picLocks noChangeAspect="1" noChangeArrowheads="1"/>
          </p:cNvPicPr>
          <p:nvPr/>
        </p:nvPicPr>
        <p:blipFill>
          <a:blip r:embed="rId5" cstate="print"/>
          <a:srcRect/>
          <a:stretch>
            <a:fillRect/>
          </a:stretch>
        </p:blipFill>
        <p:spPr bwMode="auto">
          <a:xfrm>
            <a:off x="5260975" y="2143125"/>
            <a:ext cx="3240088"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ru-RU" smtClean="0"/>
              <a:t>Министерство здравоохранения США</a:t>
            </a:r>
          </a:p>
        </p:txBody>
      </p:sp>
      <p:sp>
        <p:nvSpPr>
          <p:cNvPr id="2662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6628" name="TextBox 4"/>
          <p:cNvSpPr txBox="1">
            <a:spLocks noChangeArrowheads="1"/>
          </p:cNvSpPr>
          <p:nvPr/>
        </p:nvSpPr>
        <p:spPr bwMode="auto">
          <a:xfrm>
            <a:off x="785813" y="1833563"/>
            <a:ext cx="5143500" cy="4524375"/>
          </a:xfrm>
          <a:prstGeom prst="rect">
            <a:avLst/>
          </a:prstGeom>
          <a:noFill/>
          <a:ln w="9525">
            <a:noFill/>
            <a:miter lim="800000"/>
            <a:headEnd/>
            <a:tailEnd/>
          </a:ln>
        </p:spPr>
        <p:txBody>
          <a:bodyPr>
            <a:spAutoFit/>
          </a:bodyPr>
          <a:lstStyle/>
          <a:p>
            <a:r>
              <a:rPr lang="ru-RU" b="1"/>
              <a:t>Министерство здравоохранения и социальных служб США</a:t>
            </a:r>
            <a:r>
              <a:rPr lang="ru-RU"/>
              <a:t> (англ. </a:t>
            </a:r>
            <a:r>
              <a:rPr lang="ru-RU" i="1"/>
              <a:t>United States Department of Health and Human Services (HHS)</a:t>
            </a:r>
            <a:r>
              <a:rPr lang="en-US"/>
              <a:t>) — </a:t>
            </a:r>
            <a:r>
              <a:rPr lang="ru-RU"/>
              <a:t>федеральный</a:t>
            </a:r>
            <a:r>
              <a:rPr lang="en-US"/>
              <a:t> </a:t>
            </a:r>
            <a:r>
              <a:rPr lang="ru-RU"/>
              <a:t>исполнительный департамент США</a:t>
            </a:r>
            <a:r>
              <a:rPr lang="en-US"/>
              <a:t>. </a:t>
            </a:r>
            <a:r>
              <a:rPr lang="ru-RU"/>
              <a:t>Основная цель деятельности — охрана здоровья всех американцев и предоставления основных социальных услуг.</a:t>
            </a:r>
          </a:p>
          <a:p>
            <a:r>
              <a:rPr lang="ru-RU"/>
              <a:t>До 1979 носило название «Министерство здравоохранения, образования и социального обеспечения» (англ. </a:t>
            </a:r>
            <a:r>
              <a:rPr lang="ru-RU" i="1"/>
              <a:t>Department of health, education, and welfare</a:t>
            </a:r>
            <a:r>
              <a:rPr lang="ru-RU"/>
              <a:t>, (</a:t>
            </a:r>
            <a:r>
              <a:rPr lang="ru-RU" i="1"/>
              <a:t>HEW</a:t>
            </a:r>
            <a:r>
              <a:rPr lang="ru-RU"/>
              <a:t>)). Возглавляетсяминистром здравоохранения и социальных служб США, в настоящее время этот пост занимает </a:t>
            </a:r>
            <a:r>
              <a:rPr lang="ru-RU">
                <a:hlinkClick r:id="rId4" action="ppaction://hlinksldjump" tooltip="фото Кэтлин Сибелиус"/>
              </a:rPr>
              <a:t>Кэтлин Сибелиус</a:t>
            </a:r>
            <a:r>
              <a:rPr lang="ru-RU"/>
              <a:t>.</a:t>
            </a:r>
          </a:p>
          <a:p>
            <a:endParaRPr lang="ru-RU"/>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pPr eaLnBrk="1" hangingPunct="1"/>
            <a:r>
              <a:rPr lang="ru-RU" smtClean="0"/>
              <a:t>Министерство внутренней безопасности США</a:t>
            </a:r>
          </a:p>
        </p:txBody>
      </p:sp>
      <p:sp>
        <p:nvSpPr>
          <p:cNvPr id="2765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7652" name="TextBox 5"/>
          <p:cNvSpPr txBox="1">
            <a:spLocks noChangeArrowheads="1"/>
          </p:cNvSpPr>
          <p:nvPr/>
        </p:nvSpPr>
        <p:spPr bwMode="auto">
          <a:xfrm>
            <a:off x="785813" y="1643063"/>
            <a:ext cx="4857750" cy="5354637"/>
          </a:xfrm>
          <a:prstGeom prst="rect">
            <a:avLst/>
          </a:prstGeom>
          <a:noFill/>
          <a:ln w="9525">
            <a:noFill/>
            <a:miter lim="800000"/>
            <a:headEnd/>
            <a:tailEnd/>
          </a:ln>
        </p:spPr>
        <p:txBody>
          <a:bodyPr>
            <a:spAutoFit/>
          </a:bodyPr>
          <a:lstStyle/>
          <a:p>
            <a:r>
              <a:rPr lang="ru-RU" b="1"/>
              <a:t>Министерство внутренней безопасности США</a:t>
            </a:r>
            <a:r>
              <a:rPr lang="ru-RU"/>
              <a:t> (англ. </a:t>
            </a:r>
            <a:r>
              <a:rPr lang="ru-RU" i="1"/>
              <a:t>Department of Homeland Security, DHS</a:t>
            </a:r>
            <a:r>
              <a:rPr lang="ru-RU"/>
              <a:t>) — один из исполнительных департаментов правительства США.. Компетенция министерства внутренней безопасности сводится к борьбе с терроризмом, его последствиями и последствиями стихийных бедствий, незаконной торговлей наркотиками (ст.101). Кроме того, Актом Конгресса о внутренней безопасности Security Act утверждается создание Совета внутренней безопасности (Homeland Security Council) при Президенте США (ст.ст. 901—906), наряду с уже существующим Советом национальной безопасности (National Security Council). </a:t>
            </a:r>
          </a:p>
          <a:p>
            <a:r>
              <a:rPr lang="ru-RU"/>
              <a:t>Министр - </a:t>
            </a:r>
            <a:r>
              <a:rPr lang="ru-RU">
                <a:hlinkClick r:id="rId4" action="ppaction://hlinksldjump" tooltip="фото Джанет Энн Наполитано"/>
              </a:rPr>
              <a:t>Джанет Энн Наполитано</a:t>
            </a:r>
            <a:r>
              <a:rPr lang="ru-RU"/>
              <a:t>.</a:t>
            </a:r>
          </a:p>
          <a:p>
            <a:endParaRPr lang="ru-RU"/>
          </a:p>
        </p:txBody>
      </p:sp>
      <p:pic>
        <p:nvPicPr>
          <p:cNvPr id="27653" name="Picture 6" descr="C:\Users\1\Desktop\министры\департаменты\US_Department_of_Homeland_Security_Seal.svg.png"/>
          <p:cNvPicPr>
            <a:picLocks noChangeAspect="1" noChangeArrowheads="1"/>
          </p:cNvPicPr>
          <p:nvPr/>
        </p:nvPicPr>
        <p:blipFill>
          <a:blip r:embed="rId5" cstate="print"/>
          <a:srcRect/>
          <a:stretch>
            <a:fillRect/>
          </a:stretch>
        </p:blipFill>
        <p:spPr bwMode="auto">
          <a:xfrm>
            <a:off x="5572125" y="2403475"/>
            <a:ext cx="3249613"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pPr eaLnBrk="1" hangingPunct="1"/>
            <a:r>
              <a:rPr lang="ru-RU" smtClean="0"/>
              <a:t>Министерство жилищного и городского развития США</a:t>
            </a:r>
          </a:p>
        </p:txBody>
      </p:sp>
      <p:sp>
        <p:nvSpPr>
          <p:cNvPr id="2867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8676" name="TextBox 4"/>
          <p:cNvSpPr txBox="1">
            <a:spLocks noChangeArrowheads="1"/>
          </p:cNvSpPr>
          <p:nvPr/>
        </p:nvSpPr>
        <p:spPr bwMode="auto">
          <a:xfrm>
            <a:off x="714375" y="2165350"/>
            <a:ext cx="4500563" cy="3692525"/>
          </a:xfrm>
          <a:prstGeom prst="rect">
            <a:avLst/>
          </a:prstGeom>
          <a:noFill/>
          <a:ln w="9525">
            <a:noFill/>
            <a:miter lim="800000"/>
            <a:headEnd/>
            <a:tailEnd/>
          </a:ln>
        </p:spPr>
        <p:txBody>
          <a:bodyPr>
            <a:spAutoFit/>
          </a:bodyPr>
          <a:lstStyle/>
          <a:p>
            <a:r>
              <a:rPr lang="ru-RU" b="1"/>
              <a:t>Министерство жилищного строительства и городского развития США</a:t>
            </a:r>
            <a:r>
              <a:rPr lang="ru-RU"/>
              <a:t> — федеральный исполнительный департамент, который отвечает за управление программами жилищного строительства и развития городского хозяйства; образовано в 1965 г. в рамках программы Президента Линдона Джонсона Великое общество</a:t>
            </a:r>
          </a:p>
          <a:p>
            <a:r>
              <a:rPr lang="ru-RU"/>
              <a:t>Министр – </a:t>
            </a:r>
            <a:r>
              <a:rPr lang="ru-RU">
                <a:hlinkClick r:id="rId4" action="ppaction://hlinksldjump" tooltip="фото Шона Донован"/>
              </a:rPr>
              <a:t>Шон Донован</a:t>
            </a:r>
            <a:r>
              <a:rPr lang="ru-RU"/>
              <a:t>.</a:t>
            </a:r>
          </a:p>
          <a:p>
            <a:endParaRPr lang="ru-RU"/>
          </a:p>
        </p:txBody>
      </p:sp>
      <p:pic>
        <p:nvPicPr>
          <p:cNvPr id="28677" name="Picture 5" descr="C:\Users\1\Desktop\министры\департаменты\600px-US-DeptOfHUD-Seal.svg.png"/>
          <p:cNvPicPr>
            <a:picLocks noChangeAspect="1" noChangeArrowheads="1"/>
          </p:cNvPicPr>
          <p:nvPr/>
        </p:nvPicPr>
        <p:blipFill>
          <a:blip r:embed="rId5" cstate="print"/>
          <a:srcRect/>
          <a:stretch>
            <a:fillRect/>
          </a:stretch>
        </p:blipFill>
        <p:spPr bwMode="auto">
          <a:xfrm>
            <a:off x="5286375" y="2260600"/>
            <a:ext cx="3240088"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pPr eaLnBrk="1" hangingPunct="1"/>
            <a:r>
              <a:rPr lang="ru-RU" smtClean="0"/>
              <a:t>Министерство юстиции США</a:t>
            </a:r>
          </a:p>
        </p:txBody>
      </p:sp>
      <p:sp>
        <p:nvSpPr>
          <p:cNvPr id="2969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29700" name="TextBox 4"/>
          <p:cNvSpPr txBox="1">
            <a:spLocks noChangeArrowheads="1"/>
          </p:cNvSpPr>
          <p:nvPr/>
        </p:nvSpPr>
        <p:spPr bwMode="auto">
          <a:xfrm>
            <a:off x="714375" y="1857375"/>
            <a:ext cx="3714750" cy="4246563"/>
          </a:xfrm>
          <a:prstGeom prst="rect">
            <a:avLst/>
          </a:prstGeom>
          <a:noFill/>
          <a:ln w="9525">
            <a:noFill/>
            <a:miter lim="800000"/>
            <a:headEnd/>
            <a:tailEnd/>
          </a:ln>
        </p:spPr>
        <p:txBody>
          <a:bodyPr>
            <a:spAutoFit/>
          </a:bodyPr>
          <a:lstStyle/>
          <a:p>
            <a:r>
              <a:rPr lang="ru-RU" b="1"/>
              <a:t>Министерство юстиции Соединённых Штатов</a:t>
            </a:r>
            <a:r>
              <a:rPr lang="ru-RU"/>
              <a:t> (англ. </a:t>
            </a:r>
            <a:r>
              <a:rPr lang="ru-RU" i="1"/>
              <a:t>United States Department of Justice, Justice Department</a:t>
            </a:r>
            <a:r>
              <a:rPr lang="ru-RU"/>
              <a:t>) — департамент федерального правительства США, предназначенный для обеспечения исполнения законов и отправления правосудия. Эквивалент министерств внутренних дел и юстиции в других странах. Возглавляется Генеральным прокурором США. (</a:t>
            </a:r>
            <a:r>
              <a:rPr lang="ru-RU">
                <a:hlinkClick r:id="rId4" action="ppaction://hlinksldjump" tooltip="фото Эрика Холдера"/>
              </a:rPr>
              <a:t>Эрик Холдер</a:t>
            </a:r>
            <a:r>
              <a:rPr lang="ru-RU"/>
              <a:t>)</a:t>
            </a:r>
          </a:p>
          <a:p>
            <a:endParaRPr lang="ru-RU"/>
          </a:p>
        </p:txBody>
      </p:sp>
      <p:pic>
        <p:nvPicPr>
          <p:cNvPr id="29701" name="Picture 5" descr="C:\Users\1\Desktop\министры\департаменты\US-DeptOfJustice-Seal.svg.png"/>
          <p:cNvPicPr>
            <a:picLocks noChangeAspect="1" noChangeArrowheads="1"/>
          </p:cNvPicPr>
          <p:nvPr/>
        </p:nvPicPr>
        <p:blipFill>
          <a:blip r:embed="rId5" cstate="print"/>
          <a:srcRect/>
          <a:stretch>
            <a:fillRect/>
          </a:stretch>
        </p:blipFill>
        <p:spPr bwMode="auto">
          <a:xfrm>
            <a:off x="5189538" y="2046288"/>
            <a:ext cx="3240087"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1\Desktop\14 группа (Шестаков, Голиков)\Презентация Америка\изображения (обработанные)\герб Америки.jpg">
            <a:hlinkClick r:id="rId2" action="ppaction://hlinksldjump" tooltip="информация о Гербе США"/>
          </p:cNvPr>
          <p:cNvPicPr>
            <a:picLocks noChangeAspect="1" noChangeArrowheads="1"/>
          </p:cNvPicPr>
          <p:nvPr/>
        </p:nvPicPr>
        <p:blipFill>
          <a:blip r:embed="rId3" cstate="print"/>
          <a:stretch>
            <a:fillRect/>
          </a:stretch>
        </p:blipFill>
        <p:spPr bwMode="auto">
          <a:xfrm>
            <a:off x="2214546" y="1535082"/>
            <a:ext cx="4680000" cy="468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075" name="Заголовок 1"/>
          <p:cNvSpPr>
            <a:spLocks noGrp="1"/>
          </p:cNvSpPr>
          <p:nvPr>
            <p:ph type="title"/>
          </p:nvPr>
        </p:nvSpPr>
        <p:spPr/>
        <p:txBody>
          <a:bodyPr/>
          <a:lstStyle/>
          <a:p>
            <a:pPr eaLnBrk="1" hangingPunct="1"/>
            <a:r>
              <a:rPr lang="ru-RU" smtClean="0">
                <a:solidFill>
                  <a:srgbClr val="663300"/>
                </a:solidFill>
              </a:rPr>
              <a:t>Герб США</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pPr eaLnBrk="1" hangingPunct="1"/>
            <a:r>
              <a:rPr lang="ru-RU" smtClean="0"/>
              <a:t>Министерство труда США</a:t>
            </a:r>
          </a:p>
        </p:txBody>
      </p:sp>
      <p:sp>
        <p:nvSpPr>
          <p:cNvPr id="3072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30724" name="TextBox 4"/>
          <p:cNvSpPr txBox="1">
            <a:spLocks noChangeArrowheads="1"/>
          </p:cNvSpPr>
          <p:nvPr/>
        </p:nvSpPr>
        <p:spPr bwMode="auto">
          <a:xfrm>
            <a:off x="785813" y="2030413"/>
            <a:ext cx="4786312" cy="3970337"/>
          </a:xfrm>
          <a:prstGeom prst="rect">
            <a:avLst/>
          </a:prstGeom>
          <a:noFill/>
          <a:ln w="9525">
            <a:noFill/>
            <a:miter lim="800000"/>
            <a:headEnd/>
            <a:tailEnd/>
          </a:ln>
        </p:spPr>
        <p:txBody>
          <a:bodyPr>
            <a:spAutoFit/>
          </a:bodyPr>
          <a:lstStyle/>
          <a:p>
            <a:r>
              <a:rPr lang="ru-RU" b="1"/>
              <a:t>Министе́рство тру́да США</a:t>
            </a:r>
            <a:r>
              <a:rPr lang="ru-RU"/>
              <a:t> (англ. </a:t>
            </a:r>
            <a:r>
              <a:rPr lang="ru-RU" i="1"/>
              <a:t>United States Department of Labor</a:t>
            </a:r>
            <a:r>
              <a:rPr lang="ru-RU"/>
              <a:t>)  — один из исполнительных департаментов правительства США.</a:t>
            </a:r>
          </a:p>
          <a:p>
            <a:r>
              <a:rPr lang="ru-RU"/>
              <a:t>Создано в 1913 году. По состоянию на 2007 год число сотрудников — около 17 тыс., бюджет — 60 млрд долларов. В функции министерства входит обеспечение прав работников, улучшение условий труда, увеличение возможностей для занятости, защита пенсионных и больничных выплат.</a:t>
            </a:r>
          </a:p>
          <a:p>
            <a:r>
              <a:rPr lang="ru-RU"/>
              <a:t>В настоящее время министром труда США является </a:t>
            </a:r>
            <a:r>
              <a:rPr lang="ru-RU">
                <a:hlinkClick r:id="rId4" action="ppaction://hlinksldjump" tooltip="фото Сета Харриса"/>
              </a:rPr>
              <a:t>Сет Харрис</a:t>
            </a:r>
            <a:r>
              <a:rPr lang="ru-RU"/>
              <a:t>.</a:t>
            </a:r>
          </a:p>
        </p:txBody>
      </p:sp>
      <p:pic>
        <p:nvPicPr>
          <p:cNvPr id="30725" name="Picture 5" descr="C:\Users\1\Desktop\министры\департаменты\600px-US-DeptOfLabor-Seal.svg.png"/>
          <p:cNvPicPr>
            <a:picLocks noChangeAspect="1" noChangeArrowheads="1"/>
          </p:cNvPicPr>
          <p:nvPr/>
        </p:nvPicPr>
        <p:blipFill>
          <a:blip r:embed="rId5" cstate="print"/>
          <a:srcRect/>
          <a:stretch>
            <a:fillRect/>
          </a:stretch>
        </p:blipFill>
        <p:spPr bwMode="auto">
          <a:xfrm>
            <a:off x="5618163" y="2332038"/>
            <a:ext cx="3240087"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pPr eaLnBrk="1" hangingPunct="1"/>
            <a:r>
              <a:rPr lang="ru-RU" smtClean="0"/>
              <a:t>Государственный департамент США</a:t>
            </a:r>
          </a:p>
        </p:txBody>
      </p:sp>
      <p:sp>
        <p:nvSpPr>
          <p:cNvPr id="3174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31748" name="TextBox 4"/>
          <p:cNvSpPr txBox="1">
            <a:spLocks noChangeArrowheads="1"/>
          </p:cNvSpPr>
          <p:nvPr/>
        </p:nvSpPr>
        <p:spPr bwMode="auto">
          <a:xfrm>
            <a:off x="714375" y="2030413"/>
            <a:ext cx="4500563" cy="3970337"/>
          </a:xfrm>
          <a:prstGeom prst="rect">
            <a:avLst/>
          </a:prstGeom>
          <a:noFill/>
          <a:ln w="9525">
            <a:noFill/>
            <a:miter lim="800000"/>
            <a:headEnd/>
            <a:tailEnd/>
          </a:ln>
        </p:spPr>
        <p:txBody>
          <a:bodyPr>
            <a:spAutoFit/>
          </a:bodyPr>
          <a:lstStyle/>
          <a:p>
            <a:r>
              <a:rPr lang="ru-RU" b="1"/>
              <a:t>Госуда́рственный департа́мент США</a:t>
            </a:r>
            <a:r>
              <a:rPr lang="ru-RU"/>
              <a:t> (англ. </a:t>
            </a:r>
            <a:r>
              <a:rPr lang="ru-RU" i="1"/>
              <a:t>United States Department of State</a:t>
            </a:r>
            <a:r>
              <a:rPr lang="ru-RU"/>
              <a:t>) — исполнительный департамент (фактически министерство) в правительстве США, выполняющее функцию министерства иностранных дел. Возглавляется Государственным секретарем. Образован в1789 году. Первым госсекретарём США стал Томас Джефферсон.</a:t>
            </a:r>
          </a:p>
          <a:p>
            <a:r>
              <a:rPr lang="ru-RU"/>
              <a:t>С 1 февраля 2013 года департамент возглавляет </a:t>
            </a:r>
            <a:r>
              <a:rPr lang="ru-RU">
                <a:hlinkClick r:id="rId4" action="ppaction://hlinksldjump" tooltip="фото Джона Керри"/>
              </a:rPr>
              <a:t>Джон Керри</a:t>
            </a:r>
            <a:r>
              <a:rPr lang="ru-RU"/>
              <a:t>.</a:t>
            </a:r>
          </a:p>
          <a:p>
            <a:endParaRPr lang="ru-RU"/>
          </a:p>
        </p:txBody>
      </p:sp>
      <p:pic>
        <p:nvPicPr>
          <p:cNvPr id="31749" name="Picture 5" descr="C:\Users\1\Desktop\министры\департаменты\Department_of_state.svg.png"/>
          <p:cNvPicPr>
            <a:picLocks noChangeAspect="1" noChangeArrowheads="1"/>
          </p:cNvPicPr>
          <p:nvPr/>
        </p:nvPicPr>
        <p:blipFill>
          <a:blip r:embed="rId5" cstate="print"/>
          <a:srcRect/>
          <a:stretch>
            <a:fillRect/>
          </a:stretch>
        </p:blipFill>
        <p:spPr bwMode="auto">
          <a:xfrm>
            <a:off x="5475288" y="2189163"/>
            <a:ext cx="3240087"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pPr eaLnBrk="1" hangingPunct="1"/>
            <a:r>
              <a:rPr lang="ru-RU" smtClean="0"/>
              <a:t>Министерство внутренних дел США</a:t>
            </a:r>
          </a:p>
        </p:txBody>
      </p:sp>
      <p:sp>
        <p:nvSpPr>
          <p:cNvPr id="3277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32772" name="TextBox 4"/>
          <p:cNvSpPr txBox="1">
            <a:spLocks noChangeArrowheads="1"/>
          </p:cNvSpPr>
          <p:nvPr/>
        </p:nvSpPr>
        <p:spPr bwMode="auto">
          <a:xfrm>
            <a:off x="785813" y="1928813"/>
            <a:ext cx="4572000" cy="4246562"/>
          </a:xfrm>
          <a:prstGeom prst="rect">
            <a:avLst/>
          </a:prstGeom>
          <a:noFill/>
          <a:ln w="9525">
            <a:noFill/>
            <a:miter lim="800000"/>
            <a:headEnd/>
            <a:tailEnd/>
          </a:ln>
        </p:spPr>
        <p:txBody>
          <a:bodyPr>
            <a:spAutoFit/>
          </a:bodyPr>
          <a:lstStyle/>
          <a:p>
            <a:r>
              <a:rPr lang="ru-RU" b="1"/>
              <a:t>Министерство внутренних дел США</a:t>
            </a:r>
            <a:r>
              <a:rPr lang="ru-RU"/>
              <a:t> (</a:t>
            </a:r>
            <a:r>
              <a:rPr lang="ru-RU" u="sng"/>
              <a:t>англ.</a:t>
            </a:r>
            <a:r>
              <a:rPr lang="ru-RU"/>
              <a:t> </a:t>
            </a:r>
            <a:r>
              <a:rPr lang="ru-RU" i="1"/>
              <a:t>United States Department of the Interior (DOI)</a:t>
            </a:r>
            <a:r>
              <a:rPr lang="ru-RU"/>
              <a:t>) — один из </a:t>
            </a:r>
            <a:r>
              <a:rPr lang="ru-RU" u="sng"/>
              <a:t>исполнительных департаментов США</a:t>
            </a:r>
            <a:r>
              <a:rPr lang="ru-RU"/>
              <a:t>, основанный 3 марта 1849 года и управляющий большой частью земель под федеральной юрисдикцией. В отличие от министерств внутренних дел в других странах основная функция министерства — не </a:t>
            </a:r>
            <a:r>
              <a:rPr lang="ru-RU" u="sng"/>
              <a:t>полицейскиe</a:t>
            </a:r>
            <a:r>
              <a:rPr lang="ru-RU"/>
              <a:t> мероприятия и организация безопасности, а управление землёй.</a:t>
            </a:r>
          </a:p>
          <a:p>
            <a:r>
              <a:rPr lang="ru-RU"/>
              <a:t>Министр - </a:t>
            </a:r>
            <a:r>
              <a:rPr lang="ru-RU">
                <a:hlinkClick r:id="rId4" action="ppaction://hlinksldjump" tooltip="фото Кеннета Ли Салазара"/>
              </a:rPr>
              <a:t>Кеннет Ли Салазар</a:t>
            </a:r>
            <a:r>
              <a:rPr lang="ru-RU"/>
              <a:t>.</a:t>
            </a:r>
          </a:p>
          <a:p>
            <a:endParaRPr lang="ru-RU"/>
          </a:p>
        </p:txBody>
      </p:sp>
      <p:pic>
        <p:nvPicPr>
          <p:cNvPr id="32773" name="Picture 5" descr="C:\Users\1\Desktop\министры\департаменты\600px-US-DeptOfTheInterior-Seal.svg.png"/>
          <p:cNvPicPr>
            <a:picLocks noChangeAspect="1" noChangeArrowheads="1"/>
          </p:cNvPicPr>
          <p:nvPr/>
        </p:nvPicPr>
        <p:blipFill>
          <a:blip r:embed="rId5" cstate="print"/>
          <a:srcRect/>
          <a:stretch>
            <a:fillRect/>
          </a:stretch>
        </p:blipFill>
        <p:spPr bwMode="auto">
          <a:xfrm>
            <a:off x="5403850" y="2117725"/>
            <a:ext cx="3240088"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r>
              <a:rPr lang="ru-RU" smtClean="0"/>
              <a:t>Министерство финансов США</a:t>
            </a:r>
          </a:p>
        </p:txBody>
      </p:sp>
      <p:sp>
        <p:nvSpPr>
          <p:cNvPr id="3379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pic>
        <p:nvPicPr>
          <p:cNvPr id="33796" name="Picture 5" descr="C:\Users\1\Desktop\министры\департаменты\600px-US-DeptOfTheTreasury-Seal.svg.png"/>
          <p:cNvPicPr>
            <a:picLocks noChangeAspect="1" noChangeArrowheads="1"/>
          </p:cNvPicPr>
          <p:nvPr/>
        </p:nvPicPr>
        <p:blipFill>
          <a:blip r:embed="rId4" cstate="print"/>
          <a:srcRect/>
          <a:stretch>
            <a:fillRect/>
          </a:stretch>
        </p:blipFill>
        <p:spPr bwMode="auto">
          <a:xfrm>
            <a:off x="5643563" y="2143125"/>
            <a:ext cx="3240087" cy="3240088"/>
          </a:xfrm>
          <a:prstGeom prst="rect">
            <a:avLst/>
          </a:prstGeom>
          <a:noFill/>
          <a:ln w="9525">
            <a:noFill/>
            <a:miter lim="800000"/>
            <a:headEnd/>
            <a:tailEnd/>
          </a:ln>
        </p:spPr>
      </p:pic>
      <p:sp>
        <p:nvSpPr>
          <p:cNvPr id="33797" name="TextBox 5"/>
          <p:cNvSpPr txBox="1">
            <a:spLocks noChangeArrowheads="1"/>
          </p:cNvSpPr>
          <p:nvPr/>
        </p:nvSpPr>
        <p:spPr bwMode="auto">
          <a:xfrm>
            <a:off x="428625" y="1285875"/>
            <a:ext cx="5214938" cy="5632450"/>
          </a:xfrm>
          <a:prstGeom prst="rect">
            <a:avLst/>
          </a:prstGeom>
          <a:noFill/>
          <a:ln w="9525">
            <a:noFill/>
            <a:miter lim="800000"/>
            <a:headEnd/>
            <a:tailEnd/>
          </a:ln>
        </p:spPr>
        <p:txBody>
          <a:bodyPr>
            <a:spAutoFit/>
          </a:bodyPr>
          <a:lstStyle/>
          <a:p>
            <a:r>
              <a:rPr lang="ru-RU" b="1"/>
              <a:t>Министерство финансов США</a:t>
            </a:r>
            <a:r>
              <a:rPr lang="ru-RU"/>
              <a:t> (англ. </a:t>
            </a:r>
            <a:r>
              <a:rPr lang="ru-RU" i="1"/>
              <a:t>United States Department of the Treasury</a:t>
            </a:r>
            <a:r>
              <a:rPr lang="ru-RU"/>
              <a:t>) — один из исполнительных департаментов США.</a:t>
            </a:r>
          </a:p>
          <a:p>
            <a:r>
              <a:rPr lang="ru-RU"/>
              <a:t>В функции министерства входит разработка и исполнение экономической и денежной политики США, регулирование экспорта и импорта, финансовых организаций, сбор налогов, печать бумажных долларов и чеканка монет.</a:t>
            </a:r>
          </a:p>
          <a:p>
            <a:r>
              <a:rPr lang="ru-RU"/>
              <a:t>В настоящее время министерство финансов США имеет право финансировать государственные расходы за счёт сбора налогов, заимствования у ФРС под выпуск облигаций Казначейства, и увеличения государственного долга в ограничениях, устанавливаемых Конгрессом. Деятельностью министерства руководит министр, с 27 февраля 2013 министром является </a:t>
            </a:r>
            <a:r>
              <a:rPr lang="ru-RU">
                <a:hlinkClick r:id="rId5" action="ppaction://hlinksldjump" tooltip="фото Джейкоба Лью"/>
              </a:rPr>
              <a:t>Джейкоб Лью</a:t>
            </a:r>
            <a:r>
              <a:rPr lang="ru-RU"/>
              <a:t>.</a:t>
            </a:r>
          </a:p>
          <a:p>
            <a:endParaRPr lang="ru-RU"/>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eaLnBrk="1" hangingPunct="1"/>
            <a:r>
              <a:rPr lang="ru-RU" smtClean="0"/>
              <a:t>Министерство по делам ветеранов США</a:t>
            </a:r>
          </a:p>
        </p:txBody>
      </p:sp>
      <p:sp>
        <p:nvSpPr>
          <p:cNvPr id="3481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34820" name="TextBox 4"/>
          <p:cNvSpPr txBox="1">
            <a:spLocks noChangeArrowheads="1"/>
          </p:cNvSpPr>
          <p:nvPr/>
        </p:nvSpPr>
        <p:spPr bwMode="auto">
          <a:xfrm>
            <a:off x="500063" y="1714500"/>
            <a:ext cx="5500687" cy="5354638"/>
          </a:xfrm>
          <a:prstGeom prst="rect">
            <a:avLst/>
          </a:prstGeom>
          <a:noFill/>
          <a:ln w="9525">
            <a:noFill/>
            <a:miter lim="800000"/>
            <a:headEnd/>
            <a:tailEnd/>
          </a:ln>
        </p:spPr>
        <p:txBody>
          <a:bodyPr>
            <a:spAutoFit/>
          </a:bodyPr>
          <a:lstStyle/>
          <a:p>
            <a:r>
              <a:rPr lang="ru-RU" b="1"/>
              <a:t>Министерство по делам ветеранов США</a:t>
            </a:r>
            <a:r>
              <a:rPr lang="ru-RU"/>
              <a:t> (англ. </a:t>
            </a:r>
            <a:r>
              <a:rPr lang="ru-RU" i="1"/>
              <a:t>United States Department of Veterans Affairs, VA</a:t>
            </a:r>
            <a:r>
              <a:rPr lang="en-US"/>
              <a:t>) — </a:t>
            </a:r>
            <a:r>
              <a:rPr lang="ru-RU"/>
              <a:t>исполнительный департамент</a:t>
            </a:r>
            <a:r>
              <a:rPr lang="en-US"/>
              <a:t> </a:t>
            </a:r>
            <a:r>
              <a:rPr lang="ru-RU"/>
              <a:t>правительства США</a:t>
            </a:r>
            <a:r>
              <a:rPr lang="en-US"/>
              <a:t>. </a:t>
            </a:r>
            <a:r>
              <a:rPr lang="ru-RU"/>
              <a:t>Это второе по величине федеральное министерство после министерства обороны США с численностью персонала около 280 тысяч человек. В компетенцию министерства входит оформление ипотечных кредитов, страхование жизни, назначение пенсий, пособий и льгот (включая случаи выплаты при потере трудоспособности, потере кормильца, медицинские льготы и выплаты на погребение) для ветеранов вооруженных сил США и членов их семей. Министерство возглавляет министр по делам ветеранов. В настоящее время министром является генерал в отставке </a:t>
            </a:r>
            <a:r>
              <a:rPr lang="ru-RU">
                <a:hlinkClick r:id="rId4" action="ppaction://hlinksldjump" tooltip="фото Эрика Шинески"/>
              </a:rPr>
              <a:t>Эрик Шинсеки</a:t>
            </a:r>
            <a:r>
              <a:rPr lang="ru-RU"/>
              <a:t>.</a:t>
            </a:r>
          </a:p>
          <a:p>
            <a:endParaRPr lang="ru-RU"/>
          </a:p>
        </p:txBody>
      </p:sp>
      <p:pic>
        <p:nvPicPr>
          <p:cNvPr id="34821" name="Picture 5" descr="C:\Users\1\Desktop\министры\департаменты\600px-US-DeptOfVeteransAffairs-Seal.svg.png"/>
          <p:cNvPicPr>
            <a:picLocks noChangeAspect="1" noChangeArrowheads="1"/>
          </p:cNvPicPr>
          <p:nvPr/>
        </p:nvPicPr>
        <p:blipFill>
          <a:blip r:embed="rId5" cstate="print"/>
          <a:srcRect/>
          <a:stretch>
            <a:fillRect/>
          </a:stretch>
        </p:blipFill>
        <p:spPr bwMode="auto">
          <a:xfrm>
            <a:off x="5786438" y="2260600"/>
            <a:ext cx="3244850"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pPr eaLnBrk="1" hangingPunct="1"/>
            <a:r>
              <a:rPr lang="ru-RU" smtClean="0"/>
              <a:t>Министерство транспорта США</a:t>
            </a:r>
          </a:p>
        </p:txBody>
      </p:sp>
      <p:sp>
        <p:nvSpPr>
          <p:cNvPr id="3584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35844" name="TextBox 4"/>
          <p:cNvSpPr txBox="1">
            <a:spLocks noChangeArrowheads="1"/>
          </p:cNvSpPr>
          <p:nvPr/>
        </p:nvSpPr>
        <p:spPr bwMode="auto">
          <a:xfrm>
            <a:off x="357188" y="1708150"/>
            <a:ext cx="5429250" cy="5078413"/>
          </a:xfrm>
          <a:prstGeom prst="rect">
            <a:avLst/>
          </a:prstGeom>
          <a:noFill/>
          <a:ln w="9525">
            <a:noFill/>
            <a:miter lim="800000"/>
            <a:headEnd/>
            <a:tailEnd/>
          </a:ln>
        </p:spPr>
        <p:txBody>
          <a:bodyPr>
            <a:spAutoFit/>
          </a:bodyPr>
          <a:lstStyle/>
          <a:p>
            <a:r>
              <a:rPr lang="ru-RU" b="1"/>
              <a:t>Министерство транспорта США</a:t>
            </a:r>
            <a:r>
              <a:rPr lang="ru-RU"/>
              <a:t> (</a:t>
            </a:r>
            <a:r>
              <a:rPr lang="ru-RU" b="1"/>
              <a:t>United States Department of Transportation</a:t>
            </a:r>
            <a:r>
              <a:rPr lang="ru-RU"/>
              <a:t>, </a:t>
            </a:r>
            <a:r>
              <a:rPr lang="ru-RU" b="1"/>
              <a:t>DOT</a:t>
            </a:r>
            <a:r>
              <a:rPr lang="ru-RU"/>
              <a:t>) — исполнительный департамент правительства США, управляющий вопросами транспорта и, ранее (до 2003 года), безопасности на транспорте.</a:t>
            </a:r>
          </a:p>
          <a:p>
            <a:r>
              <a:rPr lang="ru-RU"/>
              <a:t>Основано актом Конгресса 15 октября 1966 года, начало деятельность 1 апреля 1967 года. Возглавляется министром транспорта.</a:t>
            </a:r>
          </a:p>
          <a:p>
            <a:r>
              <a:rPr lang="ru-RU"/>
              <a:t>Именно это министерство правительства США приняло в 2002 году Homeland Security Act (</a:t>
            </a:r>
            <a:r>
              <a:rPr lang="ru-RU" i="1"/>
              <a:t>Акт о безопасности Родины</a:t>
            </a:r>
            <a:r>
              <a:rPr lang="ru-RU"/>
              <a:t>, PL 107—296), как реакцию на события 11 сентября 2001 года.</a:t>
            </a:r>
          </a:p>
          <a:p>
            <a:r>
              <a:rPr lang="ru-RU"/>
              <a:t>Штаб-квартира — Вашингтон, округ Колумбия. 58 622 сотрудников. Годовой бюджет — $58 млрд.</a:t>
            </a:r>
          </a:p>
          <a:p>
            <a:r>
              <a:rPr lang="ru-RU"/>
              <a:t>Руководство: министр транспорта </a:t>
            </a:r>
            <a:r>
              <a:rPr lang="ru-RU">
                <a:hlinkClick r:id="rId4" action="ppaction://hlinksldjump" tooltip="фото Рея Лахуда"/>
              </a:rPr>
              <a:t>Рей Лахуд</a:t>
            </a:r>
            <a:r>
              <a:rPr lang="ru-RU"/>
              <a:t>.</a:t>
            </a:r>
          </a:p>
          <a:p>
            <a:endParaRPr lang="ru-RU"/>
          </a:p>
        </p:txBody>
      </p:sp>
      <p:pic>
        <p:nvPicPr>
          <p:cNvPr id="35845" name="Picture 5" descr="C:\Users\1\Desktop\министры\департаменты\120px-US-DeptOfTransportation-Seal.svg.png"/>
          <p:cNvPicPr>
            <a:picLocks noChangeAspect="1" noChangeArrowheads="1"/>
          </p:cNvPicPr>
          <p:nvPr/>
        </p:nvPicPr>
        <p:blipFill>
          <a:blip r:embed="rId5" cstate="print"/>
          <a:srcRect/>
          <a:stretch>
            <a:fillRect/>
          </a:stretch>
        </p:blipFill>
        <p:spPr bwMode="auto">
          <a:xfrm>
            <a:off x="5689600" y="2214563"/>
            <a:ext cx="3240088" cy="3240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pPr eaLnBrk="1" hangingPunct="1"/>
            <a:r>
              <a:rPr lang="ru-RU" smtClean="0"/>
              <a:t>Министры</a:t>
            </a:r>
          </a:p>
        </p:txBody>
      </p:sp>
      <p:pic>
        <p:nvPicPr>
          <p:cNvPr id="35845" name="Picture 5" descr="C:\Users\1\Desktop\министры\Арне дункан.jpg"/>
          <p:cNvPicPr>
            <a:picLocks noChangeAspect="1" noChangeArrowheads="1"/>
          </p:cNvPicPr>
          <p:nvPr/>
        </p:nvPicPr>
        <p:blipFill>
          <a:blip r:embed="rId2" cstate="print"/>
          <a:srcRect/>
          <a:stretch>
            <a:fillRect/>
          </a:stretch>
        </p:blipFill>
        <p:spPr bwMode="auto">
          <a:xfrm>
            <a:off x="285720" y="1857364"/>
            <a:ext cx="2586614"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5846" name="Picture 6" descr="C:\Users\1\Desktop\министры\даниэль понман.jpg"/>
          <p:cNvPicPr>
            <a:picLocks noChangeAspect="1" noChangeArrowheads="1"/>
          </p:cNvPicPr>
          <p:nvPr/>
        </p:nvPicPr>
        <p:blipFill>
          <a:blip r:embed="rId3" cstate="print"/>
          <a:srcRect/>
          <a:stretch>
            <a:fillRect/>
          </a:stretch>
        </p:blipFill>
        <p:spPr bwMode="auto">
          <a:xfrm>
            <a:off x="6266280" y="1857364"/>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5847" name="Picture 7" descr="C:\Users\1\Desktop\министры\Джанет Энн Наполитано.jpg"/>
          <p:cNvPicPr>
            <a:picLocks noChangeAspect="1" noChangeArrowheads="1"/>
          </p:cNvPicPr>
          <p:nvPr/>
        </p:nvPicPr>
        <p:blipFill>
          <a:blip r:embed="rId4" cstate="print"/>
          <a:srcRect/>
          <a:stretch>
            <a:fillRect/>
          </a:stretch>
        </p:blipFill>
        <p:spPr bwMode="auto">
          <a:xfrm>
            <a:off x="3265884" y="1857364"/>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28625" y="5429250"/>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Министр образования Арне </a:t>
            </a:r>
            <a:r>
              <a:rPr lang="ru-RU" dirty="0" err="1"/>
              <a:t>Дункан</a:t>
            </a:r>
            <a:endParaRPr lang="ru-RU" dirty="0"/>
          </a:p>
        </p:txBody>
      </p:sp>
      <p:sp>
        <p:nvSpPr>
          <p:cNvPr id="9" name="TextBox 8"/>
          <p:cNvSpPr txBox="1"/>
          <p:nvPr/>
        </p:nvSpPr>
        <p:spPr>
          <a:xfrm>
            <a:off x="6500813" y="5429250"/>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Министр энергетики Даниэль </a:t>
            </a:r>
            <a:r>
              <a:rPr lang="ru-RU" dirty="0" err="1"/>
              <a:t>Понман</a:t>
            </a:r>
            <a:endParaRPr lang="ru-RU" dirty="0"/>
          </a:p>
        </p:txBody>
      </p:sp>
      <p:sp>
        <p:nvSpPr>
          <p:cNvPr id="10" name="TextBox 9"/>
          <p:cNvSpPr txBox="1"/>
          <p:nvPr/>
        </p:nvSpPr>
        <p:spPr>
          <a:xfrm>
            <a:off x="3429000" y="5214938"/>
            <a:ext cx="2143125" cy="1477962"/>
          </a:xfrm>
          <a:prstGeom prst="rect">
            <a:avLst/>
          </a:prstGeom>
          <a:noFill/>
          <a:ln w="12700">
            <a:solidFill>
              <a:schemeClr val="bg2">
                <a:lumMod val="60000"/>
                <a:lumOff val="40000"/>
              </a:schemeClr>
            </a:solidFill>
          </a:ln>
        </p:spPr>
        <p:txBody>
          <a:bodyPr>
            <a:spAutoFit/>
          </a:bodyPr>
          <a:lstStyle/>
          <a:p>
            <a:pPr algn="ctr">
              <a:defRPr/>
            </a:pPr>
            <a:r>
              <a:rPr lang="ru-RU" dirty="0"/>
              <a:t>Министр внутренней безопасности Джанет Энн </a:t>
            </a:r>
            <a:r>
              <a:rPr lang="ru-RU" dirty="0" err="1"/>
              <a:t>Наполитано</a:t>
            </a:r>
            <a:endParaRPr lang="ru-RU" dirty="0"/>
          </a:p>
        </p:txBody>
      </p:sp>
      <p:sp>
        <p:nvSpPr>
          <p:cNvPr id="36873" name="TextBox 10"/>
          <p:cNvSpPr txBox="1">
            <a:spLocks noChangeArrowheads="1"/>
          </p:cNvSpPr>
          <p:nvPr/>
        </p:nvSpPr>
        <p:spPr bwMode="auto">
          <a:xfrm>
            <a:off x="0" y="6357938"/>
            <a:ext cx="2428875" cy="461962"/>
          </a:xfrm>
          <a:prstGeom prst="rect">
            <a:avLst/>
          </a:prstGeom>
          <a:noFill/>
          <a:ln w="9525">
            <a:noFill/>
            <a:miter lim="800000"/>
            <a:headEnd/>
            <a:tailEnd/>
          </a:ln>
        </p:spPr>
        <p:txBody>
          <a:bodyPr>
            <a:spAutoFit/>
          </a:bodyPr>
          <a:lstStyle/>
          <a:p>
            <a:r>
              <a:rPr lang="ru-RU" sz="1200">
                <a:hlinkClick r:id="rId5" action="ppaction://hlinksldjump"/>
              </a:rPr>
              <a:t>Высшие федеральные органы государственной власти США</a:t>
            </a:r>
            <a:endParaRPr lang="ru-RU" sz="1200"/>
          </a:p>
        </p:txBody>
      </p:sp>
      <p:sp>
        <p:nvSpPr>
          <p:cNvPr id="36874" name="TextBox 11"/>
          <p:cNvSpPr txBox="1">
            <a:spLocks noChangeArrowheads="1"/>
          </p:cNvSpPr>
          <p:nvPr/>
        </p:nvSpPr>
        <p:spPr bwMode="auto">
          <a:xfrm>
            <a:off x="7215188" y="6500813"/>
            <a:ext cx="1928812" cy="338137"/>
          </a:xfrm>
          <a:prstGeom prst="rect">
            <a:avLst/>
          </a:prstGeom>
          <a:noFill/>
          <a:ln w="9525">
            <a:noFill/>
            <a:miter lim="800000"/>
            <a:headEnd/>
            <a:tailEnd/>
          </a:ln>
        </p:spPr>
        <p:txBody>
          <a:bodyPr>
            <a:spAutoFit/>
          </a:bodyPr>
          <a:lstStyle/>
          <a:p>
            <a:pPr algn="r"/>
            <a:r>
              <a:rPr lang="ru-RU" sz="1600">
                <a:hlinkClick r:id="rId6" action="ppaction://hlinksldjump"/>
              </a:rPr>
              <a:t>Вперед</a:t>
            </a:r>
            <a:endParaRPr lang="ru-RU" sz="16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mtClean="0"/>
              <a:t>Министры</a:t>
            </a:r>
          </a:p>
        </p:txBody>
      </p:sp>
      <p:sp>
        <p:nvSpPr>
          <p:cNvPr id="37891" name="TextBox 3"/>
          <p:cNvSpPr txBox="1">
            <a:spLocks noChangeArrowheads="1"/>
          </p:cNvSpPr>
          <p:nvPr/>
        </p:nvSpPr>
        <p:spPr bwMode="auto">
          <a:xfrm>
            <a:off x="7215188" y="6500813"/>
            <a:ext cx="1928812" cy="338137"/>
          </a:xfrm>
          <a:prstGeom prst="rect">
            <a:avLst/>
          </a:prstGeom>
          <a:noFill/>
          <a:ln w="9525">
            <a:noFill/>
            <a:miter lim="800000"/>
            <a:headEnd/>
            <a:tailEnd/>
          </a:ln>
        </p:spPr>
        <p:txBody>
          <a:bodyPr>
            <a:spAutoFit/>
          </a:bodyPr>
          <a:lstStyle/>
          <a:p>
            <a:pPr algn="r"/>
            <a:r>
              <a:rPr lang="ru-RU" sz="1600">
                <a:hlinkClick r:id="rId2" action="ppaction://hlinksldjump"/>
              </a:rPr>
              <a:t>Вперед</a:t>
            </a:r>
            <a:endParaRPr lang="ru-RU" sz="1600"/>
          </a:p>
        </p:txBody>
      </p:sp>
      <p:sp>
        <p:nvSpPr>
          <p:cNvPr id="37892" name="TextBox 4"/>
          <p:cNvSpPr txBox="1">
            <a:spLocks noChangeArrowheads="1"/>
          </p:cNvSpPr>
          <p:nvPr/>
        </p:nvSpPr>
        <p:spPr bwMode="auto">
          <a:xfrm>
            <a:off x="0" y="6488113"/>
            <a:ext cx="1714500" cy="339725"/>
          </a:xfrm>
          <a:prstGeom prst="rect">
            <a:avLst/>
          </a:prstGeom>
          <a:noFill/>
          <a:ln w="9525">
            <a:noFill/>
            <a:miter lim="800000"/>
            <a:headEnd/>
            <a:tailEnd/>
          </a:ln>
        </p:spPr>
        <p:txBody>
          <a:bodyPr>
            <a:spAutoFit/>
          </a:bodyPr>
          <a:lstStyle/>
          <a:p>
            <a:r>
              <a:rPr lang="ru-RU" sz="1600">
                <a:hlinkClick r:id="rId3" action="ppaction://hlinksldjump"/>
              </a:rPr>
              <a:t>Назад</a:t>
            </a:r>
            <a:endParaRPr lang="ru-RU" sz="1600"/>
          </a:p>
        </p:txBody>
      </p:sp>
      <p:pic>
        <p:nvPicPr>
          <p:cNvPr id="102402" name="Picture 2" descr="C:\Users\1\Desktop\министры\Джейкоб Лью.jpg"/>
          <p:cNvPicPr>
            <a:picLocks noChangeAspect="1" noChangeArrowheads="1"/>
          </p:cNvPicPr>
          <p:nvPr/>
        </p:nvPicPr>
        <p:blipFill>
          <a:blip r:embed="rId4" cstate="print"/>
          <a:srcRect/>
          <a:stretch>
            <a:fillRect/>
          </a:stretch>
        </p:blipFill>
        <p:spPr bwMode="auto">
          <a:xfrm>
            <a:off x="336926" y="1832074"/>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03" name="Picture 3" descr="C:\Users\1\Desktop\министры\Джон Форбс Керри.jpg"/>
          <p:cNvPicPr>
            <a:picLocks noChangeAspect="1" noChangeArrowheads="1"/>
          </p:cNvPicPr>
          <p:nvPr/>
        </p:nvPicPr>
        <p:blipFill>
          <a:blip r:embed="rId5" cstate="print"/>
          <a:srcRect/>
          <a:stretch>
            <a:fillRect/>
          </a:stretch>
        </p:blipFill>
        <p:spPr bwMode="auto">
          <a:xfrm>
            <a:off x="3444197" y="1832074"/>
            <a:ext cx="2556563"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404" name="Picture 4" descr="C:\Users\1\Desktop\министры\Кеннет Ли Салазар.jpg"/>
          <p:cNvPicPr>
            <a:picLocks noChangeAspect="1" noChangeArrowheads="1"/>
          </p:cNvPicPr>
          <p:nvPr/>
        </p:nvPicPr>
        <p:blipFill>
          <a:blip r:embed="rId6" cstate="print"/>
          <a:srcRect/>
          <a:stretch>
            <a:fillRect/>
          </a:stretch>
        </p:blipFill>
        <p:spPr bwMode="auto">
          <a:xfrm>
            <a:off x="6472556" y="1832074"/>
            <a:ext cx="2314286"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500063" y="5357813"/>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Министр финансов Джейкоб Лью</a:t>
            </a:r>
          </a:p>
        </p:txBody>
      </p:sp>
      <p:sp>
        <p:nvSpPr>
          <p:cNvPr id="10" name="TextBox 9"/>
          <p:cNvSpPr txBox="1"/>
          <p:nvPr/>
        </p:nvSpPr>
        <p:spPr>
          <a:xfrm>
            <a:off x="3643313" y="5357813"/>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Государственный секретарь Джон </a:t>
            </a:r>
            <a:r>
              <a:rPr lang="ru-RU" dirty="0" err="1"/>
              <a:t>Форбс</a:t>
            </a:r>
            <a:r>
              <a:rPr lang="ru-RU" dirty="0"/>
              <a:t> </a:t>
            </a:r>
            <a:r>
              <a:rPr lang="ru-RU" dirty="0" err="1"/>
              <a:t>Керри</a:t>
            </a:r>
            <a:endParaRPr lang="ru-RU" dirty="0"/>
          </a:p>
        </p:txBody>
      </p:sp>
      <p:sp>
        <p:nvSpPr>
          <p:cNvPr id="11" name="TextBox 10"/>
          <p:cNvSpPr txBox="1"/>
          <p:nvPr/>
        </p:nvSpPr>
        <p:spPr>
          <a:xfrm>
            <a:off x="6572250" y="5357813"/>
            <a:ext cx="2143125" cy="1200150"/>
          </a:xfrm>
          <a:prstGeom prst="rect">
            <a:avLst/>
          </a:prstGeom>
          <a:noFill/>
          <a:ln w="12700">
            <a:solidFill>
              <a:schemeClr val="bg2">
                <a:lumMod val="60000"/>
                <a:lumOff val="40000"/>
              </a:schemeClr>
            </a:solidFill>
          </a:ln>
        </p:spPr>
        <p:txBody>
          <a:bodyPr>
            <a:spAutoFit/>
          </a:bodyPr>
          <a:lstStyle/>
          <a:p>
            <a:pPr algn="ctr">
              <a:defRPr/>
            </a:pPr>
            <a:r>
              <a:rPr lang="ru-RU" dirty="0"/>
              <a:t>Министр внутренних дел Кеннет Ли </a:t>
            </a:r>
            <a:r>
              <a:rPr lang="ru-RU" dirty="0" err="1"/>
              <a:t>Салазар</a:t>
            </a:r>
            <a:endParaRPr lang="ru-RU"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r>
              <a:rPr lang="ru-RU" smtClean="0"/>
              <a:t>Министры</a:t>
            </a:r>
          </a:p>
        </p:txBody>
      </p:sp>
      <p:sp>
        <p:nvSpPr>
          <p:cNvPr id="38915" name="TextBox 2"/>
          <p:cNvSpPr txBox="1">
            <a:spLocks noChangeArrowheads="1"/>
          </p:cNvSpPr>
          <p:nvPr/>
        </p:nvSpPr>
        <p:spPr bwMode="auto">
          <a:xfrm>
            <a:off x="7215188" y="6500813"/>
            <a:ext cx="1928812" cy="338137"/>
          </a:xfrm>
          <a:prstGeom prst="rect">
            <a:avLst/>
          </a:prstGeom>
          <a:noFill/>
          <a:ln w="9525">
            <a:noFill/>
            <a:miter lim="800000"/>
            <a:headEnd/>
            <a:tailEnd/>
          </a:ln>
        </p:spPr>
        <p:txBody>
          <a:bodyPr>
            <a:spAutoFit/>
          </a:bodyPr>
          <a:lstStyle/>
          <a:p>
            <a:pPr algn="r"/>
            <a:r>
              <a:rPr lang="ru-RU" sz="1600">
                <a:hlinkClick r:id="rId2" action="ppaction://hlinksldjump"/>
              </a:rPr>
              <a:t>Вперед</a:t>
            </a:r>
            <a:endParaRPr lang="ru-RU" sz="1600"/>
          </a:p>
        </p:txBody>
      </p:sp>
      <p:sp>
        <p:nvSpPr>
          <p:cNvPr id="38916" name="TextBox 3"/>
          <p:cNvSpPr txBox="1">
            <a:spLocks noChangeArrowheads="1"/>
          </p:cNvSpPr>
          <p:nvPr/>
        </p:nvSpPr>
        <p:spPr bwMode="auto">
          <a:xfrm>
            <a:off x="0" y="6488113"/>
            <a:ext cx="1714500" cy="339725"/>
          </a:xfrm>
          <a:prstGeom prst="rect">
            <a:avLst/>
          </a:prstGeom>
          <a:noFill/>
          <a:ln w="9525">
            <a:noFill/>
            <a:miter lim="800000"/>
            <a:headEnd/>
            <a:tailEnd/>
          </a:ln>
        </p:spPr>
        <p:txBody>
          <a:bodyPr>
            <a:spAutoFit/>
          </a:bodyPr>
          <a:lstStyle/>
          <a:p>
            <a:r>
              <a:rPr lang="ru-RU" sz="1600">
                <a:hlinkClick r:id="rId3" action="ppaction://hlinksldjump"/>
              </a:rPr>
              <a:t>Назад</a:t>
            </a:r>
            <a:endParaRPr lang="ru-RU" sz="1600"/>
          </a:p>
        </p:txBody>
      </p:sp>
      <p:pic>
        <p:nvPicPr>
          <p:cNvPr id="105473" name="Picture 1" descr="C:\Users\1\Desktop\министры\кэтлин сибелиус.jpg"/>
          <p:cNvPicPr>
            <a:picLocks noChangeAspect="1" noChangeArrowheads="1"/>
          </p:cNvPicPr>
          <p:nvPr/>
        </p:nvPicPr>
        <p:blipFill>
          <a:blip r:embed="rId4" cstate="print"/>
          <a:srcRect/>
          <a:stretch>
            <a:fillRect/>
          </a:stretch>
        </p:blipFill>
        <p:spPr bwMode="auto">
          <a:xfrm>
            <a:off x="285720" y="1903512"/>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5474" name="Picture 2" descr="C:\Users\1\Desktop\министры\ребекка бланк.jpg"/>
          <p:cNvPicPr>
            <a:picLocks noChangeAspect="1" noChangeArrowheads="1"/>
          </p:cNvPicPr>
          <p:nvPr/>
        </p:nvPicPr>
        <p:blipFill>
          <a:blip r:embed="rId5" cstate="print"/>
          <a:srcRect/>
          <a:stretch>
            <a:fillRect/>
          </a:stretch>
        </p:blipFill>
        <p:spPr bwMode="auto">
          <a:xfrm>
            <a:off x="3214678" y="1928802"/>
            <a:ext cx="277632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5475" name="Picture 3" descr="C:\Users\1\Desktop\министры\Рей Лахуд.jpg"/>
          <p:cNvPicPr>
            <a:picLocks noChangeAspect="1" noChangeArrowheads="1"/>
          </p:cNvPicPr>
          <p:nvPr/>
        </p:nvPicPr>
        <p:blipFill>
          <a:blip r:embed="rId6" cstate="print"/>
          <a:srcRect/>
          <a:stretch>
            <a:fillRect/>
          </a:stretch>
        </p:blipFill>
        <p:spPr bwMode="auto">
          <a:xfrm>
            <a:off x="6357950" y="1928802"/>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500063" y="5357813"/>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Министр здравоохранения Кэтлин Сибелиус</a:t>
            </a:r>
          </a:p>
        </p:txBody>
      </p:sp>
      <p:sp>
        <p:nvSpPr>
          <p:cNvPr id="9" name="TextBox 8"/>
          <p:cNvSpPr txBox="1"/>
          <p:nvPr/>
        </p:nvSpPr>
        <p:spPr>
          <a:xfrm>
            <a:off x="3500438" y="5357813"/>
            <a:ext cx="2143125" cy="646112"/>
          </a:xfrm>
          <a:prstGeom prst="rect">
            <a:avLst/>
          </a:prstGeom>
          <a:noFill/>
          <a:ln w="12700">
            <a:solidFill>
              <a:schemeClr val="bg2">
                <a:lumMod val="60000"/>
                <a:lumOff val="40000"/>
              </a:schemeClr>
            </a:solidFill>
          </a:ln>
        </p:spPr>
        <p:txBody>
          <a:bodyPr>
            <a:spAutoFit/>
          </a:bodyPr>
          <a:lstStyle/>
          <a:p>
            <a:pPr algn="ctr">
              <a:defRPr/>
            </a:pPr>
            <a:r>
              <a:rPr lang="ru-RU" dirty="0"/>
              <a:t>Министр торговли Ребекка Бланк</a:t>
            </a:r>
          </a:p>
        </p:txBody>
      </p:sp>
      <p:sp>
        <p:nvSpPr>
          <p:cNvPr id="10" name="TextBox 9"/>
          <p:cNvSpPr txBox="1"/>
          <p:nvPr/>
        </p:nvSpPr>
        <p:spPr>
          <a:xfrm>
            <a:off x="6572250" y="5357813"/>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Министр транспорта Рей </a:t>
            </a:r>
            <a:r>
              <a:rPr lang="ru-RU" dirty="0" err="1"/>
              <a:t>Лахуд</a:t>
            </a:r>
            <a:endParaRPr lang="ru-RU"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r>
              <a:rPr lang="ru-RU" smtClean="0"/>
              <a:t>Министры</a:t>
            </a:r>
          </a:p>
        </p:txBody>
      </p:sp>
      <p:sp>
        <p:nvSpPr>
          <p:cNvPr id="39939" name="TextBox 2"/>
          <p:cNvSpPr txBox="1">
            <a:spLocks noChangeArrowheads="1"/>
          </p:cNvSpPr>
          <p:nvPr/>
        </p:nvSpPr>
        <p:spPr bwMode="auto">
          <a:xfrm>
            <a:off x="7215188" y="6500813"/>
            <a:ext cx="1928812" cy="338137"/>
          </a:xfrm>
          <a:prstGeom prst="rect">
            <a:avLst/>
          </a:prstGeom>
          <a:noFill/>
          <a:ln w="9525">
            <a:noFill/>
            <a:miter lim="800000"/>
            <a:headEnd/>
            <a:tailEnd/>
          </a:ln>
        </p:spPr>
        <p:txBody>
          <a:bodyPr>
            <a:spAutoFit/>
          </a:bodyPr>
          <a:lstStyle/>
          <a:p>
            <a:pPr algn="r"/>
            <a:r>
              <a:rPr lang="ru-RU" sz="1600">
                <a:hlinkClick r:id="rId2" action="ppaction://hlinksldjump"/>
              </a:rPr>
              <a:t>Вперед</a:t>
            </a:r>
            <a:endParaRPr lang="ru-RU" sz="1600"/>
          </a:p>
        </p:txBody>
      </p:sp>
      <p:sp>
        <p:nvSpPr>
          <p:cNvPr id="39940" name="TextBox 3"/>
          <p:cNvSpPr txBox="1">
            <a:spLocks noChangeArrowheads="1"/>
          </p:cNvSpPr>
          <p:nvPr/>
        </p:nvSpPr>
        <p:spPr bwMode="auto">
          <a:xfrm>
            <a:off x="0" y="6488113"/>
            <a:ext cx="1714500" cy="339725"/>
          </a:xfrm>
          <a:prstGeom prst="rect">
            <a:avLst/>
          </a:prstGeom>
          <a:noFill/>
          <a:ln w="9525">
            <a:noFill/>
            <a:miter lim="800000"/>
            <a:headEnd/>
            <a:tailEnd/>
          </a:ln>
        </p:spPr>
        <p:txBody>
          <a:bodyPr>
            <a:spAutoFit/>
          </a:bodyPr>
          <a:lstStyle/>
          <a:p>
            <a:r>
              <a:rPr lang="ru-RU" sz="1600">
                <a:hlinkClick r:id="rId3" action="ppaction://hlinksldjump"/>
              </a:rPr>
              <a:t>Назад</a:t>
            </a:r>
            <a:endParaRPr lang="ru-RU" sz="1600"/>
          </a:p>
        </p:txBody>
      </p:sp>
      <p:pic>
        <p:nvPicPr>
          <p:cNvPr id="104449" name="Picture 1" descr="C:\Users\1\Desktop\министры\сет харис.jpg"/>
          <p:cNvPicPr>
            <a:picLocks noChangeAspect="1" noChangeArrowheads="1"/>
          </p:cNvPicPr>
          <p:nvPr/>
        </p:nvPicPr>
        <p:blipFill>
          <a:blip r:embed="rId4" cstate="print"/>
          <a:srcRect/>
          <a:stretch>
            <a:fillRect/>
          </a:stretch>
        </p:blipFill>
        <p:spPr bwMode="auto">
          <a:xfrm>
            <a:off x="428596" y="1689198"/>
            <a:ext cx="2158312"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4450" name="Picture 2" descr="C:\Users\1\Desktop\министры\ТОМ ВИСЛэк.jpg"/>
          <p:cNvPicPr>
            <a:picLocks noChangeAspect="1" noChangeArrowheads="1"/>
          </p:cNvPicPr>
          <p:nvPr/>
        </p:nvPicPr>
        <p:blipFill>
          <a:blip r:embed="rId5" cstate="print"/>
          <a:srcRect/>
          <a:stretch>
            <a:fillRect/>
          </a:stretch>
        </p:blipFill>
        <p:spPr bwMode="auto">
          <a:xfrm>
            <a:off x="3143240" y="1689198"/>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4451" name="Picture 3" descr="C:\Users\1\Desktop\министры\чак хейгел.jpg"/>
          <p:cNvPicPr>
            <a:picLocks noChangeAspect="1" noChangeArrowheads="1"/>
          </p:cNvPicPr>
          <p:nvPr/>
        </p:nvPicPr>
        <p:blipFill>
          <a:blip r:embed="rId6" cstate="print"/>
          <a:srcRect/>
          <a:stretch>
            <a:fillRect/>
          </a:stretch>
        </p:blipFill>
        <p:spPr bwMode="auto">
          <a:xfrm>
            <a:off x="6286512" y="1689198"/>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428625" y="5286375"/>
            <a:ext cx="2143125" cy="646113"/>
          </a:xfrm>
          <a:prstGeom prst="rect">
            <a:avLst/>
          </a:prstGeom>
          <a:noFill/>
          <a:ln w="12700">
            <a:solidFill>
              <a:schemeClr val="bg2">
                <a:lumMod val="60000"/>
                <a:lumOff val="40000"/>
              </a:schemeClr>
            </a:solidFill>
          </a:ln>
        </p:spPr>
        <p:txBody>
          <a:bodyPr>
            <a:spAutoFit/>
          </a:bodyPr>
          <a:lstStyle/>
          <a:p>
            <a:pPr algn="ctr">
              <a:defRPr/>
            </a:pPr>
            <a:r>
              <a:rPr lang="ru-RU" dirty="0"/>
              <a:t>Министр труда Сет Харрис</a:t>
            </a:r>
          </a:p>
        </p:txBody>
      </p:sp>
      <p:sp>
        <p:nvSpPr>
          <p:cNvPr id="9" name="TextBox 8"/>
          <p:cNvSpPr txBox="1"/>
          <p:nvPr/>
        </p:nvSpPr>
        <p:spPr>
          <a:xfrm>
            <a:off x="3357563" y="5286375"/>
            <a:ext cx="2143125" cy="923925"/>
          </a:xfrm>
          <a:prstGeom prst="rect">
            <a:avLst/>
          </a:prstGeom>
          <a:noFill/>
          <a:ln w="12700">
            <a:solidFill>
              <a:schemeClr val="bg2">
                <a:lumMod val="60000"/>
                <a:lumOff val="40000"/>
              </a:schemeClr>
            </a:solidFill>
          </a:ln>
        </p:spPr>
        <p:txBody>
          <a:bodyPr>
            <a:spAutoFit/>
          </a:bodyPr>
          <a:lstStyle/>
          <a:p>
            <a:pPr algn="ctr">
              <a:defRPr/>
            </a:pPr>
            <a:r>
              <a:rPr lang="ru-RU" dirty="0"/>
              <a:t>Министр финансов Том </a:t>
            </a:r>
            <a:r>
              <a:rPr lang="ru-RU" dirty="0" err="1"/>
              <a:t>Вилсэк</a:t>
            </a:r>
            <a:endParaRPr lang="ru-RU" dirty="0"/>
          </a:p>
        </p:txBody>
      </p:sp>
      <p:sp>
        <p:nvSpPr>
          <p:cNvPr id="10" name="TextBox 9"/>
          <p:cNvSpPr txBox="1"/>
          <p:nvPr/>
        </p:nvSpPr>
        <p:spPr>
          <a:xfrm>
            <a:off x="6500813" y="5286375"/>
            <a:ext cx="2143125" cy="646113"/>
          </a:xfrm>
          <a:prstGeom prst="rect">
            <a:avLst/>
          </a:prstGeom>
          <a:noFill/>
          <a:ln w="12700">
            <a:solidFill>
              <a:schemeClr val="bg2">
                <a:lumMod val="60000"/>
                <a:lumOff val="40000"/>
              </a:schemeClr>
            </a:solidFill>
          </a:ln>
        </p:spPr>
        <p:txBody>
          <a:bodyPr>
            <a:spAutoFit/>
          </a:bodyPr>
          <a:lstStyle/>
          <a:p>
            <a:pPr algn="ctr">
              <a:defRPr/>
            </a:pPr>
            <a:r>
              <a:rPr lang="ru-RU" dirty="0"/>
              <a:t>Министр обороны Чак </a:t>
            </a:r>
            <a:r>
              <a:rPr lang="ru-RU" dirty="0" err="1"/>
              <a:t>Хейгел</a:t>
            </a:r>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r>
              <a:rPr lang="ru-RU" smtClean="0">
                <a:solidFill>
                  <a:srgbClr val="663300"/>
                </a:solidFill>
              </a:rPr>
              <a:t>Гимн США</a:t>
            </a:r>
          </a:p>
        </p:txBody>
      </p:sp>
      <p:sp>
        <p:nvSpPr>
          <p:cNvPr id="4099" name="TextBox 4">
            <a:hlinkClick r:id="rId3" action="ppaction://hlinksldjump" tooltip="информация о Гимне США"/>
          </p:cNvPr>
          <p:cNvSpPr txBox="1">
            <a:spLocks noChangeArrowheads="1"/>
          </p:cNvSpPr>
          <p:nvPr/>
        </p:nvSpPr>
        <p:spPr bwMode="auto">
          <a:xfrm>
            <a:off x="571500" y="1363663"/>
            <a:ext cx="3214688" cy="5494337"/>
          </a:xfrm>
          <a:prstGeom prst="rect">
            <a:avLst/>
          </a:prstGeom>
          <a:noFill/>
          <a:ln w="9525">
            <a:noFill/>
            <a:miter lim="800000"/>
            <a:headEnd/>
            <a:tailEnd/>
          </a:ln>
        </p:spPr>
        <p:txBody>
          <a:bodyPr>
            <a:spAutoFit/>
          </a:bodyPr>
          <a:lstStyle/>
          <a:p>
            <a:r>
              <a:rPr lang="en-US" sz="900">
                <a:solidFill>
                  <a:srgbClr val="663300"/>
                </a:solidFill>
              </a:rPr>
              <a:t>O, say, can you see, by the dawn’s early light,</a:t>
            </a:r>
            <a:br>
              <a:rPr lang="en-US" sz="900">
                <a:solidFill>
                  <a:srgbClr val="663300"/>
                </a:solidFill>
              </a:rPr>
            </a:br>
            <a:r>
              <a:rPr lang="en-US" sz="900">
                <a:solidFill>
                  <a:srgbClr val="663300"/>
                </a:solidFill>
              </a:rPr>
              <a:t>What so proudly we hailed at the twilight’s last gleaming?</a:t>
            </a:r>
            <a:br>
              <a:rPr lang="en-US" sz="900">
                <a:solidFill>
                  <a:srgbClr val="663300"/>
                </a:solidFill>
              </a:rPr>
            </a:br>
            <a:r>
              <a:rPr lang="en-US" sz="900">
                <a:solidFill>
                  <a:srgbClr val="663300"/>
                </a:solidFill>
              </a:rPr>
              <a:t>Whose broad stripes and bright stars, through the perilous fight,</a:t>
            </a:r>
            <a:br>
              <a:rPr lang="en-US" sz="900">
                <a:solidFill>
                  <a:srgbClr val="663300"/>
                </a:solidFill>
              </a:rPr>
            </a:br>
            <a:r>
              <a:rPr lang="en-US" sz="900">
                <a:solidFill>
                  <a:srgbClr val="663300"/>
                </a:solidFill>
              </a:rPr>
              <a:t>O’er the ramparts we watched, were so gallantly streaming?</a:t>
            </a:r>
            <a:br>
              <a:rPr lang="en-US" sz="900">
                <a:solidFill>
                  <a:srgbClr val="663300"/>
                </a:solidFill>
              </a:rPr>
            </a:br>
            <a:r>
              <a:rPr lang="en-US" sz="900">
                <a:solidFill>
                  <a:srgbClr val="663300"/>
                </a:solidFill>
              </a:rPr>
              <a:t>And the rocket’s red glare, the bombs bursting in air,</a:t>
            </a:r>
            <a:br>
              <a:rPr lang="en-US" sz="900">
                <a:solidFill>
                  <a:srgbClr val="663300"/>
                </a:solidFill>
              </a:rPr>
            </a:br>
            <a:r>
              <a:rPr lang="en-US" sz="900">
                <a:solidFill>
                  <a:srgbClr val="663300"/>
                </a:solidFill>
              </a:rPr>
              <a:t>Gave proof through the night that our flag was still there.</a:t>
            </a:r>
            <a:br>
              <a:rPr lang="en-US" sz="900">
                <a:solidFill>
                  <a:srgbClr val="663300"/>
                </a:solidFill>
              </a:rPr>
            </a:br>
            <a:r>
              <a:rPr lang="en-US" sz="900">
                <a:solidFill>
                  <a:srgbClr val="663300"/>
                </a:solidFill>
              </a:rPr>
              <a:t>O say does that star spangled banner yet wave</a:t>
            </a:r>
            <a:br>
              <a:rPr lang="en-US" sz="900">
                <a:solidFill>
                  <a:srgbClr val="663300"/>
                </a:solidFill>
              </a:rPr>
            </a:br>
            <a:r>
              <a:rPr lang="en-US" sz="900">
                <a:solidFill>
                  <a:srgbClr val="663300"/>
                </a:solidFill>
              </a:rPr>
              <a:t>O’er the land of the free, and the home of the brave?</a:t>
            </a:r>
            <a:br>
              <a:rPr lang="en-US" sz="900">
                <a:solidFill>
                  <a:srgbClr val="663300"/>
                </a:solidFill>
              </a:rPr>
            </a:br>
            <a:r>
              <a:rPr lang="en-US" sz="900">
                <a:solidFill>
                  <a:srgbClr val="663300"/>
                </a:solidFill>
              </a:rPr>
              <a:t/>
            </a:r>
            <a:br>
              <a:rPr lang="en-US" sz="900">
                <a:solidFill>
                  <a:srgbClr val="663300"/>
                </a:solidFill>
              </a:rPr>
            </a:br>
            <a:r>
              <a:rPr lang="en-US" sz="900">
                <a:solidFill>
                  <a:srgbClr val="663300"/>
                </a:solidFill>
              </a:rPr>
              <a:t>On the shore dimly seen through the mists of the deep.</a:t>
            </a:r>
            <a:br>
              <a:rPr lang="en-US" sz="900">
                <a:solidFill>
                  <a:srgbClr val="663300"/>
                </a:solidFill>
              </a:rPr>
            </a:br>
            <a:r>
              <a:rPr lang="en-US" sz="900">
                <a:solidFill>
                  <a:srgbClr val="663300"/>
                </a:solidFill>
              </a:rPr>
              <a:t>Where the foe’s haughty host in dread silence reposes,</a:t>
            </a:r>
            <a:br>
              <a:rPr lang="en-US" sz="900">
                <a:solidFill>
                  <a:srgbClr val="663300"/>
                </a:solidFill>
              </a:rPr>
            </a:br>
            <a:r>
              <a:rPr lang="en-US" sz="900">
                <a:solidFill>
                  <a:srgbClr val="663300"/>
                </a:solidFill>
              </a:rPr>
              <a:t>What is that which the breeze, o’er the towering steep,</a:t>
            </a:r>
            <a:br>
              <a:rPr lang="en-US" sz="900">
                <a:solidFill>
                  <a:srgbClr val="663300"/>
                </a:solidFill>
              </a:rPr>
            </a:br>
            <a:r>
              <a:rPr lang="en-US" sz="900">
                <a:solidFill>
                  <a:srgbClr val="663300"/>
                </a:solidFill>
              </a:rPr>
              <a:t>As it fitfully blows, half conceals, half discloses?</a:t>
            </a:r>
            <a:br>
              <a:rPr lang="en-US" sz="900">
                <a:solidFill>
                  <a:srgbClr val="663300"/>
                </a:solidFill>
              </a:rPr>
            </a:br>
            <a:r>
              <a:rPr lang="en-US" sz="900">
                <a:solidFill>
                  <a:srgbClr val="663300"/>
                </a:solidFill>
              </a:rPr>
              <a:t>Now it catches the gleam of the morning’s first beam,</a:t>
            </a:r>
            <a:br>
              <a:rPr lang="en-US" sz="900">
                <a:solidFill>
                  <a:srgbClr val="663300"/>
                </a:solidFill>
              </a:rPr>
            </a:br>
            <a:r>
              <a:rPr lang="en-US" sz="900">
                <a:solidFill>
                  <a:srgbClr val="663300"/>
                </a:solidFill>
              </a:rPr>
              <a:t>In full glory reflected now shines in the stream:</a:t>
            </a:r>
            <a:br>
              <a:rPr lang="en-US" sz="900">
                <a:solidFill>
                  <a:srgbClr val="663300"/>
                </a:solidFill>
              </a:rPr>
            </a:br>
            <a:r>
              <a:rPr lang="en-US" sz="900">
                <a:solidFill>
                  <a:srgbClr val="663300"/>
                </a:solidFill>
              </a:rPr>
              <a:t>‘Tis the Star-Spangled Banner! O long may it wave</a:t>
            </a:r>
            <a:br>
              <a:rPr lang="en-US" sz="900">
                <a:solidFill>
                  <a:srgbClr val="663300"/>
                </a:solidFill>
              </a:rPr>
            </a:br>
            <a:r>
              <a:rPr lang="en-US" sz="900">
                <a:solidFill>
                  <a:srgbClr val="663300"/>
                </a:solidFill>
              </a:rPr>
              <a:t>O’er the land of the free and the home of the brave.</a:t>
            </a:r>
            <a:br>
              <a:rPr lang="en-US" sz="900">
                <a:solidFill>
                  <a:srgbClr val="663300"/>
                </a:solidFill>
              </a:rPr>
            </a:br>
            <a:r>
              <a:rPr lang="en-US" sz="900">
                <a:solidFill>
                  <a:srgbClr val="663300"/>
                </a:solidFill>
              </a:rPr>
              <a:t/>
            </a:r>
            <a:br>
              <a:rPr lang="en-US" sz="900">
                <a:solidFill>
                  <a:srgbClr val="663300"/>
                </a:solidFill>
              </a:rPr>
            </a:br>
            <a:r>
              <a:rPr lang="en-US" sz="900">
                <a:solidFill>
                  <a:srgbClr val="663300"/>
                </a:solidFill>
              </a:rPr>
              <a:t>And where is that band who so vauntingly swore</a:t>
            </a:r>
            <a:br>
              <a:rPr lang="en-US" sz="900">
                <a:solidFill>
                  <a:srgbClr val="663300"/>
                </a:solidFill>
              </a:rPr>
            </a:br>
            <a:r>
              <a:rPr lang="en-US" sz="900">
                <a:solidFill>
                  <a:srgbClr val="663300"/>
                </a:solidFill>
              </a:rPr>
              <a:t>That the havoc of war and the battle’s confusion</a:t>
            </a:r>
            <a:br>
              <a:rPr lang="en-US" sz="900">
                <a:solidFill>
                  <a:srgbClr val="663300"/>
                </a:solidFill>
              </a:rPr>
            </a:br>
            <a:r>
              <a:rPr lang="en-US" sz="900">
                <a:solidFill>
                  <a:srgbClr val="663300"/>
                </a:solidFill>
              </a:rPr>
              <a:t>A home and a country should leave us no more?</a:t>
            </a:r>
            <a:br>
              <a:rPr lang="en-US" sz="900">
                <a:solidFill>
                  <a:srgbClr val="663300"/>
                </a:solidFill>
              </a:rPr>
            </a:br>
            <a:r>
              <a:rPr lang="en-US" sz="900">
                <a:solidFill>
                  <a:srgbClr val="663300"/>
                </a:solidFill>
              </a:rPr>
              <a:t>Their blood has washed out their foul footsteps’ pollution.</a:t>
            </a:r>
            <a:br>
              <a:rPr lang="en-US" sz="900">
                <a:solidFill>
                  <a:srgbClr val="663300"/>
                </a:solidFill>
              </a:rPr>
            </a:br>
            <a:r>
              <a:rPr lang="en-US" sz="900">
                <a:solidFill>
                  <a:srgbClr val="663300"/>
                </a:solidFill>
              </a:rPr>
              <a:t>No refuge could save the hireling and slave</a:t>
            </a:r>
            <a:br>
              <a:rPr lang="en-US" sz="900">
                <a:solidFill>
                  <a:srgbClr val="663300"/>
                </a:solidFill>
              </a:rPr>
            </a:br>
            <a:r>
              <a:rPr lang="en-US" sz="900">
                <a:solidFill>
                  <a:srgbClr val="663300"/>
                </a:solidFill>
              </a:rPr>
              <a:t>From the terror of flight, or the gloom of the grave:</a:t>
            </a:r>
            <a:br>
              <a:rPr lang="en-US" sz="900">
                <a:solidFill>
                  <a:srgbClr val="663300"/>
                </a:solidFill>
              </a:rPr>
            </a:br>
            <a:r>
              <a:rPr lang="en-US" sz="900">
                <a:solidFill>
                  <a:srgbClr val="663300"/>
                </a:solidFill>
              </a:rPr>
              <a:t>And the Star-Spangled Banner, in triumph doth wave</a:t>
            </a:r>
            <a:br>
              <a:rPr lang="en-US" sz="900">
                <a:solidFill>
                  <a:srgbClr val="663300"/>
                </a:solidFill>
              </a:rPr>
            </a:br>
            <a:r>
              <a:rPr lang="en-US" sz="900">
                <a:solidFill>
                  <a:srgbClr val="663300"/>
                </a:solidFill>
              </a:rPr>
              <a:t>O’er the land of the free and the home of the brave.</a:t>
            </a:r>
            <a:br>
              <a:rPr lang="en-US" sz="900">
                <a:solidFill>
                  <a:srgbClr val="663300"/>
                </a:solidFill>
              </a:rPr>
            </a:br>
            <a:r>
              <a:rPr lang="en-US" sz="900">
                <a:solidFill>
                  <a:srgbClr val="663300"/>
                </a:solidFill>
              </a:rPr>
              <a:t/>
            </a:r>
            <a:br>
              <a:rPr lang="en-US" sz="900">
                <a:solidFill>
                  <a:srgbClr val="663300"/>
                </a:solidFill>
              </a:rPr>
            </a:br>
            <a:r>
              <a:rPr lang="en-US" sz="900">
                <a:solidFill>
                  <a:srgbClr val="663300"/>
                </a:solidFill>
              </a:rPr>
              <a:t>O thus be it ever when freemen shall stand</a:t>
            </a:r>
            <a:br>
              <a:rPr lang="en-US" sz="900">
                <a:solidFill>
                  <a:srgbClr val="663300"/>
                </a:solidFill>
              </a:rPr>
            </a:br>
            <a:r>
              <a:rPr lang="en-US" sz="900">
                <a:solidFill>
                  <a:srgbClr val="663300"/>
                </a:solidFill>
              </a:rPr>
              <a:t>Between their loved homes and the war’s desolation!</a:t>
            </a:r>
            <a:br>
              <a:rPr lang="en-US" sz="900">
                <a:solidFill>
                  <a:srgbClr val="663300"/>
                </a:solidFill>
              </a:rPr>
            </a:br>
            <a:r>
              <a:rPr lang="en-US" sz="900">
                <a:solidFill>
                  <a:srgbClr val="663300"/>
                </a:solidFill>
              </a:rPr>
              <a:t>Blest with vict’ry and peace, may the Heaven-rescued land</a:t>
            </a:r>
            <a:br>
              <a:rPr lang="en-US" sz="900">
                <a:solidFill>
                  <a:srgbClr val="663300"/>
                </a:solidFill>
              </a:rPr>
            </a:br>
            <a:r>
              <a:rPr lang="en-US" sz="900">
                <a:solidFill>
                  <a:srgbClr val="663300"/>
                </a:solidFill>
              </a:rPr>
              <a:t>Praise the Power that hath made and preserved us a nation.</a:t>
            </a:r>
            <a:br>
              <a:rPr lang="en-US" sz="900">
                <a:solidFill>
                  <a:srgbClr val="663300"/>
                </a:solidFill>
              </a:rPr>
            </a:br>
            <a:r>
              <a:rPr lang="en-US" sz="900">
                <a:solidFill>
                  <a:srgbClr val="663300"/>
                </a:solidFill>
              </a:rPr>
              <a:t>Then conquer we must when our cause it is just</a:t>
            </a:r>
            <a:br>
              <a:rPr lang="en-US" sz="900">
                <a:solidFill>
                  <a:srgbClr val="663300"/>
                </a:solidFill>
              </a:rPr>
            </a:br>
            <a:r>
              <a:rPr lang="en-US" sz="900">
                <a:solidFill>
                  <a:srgbClr val="663300"/>
                </a:solidFill>
              </a:rPr>
              <a:t>And this be our motto: «In God is our Trust.»</a:t>
            </a:r>
            <a:br>
              <a:rPr lang="en-US" sz="900">
                <a:solidFill>
                  <a:srgbClr val="663300"/>
                </a:solidFill>
              </a:rPr>
            </a:br>
            <a:r>
              <a:rPr lang="en-US" sz="900">
                <a:solidFill>
                  <a:srgbClr val="663300"/>
                </a:solidFill>
              </a:rPr>
              <a:t>And the Star-Spangled Banner in triumph shall wave</a:t>
            </a:r>
            <a:br>
              <a:rPr lang="en-US" sz="900">
                <a:solidFill>
                  <a:srgbClr val="663300"/>
                </a:solidFill>
              </a:rPr>
            </a:br>
            <a:r>
              <a:rPr lang="en-US" sz="900">
                <a:solidFill>
                  <a:srgbClr val="663300"/>
                </a:solidFill>
              </a:rPr>
              <a:t>O’er the land of the free and the home of the brave!</a:t>
            </a:r>
            <a:endParaRPr lang="ru-RU" sz="900">
              <a:solidFill>
                <a:srgbClr val="663300"/>
              </a:solidFill>
            </a:endParaRPr>
          </a:p>
          <a:p>
            <a:endParaRPr lang="ru-RU" sz="900"/>
          </a:p>
        </p:txBody>
      </p:sp>
      <p:sp>
        <p:nvSpPr>
          <p:cNvPr id="4100" name="TextBox 5">
            <a:hlinkClick r:id="rId3" action="ppaction://hlinksldjump" tooltip="информация о Гимне США"/>
          </p:cNvPr>
          <p:cNvSpPr txBox="1">
            <a:spLocks noChangeArrowheads="1"/>
          </p:cNvSpPr>
          <p:nvPr/>
        </p:nvSpPr>
        <p:spPr bwMode="auto">
          <a:xfrm>
            <a:off x="4500563" y="1357313"/>
            <a:ext cx="4398962" cy="4386262"/>
          </a:xfrm>
          <a:prstGeom prst="rect">
            <a:avLst/>
          </a:prstGeom>
          <a:noFill/>
          <a:ln w="9525">
            <a:noFill/>
            <a:miter lim="800000"/>
            <a:headEnd/>
            <a:tailEnd/>
          </a:ln>
        </p:spPr>
        <p:txBody>
          <a:bodyPr>
            <a:spAutoFit/>
          </a:bodyPr>
          <a:lstStyle/>
          <a:p>
            <a:r>
              <a:rPr lang="ru-RU" sz="900">
                <a:solidFill>
                  <a:srgbClr val="663300"/>
                </a:solidFill>
              </a:rPr>
              <a:t>Скажи, ты, видишь ли, его сейчас.. в лучах рассвета,</a:t>
            </a:r>
            <a:br>
              <a:rPr lang="ru-RU" sz="900">
                <a:solidFill>
                  <a:srgbClr val="663300"/>
                </a:solidFill>
              </a:rPr>
            </a:br>
            <a:r>
              <a:rPr lang="ru-RU" sz="900">
                <a:solidFill>
                  <a:srgbClr val="663300"/>
                </a:solidFill>
              </a:rPr>
              <a:t>Как гордо реял он когда-то в последних отблесках заката?</a:t>
            </a:r>
            <a:br>
              <a:rPr lang="ru-RU" sz="900">
                <a:solidFill>
                  <a:srgbClr val="663300"/>
                </a:solidFill>
              </a:rPr>
            </a:br>
            <a:r>
              <a:rPr lang="ru-RU" sz="900">
                <a:solidFill>
                  <a:srgbClr val="663300"/>
                </a:solidFill>
              </a:rPr>
              <a:t>Средь огненных полос, слепящих звёзд, в смертельной битве тьмы и света</a:t>
            </a:r>
            <a:br>
              <a:rPr lang="ru-RU" sz="900">
                <a:solidFill>
                  <a:srgbClr val="663300"/>
                </a:solidFill>
              </a:rPr>
            </a:br>
            <a:r>
              <a:rPr lang="ru-RU" sz="900">
                <a:solidFill>
                  <a:srgbClr val="663300"/>
                </a:solidFill>
              </a:rPr>
              <a:t>Над крепостью средь нас, где доблесть он являл солдата?</a:t>
            </a:r>
            <a:br>
              <a:rPr lang="ru-RU" sz="900">
                <a:solidFill>
                  <a:srgbClr val="663300"/>
                </a:solidFill>
              </a:rPr>
            </a:br>
            <a:r>
              <a:rPr lang="ru-RU" sz="900">
                <a:solidFill>
                  <a:srgbClr val="663300"/>
                </a:solidFill>
              </a:rPr>
              <a:t/>
            </a:r>
            <a:br>
              <a:rPr lang="ru-RU" sz="900">
                <a:solidFill>
                  <a:srgbClr val="663300"/>
                </a:solidFill>
              </a:rPr>
            </a:br>
            <a:r>
              <a:rPr lang="ru-RU" sz="900">
                <a:solidFill>
                  <a:srgbClr val="663300"/>
                </a:solidFill>
              </a:rPr>
              <a:t>Средь пламени ракет, бомб, рвавших воздух в клочья,</a:t>
            </a:r>
            <a:br>
              <a:rPr lang="ru-RU" sz="900">
                <a:solidFill>
                  <a:srgbClr val="663300"/>
                </a:solidFill>
              </a:rPr>
            </a:br>
            <a:r>
              <a:rPr lang="ru-RU" sz="900">
                <a:solidFill>
                  <a:srgbClr val="663300"/>
                </a:solidFill>
              </a:rPr>
              <a:t>Стоял он, он доказал сквозь ночь всем: он – флаг наш – там.</a:t>
            </a:r>
            <a:br>
              <a:rPr lang="ru-RU" sz="900">
                <a:solidFill>
                  <a:srgbClr val="663300"/>
                </a:solidFill>
              </a:rPr>
            </a:br>
            <a:r>
              <a:rPr lang="ru-RU" sz="900">
                <a:solidFill>
                  <a:srgbClr val="663300"/>
                </a:solidFill>
              </a:rPr>
              <a:t>Скажи: что? Звёздно-огненное знамя всё также реет ли ещё над нами,</a:t>
            </a:r>
            <a:br>
              <a:rPr lang="ru-RU" sz="900">
                <a:solidFill>
                  <a:srgbClr val="663300"/>
                </a:solidFill>
              </a:rPr>
            </a:br>
            <a:r>
              <a:rPr lang="ru-RU" sz="900">
                <a:solidFill>
                  <a:srgbClr val="663300"/>
                </a:solidFill>
              </a:rPr>
              <a:t>Землёй свободы, мужества? Скажи?</a:t>
            </a:r>
            <a:br>
              <a:rPr lang="ru-RU" sz="900">
                <a:solidFill>
                  <a:srgbClr val="663300"/>
                </a:solidFill>
              </a:rPr>
            </a:br>
            <a:r>
              <a:rPr lang="ru-RU" sz="900">
                <a:solidFill>
                  <a:srgbClr val="663300"/>
                </a:solidFill>
              </a:rPr>
              <a:t>---</a:t>
            </a:r>
            <a:br>
              <a:rPr lang="ru-RU" sz="900">
                <a:solidFill>
                  <a:srgbClr val="663300"/>
                </a:solidFill>
              </a:rPr>
            </a:br>
            <a:r>
              <a:rPr lang="ru-RU" sz="900">
                <a:solidFill>
                  <a:srgbClr val="663300"/>
                </a:solidFill>
              </a:rPr>
              <a:t>На берегах, так смутно различимых сквозь многомильные туманные глубины,</a:t>
            </a:r>
            <a:br>
              <a:rPr lang="ru-RU" sz="900">
                <a:solidFill>
                  <a:srgbClr val="663300"/>
                </a:solidFill>
              </a:rPr>
            </a:br>
            <a:r>
              <a:rPr lang="ru-RU" sz="900">
                <a:solidFill>
                  <a:srgbClr val="663300"/>
                </a:solidFill>
              </a:rPr>
              <a:t>Враждебная надменность отдыхает, там босс испуганный притих в тиши,</a:t>
            </a:r>
            <a:br>
              <a:rPr lang="ru-RU" sz="900">
                <a:solidFill>
                  <a:srgbClr val="663300"/>
                </a:solidFill>
              </a:rPr>
            </a:br>
            <a:r>
              <a:rPr lang="ru-RU" sz="900">
                <a:solidFill>
                  <a:srgbClr val="663300"/>
                </a:solidFill>
              </a:rPr>
              <a:t>Что к нам приходит с бризом, на равнины, на твёрдо непокорные вершины,</a:t>
            </a:r>
            <a:br>
              <a:rPr lang="ru-RU" sz="900">
                <a:solidFill>
                  <a:srgbClr val="663300"/>
                </a:solidFill>
              </a:rPr>
            </a:br>
            <a:r>
              <a:rPr lang="ru-RU" sz="900">
                <a:solidFill>
                  <a:srgbClr val="663300"/>
                </a:solidFill>
              </a:rPr>
              <a:t>Порывисто, то ярость не скрывая, то, скрыв напор, о нежности шуршит.</a:t>
            </a:r>
            <a:br>
              <a:rPr lang="ru-RU" sz="900">
                <a:solidFill>
                  <a:srgbClr val="663300"/>
                </a:solidFill>
              </a:rPr>
            </a:br>
            <a:r>
              <a:rPr lang="ru-RU" sz="900">
                <a:solidFill>
                  <a:srgbClr val="663300"/>
                </a:solidFill>
              </a:rPr>
              <a:t/>
            </a:r>
            <a:br>
              <a:rPr lang="ru-RU" sz="900">
                <a:solidFill>
                  <a:srgbClr val="663300"/>
                </a:solidFill>
              </a:rPr>
            </a:br>
            <a:r>
              <a:rPr lang="ru-RU" sz="900">
                <a:solidFill>
                  <a:srgbClr val="663300"/>
                </a:solidFill>
              </a:rPr>
              <a:t>А он, ловя лучи, скользит за солнца пылью</a:t>
            </a:r>
            <a:br>
              <a:rPr lang="ru-RU" sz="900">
                <a:solidFill>
                  <a:srgbClr val="663300"/>
                </a:solidFill>
              </a:rPr>
            </a:br>
            <a:r>
              <a:rPr lang="ru-RU" sz="900">
                <a:solidFill>
                  <a:srgbClr val="663300"/>
                </a:solidFill>
              </a:rPr>
              <a:t>И, славой отразив на нас, парит, потоком жив.</a:t>
            </a:r>
            <a:br>
              <a:rPr lang="ru-RU" sz="900">
                <a:solidFill>
                  <a:srgbClr val="663300"/>
                </a:solidFill>
              </a:rPr>
            </a:br>
            <a:r>
              <a:rPr lang="ru-RU" sz="900">
                <a:solidFill>
                  <a:srgbClr val="663300"/>
                </a:solidFill>
              </a:rPr>
              <a:t>Сияй, наш звёздный свет, пусть реют твои крылья,</a:t>
            </a:r>
            <a:br>
              <a:rPr lang="ru-RU" sz="900">
                <a:solidFill>
                  <a:srgbClr val="663300"/>
                </a:solidFill>
              </a:rPr>
            </a:br>
            <a:r>
              <a:rPr lang="ru-RU" sz="900">
                <a:solidFill>
                  <a:srgbClr val="663300"/>
                </a:solidFill>
              </a:rPr>
              <a:t>Земле свободы, мужества служи.</a:t>
            </a:r>
            <a:br>
              <a:rPr lang="ru-RU" sz="900">
                <a:solidFill>
                  <a:srgbClr val="663300"/>
                </a:solidFill>
              </a:rPr>
            </a:br>
            <a:r>
              <a:rPr lang="ru-RU" sz="900">
                <a:solidFill>
                  <a:srgbClr val="663300"/>
                </a:solidFill>
              </a:rPr>
              <a:t>---</a:t>
            </a:r>
            <a:br>
              <a:rPr lang="ru-RU" sz="900">
                <a:solidFill>
                  <a:srgbClr val="663300"/>
                </a:solidFill>
              </a:rPr>
            </a:br>
            <a:r>
              <a:rPr lang="ru-RU" sz="900">
                <a:solidFill>
                  <a:srgbClr val="663300"/>
                </a:solidFill>
              </a:rPr>
              <a:t>Да будет так! Пусть всегда свободные люди стоят</a:t>
            </a:r>
            <a:br>
              <a:rPr lang="ru-RU" sz="900">
                <a:solidFill>
                  <a:srgbClr val="663300"/>
                </a:solidFill>
              </a:rPr>
            </a:br>
            <a:r>
              <a:rPr lang="ru-RU" sz="900">
                <a:solidFill>
                  <a:srgbClr val="663300"/>
                </a:solidFill>
              </a:rPr>
              <a:t>Между их любящими домами и опустошением войн!</a:t>
            </a:r>
            <a:br>
              <a:rPr lang="ru-RU" sz="900">
                <a:solidFill>
                  <a:srgbClr val="663300"/>
                </a:solidFill>
              </a:rPr>
            </a:br>
            <a:r>
              <a:rPr lang="ru-RU" sz="900">
                <a:solidFill>
                  <a:srgbClr val="663300"/>
                </a:solidFill>
              </a:rPr>
              <a:t>Славься, победа и мир, спасённая небесами земля!</a:t>
            </a:r>
            <a:br>
              <a:rPr lang="ru-RU" sz="900">
                <a:solidFill>
                  <a:srgbClr val="663300"/>
                </a:solidFill>
              </a:rPr>
            </a:br>
            <a:r>
              <a:rPr lang="ru-RU" sz="900">
                <a:solidFill>
                  <a:srgbClr val="663300"/>
                </a:solidFill>
              </a:rPr>
              <a:t>Слава мощи, что создала и сохранила нас нацией.</a:t>
            </a:r>
            <a:br>
              <a:rPr lang="ru-RU" sz="900">
                <a:solidFill>
                  <a:srgbClr val="663300"/>
                </a:solidFill>
              </a:rPr>
            </a:br>
            <a:r>
              <a:rPr lang="ru-RU" sz="900">
                <a:solidFill>
                  <a:srgbClr val="663300"/>
                </a:solidFill>
              </a:rPr>
              <a:t/>
            </a:r>
            <a:br>
              <a:rPr lang="ru-RU" sz="900">
                <a:solidFill>
                  <a:srgbClr val="663300"/>
                </a:solidFill>
              </a:rPr>
            </a:br>
            <a:r>
              <a:rPr lang="ru-RU" sz="900">
                <a:solidFill>
                  <a:srgbClr val="663300"/>
                </a:solidFill>
              </a:rPr>
              <a:t>Так побеждай, не медли. В память долга</a:t>
            </a:r>
            <a:br>
              <a:rPr lang="ru-RU" sz="900">
                <a:solidFill>
                  <a:srgbClr val="663300"/>
                </a:solidFill>
              </a:rPr>
            </a:br>
            <a:r>
              <a:rPr lang="ru-RU" sz="900">
                <a:solidFill>
                  <a:srgbClr val="663300"/>
                </a:solidFill>
              </a:rPr>
              <a:t>Отцам. Девиз наш: «В Боге – наша вера», –</a:t>
            </a:r>
            <a:br>
              <a:rPr lang="ru-RU" sz="900">
                <a:solidFill>
                  <a:srgbClr val="663300"/>
                </a:solidFill>
              </a:rPr>
            </a:br>
            <a:r>
              <a:rPr lang="ru-RU" sz="900">
                <a:solidFill>
                  <a:srgbClr val="663300"/>
                </a:solidFill>
              </a:rPr>
              <a:t>И звёздный стяг! Пусть вечно реют твои волны,</a:t>
            </a:r>
            <a:br>
              <a:rPr lang="ru-RU" sz="900">
                <a:solidFill>
                  <a:srgbClr val="663300"/>
                </a:solidFill>
              </a:rPr>
            </a:br>
            <a:r>
              <a:rPr lang="ru-RU" sz="900">
                <a:solidFill>
                  <a:srgbClr val="663300"/>
                </a:solidFill>
              </a:rPr>
              <a:t>Земля свободы, мужества, живи!</a:t>
            </a:r>
          </a:p>
          <a:p>
            <a:endParaRPr lang="ru-RU"/>
          </a:p>
        </p:txBody>
      </p:sp>
      <p:pic>
        <p:nvPicPr>
          <p:cNvPr id="6" name="National-Anthem-of-The-USA-Nacional_nyy-gimn-SShA(muzofon.com).mp3">
            <a:hlinkClick r:id="" action="ppaction://media"/>
          </p:cNvPr>
          <p:cNvPicPr>
            <a:picLocks noRot="1" noChangeAspect="1"/>
          </p:cNvPicPr>
          <p:nvPr>
            <a:audioFile r:link="rId1"/>
          </p:nvPr>
        </p:nvPicPr>
        <p:blipFill>
          <a:blip r:embed="rId4" cstate="print">
            <a:duotone>
              <a:prstClr val="black"/>
              <a:srgbClr val="D9C3A5">
                <a:tint val="50000"/>
                <a:satMod val="180000"/>
              </a:srgbClr>
            </a:duotone>
          </a:blip>
          <a:stretch>
            <a:fillRect/>
          </a:stretch>
        </p:blipFill>
        <p:spPr>
          <a:xfrm>
            <a:off x="8532440" y="6246440"/>
            <a:ext cx="611560" cy="611560"/>
          </a:xfrm>
          <a:prstGeom prst="rect">
            <a:avLst/>
          </a:prstGeom>
          <a:noFill/>
          <a:ln>
            <a:solidFill>
              <a:srgbClr val="663300"/>
            </a:solid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59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r>
              <a:rPr lang="ru-RU" smtClean="0"/>
              <a:t>Министры</a:t>
            </a:r>
          </a:p>
        </p:txBody>
      </p:sp>
      <p:sp>
        <p:nvSpPr>
          <p:cNvPr id="40963" name="TextBox 2"/>
          <p:cNvSpPr txBox="1">
            <a:spLocks noChangeArrowheads="1"/>
          </p:cNvSpPr>
          <p:nvPr/>
        </p:nvSpPr>
        <p:spPr bwMode="auto">
          <a:xfrm>
            <a:off x="0" y="6545263"/>
            <a:ext cx="1714500" cy="339725"/>
          </a:xfrm>
          <a:prstGeom prst="rect">
            <a:avLst/>
          </a:prstGeom>
          <a:noFill/>
          <a:ln w="9525">
            <a:noFill/>
            <a:miter lim="800000"/>
            <a:headEnd/>
            <a:tailEnd/>
          </a:ln>
        </p:spPr>
        <p:txBody>
          <a:bodyPr>
            <a:spAutoFit/>
          </a:bodyPr>
          <a:lstStyle/>
          <a:p>
            <a:r>
              <a:rPr lang="ru-RU" sz="1600">
                <a:hlinkClick r:id="rId2" action="ppaction://hlinksldjump"/>
              </a:rPr>
              <a:t>Назад</a:t>
            </a:r>
            <a:endParaRPr lang="ru-RU" sz="1600"/>
          </a:p>
        </p:txBody>
      </p:sp>
      <p:sp>
        <p:nvSpPr>
          <p:cNvPr id="40964" name="TextBox 3"/>
          <p:cNvSpPr txBox="1">
            <a:spLocks noChangeArrowheads="1"/>
          </p:cNvSpPr>
          <p:nvPr/>
        </p:nvSpPr>
        <p:spPr bwMode="auto">
          <a:xfrm>
            <a:off x="6715125" y="6396038"/>
            <a:ext cx="2428875" cy="461962"/>
          </a:xfrm>
          <a:prstGeom prst="rect">
            <a:avLst/>
          </a:prstGeom>
          <a:noFill/>
          <a:ln w="9525">
            <a:noFill/>
            <a:miter lim="800000"/>
            <a:headEnd/>
            <a:tailEnd/>
          </a:ln>
        </p:spPr>
        <p:txBody>
          <a:bodyPr>
            <a:spAutoFit/>
          </a:bodyPr>
          <a:lstStyle/>
          <a:p>
            <a:pPr algn="r"/>
            <a:r>
              <a:rPr lang="ru-RU" sz="1200">
                <a:hlinkClick r:id="rId3" action="ppaction://hlinksldjump"/>
              </a:rPr>
              <a:t>Высшие федеральные органы государственной власти США</a:t>
            </a:r>
            <a:endParaRPr lang="ru-RU" sz="1200"/>
          </a:p>
        </p:txBody>
      </p:sp>
      <p:pic>
        <p:nvPicPr>
          <p:cNvPr id="103425" name="Picture 1" descr="C:\Users\1\Desktop\министры\Шон Донован.jpg"/>
          <p:cNvPicPr>
            <a:picLocks noChangeAspect="1" noChangeArrowheads="1"/>
          </p:cNvPicPr>
          <p:nvPr/>
        </p:nvPicPr>
        <p:blipFill>
          <a:blip r:embed="rId4" cstate="print"/>
          <a:srcRect/>
          <a:stretch>
            <a:fillRect/>
          </a:stretch>
        </p:blipFill>
        <p:spPr bwMode="auto">
          <a:xfrm>
            <a:off x="357158" y="1857364"/>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500063" y="5357813"/>
            <a:ext cx="2143125" cy="1077912"/>
          </a:xfrm>
          <a:prstGeom prst="rect">
            <a:avLst/>
          </a:prstGeom>
          <a:noFill/>
          <a:ln w="12700">
            <a:solidFill>
              <a:schemeClr val="bg2">
                <a:lumMod val="60000"/>
                <a:lumOff val="40000"/>
              </a:schemeClr>
            </a:solidFill>
          </a:ln>
        </p:spPr>
        <p:txBody>
          <a:bodyPr>
            <a:spAutoFit/>
          </a:bodyPr>
          <a:lstStyle/>
          <a:p>
            <a:pPr algn="ctr">
              <a:defRPr/>
            </a:pPr>
            <a:r>
              <a:rPr lang="ru-RU" sz="1600" dirty="0"/>
              <a:t>Министр жилищного строительства и городского развития Шон </a:t>
            </a:r>
            <a:r>
              <a:rPr lang="ru-RU" sz="1600" dirty="0" err="1"/>
              <a:t>Донован</a:t>
            </a:r>
            <a:endParaRPr lang="ru-RU" sz="1600" dirty="0"/>
          </a:p>
        </p:txBody>
      </p:sp>
      <p:pic>
        <p:nvPicPr>
          <p:cNvPr id="103426" name="Picture 2" descr="C:\Users\1\Desktop\министры\Эрик Холдер.jpg"/>
          <p:cNvPicPr>
            <a:picLocks noChangeAspect="1" noChangeArrowheads="1"/>
          </p:cNvPicPr>
          <p:nvPr/>
        </p:nvPicPr>
        <p:blipFill>
          <a:blip r:embed="rId5" cstate="print"/>
          <a:srcRect/>
          <a:stretch>
            <a:fillRect/>
          </a:stretch>
        </p:blipFill>
        <p:spPr bwMode="auto">
          <a:xfrm>
            <a:off x="3357554" y="1857364"/>
            <a:ext cx="259200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427" name="Picture 3" descr="C:\Users\1\Desktop\министры\Эрик Шинсеки.jpg"/>
          <p:cNvPicPr>
            <a:picLocks noChangeAspect="1" noChangeArrowheads="1"/>
          </p:cNvPicPr>
          <p:nvPr/>
        </p:nvPicPr>
        <p:blipFill>
          <a:blip r:embed="rId6" cstate="print"/>
          <a:srcRect/>
          <a:stretch>
            <a:fillRect/>
          </a:stretch>
        </p:blipFill>
        <p:spPr bwMode="auto">
          <a:xfrm>
            <a:off x="6357950" y="1857364"/>
            <a:ext cx="2474438"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3571875" y="5354638"/>
            <a:ext cx="2143125" cy="922337"/>
          </a:xfrm>
          <a:prstGeom prst="rect">
            <a:avLst/>
          </a:prstGeom>
          <a:noFill/>
          <a:ln w="12700">
            <a:solidFill>
              <a:schemeClr val="bg2">
                <a:lumMod val="60000"/>
                <a:lumOff val="40000"/>
              </a:schemeClr>
            </a:solidFill>
          </a:ln>
        </p:spPr>
        <p:txBody>
          <a:bodyPr>
            <a:spAutoFit/>
          </a:bodyPr>
          <a:lstStyle/>
          <a:p>
            <a:pPr algn="ctr">
              <a:defRPr/>
            </a:pPr>
            <a:r>
              <a:rPr lang="ru-RU" dirty="0"/>
              <a:t>Генеральный прокурор Эрик </a:t>
            </a:r>
            <a:r>
              <a:rPr lang="ru-RU" dirty="0" err="1"/>
              <a:t>Холдер</a:t>
            </a:r>
            <a:endParaRPr lang="ru-RU" dirty="0"/>
          </a:p>
        </p:txBody>
      </p:sp>
      <p:sp>
        <p:nvSpPr>
          <p:cNvPr id="11" name="TextBox 10"/>
          <p:cNvSpPr txBox="1"/>
          <p:nvPr/>
        </p:nvSpPr>
        <p:spPr>
          <a:xfrm>
            <a:off x="6500813" y="5354638"/>
            <a:ext cx="2143125" cy="922337"/>
          </a:xfrm>
          <a:prstGeom prst="rect">
            <a:avLst/>
          </a:prstGeom>
          <a:noFill/>
          <a:ln w="12700">
            <a:solidFill>
              <a:schemeClr val="bg2">
                <a:lumMod val="60000"/>
                <a:lumOff val="40000"/>
              </a:schemeClr>
            </a:solidFill>
          </a:ln>
        </p:spPr>
        <p:txBody>
          <a:bodyPr>
            <a:spAutoFit/>
          </a:bodyPr>
          <a:lstStyle/>
          <a:p>
            <a:pPr algn="ctr">
              <a:defRPr/>
            </a:pPr>
            <a:r>
              <a:rPr lang="ru-RU" dirty="0"/>
              <a:t>Министр по делам ветеранов Эрик </a:t>
            </a:r>
            <a:r>
              <a:rPr lang="ru-RU" dirty="0" err="1"/>
              <a:t>Шинески</a:t>
            </a:r>
            <a:endParaRPr lang="ru-RU"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r>
              <a:rPr lang="ru-RU" smtClean="0">
                <a:solidFill>
                  <a:srgbClr val="663300"/>
                </a:solidFill>
              </a:rPr>
              <a:t>Основные Политические партии США</a:t>
            </a:r>
          </a:p>
        </p:txBody>
      </p:sp>
      <p:pic>
        <p:nvPicPr>
          <p:cNvPr id="40963" name="Picture 3" descr="C:\Users\1\Desktop\америка\изображения (обработанные)\Демократическая лого.jpg">
            <a:hlinkClick r:id="rId2" action="ppaction://hlinksldjump" tooltip="информация о Демократической партии США"/>
          </p:cNvPr>
          <p:cNvPicPr>
            <a:picLocks noChangeAspect="1" noChangeArrowheads="1"/>
          </p:cNvPicPr>
          <p:nvPr/>
        </p:nvPicPr>
        <p:blipFill>
          <a:blip r:embed="rId3" cstate="print"/>
          <a:srcRect/>
          <a:stretch>
            <a:fillRect/>
          </a:stretch>
        </p:blipFill>
        <p:spPr bwMode="auto">
          <a:xfrm>
            <a:off x="642910" y="2143116"/>
            <a:ext cx="3240000" cy="324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0964" name="Picture 4" descr="C:\Users\1\Desktop\америка\изображения (обработанные)\Республиканская логo.jpg">
            <a:hlinkClick r:id="rId4" action="ppaction://hlinksldjump" tooltip="информация о Республиканской партии США"/>
          </p:cNvPr>
          <p:cNvPicPr>
            <a:picLocks noChangeAspect="1" noChangeArrowheads="1"/>
          </p:cNvPicPr>
          <p:nvPr/>
        </p:nvPicPr>
        <p:blipFill>
          <a:blip r:embed="rId5" cstate="print"/>
          <a:srcRect/>
          <a:stretch>
            <a:fillRect/>
          </a:stretch>
        </p:blipFill>
        <p:spPr bwMode="auto">
          <a:xfrm>
            <a:off x="4714876" y="2143116"/>
            <a:ext cx="3730570"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1989" name="TextBox 4">
            <a:hlinkClick r:id="rId2" action="ppaction://hlinksldjump" tooltip="информация о Демократической партии США"/>
          </p:cNvPr>
          <p:cNvSpPr txBox="1">
            <a:spLocks noChangeArrowheads="1"/>
          </p:cNvSpPr>
          <p:nvPr/>
        </p:nvSpPr>
        <p:spPr bwMode="auto">
          <a:xfrm>
            <a:off x="428625" y="5643563"/>
            <a:ext cx="3643313" cy="369887"/>
          </a:xfrm>
          <a:prstGeom prst="rect">
            <a:avLst/>
          </a:prstGeom>
          <a:noFill/>
          <a:ln w="9525">
            <a:solidFill>
              <a:srgbClr val="663300"/>
            </a:solidFill>
            <a:miter lim="800000"/>
            <a:headEnd/>
            <a:tailEnd/>
          </a:ln>
        </p:spPr>
        <p:txBody>
          <a:bodyPr>
            <a:spAutoFit/>
          </a:bodyPr>
          <a:lstStyle/>
          <a:p>
            <a:pPr algn="ctr"/>
            <a:r>
              <a:rPr lang="ru-RU"/>
              <a:t>Демократическая партия США</a:t>
            </a:r>
          </a:p>
        </p:txBody>
      </p:sp>
      <p:sp>
        <p:nvSpPr>
          <p:cNvPr id="41990" name="TextBox 5">
            <a:hlinkClick r:id="rId4" action="ppaction://hlinksldjump" tooltip="информация о Республиканской партии США"/>
          </p:cNvPr>
          <p:cNvSpPr txBox="1">
            <a:spLocks noChangeArrowheads="1"/>
          </p:cNvSpPr>
          <p:nvPr/>
        </p:nvSpPr>
        <p:spPr bwMode="auto">
          <a:xfrm>
            <a:off x="4786313" y="5643563"/>
            <a:ext cx="3643312" cy="369887"/>
          </a:xfrm>
          <a:prstGeom prst="rect">
            <a:avLst/>
          </a:prstGeom>
          <a:noFill/>
          <a:ln w="9525">
            <a:solidFill>
              <a:srgbClr val="663300"/>
            </a:solidFill>
            <a:miter lim="800000"/>
            <a:headEnd/>
            <a:tailEnd/>
          </a:ln>
        </p:spPr>
        <p:txBody>
          <a:bodyPr>
            <a:spAutoFit/>
          </a:bodyPr>
          <a:lstStyle/>
          <a:p>
            <a:pPr algn="ctr"/>
            <a:r>
              <a:rPr lang="ru-RU"/>
              <a:t>Республиканская партия США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Заголовок 1"/>
          <p:cNvSpPr>
            <a:spLocks noGrp="1"/>
          </p:cNvSpPr>
          <p:nvPr>
            <p:ph type="title"/>
          </p:nvPr>
        </p:nvSpPr>
        <p:spPr/>
        <p:txBody>
          <a:bodyPr/>
          <a:lstStyle/>
          <a:p>
            <a:r>
              <a:rPr lang="ru-RU" smtClean="0"/>
              <a:t>Демократическая партия</a:t>
            </a:r>
          </a:p>
        </p:txBody>
      </p:sp>
      <p:sp>
        <p:nvSpPr>
          <p:cNvPr id="4301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43012" name="TextBox 4"/>
          <p:cNvSpPr txBox="1">
            <a:spLocks noChangeArrowheads="1"/>
          </p:cNvSpPr>
          <p:nvPr/>
        </p:nvSpPr>
        <p:spPr bwMode="auto">
          <a:xfrm>
            <a:off x="827088" y="1628775"/>
            <a:ext cx="7632700" cy="4524375"/>
          </a:xfrm>
          <a:prstGeom prst="rect">
            <a:avLst/>
          </a:prstGeom>
          <a:noFill/>
          <a:ln w="9525">
            <a:noFill/>
            <a:miter lim="800000"/>
            <a:headEnd/>
            <a:tailEnd/>
          </a:ln>
        </p:spPr>
        <p:txBody>
          <a:bodyPr>
            <a:spAutoFit/>
          </a:bodyPr>
          <a:lstStyle/>
          <a:p>
            <a:r>
              <a:rPr lang="ru-RU" b="1"/>
              <a:t>Демократическая партия</a:t>
            </a:r>
            <a:r>
              <a:rPr lang="ru-RU"/>
              <a:t> является одной из двух основных политических партий в США. Это старейшая политическая партия в стране и одна из старейших в мире.</a:t>
            </a:r>
          </a:p>
          <a:p>
            <a:r>
              <a:rPr lang="ru-RU"/>
              <a:t>Сейчас демократов поддерживают, в основном жители крупных городов США и густонаселённых приморских штатов, образованные избиратели занимающиеся интеллектуальной деятельностью с доходом выше среднего, рабочие крупных корпораций объединённые в профсоюзы, а также феминистки, правозащитные организации, расовые и сексуальные меньшинства. В наше время демократы поддерживают повышение налогов на богатых, увеличение социальных расходов госбюджета, развитие высокотехнологичных отраслей экономики и борьбу с загрязнением окружающей среды, отказ от экономического протекционизма, выступают в защиту сексуальных и расовых меньшинств, против ужесточения антиэмигрантских мер. Лидером партии является </a:t>
            </a:r>
            <a:r>
              <a:rPr lang="ru-RU">
                <a:hlinkClick r:id="rId4" action="ppaction://hlinksldjump"/>
              </a:rPr>
              <a:t>Дебби Вассерман-Шульц</a:t>
            </a:r>
            <a:r>
              <a:rPr lang="ru-RU"/>
              <a: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smtClean="0"/>
              <a:t>Дебби Вассерман-Шульц</a:t>
            </a:r>
          </a:p>
        </p:txBody>
      </p:sp>
      <p:pic>
        <p:nvPicPr>
          <p:cNvPr id="111618" name="Picture 2" descr="H:\америка\изображения (обработанные)\Дебби Васерман шульц лидер партии демократов.jpg"/>
          <p:cNvPicPr>
            <a:picLocks noChangeAspect="1" noChangeArrowheads="1"/>
          </p:cNvPicPr>
          <p:nvPr/>
        </p:nvPicPr>
        <p:blipFill>
          <a:blip r:embed="rId2" cstate="print"/>
          <a:srcRect/>
          <a:stretch>
            <a:fillRect/>
          </a:stretch>
        </p:blipFill>
        <p:spPr bwMode="auto">
          <a:xfrm>
            <a:off x="3059832" y="1772816"/>
            <a:ext cx="3024336" cy="41861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4036"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smtClean="0"/>
              <a:t>Республиканская партия</a:t>
            </a:r>
          </a:p>
        </p:txBody>
      </p:sp>
      <p:sp>
        <p:nvSpPr>
          <p:cNvPr id="4505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45060" name="TextBox 4"/>
          <p:cNvSpPr txBox="1">
            <a:spLocks noChangeArrowheads="1"/>
          </p:cNvSpPr>
          <p:nvPr/>
        </p:nvSpPr>
        <p:spPr bwMode="auto">
          <a:xfrm>
            <a:off x="611188" y="1341438"/>
            <a:ext cx="8064500" cy="5354637"/>
          </a:xfrm>
          <a:prstGeom prst="rect">
            <a:avLst/>
          </a:prstGeom>
          <a:noFill/>
          <a:ln w="9525">
            <a:noFill/>
            <a:miter lim="800000"/>
            <a:headEnd/>
            <a:tailEnd/>
          </a:ln>
        </p:spPr>
        <p:txBody>
          <a:bodyPr>
            <a:spAutoFit/>
          </a:bodyPr>
          <a:lstStyle/>
          <a:p>
            <a:r>
              <a:rPr lang="ru-RU"/>
              <a:t>Республиканская партия является одной из двух крупнейших современных политических партий в США, основанная в 1854 году. Сегодня идеология Республиканская партия основывается на платформе американского консерватизма, а также на идеяхэкономического либерализма и социального консерватизма. Основу электората партии составляют белые мужчины, преимущественно из небольших городов и сельской местности,предприниматели, дипломированные специалисты и управленцы, в основном из частного сектора, религиозные фундаменталисты из числа протестантов. В наше время республиканцы выступают за снижение налогов, усиление борьбы с нелегальной миграцией и сокращение легальной, свободное приобретение и ношение огнестрельного оружия, за нравственность и семейные ценности, в том числе против однополых браков и абортов, за экономический протекционизм и ограничение деятельности профсоюзов, поддерживают смертную казнь как меру наказания, увеличение военных расходов ради укрепления безопасности США. Лидером партии является </a:t>
            </a:r>
          </a:p>
          <a:p>
            <a:r>
              <a:rPr lang="ru-RU">
                <a:hlinkClick r:id="rId4" action="ppaction://hlinksldjump"/>
              </a:rPr>
              <a:t>Райнс Прибус</a:t>
            </a:r>
            <a:r>
              <a:rPr lang="ru-RU"/>
              <a:t>.</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lang="ru-RU" smtClean="0"/>
              <a:t>Райнс Прибус</a:t>
            </a:r>
          </a:p>
        </p:txBody>
      </p:sp>
      <p:pic>
        <p:nvPicPr>
          <p:cNvPr id="4" name="Picture 5" descr="H:\америка\изображения (обработанные)\Райнс Прибус лидер партии республиканцев.jpg"/>
          <p:cNvPicPr>
            <a:picLocks noChangeAspect="1" noChangeArrowheads="1"/>
          </p:cNvPicPr>
          <p:nvPr/>
        </p:nvPicPr>
        <p:blipFill>
          <a:blip r:embed="rId2" cstate="print"/>
          <a:srcRect/>
          <a:stretch>
            <a:fillRect/>
          </a:stretch>
        </p:blipFill>
        <p:spPr bwMode="auto">
          <a:xfrm>
            <a:off x="2454156" y="1556792"/>
            <a:ext cx="4206076" cy="468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6084"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smtClean="0">
                <a:solidFill>
                  <a:srgbClr val="663300"/>
                </a:solidFill>
              </a:rPr>
              <a:t>Третьи партии США</a:t>
            </a:r>
          </a:p>
        </p:txBody>
      </p:sp>
      <p:pic>
        <p:nvPicPr>
          <p:cNvPr id="47107" name="Picture 2" descr="H:\америка\изображения (обработанные)\Конституционная логo.jpg">
            <a:hlinkClick r:id="rId2" action="ppaction://hlinksldjump" tooltip="информация о Конституционной партии"/>
          </p:cNvP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754188" y="5013325"/>
            <a:ext cx="6057900" cy="1079500"/>
          </a:xfrm>
          <a:prstGeom prst="rect">
            <a:avLst/>
          </a:prstGeom>
          <a:noFill/>
          <a:ln w="9525">
            <a:noFill/>
            <a:miter lim="800000"/>
            <a:headEnd/>
            <a:tailEnd/>
          </a:ln>
        </p:spPr>
      </p:pic>
      <p:pic>
        <p:nvPicPr>
          <p:cNvPr id="47108" name="Picture 3" descr="H:\америка\изображения (обработанные)\Либертарианская лого.jpg">
            <a:hlinkClick r:id="rId4" action="ppaction://hlinksldjump" tooltip="информация о Либертарианской партии"/>
          </p:cNvPr>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468313" y="1125538"/>
            <a:ext cx="3116262" cy="3238500"/>
          </a:xfrm>
          <a:prstGeom prst="rect">
            <a:avLst/>
          </a:prstGeom>
          <a:noFill/>
          <a:ln w="9525">
            <a:noFill/>
            <a:miter lim="800000"/>
            <a:headEnd/>
            <a:tailEnd/>
          </a:ln>
        </p:spPr>
      </p:pic>
      <p:pic>
        <p:nvPicPr>
          <p:cNvPr id="47109" name="Picture 4" descr="H:\америка\изображения (обработанные)\зелег.jpg">
            <a:hlinkClick r:id="rId6" action="ppaction://hlinksldjump" tooltip="информация о Партии зеленых"/>
          </p:cNvPr>
          <p:cNvPicPr>
            <a:picLocks noChangeAspect="1" noChangeArrowheads="1"/>
          </p:cNvPicPr>
          <p:nvPr/>
        </p:nvPicPr>
        <p:blipFill>
          <a:blip r:embed="rId7" cstate="print">
            <a:clrChange>
              <a:clrFrom>
                <a:srgbClr val="F0F8E9"/>
              </a:clrFrom>
              <a:clrTo>
                <a:srgbClr val="F0F8E9">
                  <a:alpha val="0"/>
                </a:srgbClr>
              </a:clrTo>
            </a:clrChange>
          </a:blip>
          <a:srcRect/>
          <a:stretch>
            <a:fillRect/>
          </a:stretch>
        </p:blipFill>
        <p:spPr bwMode="auto">
          <a:xfrm>
            <a:off x="5000625" y="2276475"/>
            <a:ext cx="3675063" cy="1439863"/>
          </a:xfrm>
          <a:prstGeom prst="rect">
            <a:avLst/>
          </a:prstGeom>
          <a:noFill/>
          <a:ln w="9525">
            <a:noFill/>
            <a:miter lim="800000"/>
            <a:headEnd/>
            <a:tailEnd/>
          </a:ln>
        </p:spPr>
      </p:pic>
      <p:sp>
        <p:nvSpPr>
          <p:cNvPr id="47110" name="TextBox 6">
            <a:hlinkClick r:id="rId2" action="ppaction://hlinksldjump" tooltip="информация о Конституционной партии"/>
          </p:cNvPr>
          <p:cNvSpPr txBox="1">
            <a:spLocks noChangeArrowheads="1"/>
          </p:cNvSpPr>
          <p:nvPr/>
        </p:nvSpPr>
        <p:spPr bwMode="auto">
          <a:xfrm>
            <a:off x="3348038" y="6237288"/>
            <a:ext cx="2846387" cy="369887"/>
          </a:xfrm>
          <a:prstGeom prst="rect">
            <a:avLst/>
          </a:prstGeom>
          <a:noFill/>
          <a:ln w="12700">
            <a:solidFill>
              <a:srgbClr val="663300"/>
            </a:solidFill>
            <a:miter lim="800000"/>
            <a:headEnd/>
            <a:tailEnd/>
          </a:ln>
        </p:spPr>
        <p:txBody>
          <a:bodyPr wrap="none">
            <a:spAutoFit/>
          </a:bodyPr>
          <a:lstStyle/>
          <a:p>
            <a:r>
              <a:rPr lang="ru-RU"/>
              <a:t>Конституционная партия</a:t>
            </a:r>
          </a:p>
        </p:txBody>
      </p:sp>
      <p:sp>
        <p:nvSpPr>
          <p:cNvPr id="47111" name="TextBox 7">
            <a:hlinkClick r:id="rId4" action="ppaction://hlinksldjump" tooltip="информация о Либертарианской партии"/>
          </p:cNvPr>
          <p:cNvSpPr txBox="1">
            <a:spLocks noChangeArrowheads="1"/>
          </p:cNvSpPr>
          <p:nvPr/>
        </p:nvSpPr>
        <p:spPr bwMode="auto">
          <a:xfrm>
            <a:off x="684213" y="4365625"/>
            <a:ext cx="2927350" cy="368300"/>
          </a:xfrm>
          <a:prstGeom prst="rect">
            <a:avLst/>
          </a:prstGeom>
          <a:noFill/>
          <a:ln w="12700">
            <a:solidFill>
              <a:srgbClr val="663300"/>
            </a:solidFill>
            <a:miter lim="800000"/>
            <a:headEnd/>
            <a:tailEnd/>
          </a:ln>
        </p:spPr>
        <p:txBody>
          <a:bodyPr wrap="none">
            <a:spAutoFit/>
          </a:bodyPr>
          <a:lstStyle/>
          <a:p>
            <a:r>
              <a:rPr lang="ru-RU"/>
              <a:t>Либертарианская партия</a:t>
            </a:r>
          </a:p>
        </p:txBody>
      </p:sp>
      <p:sp>
        <p:nvSpPr>
          <p:cNvPr id="47112" name="TextBox 8">
            <a:hlinkClick r:id="rId6" action="ppaction://hlinksldjump" tooltip="информация о Партии зеленых"/>
          </p:cNvPr>
          <p:cNvSpPr txBox="1">
            <a:spLocks noChangeArrowheads="1"/>
          </p:cNvSpPr>
          <p:nvPr/>
        </p:nvSpPr>
        <p:spPr bwMode="auto">
          <a:xfrm>
            <a:off x="5867400" y="4365625"/>
            <a:ext cx="1924050" cy="368300"/>
          </a:xfrm>
          <a:prstGeom prst="rect">
            <a:avLst/>
          </a:prstGeom>
          <a:noFill/>
          <a:ln w="12700">
            <a:solidFill>
              <a:srgbClr val="663300"/>
            </a:solidFill>
            <a:miter lim="800000"/>
            <a:headEnd/>
            <a:tailEnd/>
          </a:ln>
        </p:spPr>
        <p:txBody>
          <a:bodyPr wrap="none">
            <a:spAutoFit/>
          </a:bodyPr>
          <a:lstStyle/>
          <a:p>
            <a:r>
              <a:rPr lang="ru-RU"/>
              <a:t>Партия зеленых</a:t>
            </a:r>
          </a:p>
        </p:txBody>
      </p:sp>
      <p:sp>
        <p:nvSpPr>
          <p:cNvPr id="47113" name="Прямоугольник 9">
            <a:hlinkClick r:id="rId8" action="ppaction://hlinksldjump" tooltip="информация о Третьих партиях США"/>
          </p:cNvPr>
          <p:cNvSpPr>
            <a:spLocks noChangeArrowheads="1"/>
          </p:cNvSpPr>
          <p:nvPr/>
        </p:nvSpPr>
        <p:spPr bwMode="auto">
          <a:xfrm>
            <a:off x="1692275" y="404813"/>
            <a:ext cx="5688013" cy="863600"/>
          </a:xfrm>
          <a:prstGeom prst="rect">
            <a:avLst/>
          </a:prstGeom>
          <a:blipFill dpi="0" rotWithShape="1">
            <a:blip r:embed="rId9"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ru-RU" smtClean="0"/>
              <a:t>Третьи партии США</a:t>
            </a:r>
          </a:p>
        </p:txBody>
      </p:sp>
      <p:sp>
        <p:nvSpPr>
          <p:cNvPr id="48131" name="TextBox 3"/>
          <p:cNvSpPr txBox="1">
            <a:spLocks noChangeArrowheads="1"/>
          </p:cNvSpPr>
          <p:nvPr/>
        </p:nvSpPr>
        <p:spPr bwMode="auto">
          <a:xfrm>
            <a:off x="395288" y="1341438"/>
            <a:ext cx="8353425" cy="5354637"/>
          </a:xfrm>
          <a:prstGeom prst="rect">
            <a:avLst/>
          </a:prstGeom>
          <a:noFill/>
          <a:ln w="9525">
            <a:noFill/>
            <a:miter lim="800000"/>
            <a:headEnd/>
            <a:tailEnd/>
          </a:ln>
        </p:spPr>
        <p:txBody>
          <a:bodyPr>
            <a:spAutoFit/>
          </a:bodyPr>
          <a:lstStyle/>
          <a:p>
            <a:r>
              <a:rPr lang="ru-RU" b="1"/>
              <a:t>«Третьи партии»</a:t>
            </a:r>
            <a:r>
              <a:rPr lang="ru-RU"/>
              <a:t> — название трёх относительно крупных политических партий США помимо Демократической и Республиканской партий, реально формирующих двухпартийную политическую систему страны.</a:t>
            </a:r>
          </a:p>
          <a:p>
            <a:r>
              <a:rPr lang="ru-RU"/>
              <a:t>В то время как две основные партии контролируют как Конгресс Соединённых Штатов, так и Законодательные собрания всех штатов, а также выигрывают президентские выборы и в большинстве случаев выборы губернаторов штатов и мэров городов, третьи партии, не считая некоторых региональных, влияния на политику на уровне федерации и регионов почти не оказывают. Лишь время от времени кому-нибудь из членов малых партий удаётся добиться избрания в Палату представителей или Сенат американского парламента и, как правило, небольшого представительства в штатов и мэриях. Основные третьи партии участвуют в президентских выборах, набирая в лучшем случае считанное число процентов голосов. Только в некоторых штатах существуют третьи партии, пользующиеся некоторым реальным влиянием на региональную политику, например, Вермонтская прогрессивная партия.</a:t>
            </a:r>
          </a:p>
          <a:p>
            <a:r>
              <a:rPr lang="ru-RU"/>
              <a:t>Также эти партии имеют сложности с финансами, что не позволяет хорошо конкурировать с двумя основными партиями США.</a:t>
            </a:r>
          </a:p>
          <a:p>
            <a:endParaRPr lang="ru-RU"/>
          </a:p>
        </p:txBody>
      </p:sp>
      <p:sp>
        <p:nvSpPr>
          <p:cNvPr id="4813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ru-RU" smtClean="0"/>
              <a:t>Либертарианская партия</a:t>
            </a:r>
          </a:p>
        </p:txBody>
      </p:sp>
      <p:sp>
        <p:nvSpPr>
          <p:cNvPr id="4915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49156" name="TextBox 5"/>
          <p:cNvSpPr txBox="1">
            <a:spLocks noChangeArrowheads="1"/>
          </p:cNvSpPr>
          <p:nvPr/>
        </p:nvSpPr>
        <p:spPr bwMode="auto">
          <a:xfrm>
            <a:off x="323850" y="1484313"/>
            <a:ext cx="8496300" cy="3140075"/>
          </a:xfrm>
          <a:prstGeom prst="rect">
            <a:avLst/>
          </a:prstGeom>
          <a:noFill/>
          <a:ln w="9525">
            <a:noFill/>
            <a:miter lim="800000"/>
            <a:headEnd/>
            <a:tailEnd/>
          </a:ln>
        </p:spPr>
        <p:txBody>
          <a:bodyPr>
            <a:spAutoFit/>
          </a:bodyPr>
          <a:lstStyle/>
          <a:p>
            <a:r>
              <a:rPr lang="ru-RU" b="1"/>
              <a:t>Либертарианская партия США</a:t>
            </a:r>
            <a:r>
              <a:rPr lang="ru-RU"/>
              <a:t> (англ. </a:t>
            </a:r>
            <a:r>
              <a:rPr lang="ru-RU" i="1"/>
              <a:t>Libertarian Party</a:t>
            </a:r>
            <a:r>
              <a:rPr lang="ru-RU"/>
              <a:t>) — политическая партия США. Образована 11 декабря 1971 года по инициативе Дэвида Нолана. На данный момент лидером партии является </a:t>
            </a:r>
            <a:r>
              <a:rPr lang="ru-RU">
                <a:hlinkClick r:id="rId4" action="ppaction://hlinksldjump"/>
              </a:rPr>
              <a:t>Джефф Нил</a:t>
            </a:r>
            <a:r>
              <a:rPr lang="ru-RU"/>
              <a:t>.</a:t>
            </a:r>
          </a:p>
          <a:p>
            <a:r>
              <a:rPr lang="ru-RU"/>
              <a:t>Выступает в политике на основе идеологии либертарианства: за свободную рыночную экономику, права и свободы граждан, свободную международную торговлю, мир и невмешательство в дела других стран. В плане экономики наиболее близка к Республиканской партии.</a:t>
            </a:r>
          </a:p>
          <a:p>
            <a:pPr fontAlgn="t">
              <a:buFont typeface="Arial" charset="0"/>
              <a:buChar char="•"/>
            </a:pPr>
            <a:r>
              <a:rPr lang="ru-RU"/>
              <a:t>Штаб-квартира: Вашингтон</a:t>
            </a:r>
          </a:p>
          <a:p>
            <a:pPr fontAlgn="t">
              <a:buFont typeface="Arial" charset="0"/>
              <a:buChar char="•"/>
            </a:pPr>
            <a:r>
              <a:rPr lang="ru-RU"/>
              <a:t>Идеология: Либертарианство, классический либерализм, минархизм</a:t>
            </a:r>
          </a:p>
          <a:p>
            <a:pPr fontAlgn="t">
              <a:buFont typeface="Arial" charset="0"/>
              <a:buChar char="•"/>
            </a:pPr>
            <a:r>
              <a:rPr lang="ru-RU"/>
              <a:t>Количество членов: 225 тыс. (2008) </a:t>
            </a:r>
          </a:p>
          <a:p>
            <a:endParaRPr lang="ru-RU"/>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smtClean="0"/>
              <a:t>Джефф Нил</a:t>
            </a:r>
          </a:p>
        </p:txBody>
      </p:sp>
      <p:pic>
        <p:nvPicPr>
          <p:cNvPr id="113666" name="Picture 2" descr="H:\америка\изображения (обработанные)\Джеф Нил лидер либероторианской партии.jpg"/>
          <p:cNvPicPr>
            <a:picLocks noChangeAspect="1" noChangeArrowheads="1"/>
          </p:cNvPicPr>
          <p:nvPr/>
        </p:nvPicPr>
        <p:blipFill>
          <a:blip r:embed="rId2" cstate="print"/>
          <a:srcRect/>
          <a:stretch>
            <a:fillRect/>
          </a:stretch>
        </p:blipFill>
        <p:spPr bwMode="auto">
          <a:xfrm>
            <a:off x="3131840" y="2204864"/>
            <a:ext cx="2738571"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0180"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smtClean="0">
                <a:solidFill>
                  <a:schemeClr val="tx1"/>
                </a:solidFill>
              </a:rPr>
              <a:t>Флаг США</a:t>
            </a:r>
          </a:p>
        </p:txBody>
      </p:sp>
      <p:sp>
        <p:nvSpPr>
          <p:cNvPr id="512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5124" name="TextBox 6"/>
          <p:cNvSpPr txBox="1">
            <a:spLocks noChangeArrowheads="1"/>
          </p:cNvSpPr>
          <p:nvPr/>
        </p:nvSpPr>
        <p:spPr bwMode="auto">
          <a:xfrm>
            <a:off x="714375" y="1270000"/>
            <a:ext cx="7786688" cy="5262563"/>
          </a:xfrm>
          <a:prstGeom prst="rect">
            <a:avLst/>
          </a:prstGeom>
          <a:noFill/>
          <a:ln w="9525">
            <a:noFill/>
            <a:miter lim="800000"/>
            <a:headEnd/>
            <a:tailEnd/>
          </a:ln>
        </p:spPr>
        <p:txBody>
          <a:bodyPr>
            <a:spAutoFit/>
          </a:bodyPr>
          <a:lstStyle/>
          <a:p>
            <a:r>
              <a:rPr lang="ru-RU" sz="1600"/>
              <a:t>Государственный флаг США, известный также как Звёздно-полосатый флаг (англ</a:t>
            </a:r>
            <a:r>
              <a:rPr lang="ru-RU" sz="1600">
                <a:hlinkClick r:id="rId4" tooltip="Английский язык"/>
              </a:rPr>
              <a:t>.</a:t>
            </a:r>
            <a:r>
              <a:rPr lang="ru-RU" sz="1600"/>
              <a:t> Stars and Stripes), является официальным государственным символом США (наряду с Большой печатью и гимном).</a:t>
            </a:r>
          </a:p>
          <a:p>
            <a:r>
              <a:rPr lang="ru-RU" sz="1600"/>
              <a:t>Представляет собой прямоугольное полотнище с горизонтальными равновеликими чередующимися семью красными и шестью белыми полосами. В крыже тёмно-синего цвета — 50 пятиконечных белых звёзд. 13 полос символизируют 13 британских колоний, которые образовали независимое государство (Делавэр, Пенсильвания, Нью-Джерси, Джорджия, Коннектикут, Массачусетс, Мэриленд, Южная Каролина, Нью-гемпшир, Виргиния, Нью-Йорк, Северная Каролина, Род-Айленд). Синий крыж символизирует Союз. Число звёзд в синем крыже соответствует числу штатов</a:t>
            </a:r>
            <a:r>
              <a:rPr lang="ru-RU" sz="1600">
                <a:hlinkClick r:id="rId5" action="ppaction://hlinksldjump"/>
              </a:rPr>
              <a:t> </a:t>
            </a:r>
            <a:r>
              <a:rPr lang="ru-RU" sz="1600"/>
              <a:t>(в настоящее время их 50). Красный цвет олицетворяет выносливость и доблесть; тёмно-синий — усердие, справедливость, бдительность; белый — невинность и чистоту. Соотношение ширины флага к его длине 10:19.</a:t>
            </a:r>
          </a:p>
          <a:p>
            <a:r>
              <a:rPr lang="ru-RU" sz="1600"/>
              <a:t>Флаг менялся с течением времени в зависимости от числа штатов, составлявших Союз. Новая звезда добавляется к флагу 4 июля после вхождения в союз нового штата. Количество полос остаётся неизменным; единственное исключение — флаг 1795—1818 гг., когда вместе с двумя звёздами были добавлены ещё и 2 полосы (позже убранные).</a:t>
            </a:r>
          </a:p>
          <a:p>
            <a:endParaRPr lang="ru-RU" sz="160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ru-RU" smtClean="0"/>
              <a:t>Партия зеленых</a:t>
            </a:r>
          </a:p>
        </p:txBody>
      </p:sp>
      <p:sp>
        <p:nvSpPr>
          <p:cNvPr id="5120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51204" name="TextBox 4"/>
          <p:cNvSpPr txBox="1">
            <a:spLocks noChangeArrowheads="1"/>
          </p:cNvSpPr>
          <p:nvPr/>
        </p:nvSpPr>
        <p:spPr bwMode="auto">
          <a:xfrm>
            <a:off x="323850" y="1181100"/>
            <a:ext cx="8569325" cy="5908675"/>
          </a:xfrm>
          <a:prstGeom prst="rect">
            <a:avLst/>
          </a:prstGeom>
          <a:noFill/>
          <a:ln w="9525">
            <a:noFill/>
            <a:miter lim="800000"/>
            <a:headEnd/>
            <a:tailEnd/>
          </a:ln>
        </p:spPr>
        <p:txBody>
          <a:bodyPr>
            <a:spAutoFit/>
          </a:bodyPr>
          <a:lstStyle/>
          <a:p>
            <a:r>
              <a:rPr lang="ru-RU" b="1"/>
              <a:t>Па́ртия зелёных</a:t>
            </a:r>
            <a:r>
              <a:rPr lang="ru-RU"/>
              <a:t> </a:t>
            </a:r>
            <a:r>
              <a:rPr lang="ru-RU" i="1"/>
              <a:t>(англ. Green Party United States)</a:t>
            </a:r>
            <a:r>
              <a:rPr lang="ru-RU"/>
              <a:t> — политическая партия США. Официальным временем основания принято принимать2001 год после объединения добровольческих зелёных партий и организаций США. Но так как кандидаты от этих партий ранее принимали участие в президентских выборах 1996 и 2000 годов, неофициальное образование партии датируется 1984 или 1991 годом.</a:t>
            </a:r>
          </a:p>
          <a:p>
            <a:r>
              <a:rPr lang="ru-RU"/>
              <a:t>Придерживаются левоцентристских взглядов, основанных на «зелёной политике», социал-демократии, популизме и прогрессивизме. Несмотря на все межфракционные противоречия, партия выступает:</a:t>
            </a:r>
          </a:p>
          <a:p>
            <a:pPr>
              <a:buFont typeface="Arial" charset="0"/>
              <a:buChar char="•"/>
            </a:pPr>
            <a:r>
              <a:rPr lang="ru-RU"/>
              <a:t>За защиту окружающей среды;</a:t>
            </a:r>
          </a:p>
          <a:p>
            <a:pPr>
              <a:buFont typeface="Arial" charset="0"/>
              <a:buChar char="•"/>
            </a:pPr>
            <a:r>
              <a:rPr lang="ru-RU"/>
              <a:t>За социальную справедливость;</a:t>
            </a:r>
          </a:p>
          <a:p>
            <a:pPr>
              <a:buFont typeface="Arial" charset="0"/>
              <a:buChar char="•"/>
            </a:pPr>
            <a:r>
              <a:rPr lang="ru-RU"/>
              <a:t>За пацифистскую внешнюю политику;</a:t>
            </a:r>
          </a:p>
          <a:p>
            <a:pPr>
              <a:buFont typeface="Arial" charset="0"/>
              <a:buChar char="•"/>
            </a:pPr>
            <a:r>
              <a:rPr lang="ru-RU"/>
              <a:t>За легализацию абортов в полной мере;</a:t>
            </a:r>
          </a:p>
          <a:p>
            <a:pPr>
              <a:buFont typeface="Arial" charset="0"/>
              <a:buChar char="•"/>
            </a:pPr>
            <a:r>
              <a:rPr lang="ru-RU"/>
              <a:t>За однополые браки;</a:t>
            </a:r>
          </a:p>
          <a:p>
            <a:pPr>
              <a:buFont typeface="Arial" charset="0"/>
              <a:buChar char="•"/>
            </a:pPr>
            <a:r>
              <a:rPr lang="ru-RU"/>
              <a:t>За государственный контроль над личным огнестрельным оружием граждан;</a:t>
            </a:r>
          </a:p>
          <a:p>
            <a:pPr>
              <a:buFont typeface="Arial" charset="0"/>
              <a:buChar char="•"/>
            </a:pPr>
            <a:r>
              <a:rPr lang="ru-RU"/>
              <a:t>Против насилия;</a:t>
            </a:r>
          </a:p>
          <a:p>
            <a:pPr>
              <a:buFont typeface="Arial" charset="0"/>
              <a:buChar char="•"/>
            </a:pPr>
            <a:r>
              <a:rPr lang="ru-RU"/>
              <a:t>За децентрализацию органов власти;</a:t>
            </a:r>
          </a:p>
          <a:p>
            <a:pPr>
              <a:buFont typeface="Arial" charset="0"/>
              <a:buChar char="•"/>
            </a:pPr>
            <a:r>
              <a:rPr lang="ru-RU"/>
              <a:t>За общественную экономику;</a:t>
            </a:r>
          </a:p>
          <a:p>
            <a:pPr>
              <a:buFont typeface="Arial" charset="0"/>
              <a:buChar char="•"/>
            </a:pPr>
            <a:r>
              <a:rPr lang="ru-RU"/>
              <a:t>За феминизм.</a:t>
            </a:r>
          </a:p>
          <a:p>
            <a:r>
              <a:rPr lang="ru-RU"/>
              <a:t>Единого лидера партии нет, её возглавляет 7 сопредседателей.</a:t>
            </a:r>
          </a:p>
          <a:p>
            <a:endParaRPr lang="ru-RU"/>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smtClean="0"/>
              <a:t>Конституционная партия</a:t>
            </a:r>
          </a:p>
        </p:txBody>
      </p:sp>
      <p:sp>
        <p:nvSpPr>
          <p:cNvPr id="5222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52228" name="TextBox 4"/>
          <p:cNvSpPr txBox="1">
            <a:spLocks noChangeArrowheads="1"/>
          </p:cNvSpPr>
          <p:nvPr/>
        </p:nvSpPr>
        <p:spPr bwMode="auto">
          <a:xfrm>
            <a:off x="323850" y="1341438"/>
            <a:ext cx="8604250" cy="5354637"/>
          </a:xfrm>
          <a:prstGeom prst="rect">
            <a:avLst/>
          </a:prstGeom>
          <a:noFill/>
          <a:ln w="9525">
            <a:noFill/>
            <a:miter lim="800000"/>
            <a:headEnd/>
            <a:tailEnd/>
          </a:ln>
        </p:spPr>
        <p:txBody>
          <a:bodyPr>
            <a:spAutoFit/>
          </a:bodyPr>
          <a:lstStyle/>
          <a:p>
            <a:r>
              <a:rPr lang="ru-RU" b="1"/>
              <a:t>Конституционная партия США</a:t>
            </a:r>
            <a:r>
              <a:rPr lang="ru-RU"/>
              <a:t> </a:t>
            </a:r>
            <a:r>
              <a:rPr lang="ru-RU" i="1"/>
              <a:t>(англ. The Constitution Party)</a:t>
            </a:r>
            <a:r>
              <a:rPr lang="ru-RU"/>
              <a:t> — политическая партия США. Основана Говардом Филлипсом в 1991 году, до 1999 года носила название </a:t>
            </a:r>
            <a:r>
              <a:rPr lang="ru-RU" b="1"/>
              <a:t>Партия налогоплательщиков США</a:t>
            </a:r>
            <a:r>
              <a:rPr lang="ru-RU"/>
              <a:t>. Лидер партии — </a:t>
            </a:r>
            <a:r>
              <a:rPr lang="ru-RU">
                <a:hlinkClick r:id="rId4" action="ppaction://hlinksldjump"/>
              </a:rPr>
              <a:t>Джим Клаймер</a:t>
            </a:r>
            <a:r>
              <a:rPr lang="ru-RU"/>
              <a:t>.</a:t>
            </a:r>
          </a:p>
          <a:p>
            <a:r>
              <a:rPr lang="ru-RU"/>
              <a:t>Придерживается правых взглядов, основанных на идеологии «палеоконсерватизма» — консервативных идей отцов-основателей Америки, нормам Конституции и религиозным принципам Библии. Выступают за ряд ограничений прав граждан:</a:t>
            </a:r>
          </a:p>
          <a:p>
            <a:pPr>
              <a:buFont typeface="Arial" charset="0"/>
              <a:buChar char="•"/>
            </a:pPr>
            <a:r>
              <a:rPr lang="ru-RU"/>
              <a:t>против абортов и эвтаназии;</a:t>
            </a:r>
          </a:p>
          <a:p>
            <a:pPr>
              <a:buFont typeface="Arial" charset="0"/>
              <a:buChar char="•"/>
            </a:pPr>
            <a:r>
              <a:rPr lang="ru-RU"/>
              <a:t>против однополых браков;</a:t>
            </a:r>
          </a:p>
          <a:p>
            <a:pPr>
              <a:buFont typeface="Arial" charset="0"/>
              <a:buChar char="•"/>
            </a:pPr>
            <a:r>
              <a:rPr lang="ru-RU"/>
              <a:t>за мораторий легальной эмиграции и введении жестких мер против нелегальной;</a:t>
            </a:r>
          </a:p>
          <a:p>
            <a:pPr>
              <a:buFont typeface="Arial" charset="0"/>
              <a:buChar char="•"/>
            </a:pPr>
            <a:r>
              <a:rPr lang="ru-RU"/>
              <a:t>за отстранение Конгресса США от вопросов образования и здравоохранения;</a:t>
            </a:r>
          </a:p>
          <a:p>
            <a:pPr>
              <a:buFont typeface="Arial" charset="0"/>
              <a:buChar char="•"/>
            </a:pPr>
            <a:r>
              <a:rPr lang="ru-RU"/>
              <a:t>за беспрепятственное ношение огнестрельного оружия;</a:t>
            </a:r>
          </a:p>
          <a:p>
            <a:pPr>
              <a:buFont typeface="Arial" charset="0"/>
              <a:buChar char="•"/>
            </a:pPr>
            <a:r>
              <a:rPr lang="ru-RU"/>
              <a:t>за экономическую и политическую изоляцию США, выход из международных договоров, в том числе соглашений организаций НАФТА, ГАТТ и ВТО.</a:t>
            </a:r>
          </a:p>
          <a:p>
            <a:r>
              <a:rPr lang="ru-RU"/>
              <a:t>В партии на 2008 состоит 438 тыс. человек, в основном это жители Калифорнии.</a:t>
            </a:r>
          </a:p>
          <a:p>
            <a:endParaRPr lang="ru-RU"/>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r>
              <a:rPr lang="ru-RU" smtClean="0"/>
              <a:t>Джим Клаймер</a:t>
            </a:r>
          </a:p>
        </p:txBody>
      </p:sp>
      <p:pic>
        <p:nvPicPr>
          <p:cNvPr id="114690" name="Picture 2" descr="H:\америка\изображения (обработанные)\Джим Клаймер лидер конституционной партии.jpg"/>
          <p:cNvPicPr>
            <a:picLocks noChangeAspect="1" noChangeArrowheads="1"/>
          </p:cNvPicPr>
          <p:nvPr/>
        </p:nvPicPr>
        <p:blipFill>
          <a:blip r:embed="rId2" cstate="print"/>
          <a:srcRect/>
          <a:stretch>
            <a:fillRect/>
          </a:stretch>
        </p:blipFill>
        <p:spPr bwMode="auto">
          <a:xfrm>
            <a:off x="3275856" y="2132856"/>
            <a:ext cx="2427327"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3252"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r>
              <a:rPr lang="ru-RU" smtClean="0">
                <a:solidFill>
                  <a:srgbClr val="663300"/>
                </a:solidFill>
              </a:rPr>
              <a:t>Выборы президента США 2013</a:t>
            </a:r>
          </a:p>
        </p:txBody>
      </p:sp>
      <p:sp>
        <p:nvSpPr>
          <p:cNvPr id="54275" name="TextBox 2"/>
          <p:cNvSpPr txBox="1">
            <a:spLocks noChangeArrowheads="1"/>
          </p:cNvSpPr>
          <p:nvPr/>
        </p:nvSpPr>
        <p:spPr bwMode="auto">
          <a:xfrm>
            <a:off x="395288" y="1503363"/>
            <a:ext cx="5329237" cy="5630862"/>
          </a:xfrm>
          <a:prstGeom prst="rect">
            <a:avLst/>
          </a:prstGeom>
          <a:noFill/>
          <a:ln w="9525">
            <a:noFill/>
            <a:miter lim="800000"/>
            <a:headEnd/>
            <a:tailEnd/>
          </a:ln>
        </p:spPr>
        <p:txBody>
          <a:bodyPr>
            <a:spAutoFit/>
          </a:bodyPr>
          <a:lstStyle/>
          <a:p>
            <a:r>
              <a:rPr lang="ru-RU" b="1"/>
              <a:t>Президентские выборы в США 2012 года</a:t>
            </a:r>
            <a:r>
              <a:rPr lang="ru-RU"/>
              <a:t> прошли 6 ноября и стали 57-ми выборами президента США. Победу на выборах одержал кандидат от Демократической партии, действующий президент Барак Обама. Его основным оппонентом был кандидат от Республиканской партии, бывший губернатор штата Массачусетс Митт Ромни. За Обаму проголосовали 51,0 % избирателей, в то время как за Ромни проголосовали 47,2 % избирателей. В голосовании приняли участие 129,1 миллионов избирателей. Кроме Барака Обамы и Митта Ромни в выборах участвовали:</a:t>
            </a:r>
          </a:p>
          <a:p>
            <a:pPr>
              <a:buFont typeface="Arial" charset="0"/>
              <a:buChar char="•"/>
            </a:pPr>
            <a:r>
              <a:rPr lang="ru-RU"/>
              <a:t>Гэри Джонсон, кандидат от Либертарианской партии (вышел из Республиканской партии)</a:t>
            </a:r>
          </a:p>
          <a:p>
            <a:pPr>
              <a:buFont typeface="Arial" charset="0"/>
              <a:buChar char="•"/>
            </a:pPr>
            <a:r>
              <a:rPr lang="ru-RU"/>
              <a:t>Джилл Стайн, кандидат от Партии зелёных.</a:t>
            </a:r>
          </a:p>
          <a:p>
            <a:endParaRPr lang="ru-RU"/>
          </a:p>
          <a:p>
            <a:pPr algn="ctr"/>
            <a:r>
              <a:rPr lang="ru-RU">
                <a:hlinkClick r:id="rId2" action="ppaction://hlinksldjump"/>
              </a:rPr>
              <a:t>Смотреть результаты выборов.</a:t>
            </a:r>
            <a:endParaRPr lang="ru-RU"/>
          </a:p>
          <a:p>
            <a:endParaRPr lang="ru-RU"/>
          </a:p>
        </p:txBody>
      </p:sp>
      <p:pic>
        <p:nvPicPr>
          <p:cNvPr id="44035" name="Picture 3" descr="H:\америка\изображения (обработанные)\барак.jpg"/>
          <p:cNvPicPr>
            <a:picLocks noChangeAspect="1" noChangeArrowheads="1"/>
          </p:cNvPicPr>
          <p:nvPr/>
        </p:nvPicPr>
        <p:blipFill>
          <a:blip r:embed="rId3" cstate="print"/>
          <a:srcRect/>
          <a:stretch>
            <a:fillRect/>
          </a:stretch>
        </p:blipFill>
        <p:spPr bwMode="auto">
          <a:xfrm>
            <a:off x="7524328" y="1484784"/>
            <a:ext cx="1321621"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4036" name="Picture 4" descr="H:\америка\изображения (обработанные)\мит.jpg"/>
          <p:cNvPicPr>
            <a:picLocks noChangeAspect="1" noChangeArrowheads="1"/>
          </p:cNvPicPr>
          <p:nvPr/>
        </p:nvPicPr>
        <p:blipFill>
          <a:blip r:embed="rId4" cstate="print"/>
          <a:srcRect/>
          <a:stretch>
            <a:fillRect/>
          </a:stretch>
        </p:blipFill>
        <p:spPr bwMode="auto">
          <a:xfrm flipH="1">
            <a:off x="5724128" y="1484784"/>
            <a:ext cx="1366071" cy="180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4037" name="Picture 5" descr="H:\америка\изображения (обработанные)\гэри джонсон.jpg"/>
          <p:cNvPicPr>
            <a:picLocks noChangeAspect="1" noChangeArrowheads="1"/>
          </p:cNvPicPr>
          <p:nvPr/>
        </p:nvPicPr>
        <p:blipFill>
          <a:blip r:embed="rId5" cstate="print"/>
          <a:srcRect/>
          <a:stretch>
            <a:fillRect/>
          </a:stretch>
        </p:blipFill>
        <p:spPr bwMode="auto">
          <a:xfrm flipH="1">
            <a:off x="7740352" y="4077232"/>
            <a:ext cx="1171525" cy="14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4038" name="Picture 6" descr="H:\америка\изображения (обработанные)\джилл стайн.jpg"/>
          <p:cNvPicPr>
            <a:picLocks noChangeAspect="1" noChangeArrowheads="1"/>
          </p:cNvPicPr>
          <p:nvPr/>
        </p:nvPicPr>
        <p:blipFill>
          <a:blip r:embed="rId6" cstate="print"/>
          <a:srcRect/>
          <a:stretch>
            <a:fillRect/>
          </a:stretch>
        </p:blipFill>
        <p:spPr bwMode="auto">
          <a:xfrm>
            <a:off x="6372200" y="4077232"/>
            <a:ext cx="1066105" cy="14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4280" name="TextBox 8"/>
          <p:cNvSpPr txBox="1">
            <a:spLocks noChangeArrowheads="1"/>
          </p:cNvSpPr>
          <p:nvPr/>
        </p:nvSpPr>
        <p:spPr bwMode="auto">
          <a:xfrm>
            <a:off x="5651500" y="3419475"/>
            <a:ext cx="1468438" cy="369888"/>
          </a:xfrm>
          <a:prstGeom prst="rect">
            <a:avLst/>
          </a:prstGeom>
          <a:noFill/>
          <a:ln w="9525">
            <a:solidFill>
              <a:srgbClr val="663300"/>
            </a:solidFill>
            <a:miter lim="800000"/>
            <a:headEnd/>
            <a:tailEnd/>
          </a:ln>
        </p:spPr>
        <p:txBody>
          <a:bodyPr wrap="none">
            <a:spAutoFit/>
          </a:bodyPr>
          <a:lstStyle/>
          <a:p>
            <a:r>
              <a:rPr lang="ru-RU">
                <a:solidFill>
                  <a:srgbClr val="663300"/>
                </a:solidFill>
              </a:rPr>
              <a:t>Митт Ромни</a:t>
            </a:r>
          </a:p>
        </p:txBody>
      </p:sp>
      <p:sp>
        <p:nvSpPr>
          <p:cNvPr id="54281" name="TextBox 9"/>
          <p:cNvSpPr txBox="1">
            <a:spLocks noChangeArrowheads="1"/>
          </p:cNvSpPr>
          <p:nvPr/>
        </p:nvSpPr>
        <p:spPr bwMode="auto">
          <a:xfrm>
            <a:off x="7356475" y="3419475"/>
            <a:ext cx="1608138" cy="369888"/>
          </a:xfrm>
          <a:prstGeom prst="rect">
            <a:avLst/>
          </a:prstGeom>
          <a:noFill/>
          <a:ln w="9525">
            <a:solidFill>
              <a:srgbClr val="663300"/>
            </a:solidFill>
            <a:miter lim="800000"/>
            <a:headEnd/>
            <a:tailEnd/>
          </a:ln>
        </p:spPr>
        <p:txBody>
          <a:bodyPr wrap="none">
            <a:spAutoFit/>
          </a:bodyPr>
          <a:lstStyle/>
          <a:p>
            <a:r>
              <a:rPr lang="ru-RU">
                <a:solidFill>
                  <a:srgbClr val="663300"/>
                </a:solidFill>
              </a:rPr>
              <a:t>Барак Обама</a:t>
            </a:r>
          </a:p>
        </p:txBody>
      </p:sp>
      <p:sp>
        <p:nvSpPr>
          <p:cNvPr id="54282" name="TextBox 10"/>
          <p:cNvSpPr txBox="1">
            <a:spLocks noChangeArrowheads="1"/>
          </p:cNvSpPr>
          <p:nvPr/>
        </p:nvSpPr>
        <p:spPr bwMode="auto">
          <a:xfrm>
            <a:off x="6443663" y="5661025"/>
            <a:ext cx="893762" cy="646113"/>
          </a:xfrm>
          <a:prstGeom prst="rect">
            <a:avLst/>
          </a:prstGeom>
          <a:noFill/>
          <a:ln w="9525">
            <a:solidFill>
              <a:srgbClr val="663300"/>
            </a:solidFill>
            <a:miter lim="800000"/>
            <a:headEnd/>
            <a:tailEnd/>
          </a:ln>
        </p:spPr>
        <p:txBody>
          <a:bodyPr wrap="none">
            <a:spAutoFit/>
          </a:bodyPr>
          <a:lstStyle/>
          <a:p>
            <a:pPr algn="ctr"/>
            <a:r>
              <a:rPr lang="ru-RU">
                <a:solidFill>
                  <a:srgbClr val="663300"/>
                </a:solidFill>
              </a:rPr>
              <a:t>Джилл</a:t>
            </a:r>
          </a:p>
          <a:p>
            <a:pPr algn="ctr"/>
            <a:r>
              <a:rPr lang="ru-RU">
                <a:solidFill>
                  <a:srgbClr val="663300"/>
                </a:solidFill>
              </a:rPr>
              <a:t>Стайн</a:t>
            </a:r>
          </a:p>
        </p:txBody>
      </p:sp>
      <p:sp>
        <p:nvSpPr>
          <p:cNvPr id="54283" name="TextBox 11"/>
          <p:cNvSpPr txBox="1">
            <a:spLocks noChangeArrowheads="1"/>
          </p:cNvSpPr>
          <p:nvPr/>
        </p:nvSpPr>
        <p:spPr bwMode="auto">
          <a:xfrm>
            <a:off x="7740650" y="5661025"/>
            <a:ext cx="1125538" cy="646113"/>
          </a:xfrm>
          <a:prstGeom prst="rect">
            <a:avLst/>
          </a:prstGeom>
          <a:noFill/>
          <a:ln w="9525">
            <a:solidFill>
              <a:srgbClr val="663300"/>
            </a:solidFill>
            <a:miter lim="800000"/>
            <a:headEnd/>
            <a:tailEnd/>
          </a:ln>
        </p:spPr>
        <p:txBody>
          <a:bodyPr wrap="none">
            <a:spAutoFit/>
          </a:bodyPr>
          <a:lstStyle/>
          <a:p>
            <a:pPr algn="ctr"/>
            <a:r>
              <a:rPr lang="ru-RU">
                <a:solidFill>
                  <a:srgbClr val="663300"/>
                </a:solidFill>
              </a:rPr>
              <a:t>Гэри </a:t>
            </a:r>
          </a:p>
          <a:p>
            <a:pPr algn="ctr"/>
            <a:r>
              <a:rPr lang="ru-RU">
                <a:solidFill>
                  <a:srgbClr val="663300"/>
                </a:solidFill>
              </a:rPr>
              <a:t>Джонсон</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Диаграмма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5299" name="AutoShape 4">
            <a:hlinkClick r:id="rId3"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4"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Карта Америки!!"/>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1950" y="1341438"/>
            <a:ext cx="8496300" cy="5310187"/>
          </a:xfrm>
          <a:prstGeom prst="rect">
            <a:avLst/>
          </a:prstGeom>
          <a:noFill/>
          <a:ln w="9525">
            <a:noFill/>
            <a:miter lim="800000"/>
            <a:headEnd/>
            <a:tailEnd/>
          </a:ln>
        </p:spPr>
      </p:pic>
      <p:sp>
        <p:nvSpPr>
          <p:cNvPr id="56323" name="Freeform 5">
            <a:hlinkClick r:id="rId3" action="ppaction://hlinksldjump" tooltip="информация о штате Калифорния"/>
          </p:cNvPr>
          <p:cNvSpPr>
            <a:spLocks/>
          </p:cNvSpPr>
          <p:nvPr/>
        </p:nvSpPr>
        <p:spPr bwMode="auto">
          <a:xfrm>
            <a:off x="539750" y="2708275"/>
            <a:ext cx="1008063" cy="1728788"/>
          </a:xfrm>
          <a:custGeom>
            <a:avLst/>
            <a:gdLst>
              <a:gd name="T0" fmla="*/ 2147483647 w 635"/>
              <a:gd name="T1" fmla="*/ 0 h 1089"/>
              <a:gd name="T2" fmla="*/ 0 w 635"/>
              <a:gd name="T3" fmla="*/ 2147483647 h 1089"/>
              <a:gd name="T4" fmla="*/ 2147483647 w 635"/>
              <a:gd name="T5" fmla="*/ 2147483647 h 1089"/>
              <a:gd name="T6" fmla="*/ 2147483647 w 635"/>
              <a:gd name="T7" fmla="*/ 2147483647 h 1089"/>
              <a:gd name="T8" fmla="*/ 2147483647 w 635"/>
              <a:gd name="T9" fmla="*/ 2147483647 h 1089"/>
              <a:gd name="T10" fmla="*/ 2147483647 w 635"/>
              <a:gd name="T11" fmla="*/ 2147483647 h 1089"/>
              <a:gd name="T12" fmla="*/ 2147483647 w 635"/>
              <a:gd name="T13" fmla="*/ 2147483647 h 1089"/>
              <a:gd name="T14" fmla="*/ 2147483647 w 635"/>
              <a:gd name="T15" fmla="*/ 2147483647 h 1089"/>
              <a:gd name="T16" fmla="*/ 2147483647 w 635"/>
              <a:gd name="T17" fmla="*/ 2147483647 h 1089"/>
              <a:gd name="T18" fmla="*/ 2147483647 w 635"/>
              <a:gd name="T19" fmla="*/ 2147483647 h 1089"/>
              <a:gd name="T20" fmla="*/ 2147483647 w 635"/>
              <a:gd name="T21" fmla="*/ 0 h 1089"/>
              <a:gd name="T22" fmla="*/ 2147483647 w 635"/>
              <a:gd name="T23" fmla="*/ 0 h 10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5"/>
              <a:gd name="T37" fmla="*/ 0 h 1089"/>
              <a:gd name="T38" fmla="*/ 635 w 635"/>
              <a:gd name="T39" fmla="*/ 1089 h 10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5" h="1089">
                <a:moveTo>
                  <a:pt x="45" y="0"/>
                </a:moveTo>
                <a:lnTo>
                  <a:pt x="0" y="318"/>
                </a:lnTo>
                <a:lnTo>
                  <a:pt x="136" y="681"/>
                </a:lnTo>
                <a:lnTo>
                  <a:pt x="136" y="908"/>
                </a:lnTo>
                <a:lnTo>
                  <a:pt x="408" y="1089"/>
                </a:lnTo>
                <a:lnTo>
                  <a:pt x="635" y="1044"/>
                </a:lnTo>
                <a:lnTo>
                  <a:pt x="544" y="817"/>
                </a:lnTo>
                <a:lnTo>
                  <a:pt x="317" y="635"/>
                </a:lnTo>
                <a:lnTo>
                  <a:pt x="272" y="227"/>
                </a:lnTo>
                <a:lnTo>
                  <a:pt x="317" y="91"/>
                </a:lnTo>
                <a:lnTo>
                  <a:pt x="91" y="0"/>
                </a:lnTo>
                <a:lnTo>
                  <a:pt x="45" y="0"/>
                </a:lnTo>
                <a:close/>
              </a:path>
            </a:pathLst>
          </a:custGeom>
          <a:solidFill>
            <a:schemeClr val="accent1">
              <a:alpha val="0"/>
            </a:schemeClr>
          </a:solidFill>
          <a:ln w="9525">
            <a:noFill/>
            <a:round/>
            <a:headEnd/>
            <a:tailEnd/>
          </a:ln>
        </p:spPr>
        <p:txBody>
          <a:bodyPr/>
          <a:lstStyle/>
          <a:p>
            <a:endParaRPr lang="ru-RU"/>
          </a:p>
        </p:txBody>
      </p:sp>
      <p:sp>
        <p:nvSpPr>
          <p:cNvPr id="6" name="Полилиния 5">
            <a:hlinkClick r:id="rId4" action="ppaction://hlinksldjump" tooltip="информация о штате Орегон"/>
          </p:cNvPr>
          <p:cNvSpPr/>
          <p:nvPr/>
        </p:nvSpPr>
        <p:spPr>
          <a:xfrm>
            <a:off x="657225" y="1947863"/>
            <a:ext cx="1106488" cy="795337"/>
          </a:xfrm>
          <a:custGeom>
            <a:avLst/>
            <a:gdLst>
              <a:gd name="connsiteX0" fmla="*/ 0 w 1106551"/>
              <a:gd name="connsiteY0" fmla="*/ 604937 h 795437"/>
              <a:gd name="connsiteX1" fmla="*/ 0 w 1106551"/>
              <a:gd name="connsiteY1" fmla="*/ 604937 h 795437"/>
              <a:gd name="connsiteX2" fmla="*/ 9525 w 1106551"/>
              <a:gd name="connsiteY2" fmla="*/ 509687 h 795437"/>
              <a:gd name="connsiteX3" fmla="*/ 19050 w 1106551"/>
              <a:gd name="connsiteY3" fmla="*/ 481112 h 795437"/>
              <a:gd name="connsiteX4" fmla="*/ 85725 w 1106551"/>
              <a:gd name="connsiteY4" fmla="*/ 395387 h 795437"/>
              <a:gd name="connsiteX5" fmla="*/ 95250 w 1106551"/>
              <a:gd name="connsiteY5" fmla="*/ 309662 h 795437"/>
              <a:gd name="connsiteX6" fmla="*/ 123825 w 1106551"/>
              <a:gd name="connsiteY6" fmla="*/ 214412 h 795437"/>
              <a:gd name="connsiteX7" fmla="*/ 133350 w 1106551"/>
              <a:gd name="connsiteY7" fmla="*/ 185837 h 795437"/>
              <a:gd name="connsiteX8" fmla="*/ 142875 w 1106551"/>
              <a:gd name="connsiteY8" fmla="*/ 157262 h 795437"/>
              <a:gd name="connsiteX9" fmla="*/ 161925 w 1106551"/>
              <a:gd name="connsiteY9" fmla="*/ 128687 h 795437"/>
              <a:gd name="connsiteX10" fmla="*/ 200025 w 1106551"/>
              <a:gd name="connsiteY10" fmla="*/ 81062 h 795437"/>
              <a:gd name="connsiteX11" fmla="*/ 209550 w 1106551"/>
              <a:gd name="connsiteY11" fmla="*/ 33437 h 795437"/>
              <a:gd name="connsiteX12" fmla="*/ 219075 w 1106551"/>
              <a:gd name="connsiteY12" fmla="*/ 4862 h 795437"/>
              <a:gd name="connsiteX13" fmla="*/ 257175 w 1106551"/>
              <a:gd name="connsiteY13" fmla="*/ 14387 h 795437"/>
              <a:gd name="connsiteX14" fmla="*/ 266700 w 1106551"/>
              <a:gd name="connsiteY14" fmla="*/ 42962 h 795437"/>
              <a:gd name="connsiteX15" fmla="*/ 276225 w 1106551"/>
              <a:gd name="connsiteY15" fmla="*/ 109637 h 795437"/>
              <a:gd name="connsiteX16" fmla="*/ 304800 w 1106551"/>
              <a:gd name="connsiteY16" fmla="*/ 128687 h 795437"/>
              <a:gd name="connsiteX17" fmla="*/ 600075 w 1106551"/>
              <a:gd name="connsiteY17" fmla="*/ 147737 h 795437"/>
              <a:gd name="connsiteX18" fmla="*/ 809625 w 1106551"/>
              <a:gd name="connsiteY18" fmla="*/ 176312 h 795437"/>
              <a:gd name="connsiteX19" fmla="*/ 847725 w 1106551"/>
              <a:gd name="connsiteY19" fmla="*/ 185837 h 795437"/>
              <a:gd name="connsiteX20" fmla="*/ 1085850 w 1106551"/>
              <a:gd name="connsiteY20" fmla="*/ 204887 h 795437"/>
              <a:gd name="connsiteX21" fmla="*/ 1104900 w 1106551"/>
              <a:gd name="connsiteY21" fmla="*/ 233462 h 795437"/>
              <a:gd name="connsiteX22" fmla="*/ 1095375 w 1106551"/>
              <a:gd name="connsiteY22" fmla="*/ 262037 h 795437"/>
              <a:gd name="connsiteX23" fmla="*/ 1019175 w 1106551"/>
              <a:gd name="connsiteY23" fmla="*/ 347762 h 795437"/>
              <a:gd name="connsiteX24" fmla="*/ 1009650 w 1106551"/>
              <a:gd name="connsiteY24" fmla="*/ 376337 h 795437"/>
              <a:gd name="connsiteX25" fmla="*/ 990600 w 1106551"/>
              <a:gd name="connsiteY25" fmla="*/ 481112 h 795437"/>
              <a:gd name="connsiteX26" fmla="*/ 981075 w 1106551"/>
              <a:gd name="connsiteY26" fmla="*/ 509687 h 795437"/>
              <a:gd name="connsiteX27" fmla="*/ 971550 w 1106551"/>
              <a:gd name="connsiteY27" fmla="*/ 547787 h 795437"/>
              <a:gd name="connsiteX28" fmla="*/ 952500 w 1106551"/>
              <a:gd name="connsiteY28" fmla="*/ 604937 h 795437"/>
              <a:gd name="connsiteX29" fmla="*/ 942975 w 1106551"/>
              <a:gd name="connsiteY29" fmla="*/ 681137 h 795437"/>
              <a:gd name="connsiteX30" fmla="*/ 866775 w 1106551"/>
              <a:gd name="connsiteY30" fmla="*/ 747812 h 795437"/>
              <a:gd name="connsiteX31" fmla="*/ 838200 w 1106551"/>
              <a:gd name="connsiteY31" fmla="*/ 776387 h 795437"/>
              <a:gd name="connsiteX32" fmla="*/ 790575 w 1106551"/>
              <a:gd name="connsiteY32" fmla="*/ 785912 h 795437"/>
              <a:gd name="connsiteX33" fmla="*/ 752475 w 1106551"/>
              <a:gd name="connsiteY33" fmla="*/ 795437 h 795437"/>
              <a:gd name="connsiteX34" fmla="*/ 409575 w 1106551"/>
              <a:gd name="connsiteY34" fmla="*/ 785912 h 795437"/>
              <a:gd name="connsiteX35" fmla="*/ 323850 w 1106551"/>
              <a:gd name="connsiteY35" fmla="*/ 747812 h 795437"/>
              <a:gd name="connsiteX36" fmla="*/ 285750 w 1106551"/>
              <a:gd name="connsiteY36" fmla="*/ 728762 h 795437"/>
              <a:gd name="connsiteX37" fmla="*/ 257175 w 1106551"/>
              <a:gd name="connsiteY37" fmla="*/ 719237 h 795437"/>
              <a:gd name="connsiteX38" fmla="*/ 200025 w 1106551"/>
              <a:gd name="connsiteY38" fmla="*/ 681137 h 795437"/>
              <a:gd name="connsiteX39" fmla="*/ 171450 w 1106551"/>
              <a:gd name="connsiteY39" fmla="*/ 662087 h 795437"/>
              <a:gd name="connsiteX40" fmla="*/ 114300 w 1106551"/>
              <a:gd name="connsiteY40" fmla="*/ 652562 h 795437"/>
              <a:gd name="connsiteX41" fmla="*/ 28575 w 1106551"/>
              <a:gd name="connsiteY41" fmla="*/ 604937 h 795437"/>
              <a:gd name="connsiteX42" fmla="*/ 0 w 1106551"/>
              <a:gd name="connsiteY42" fmla="*/ 604937 h 7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06551" h="795437">
                <a:moveTo>
                  <a:pt x="0" y="604937"/>
                </a:moveTo>
                <a:lnTo>
                  <a:pt x="0" y="604937"/>
                </a:lnTo>
                <a:cubicBezTo>
                  <a:pt x="3175" y="573187"/>
                  <a:pt x="4673" y="541224"/>
                  <a:pt x="9525" y="509687"/>
                </a:cubicBezTo>
                <a:cubicBezTo>
                  <a:pt x="11052" y="499764"/>
                  <a:pt x="14174" y="489889"/>
                  <a:pt x="19050" y="481112"/>
                </a:cubicBezTo>
                <a:cubicBezTo>
                  <a:pt x="47533" y="429843"/>
                  <a:pt x="51015" y="430097"/>
                  <a:pt x="85725" y="395387"/>
                </a:cubicBezTo>
                <a:cubicBezTo>
                  <a:pt x="88900" y="366812"/>
                  <a:pt x="90878" y="338079"/>
                  <a:pt x="95250" y="309662"/>
                </a:cubicBezTo>
                <a:cubicBezTo>
                  <a:pt x="99363" y="282928"/>
                  <a:pt x="116408" y="236664"/>
                  <a:pt x="123825" y="214412"/>
                </a:cubicBezTo>
                <a:lnTo>
                  <a:pt x="133350" y="185837"/>
                </a:lnTo>
                <a:cubicBezTo>
                  <a:pt x="136525" y="176312"/>
                  <a:pt x="137306" y="165616"/>
                  <a:pt x="142875" y="157262"/>
                </a:cubicBezTo>
                <a:cubicBezTo>
                  <a:pt x="149225" y="147737"/>
                  <a:pt x="156805" y="138926"/>
                  <a:pt x="161925" y="128687"/>
                </a:cubicBezTo>
                <a:cubicBezTo>
                  <a:pt x="184929" y="82679"/>
                  <a:pt x="151855" y="113175"/>
                  <a:pt x="200025" y="81062"/>
                </a:cubicBezTo>
                <a:cubicBezTo>
                  <a:pt x="203200" y="65187"/>
                  <a:pt x="205623" y="49143"/>
                  <a:pt x="209550" y="33437"/>
                </a:cubicBezTo>
                <a:cubicBezTo>
                  <a:pt x="211985" y="23697"/>
                  <a:pt x="209753" y="8591"/>
                  <a:pt x="219075" y="4862"/>
                </a:cubicBezTo>
                <a:cubicBezTo>
                  <a:pt x="231230" y="0"/>
                  <a:pt x="244475" y="11212"/>
                  <a:pt x="257175" y="14387"/>
                </a:cubicBezTo>
                <a:cubicBezTo>
                  <a:pt x="260350" y="23912"/>
                  <a:pt x="264731" y="33117"/>
                  <a:pt x="266700" y="42962"/>
                </a:cubicBezTo>
                <a:cubicBezTo>
                  <a:pt x="271103" y="64977"/>
                  <a:pt x="267107" y="89121"/>
                  <a:pt x="276225" y="109637"/>
                </a:cubicBezTo>
                <a:cubicBezTo>
                  <a:pt x="280874" y="120098"/>
                  <a:pt x="293527" y="126698"/>
                  <a:pt x="304800" y="128687"/>
                </a:cubicBezTo>
                <a:cubicBezTo>
                  <a:pt x="324866" y="132228"/>
                  <a:pt x="596545" y="147529"/>
                  <a:pt x="600075" y="147737"/>
                </a:cubicBezTo>
                <a:cubicBezTo>
                  <a:pt x="705512" y="182883"/>
                  <a:pt x="637184" y="165534"/>
                  <a:pt x="809625" y="176312"/>
                </a:cubicBezTo>
                <a:cubicBezTo>
                  <a:pt x="822325" y="179487"/>
                  <a:pt x="834786" y="183846"/>
                  <a:pt x="847725" y="185837"/>
                </a:cubicBezTo>
                <a:cubicBezTo>
                  <a:pt x="920266" y="196997"/>
                  <a:pt x="1017654" y="200625"/>
                  <a:pt x="1085850" y="204887"/>
                </a:cubicBezTo>
                <a:cubicBezTo>
                  <a:pt x="1092200" y="214412"/>
                  <a:pt x="1103018" y="222170"/>
                  <a:pt x="1104900" y="233462"/>
                </a:cubicBezTo>
                <a:cubicBezTo>
                  <a:pt x="1106551" y="243366"/>
                  <a:pt x="1101539" y="254112"/>
                  <a:pt x="1095375" y="262037"/>
                </a:cubicBezTo>
                <a:cubicBezTo>
                  <a:pt x="1060033" y="307476"/>
                  <a:pt x="1040463" y="305187"/>
                  <a:pt x="1019175" y="347762"/>
                </a:cubicBezTo>
                <a:cubicBezTo>
                  <a:pt x="1014685" y="356742"/>
                  <a:pt x="1012085" y="366597"/>
                  <a:pt x="1009650" y="376337"/>
                </a:cubicBezTo>
                <a:cubicBezTo>
                  <a:pt x="992316" y="445674"/>
                  <a:pt x="1007584" y="404683"/>
                  <a:pt x="990600" y="481112"/>
                </a:cubicBezTo>
                <a:cubicBezTo>
                  <a:pt x="988422" y="490913"/>
                  <a:pt x="983833" y="500033"/>
                  <a:pt x="981075" y="509687"/>
                </a:cubicBezTo>
                <a:cubicBezTo>
                  <a:pt x="977479" y="522274"/>
                  <a:pt x="975312" y="535248"/>
                  <a:pt x="971550" y="547787"/>
                </a:cubicBezTo>
                <a:cubicBezTo>
                  <a:pt x="965780" y="567021"/>
                  <a:pt x="952500" y="604937"/>
                  <a:pt x="952500" y="604937"/>
                </a:cubicBezTo>
                <a:cubicBezTo>
                  <a:pt x="949325" y="630337"/>
                  <a:pt x="949710" y="656441"/>
                  <a:pt x="942975" y="681137"/>
                </a:cubicBezTo>
                <a:cubicBezTo>
                  <a:pt x="932855" y="718245"/>
                  <a:pt x="890191" y="724396"/>
                  <a:pt x="866775" y="747812"/>
                </a:cubicBezTo>
                <a:cubicBezTo>
                  <a:pt x="857250" y="757337"/>
                  <a:pt x="850248" y="770363"/>
                  <a:pt x="838200" y="776387"/>
                </a:cubicBezTo>
                <a:cubicBezTo>
                  <a:pt x="823720" y="783627"/>
                  <a:pt x="806379" y="782400"/>
                  <a:pt x="790575" y="785912"/>
                </a:cubicBezTo>
                <a:cubicBezTo>
                  <a:pt x="777796" y="788752"/>
                  <a:pt x="765175" y="792262"/>
                  <a:pt x="752475" y="795437"/>
                </a:cubicBezTo>
                <a:cubicBezTo>
                  <a:pt x="638175" y="792262"/>
                  <a:pt x="523629" y="794059"/>
                  <a:pt x="409575" y="785912"/>
                </a:cubicBezTo>
                <a:cubicBezTo>
                  <a:pt x="362059" y="782518"/>
                  <a:pt x="357449" y="767012"/>
                  <a:pt x="323850" y="747812"/>
                </a:cubicBezTo>
                <a:cubicBezTo>
                  <a:pt x="311522" y="740767"/>
                  <a:pt x="298801" y="734355"/>
                  <a:pt x="285750" y="728762"/>
                </a:cubicBezTo>
                <a:cubicBezTo>
                  <a:pt x="276522" y="724807"/>
                  <a:pt x="265952" y="724113"/>
                  <a:pt x="257175" y="719237"/>
                </a:cubicBezTo>
                <a:cubicBezTo>
                  <a:pt x="237161" y="708118"/>
                  <a:pt x="219075" y="693837"/>
                  <a:pt x="200025" y="681137"/>
                </a:cubicBezTo>
                <a:cubicBezTo>
                  <a:pt x="190500" y="674787"/>
                  <a:pt x="182742" y="663969"/>
                  <a:pt x="171450" y="662087"/>
                </a:cubicBezTo>
                <a:lnTo>
                  <a:pt x="114300" y="652562"/>
                </a:lnTo>
                <a:cubicBezTo>
                  <a:pt x="81565" y="630739"/>
                  <a:pt x="64500" y="612122"/>
                  <a:pt x="28575" y="604937"/>
                </a:cubicBezTo>
                <a:cubicBezTo>
                  <a:pt x="22348" y="603692"/>
                  <a:pt x="4762" y="604937"/>
                  <a:pt x="0" y="604937"/>
                </a:cubicBez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олилиния 6">
            <a:hlinkClick r:id="rId5" action="ppaction://hlinksldjump" tooltip="информация о штате Вашингтон"/>
          </p:cNvPr>
          <p:cNvSpPr/>
          <p:nvPr/>
        </p:nvSpPr>
        <p:spPr>
          <a:xfrm>
            <a:off x="871538" y="1428750"/>
            <a:ext cx="914400" cy="642938"/>
          </a:xfrm>
          <a:custGeom>
            <a:avLst/>
            <a:gdLst>
              <a:gd name="connsiteX0" fmla="*/ 14836 w 939351"/>
              <a:gd name="connsiteY0" fmla="*/ 381000 h 704850"/>
              <a:gd name="connsiteX1" fmla="*/ 14836 w 939351"/>
              <a:gd name="connsiteY1" fmla="*/ 381000 h 704850"/>
              <a:gd name="connsiteX2" fmla="*/ 52936 w 939351"/>
              <a:gd name="connsiteY2" fmla="*/ 266700 h 704850"/>
              <a:gd name="connsiteX3" fmla="*/ 62461 w 939351"/>
              <a:gd name="connsiteY3" fmla="*/ 238125 h 704850"/>
              <a:gd name="connsiteX4" fmla="*/ 52936 w 939351"/>
              <a:gd name="connsiteY4" fmla="*/ 152400 h 704850"/>
              <a:gd name="connsiteX5" fmla="*/ 24361 w 939351"/>
              <a:gd name="connsiteY5" fmla="*/ 142875 h 704850"/>
              <a:gd name="connsiteX6" fmla="*/ 5311 w 939351"/>
              <a:gd name="connsiteY6" fmla="*/ 85725 h 704850"/>
              <a:gd name="connsiteX7" fmla="*/ 14836 w 939351"/>
              <a:gd name="connsiteY7" fmla="*/ 28575 h 704850"/>
              <a:gd name="connsiteX8" fmla="*/ 91036 w 939351"/>
              <a:gd name="connsiteY8" fmla="*/ 57150 h 704850"/>
              <a:gd name="connsiteX9" fmla="*/ 119611 w 939351"/>
              <a:gd name="connsiteY9" fmla="*/ 114300 h 704850"/>
              <a:gd name="connsiteX10" fmla="*/ 148186 w 939351"/>
              <a:gd name="connsiteY10" fmla="*/ 133350 h 704850"/>
              <a:gd name="connsiteX11" fmla="*/ 214861 w 939351"/>
              <a:gd name="connsiteY11" fmla="*/ 123825 h 704850"/>
              <a:gd name="connsiteX12" fmla="*/ 252961 w 939351"/>
              <a:gd name="connsiteY12" fmla="*/ 66675 h 704850"/>
              <a:gd name="connsiteX13" fmla="*/ 272011 w 939351"/>
              <a:gd name="connsiteY13" fmla="*/ 9525 h 704850"/>
              <a:gd name="connsiteX14" fmla="*/ 300586 w 939351"/>
              <a:gd name="connsiteY14" fmla="*/ 0 h 704850"/>
              <a:gd name="connsiteX15" fmla="*/ 443461 w 939351"/>
              <a:gd name="connsiteY15" fmla="*/ 9525 h 704850"/>
              <a:gd name="connsiteX16" fmla="*/ 500611 w 939351"/>
              <a:gd name="connsiteY16" fmla="*/ 38100 h 704850"/>
              <a:gd name="connsiteX17" fmla="*/ 595861 w 939351"/>
              <a:gd name="connsiteY17" fmla="*/ 47625 h 704850"/>
              <a:gd name="connsiteX18" fmla="*/ 672061 w 939351"/>
              <a:gd name="connsiteY18" fmla="*/ 66675 h 704850"/>
              <a:gd name="connsiteX19" fmla="*/ 738736 w 939351"/>
              <a:gd name="connsiteY19" fmla="*/ 95250 h 704850"/>
              <a:gd name="connsiteX20" fmla="*/ 757786 w 939351"/>
              <a:gd name="connsiteY20" fmla="*/ 123825 h 704850"/>
              <a:gd name="connsiteX21" fmla="*/ 862561 w 939351"/>
              <a:gd name="connsiteY21" fmla="*/ 133350 h 704850"/>
              <a:gd name="connsiteX22" fmla="*/ 891136 w 939351"/>
              <a:gd name="connsiteY22" fmla="*/ 142875 h 704850"/>
              <a:gd name="connsiteX23" fmla="*/ 919711 w 939351"/>
              <a:gd name="connsiteY23" fmla="*/ 171450 h 704850"/>
              <a:gd name="connsiteX24" fmla="*/ 919711 w 939351"/>
              <a:gd name="connsiteY24" fmla="*/ 285750 h 704850"/>
              <a:gd name="connsiteX25" fmla="*/ 910186 w 939351"/>
              <a:gd name="connsiteY25" fmla="*/ 390525 h 704850"/>
              <a:gd name="connsiteX26" fmla="*/ 900661 w 939351"/>
              <a:gd name="connsiteY26" fmla="*/ 419100 h 704850"/>
              <a:gd name="connsiteX27" fmla="*/ 891136 w 939351"/>
              <a:gd name="connsiteY27" fmla="*/ 457200 h 704850"/>
              <a:gd name="connsiteX28" fmla="*/ 862561 w 939351"/>
              <a:gd name="connsiteY28" fmla="*/ 581025 h 704850"/>
              <a:gd name="connsiteX29" fmla="*/ 862561 w 939351"/>
              <a:gd name="connsiteY29" fmla="*/ 581025 h 704850"/>
              <a:gd name="connsiteX30" fmla="*/ 843511 w 939351"/>
              <a:gd name="connsiteY30" fmla="*/ 657225 h 704850"/>
              <a:gd name="connsiteX31" fmla="*/ 833986 w 939351"/>
              <a:gd name="connsiteY31" fmla="*/ 685800 h 704850"/>
              <a:gd name="connsiteX32" fmla="*/ 776836 w 939351"/>
              <a:gd name="connsiteY32" fmla="*/ 704850 h 704850"/>
              <a:gd name="connsiteX33" fmla="*/ 719686 w 939351"/>
              <a:gd name="connsiteY33" fmla="*/ 695325 h 704850"/>
              <a:gd name="connsiteX34" fmla="*/ 691111 w 939351"/>
              <a:gd name="connsiteY34" fmla="*/ 676275 h 704850"/>
              <a:gd name="connsiteX35" fmla="*/ 586336 w 939351"/>
              <a:gd name="connsiteY35" fmla="*/ 666750 h 704850"/>
              <a:gd name="connsiteX36" fmla="*/ 548236 w 939351"/>
              <a:gd name="connsiteY36" fmla="*/ 657225 h 704850"/>
              <a:gd name="connsiteX37" fmla="*/ 491086 w 939351"/>
              <a:gd name="connsiteY37" fmla="*/ 628650 h 704850"/>
              <a:gd name="connsiteX38" fmla="*/ 405361 w 939351"/>
              <a:gd name="connsiteY38" fmla="*/ 619125 h 704850"/>
              <a:gd name="connsiteX39" fmla="*/ 338686 w 939351"/>
              <a:gd name="connsiteY39" fmla="*/ 609600 h 704850"/>
              <a:gd name="connsiteX40" fmla="*/ 281536 w 939351"/>
              <a:gd name="connsiteY40" fmla="*/ 504825 h 704850"/>
              <a:gd name="connsiteX41" fmla="*/ 252961 w 939351"/>
              <a:gd name="connsiteY41" fmla="*/ 476250 h 704850"/>
              <a:gd name="connsiteX42" fmla="*/ 233911 w 939351"/>
              <a:gd name="connsiteY42" fmla="*/ 447675 h 704850"/>
              <a:gd name="connsiteX43" fmla="*/ 205336 w 939351"/>
              <a:gd name="connsiteY43" fmla="*/ 438150 h 704850"/>
              <a:gd name="connsiteX44" fmla="*/ 100561 w 939351"/>
              <a:gd name="connsiteY44" fmla="*/ 428625 h 704850"/>
              <a:gd name="connsiteX45" fmla="*/ 62461 w 939351"/>
              <a:gd name="connsiteY45" fmla="*/ 390525 h 704850"/>
              <a:gd name="connsiteX46" fmla="*/ 14836 w 939351"/>
              <a:gd name="connsiteY46" fmla="*/ 38100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9351" h="704850">
                <a:moveTo>
                  <a:pt x="14836" y="381000"/>
                </a:moveTo>
                <a:lnTo>
                  <a:pt x="14836" y="381000"/>
                </a:lnTo>
                <a:lnTo>
                  <a:pt x="52936" y="266700"/>
                </a:lnTo>
                <a:lnTo>
                  <a:pt x="62461" y="238125"/>
                </a:lnTo>
                <a:cubicBezTo>
                  <a:pt x="59286" y="209550"/>
                  <a:pt x="63614" y="179094"/>
                  <a:pt x="52936" y="152400"/>
                </a:cubicBezTo>
                <a:cubicBezTo>
                  <a:pt x="49207" y="143078"/>
                  <a:pt x="30197" y="151045"/>
                  <a:pt x="24361" y="142875"/>
                </a:cubicBezTo>
                <a:cubicBezTo>
                  <a:pt x="12689" y="126535"/>
                  <a:pt x="5311" y="85725"/>
                  <a:pt x="5311" y="85725"/>
                </a:cubicBezTo>
                <a:cubicBezTo>
                  <a:pt x="8486" y="66675"/>
                  <a:pt x="0" y="40939"/>
                  <a:pt x="14836" y="28575"/>
                </a:cubicBezTo>
                <a:cubicBezTo>
                  <a:pt x="33145" y="13318"/>
                  <a:pt x="77658" y="48231"/>
                  <a:pt x="91036" y="57150"/>
                </a:cubicBezTo>
                <a:cubicBezTo>
                  <a:pt x="98783" y="80391"/>
                  <a:pt x="101147" y="95836"/>
                  <a:pt x="119611" y="114300"/>
                </a:cubicBezTo>
                <a:cubicBezTo>
                  <a:pt x="127706" y="122395"/>
                  <a:pt x="138661" y="127000"/>
                  <a:pt x="148186" y="133350"/>
                </a:cubicBezTo>
                <a:cubicBezTo>
                  <a:pt x="170411" y="130175"/>
                  <a:pt x="195920" y="135878"/>
                  <a:pt x="214861" y="123825"/>
                </a:cubicBezTo>
                <a:cubicBezTo>
                  <a:pt x="234177" y="111533"/>
                  <a:pt x="245721" y="88395"/>
                  <a:pt x="252961" y="66675"/>
                </a:cubicBezTo>
                <a:cubicBezTo>
                  <a:pt x="259311" y="47625"/>
                  <a:pt x="252961" y="15875"/>
                  <a:pt x="272011" y="9525"/>
                </a:cubicBezTo>
                <a:lnTo>
                  <a:pt x="300586" y="0"/>
                </a:lnTo>
                <a:cubicBezTo>
                  <a:pt x="348211" y="3175"/>
                  <a:pt x="396022" y="4254"/>
                  <a:pt x="443461" y="9525"/>
                </a:cubicBezTo>
                <a:cubicBezTo>
                  <a:pt x="527647" y="18879"/>
                  <a:pt x="412658" y="17803"/>
                  <a:pt x="500611" y="38100"/>
                </a:cubicBezTo>
                <a:cubicBezTo>
                  <a:pt x="531702" y="45275"/>
                  <a:pt x="564111" y="44450"/>
                  <a:pt x="595861" y="47625"/>
                </a:cubicBezTo>
                <a:cubicBezTo>
                  <a:pt x="621261" y="53975"/>
                  <a:pt x="650276" y="52152"/>
                  <a:pt x="672061" y="66675"/>
                </a:cubicBezTo>
                <a:cubicBezTo>
                  <a:pt x="711528" y="92987"/>
                  <a:pt x="689530" y="82949"/>
                  <a:pt x="738736" y="95250"/>
                </a:cubicBezTo>
                <a:cubicBezTo>
                  <a:pt x="745086" y="104775"/>
                  <a:pt x="746845" y="120458"/>
                  <a:pt x="757786" y="123825"/>
                </a:cubicBezTo>
                <a:cubicBezTo>
                  <a:pt x="791304" y="134138"/>
                  <a:pt x="827844" y="128390"/>
                  <a:pt x="862561" y="133350"/>
                </a:cubicBezTo>
                <a:cubicBezTo>
                  <a:pt x="872500" y="134770"/>
                  <a:pt x="881611" y="139700"/>
                  <a:pt x="891136" y="142875"/>
                </a:cubicBezTo>
                <a:cubicBezTo>
                  <a:pt x="900661" y="152400"/>
                  <a:pt x="913028" y="159754"/>
                  <a:pt x="919711" y="171450"/>
                </a:cubicBezTo>
                <a:cubicBezTo>
                  <a:pt x="939351" y="205820"/>
                  <a:pt x="923220" y="252412"/>
                  <a:pt x="919711" y="285750"/>
                </a:cubicBezTo>
                <a:cubicBezTo>
                  <a:pt x="916040" y="320626"/>
                  <a:pt x="915146" y="355808"/>
                  <a:pt x="910186" y="390525"/>
                </a:cubicBezTo>
                <a:cubicBezTo>
                  <a:pt x="908766" y="400464"/>
                  <a:pt x="903419" y="409446"/>
                  <a:pt x="900661" y="419100"/>
                </a:cubicBezTo>
                <a:cubicBezTo>
                  <a:pt x="897065" y="431687"/>
                  <a:pt x="893478" y="444320"/>
                  <a:pt x="891136" y="457200"/>
                </a:cubicBezTo>
                <a:cubicBezTo>
                  <a:pt x="871352" y="566010"/>
                  <a:pt x="895346" y="482669"/>
                  <a:pt x="862561" y="581025"/>
                </a:cubicBezTo>
                <a:lnTo>
                  <a:pt x="862561" y="581025"/>
                </a:lnTo>
                <a:cubicBezTo>
                  <a:pt x="856211" y="606425"/>
                  <a:pt x="851790" y="632387"/>
                  <a:pt x="843511" y="657225"/>
                </a:cubicBezTo>
                <a:cubicBezTo>
                  <a:pt x="840336" y="666750"/>
                  <a:pt x="842156" y="679964"/>
                  <a:pt x="833986" y="685800"/>
                </a:cubicBezTo>
                <a:cubicBezTo>
                  <a:pt x="817646" y="697472"/>
                  <a:pt x="776836" y="704850"/>
                  <a:pt x="776836" y="704850"/>
                </a:cubicBezTo>
                <a:cubicBezTo>
                  <a:pt x="757786" y="701675"/>
                  <a:pt x="738008" y="701432"/>
                  <a:pt x="719686" y="695325"/>
                </a:cubicBezTo>
                <a:cubicBezTo>
                  <a:pt x="708826" y="691705"/>
                  <a:pt x="702305" y="678674"/>
                  <a:pt x="691111" y="676275"/>
                </a:cubicBezTo>
                <a:cubicBezTo>
                  <a:pt x="656820" y="668927"/>
                  <a:pt x="621261" y="669925"/>
                  <a:pt x="586336" y="666750"/>
                </a:cubicBezTo>
                <a:cubicBezTo>
                  <a:pt x="573636" y="663575"/>
                  <a:pt x="560268" y="662382"/>
                  <a:pt x="548236" y="657225"/>
                </a:cubicBezTo>
                <a:cubicBezTo>
                  <a:pt x="506348" y="639273"/>
                  <a:pt x="534870" y="635947"/>
                  <a:pt x="491086" y="628650"/>
                </a:cubicBezTo>
                <a:cubicBezTo>
                  <a:pt x="462726" y="623923"/>
                  <a:pt x="433890" y="622691"/>
                  <a:pt x="405361" y="619125"/>
                </a:cubicBezTo>
                <a:cubicBezTo>
                  <a:pt x="383084" y="616340"/>
                  <a:pt x="360911" y="612775"/>
                  <a:pt x="338686" y="609600"/>
                </a:cubicBezTo>
                <a:cubicBezTo>
                  <a:pt x="327842" y="587912"/>
                  <a:pt x="303288" y="530927"/>
                  <a:pt x="281536" y="504825"/>
                </a:cubicBezTo>
                <a:cubicBezTo>
                  <a:pt x="272912" y="494477"/>
                  <a:pt x="261585" y="486598"/>
                  <a:pt x="252961" y="476250"/>
                </a:cubicBezTo>
                <a:cubicBezTo>
                  <a:pt x="245632" y="467456"/>
                  <a:pt x="242850" y="454826"/>
                  <a:pt x="233911" y="447675"/>
                </a:cubicBezTo>
                <a:cubicBezTo>
                  <a:pt x="226071" y="441403"/>
                  <a:pt x="215275" y="439570"/>
                  <a:pt x="205336" y="438150"/>
                </a:cubicBezTo>
                <a:cubicBezTo>
                  <a:pt x="170619" y="433190"/>
                  <a:pt x="135486" y="431800"/>
                  <a:pt x="100561" y="428625"/>
                </a:cubicBezTo>
                <a:cubicBezTo>
                  <a:pt x="38216" y="407843"/>
                  <a:pt x="99406" y="436707"/>
                  <a:pt x="62461" y="390525"/>
                </a:cubicBezTo>
                <a:cubicBezTo>
                  <a:pt x="55310" y="381586"/>
                  <a:pt x="33886" y="371475"/>
                  <a:pt x="14836" y="381000"/>
                </a:cubicBez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олилиния 7">
            <a:hlinkClick r:id="rId6" action="ppaction://hlinksldjump" tooltip="информация о штате Айдахо"/>
          </p:cNvPr>
          <p:cNvSpPr/>
          <p:nvPr/>
        </p:nvSpPr>
        <p:spPr>
          <a:xfrm>
            <a:off x="1638300" y="1543050"/>
            <a:ext cx="866775" cy="1474788"/>
          </a:xfrm>
          <a:custGeom>
            <a:avLst/>
            <a:gdLst>
              <a:gd name="connsiteX0" fmla="*/ 0 w 866775"/>
              <a:gd name="connsiteY0" fmla="*/ 1334015 h 1476072"/>
              <a:gd name="connsiteX1" fmla="*/ 0 w 866775"/>
              <a:gd name="connsiteY1" fmla="*/ 1334015 h 1476072"/>
              <a:gd name="connsiteX2" fmla="*/ 19050 w 866775"/>
              <a:gd name="connsiteY2" fmla="*/ 1248290 h 1476072"/>
              <a:gd name="connsiteX3" fmla="*/ 28575 w 866775"/>
              <a:gd name="connsiteY3" fmla="*/ 1219715 h 1476072"/>
              <a:gd name="connsiteX4" fmla="*/ 66675 w 866775"/>
              <a:gd name="connsiteY4" fmla="*/ 1162565 h 1476072"/>
              <a:gd name="connsiteX5" fmla="*/ 76200 w 866775"/>
              <a:gd name="connsiteY5" fmla="*/ 1048265 h 1476072"/>
              <a:gd name="connsiteX6" fmla="*/ 85725 w 866775"/>
              <a:gd name="connsiteY6" fmla="*/ 1010165 h 1476072"/>
              <a:gd name="connsiteX7" fmla="*/ 95250 w 866775"/>
              <a:gd name="connsiteY7" fmla="*/ 857765 h 1476072"/>
              <a:gd name="connsiteX8" fmla="*/ 104775 w 866775"/>
              <a:gd name="connsiteY8" fmla="*/ 829190 h 1476072"/>
              <a:gd name="connsiteX9" fmla="*/ 133350 w 866775"/>
              <a:gd name="connsiteY9" fmla="*/ 810140 h 1476072"/>
              <a:gd name="connsiteX10" fmla="*/ 152400 w 866775"/>
              <a:gd name="connsiteY10" fmla="*/ 762515 h 1476072"/>
              <a:gd name="connsiteX11" fmla="*/ 200025 w 866775"/>
              <a:gd name="connsiteY11" fmla="*/ 676790 h 1476072"/>
              <a:gd name="connsiteX12" fmla="*/ 190500 w 866775"/>
              <a:gd name="connsiteY12" fmla="*/ 629165 h 1476072"/>
              <a:gd name="connsiteX13" fmla="*/ 171450 w 866775"/>
              <a:gd name="connsiteY13" fmla="*/ 600590 h 1476072"/>
              <a:gd name="connsiteX14" fmla="*/ 161925 w 866775"/>
              <a:gd name="connsiteY14" fmla="*/ 572015 h 1476072"/>
              <a:gd name="connsiteX15" fmla="*/ 171450 w 866775"/>
              <a:gd name="connsiteY15" fmla="*/ 448190 h 1476072"/>
              <a:gd name="connsiteX16" fmla="*/ 190500 w 866775"/>
              <a:gd name="connsiteY16" fmla="*/ 391040 h 1476072"/>
              <a:gd name="connsiteX17" fmla="*/ 209550 w 866775"/>
              <a:gd name="connsiteY17" fmla="*/ 210065 h 1476072"/>
              <a:gd name="connsiteX18" fmla="*/ 228600 w 866775"/>
              <a:gd name="connsiteY18" fmla="*/ 152915 h 1476072"/>
              <a:gd name="connsiteX19" fmla="*/ 238125 w 866775"/>
              <a:gd name="connsiteY19" fmla="*/ 95765 h 1476072"/>
              <a:gd name="connsiteX20" fmla="*/ 276225 w 866775"/>
              <a:gd name="connsiteY20" fmla="*/ 515 h 1476072"/>
              <a:gd name="connsiteX21" fmla="*/ 342900 w 866775"/>
              <a:gd name="connsiteY21" fmla="*/ 10040 h 1476072"/>
              <a:gd name="connsiteX22" fmla="*/ 352425 w 866775"/>
              <a:gd name="connsiteY22" fmla="*/ 38615 h 1476072"/>
              <a:gd name="connsiteX23" fmla="*/ 342900 w 866775"/>
              <a:gd name="connsiteY23" fmla="*/ 143390 h 1476072"/>
              <a:gd name="connsiteX24" fmla="*/ 323850 w 866775"/>
              <a:gd name="connsiteY24" fmla="*/ 238640 h 1476072"/>
              <a:gd name="connsiteX25" fmla="*/ 342900 w 866775"/>
              <a:gd name="connsiteY25" fmla="*/ 400565 h 1476072"/>
              <a:gd name="connsiteX26" fmla="*/ 361950 w 866775"/>
              <a:gd name="connsiteY26" fmla="*/ 429140 h 1476072"/>
              <a:gd name="connsiteX27" fmla="*/ 409575 w 866775"/>
              <a:gd name="connsiteY27" fmla="*/ 505340 h 1476072"/>
              <a:gd name="connsiteX28" fmla="*/ 428625 w 866775"/>
              <a:gd name="connsiteY28" fmla="*/ 562490 h 1476072"/>
              <a:gd name="connsiteX29" fmla="*/ 438150 w 866775"/>
              <a:gd name="connsiteY29" fmla="*/ 591065 h 1476072"/>
              <a:gd name="connsiteX30" fmla="*/ 419100 w 866775"/>
              <a:gd name="connsiteY30" fmla="*/ 695840 h 1476072"/>
              <a:gd name="connsiteX31" fmla="*/ 419100 w 866775"/>
              <a:gd name="connsiteY31" fmla="*/ 829190 h 1476072"/>
              <a:gd name="connsiteX32" fmla="*/ 523875 w 866775"/>
              <a:gd name="connsiteY32" fmla="*/ 838715 h 1476072"/>
              <a:gd name="connsiteX33" fmla="*/ 542925 w 866775"/>
              <a:gd name="connsiteY33" fmla="*/ 905390 h 1476072"/>
              <a:gd name="connsiteX34" fmla="*/ 552450 w 866775"/>
              <a:gd name="connsiteY34" fmla="*/ 953015 h 1476072"/>
              <a:gd name="connsiteX35" fmla="*/ 609600 w 866775"/>
              <a:gd name="connsiteY35" fmla="*/ 1000640 h 1476072"/>
              <a:gd name="connsiteX36" fmla="*/ 628650 w 866775"/>
              <a:gd name="connsiteY36" fmla="*/ 1029215 h 1476072"/>
              <a:gd name="connsiteX37" fmla="*/ 857250 w 866775"/>
              <a:gd name="connsiteY37" fmla="*/ 1057790 h 1476072"/>
              <a:gd name="connsiteX38" fmla="*/ 866775 w 866775"/>
              <a:gd name="connsiteY38" fmla="*/ 1095890 h 1476072"/>
              <a:gd name="connsiteX39" fmla="*/ 847725 w 866775"/>
              <a:gd name="connsiteY39" fmla="*/ 1191140 h 1476072"/>
              <a:gd name="connsiteX40" fmla="*/ 819150 w 866775"/>
              <a:gd name="connsiteY40" fmla="*/ 1324490 h 1476072"/>
              <a:gd name="connsiteX41" fmla="*/ 800100 w 866775"/>
              <a:gd name="connsiteY41" fmla="*/ 1362590 h 1476072"/>
              <a:gd name="connsiteX42" fmla="*/ 771525 w 866775"/>
              <a:gd name="connsiteY42" fmla="*/ 1381640 h 1476072"/>
              <a:gd name="connsiteX43" fmla="*/ 762000 w 866775"/>
              <a:gd name="connsiteY43" fmla="*/ 1410215 h 1476072"/>
              <a:gd name="connsiteX44" fmla="*/ 581025 w 866775"/>
              <a:gd name="connsiteY44" fmla="*/ 1429265 h 1476072"/>
              <a:gd name="connsiteX45" fmla="*/ 295275 w 866775"/>
              <a:gd name="connsiteY45" fmla="*/ 1410215 h 1476072"/>
              <a:gd name="connsiteX46" fmla="*/ 190500 w 866775"/>
              <a:gd name="connsiteY46" fmla="*/ 1400690 h 1476072"/>
              <a:gd name="connsiteX47" fmla="*/ 95250 w 866775"/>
              <a:gd name="connsiteY47" fmla="*/ 1381640 h 1476072"/>
              <a:gd name="connsiteX48" fmla="*/ 38100 w 866775"/>
              <a:gd name="connsiteY48" fmla="*/ 1362590 h 1476072"/>
              <a:gd name="connsiteX49" fmla="*/ 0 w 866775"/>
              <a:gd name="connsiteY49" fmla="*/ 1334015 h 14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66775" h="1476072">
                <a:moveTo>
                  <a:pt x="0" y="1334015"/>
                </a:moveTo>
                <a:lnTo>
                  <a:pt x="0" y="1334015"/>
                </a:lnTo>
                <a:cubicBezTo>
                  <a:pt x="6350" y="1305440"/>
                  <a:pt x="11950" y="1276688"/>
                  <a:pt x="19050" y="1248290"/>
                </a:cubicBezTo>
                <a:cubicBezTo>
                  <a:pt x="21485" y="1238550"/>
                  <a:pt x="23699" y="1228492"/>
                  <a:pt x="28575" y="1219715"/>
                </a:cubicBezTo>
                <a:cubicBezTo>
                  <a:pt x="39694" y="1199701"/>
                  <a:pt x="66675" y="1162565"/>
                  <a:pt x="66675" y="1162565"/>
                </a:cubicBezTo>
                <a:cubicBezTo>
                  <a:pt x="69850" y="1124465"/>
                  <a:pt x="71458" y="1086202"/>
                  <a:pt x="76200" y="1048265"/>
                </a:cubicBezTo>
                <a:cubicBezTo>
                  <a:pt x="77824" y="1035275"/>
                  <a:pt x="84422" y="1023191"/>
                  <a:pt x="85725" y="1010165"/>
                </a:cubicBezTo>
                <a:cubicBezTo>
                  <a:pt x="90790" y="959518"/>
                  <a:pt x="89922" y="908384"/>
                  <a:pt x="95250" y="857765"/>
                </a:cubicBezTo>
                <a:cubicBezTo>
                  <a:pt x="96301" y="847780"/>
                  <a:pt x="98503" y="837030"/>
                  <a:pt x="104775" y="829190"/>
                </a:cubicBezTo>
                <a:cubicBezTo>
                  <a:pt x="111926" y="820251"/>
                  <a:pt x="123825" y="816490"/>
                  <a:pt x="133350" y="810140"/>
                </a:cubicBezTo>
                <a:cubicBezTo>
                  <a:pt x="139700" y="794265"/>
                  <a:pt x="144213" y="777525"/>
                  <a:pt x="152400" y="762515"/>
                </a:cubicBezTo>
                <a:cubicBezTo>
                  <a:pt x="208546" y="659580"/>
                  <a:pt x="177788" y="743500"/>
                  <a:pt x="200025" y="676790"/>
                </a:cubicBezTo>
                <a:cubicBezTo>
                  <a:pt x="196850" y="660915"/>
                  <a:pt x="196184" y="644324"/>
                  <a:pt x="190500" y="629165"/>
                </a:cubicBezTo>
                <a:cubicBezTo>
                  <a:pt x="186480" y="618446"/>
                  <a:pt x="176570" y="610829"/>
                  <a:pt x="171450" y="600590"/>
                </a:cubicBezTo>
                <a:cubicBezTo>
                  <a:pt x="166960" y="591610"/>
                  <a:pt x="165100" y="581540"/>
                  <a:pt x="161925" y="572015"/>
                </a:cubicBezTo>
                <a:cubicBezTo>
                  <a:pt x="165100" y="530740"/>
                  <a:pt x="164994" y="489080"/>
                  <a:pt x="171450" y="448190"/>
                </a:cubicBezTo>
                <a:cubicBezTo>
                  <a:pt x="174582" y="428355"/>
                  <a:pt x="190500" y="391040"/>
                  <a:pt x="190500" y="391040"/>
                </a:cubicBezTo>
                <a:cubicBezTo>
                  <a:pt x="192338" y="370822"/>
                  <a:pt x="202978" y="240736"/>
                  <a:pt x="209550" y="210065"/>
                </a:cubicBezTo>
                <a:cubicBezTo>
                  <a:pt x="213757" y="190430"/>
                  <a:pt x="225299" y="172722"/>
                  <a:pt x="228600" y="152915"/>
                </a:cubicBezTo>
                <a:cubicBezTo>
                  <a:pt x="231775" y="133865"/>
                  <a:pt x="233441" y="114501"/>
                  <a:pt x="238125" y="95765"/>
                </a:cubicBezTo>
                <a:cubicBezTo>
                  <a:pt x="249895" y="48685"/>
                  <a:pt x="256517" y="39930"/>
                  <a:pt x="276225" y="515"/>
                </a:cubicBezTo>
                <a:cubicBezTo>
                  <a:pt x="298450" y="3690"/>
                  <a:pt x="322820" y="0"/>
                  <a:pt x="342900" y="10040"/>
                </a:cubicBezTo>
                <a:cubicBezTo>
                  <a:pt x="351880" y="14530"/>
                  <a:pt x="352425" y="28575"/>
                  <a:pt x="352425" y="38615"/>
                </a:cubicBezTo>
                <a:cubicBezTo>
                  <a:pt x="352425" y="73684"/>
                  <a:pt x="346998" y="108561"/>
                  <a:pt x="342900" y="143390"/>
                </a:cubicBezTo>
                <a:cubicBezTo>
                  <a:pt x="337710" y="187504"/>
                  <a:pt x="333662" y="199393"/>
                  <a:pt x="323850" y="238640"/>
                </a:cubicBezTo>
                <a:cubicBezTo>
                  <a:pt x="324669" y="248472"/>
                  <a:pt x="330133" y="366519"/>
                  <a:pt x="342900" y="400565"/>
                </a:cubicBezTo>
                <a:cubicBezTo>
                  <a:pt x="346920" y="411284"/>
                  <a:pt x="357301" y="418679"/>
                  <a:pt x="361950" y="429140"/>
                </a:cubicBezTo>
                <a:cubicBezTo>
                  <a:pt x="395359" y="504309"/>
                  <a:pt x="358170" y="471070"/>
                  <a:pt x="409575" y="505340"/>
                </a:cubicBezTo>
                <a:lnTo>
                  <a:pt x="428625" y="562490"/>
                </a:lnTo>
                <a:lnTo>
                  <a:pt x="438150" y="591065"/>
                </a:lnTo>
                <a:cubicBezTo>
                  <a:pt x="431800" y="625990"/>
                  <a:pt x="426538" y="661130"/>
                  <a:pt x="419100" y="695840"/>
                </a:cubicBezTo>
                <a:cubicBezTo>
                  <a:pt x="409820" y="739147"/>
                  <a:pt x="369075" y="779165"/>
                  <a:pt x="419100" y="829190"/>
                </a:cubicBezTo>
                <a:cubicBezTo>
                  <a:pt x="443898" y="853988"/>
                  <a:pt x="488950" y="835540"/>
                  <a:pt x="523875" y="838715"/>
                </a:cubicBezTo>
                <a:cubicBezTo>
                  <a:pt x="534482" y="870536"/>
                  <a:pt x="534952" y="869510"/>
                  <a:pt x="542925" y="905390"/>
                </a:cubicBezTo>
                <a:cubicBezTo>
                  <a:pt x="546437" y="921194"/>
                  <a:pt x="545210" y="938535"/>
                  <a:pt x="552450" y="953015"/>
                </a:cubicBezTo>
                <a:cubicBezTo>
                  <a:pt x="561617" y="971350"/>
                  <a:pt x="593189" y="989700"/>
                  <a:pt x="609600" y="1000640"/>
                </a:cubicBezTo>
                <a:cubicBezTo>
                  <a:pt x="615950" y="1010165"/>
                  <a:pt x="620555" y="1021120"/>
                  <a:pt x="628650" y="1029215"/>
                </a:cubicBezTo>
                <a:cubicBezTo>
                  <a:pt x="683325" y="1083890"/>
                  <a:pt x="817455" y="1055895"/>
                  <a:pt x="857250" y="1057790"/>
                </a:cubicBezTo>
                <a:cubicBezTo>
                  <a:pt x="860425" y="1070490"/>
                  <a:pt x="866775" y="1082799"/>
                  <a:pt x="866775" y="1095890"/>
                </a:cubicBezTo>
                <a:cubicBezTo>
                  <a:pt x="866775" y="1128530"/>
                  <a:pt x="854019" y="1159671"/>
                  <a:pt x="847725" y="1191140"/>
                </a:cubicBezTo>
                <a:cubicBezTo>
                  <a:pt x="835735" y="1251091"/>
                  <a:pt x="840391" y="1260767"/>
                  <a:pt x="819150" y="1324490"/>
                </a:cubicBezTo>
                <a:cubicBezTo>
                  <a:pt x="814660" y="1337960"/>
                  <a:pt x="809190" y="1351682"/>
                  <a:pt x="800100" y="1362590"/>
                </a:cubicBezTo>
                <a:cubicBezTo>
                  <a:pt x="792771" y="1371384"/>
                  <a:pt x="781050" y="1375290"/>
                  <a:pt x="771525" y="1381640"/>
                </a:cubicBezTo>
                <a:cubicBezTo>
                  <a:pt x="768350" y="1391165"/>
                  <a:pt x="767569" y="1401861"/>
                  <a:pt x="762000" y="1410215"/>
                </a:cubicBezTo>
                <a:cubicBezTo>
                  <a:pt x="718095" y="1476072"/>
                  <a:pt x="668799" y="1434751"/>
                  <a:pt x="581025" y="1429265"/>
                </a:cubicBezTo>
                <a:cubicBezTo>
                  <a:pt x="469331" y="1392034"/>
                  <a:pt x="577328" y="1425060"/>
                  <a:pt x="295275" y="1410215"/>
                </a:cubicBezTo>
                <a:cubicBezTo>
                  <a:pt x="260254" y="1408372"/>
                  <a:pt x="225425" y="1403865"/>
                  <a:pt x="190500" y="1400690"/>
                </a:cubicBezTo>
                <a:cubicBezTo>
                  <a:pt x="111258" y="1374276"/>
                  <a:pt x="237534" y="1414475"/>
                  <a:pt x="95250" y="1381640"/>
                </a:cubicBezTo>
                <a:cubicBezTo>
                  <a:pt x="75684" y="1377125"/>
                  <a:pt x="54808" y="1373729"/>
                  <a:pt x="38100" y="1362590"/>
                </a:cubicBezTo>
                <a:lnTo>
                  <a:pt x="0" y="1334015"/>
                </a:ln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олилиния 8">
            <a:hlinkClick r:id="rId7" action="ppaction://hlinksldjump" tooltip="информация о штате Невада"/>
          </p:cNvPr>
          <p:cNvSpPr/>
          <p:nvPr/>
        </p:nvSpPr>
        <p:spPr>
          <a:xfrm>
            <a:off x="1038225" y="2809875"/>
            <a:ext cx="941388" cy="1543050"/>
          </a:xfrm>
          <a:custGeom>
            <a:avLst/>
            <a:gdLst>
              <a:gd name="connsiteX0" fmla="*/ 123825 w 941545"/>
              <a:gd name="connsiteY0" fmla="*/ 0 h 1543050"/>
              <a:gd name="connsiteX1" fmla="*/ 123825 w 941545"/>
              <a:gd name="connsiteY1" fmla="*/ 0 h 1543050"/>
              <a:gd name="connsiteX2" fmla="*/ 104775 w 941545"/>
              <a:gd name="connsiteY2" fmla="*/ 85725 h 1543050"/>
              <a:gd name="connsiteX3" fmla="*/ 57150 w 941545"/>
              <a:gd name="connsiteY3" fmla="*/ 209550 h 1543050"/>
              <a:gd name="connsiteX4" fmla="*/ 38100 w 941545"/>
              <a:gd name="connsiteY4" fmla="*/ 285750 h 1543050"/>
              <a:gd name="connsiteX5" fmla="*/ 19050 w 941545"/>
              <a:gd name="connsiteY5" fmla="*/ 352425 h 1543050"/>
              <a:gd name="connsiteX6" fmla="*/ 0 w 941545"/>
              <a:gd name="connsiteY6" fmla="*/ 409575 h 1543050"/>
              <a:gd name="connsiteX7" fmla="*/ 9525 w 941545"/>
              <a:gd name="connsiteY7" fmla="*/ 619125 h 1543050"/>
              <a:gd name="connsiteX8" fmla="*/ 28575 w 941545"/>
              <a:gd name="connsiteY8" fmla="*/ 685800 h 1543050"/>
              <a:gd name="connsiteX9" fmla="*/ 57150 w 941545"/>
              <a:gd name="connsiteY9" fmla="*/ 695325 h 1543050"/>
              <a:gd name="connsiteX10" fmla="*/ 123825 w 941545"/>
              <a:gd name="connsiteY10" fmla="*/ 790575 h 1543050"/>
              <a:gd name="connsiteX11" fmla="*/ 152400 w 941545"/>
              <a:gd name="connsiteY11" fmla="*/ 809625 h 1543050"/>
              <a:gd name="connsiteX12" fmla="*/ 171450 w 941545"/>
              <a:gd name="connsiteY12" fmla="*/ 847725 h 1543050"/>
              <a:gd name="connsiteX13" fmla="*/ 200025 w 941545"/>
              <a:gd name="connsiteY13" fmla="*/ 876300 h 1543050"/>
              <a:gd name="connsiteX14" fmla="*/ 209550 w 941545"/>
              <a:gd name="connsiteY14" fmla="*/ 904875 h 1543050"/>
              <a:gd name="connsiteX15" fmla="*/ 238125 w 941545"/>
              <a:gd name="connsiteY15" fmla="*/ 942975 h 1543050"/>
              <a:gd name="connsiteX16" fmla="*/ 276225 w 941545"/>
              <a:gd name="connsiteY16" fmla="*/ 1000125 h 1543050"/>
              <a:gd name="connsiteX17" fmla="*/ 314325 w 941545"/>
              <a:gd name="connsiteY17" fmla="*/ 1057275 h 1543050"/>
              <a:gd name="connsiteX18" fmla="*/ 333375 w 941545"/>
              <a:gd name="connsiteY18" fmla="*/ 1085850 h 1543050"/>
              <a:gd name="connsiteX19" fmla="*/ 381000 w 941545"/>
              <a:gd name="connsiteY19" fmla="*/ 1143000 h 1543050"/>
              <a:gd name="connsiteX20" fmla="*/ 409575 w 941545"/>
              <a:gd name="connsiteY20" fmla="*/ 1209675 h 1543050"/>
              <a:gd name="connsiteX21" fmla="*/ 438150 w 941545"/>
              <a:gd name="connsiteY21" fmla="*/ 1228725 h 1543050"/>
              <a:gd name="connsiteX22" fmla="*/ 466725 w 941545"/>
              <a:gd name="connsiteY22" fmla="*/ 1285875 h 1543050"/>
              <a:gd name="connsiteX23" fmla="*/ 495300 w 941545"/>
              <a:gd name="connsiteY23" fmla="*/ 1314450 h 1543050"/>
              <a:gd name="connsiteX24" fmla="*/ 542925 w 941545"/>
              <a:gd name="connsiteY24" fmla="*/ 1362075 h 1543050"/>
              <a:gd name="connsiteX25" fmla="*/ 552450 w 941545"/>
              <a:gd name="connsiteY25" fmla="*/ 1390650 h 1543050"/>
              <a:gd name="connsiteX26" fmla="*/ 581025 w 941545"/>
              <a:gd name="connsiteY26" fmla="*/ 1409700 h 1543050"/>
              <a:gd name="connsiteX27" fmla="*/ 590550 w 941545"/>
              <a:gd name="connsiteY27" fmla="*/ 1457325 h 1543050"/>
              <a:gd name="connsiteX28" fmla="*/ 628650 w 941545"/>
              <a:gd name="connsiteY28" fmla="*/ 1543050 h 1543050"/>
              <a:gd name="connsiteX29" fmla="*/ 647700 w 941545"/>
              <a:gd name="connsiteY29" fmla="*/ 1390650 h 1543050"/>
              <a:gd name="connsiteX30" fmla="*/ 666750 w 941545"/>
              <a:gd name="connsiteY30" fmla="*/ 1333500 h 1543050"/>
              <a:gd name="connsiteX31" fmla="*/ 742950 w 941545"/>
              <a:gd name="connsiteY31" fmla="*/ 1314450 h 1543050"/>
              <a:gd name="connsiteX32" fmla="*/ 752475 w 941545"/>
              <a:gd name="connsiteY32" fmla="*/ 1171575 h 1543050"/>
              <a:gd name="connsiteX33" fmla="*/ 771525 w 941545"/>
              <a:gd name="connsiteY33" fmla="*/ 1114425 h 1543050"/>
              <a:gd name="connsiteX34" fmla="*/ 790575 w 941545"/>
              <a:gd name="connsiteY34" fmla="*/ 1047750 h 1543050"/>
              <a:gd name="connsiteX35" fmla="*/ 800100 w 941545"/>
              <a:gd name="connsiteY35" fmla="*/ 866775 h 1543050"/>
              <a:gd name="connsiteX36" fmla="*/ 819150 w 941545"/>
              <a:gd name="connsiteY36" fmla="*/ 771525 h 1543050"/>
              <a:gd name="connsiteX37" fmla="*/ 828675 w 941545"/>
              <a:gd name="connsiteY37" fmla="*/ 742950 h 1543050"/>
              <a:gd name="connsiteX38" fmla="*/ 857250 w 941545"/>
              <a:gd name="connsiteY38" fmla="*/ 619125 h 1543050"/>
              <a:gd name="connsiteX39" fmla="*/ 866775 w 941545"/>
              <a:gd name="connsiteY39" fmla="*/ 590550 h 1543050"/>
              <a:gd name="connsiteX40" fmla="*/ 876300 w 941545"/>
              <a:gd name="connsiteY40" fmla="*/ 561975 h 1543050"/>
              <a:gd name="connsiteX41" fmla="*/ 885825 w 941545"/>
              <a:gd name="connsiteY41" fmla="*/ 495300 h 1543050"/>
              <a:gd name="connsiteX42" fmla="*/ 895350 w 941545"/>
              <a:gd name="connsiteY42" fmla="*/ 447675 h 1543050"/>
              <a:gd name="connsiteX43" fmla="*/ 904875 w 941545"/>
              <a:gd name="connsiteY43" fmla="*/ 381000 h 1543050"/>
              <a:gd name="connsiteX44" fmla="*/ 914400 w 941545"/>
              <a:gd name="connsiteY44" fmla="*/ 171450 h 1543050"/>
              <a:gd name="connsiteX45" fmla="*/ 933450 w 941545"/>
              <a:gd name="connsiteY45" fmla="*/ 142875 h 1543050"/>
              <a:gd name="connsiteX46" fmla="*/ 904875 w 941545"/>
              <a:gd name="connsiteY46" fmla="*/ 161925 h 1543050"/>
              <a:gd name="connsiteX47" fmla="*/ 847725 w 941545"/>
              <a:gd name="connsiteY47" fmla="*/ 171450 h 1543050"/>
              <a:gd name="connsiteX48" fmla="*/ 552450 w 941545"/>
              <a:gd name="connsiteY48" fmla="*/ 180975 h 1543050"/>
              <a:gd name="connsiteX49" fmla="*/ 533400 w 941545"/>
              <a:gd name="connsiteY49" fmla="*/ 152400 h 1543050"/>
              <a:gd name="connsiteX50" fmla="*/ 504825 w 941545"/>
              <a:gd name="connsiteY50" fmla="*/ 133350 h 1543050"/>
              <a:gd name="connsiteX51" fmla="*/ 476250 w 941545"/>
              <a:gd name="connsiteY51" fmla="*/ 104775 h 1543050"/>
              <a:gd name="connsiteX52" fmla="*/ 428625 w 941545"/>
              <a:gd name="connsiteY52" fmla="*/ 95250 h 1543050"/>
              <a:gd name="connsiteX53" fmla="*/ 247650 w 941545"/>
              <a:gd name="connsiteY53" fmla="*/ 85725 h 1543050"/>
              <a:gd name="connsiteX54" fmla="*/ 190500 w 941545"/>
              <a:gd name="connsiteY54" fmla="*/ 66675 h 1543050"/>
              <a:gd name="connsiteX55" fmla="*/ 171450 w 941545"/>
              <a:gd name="connsiteY55" fmla="*/ 38100 h 1543050"/>
              <a:gd name="connsiteX56" fmla="*/ 123825 w 941545"/>
              <a:gd name="connsiteY56" fmla="*/ 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941545" h="1543050">
                <a:moveTo>
                  <a:pt x="123825" y="0"/>
                </a:moveTo>
                <a:lnTo>
                  <a:pt x="123825" y="0"/>
                </a:lnTo>
                <a:cubicBezTo>
                  <a:pt x="117475" y="28575"/>
                  <a:pt x="113590" y="57812"/>
                  <a:pt x="104775" y="85725"/>
                </a:cubicBezTo>
                <a:cubicBezTo>
                  <a:pt x="99536" y="102316"/>
                  <a:pt x="66746" y="174366"/>
                  <a:pt x="57150" y="209550"/>
                </a:cubicBezTo>
                <a:cubicBezTo>
                  <a:pt x="50261" y="234809"/>
                  <a:pt x="46379" y="260912"/>
                  <a:pt x="38100" y="285750"/>
                </a:cubicBezTo>
                <a:cubicBezTo>
                  <a:pt x="6089" y="381782"/>
                  <a:pt x="54930" y="232824"/>
                  <a:pt x="19050" y="352425"/>
                </a:cubicBezTo>
                <a:cubicBezTo>
                  <a:pt x="13280" y="371659"/>
                  <a:pt x="0" y="409575"/>
                  <a:pt x="0" y="409575"/>
                </a:cubicBezTo>
                <a:cubicBezTo>
                  <a:pt x="3175" y="479425"/>
                  <a:pt x="4162" y="549409"/>
                  <a:pt x="9525" y="619125"/>
                </a:cubicBezTo>
                <a:cubicBezTo>
                  <a:pt x="9546" y="619393"/>
                  <a:pt x="24067" y="681292"/>
                  <a:pt x="28575" y="685800"/>
                </a:cubicBezTo>
                <a:cubicBezTo>
                  <a:pt x="35675" y="692900"/>
                  <a:pt x="47625" y="692150"/>
                  <a:pt x="57150" y="695325"/>
                </a:cubicBezTo>
                <a:cubicBezTo>
                  <a:pt x="63374" y="704660"/>
                  <a:pt x="109721" y="776471"/>
                  <a:pt x="123825" y="790575"/>
                </a:cubicBezTo>
                <a:cubicBezTo>
                  <a:pt x="131920" y="798670"/>
                  <a:pt x="142875" y="803275"/>
                  <a:pt x="152400" y="809625"/>
                </a:cubicBezTo>
                <a:cubicBezTo>
                  <a:pt x="158750" y="822325"/>
                  <a:pt x="163197" y="836171"/>
                  <a:pt x="171450" y="847725"/>
                </a:cubicBezTo>
                <a:cubicBezTo>
                  <a:pt x="179280" y="858686"/>
                  <a:pt x="192553" y="865092"/>
                  <a:pt x="200025" y="876300"/>
                </a:cubicBezTo>
                <a:cubicBezTo>
                  <a:pt x="205594" y="884654"/>
                  <a:pt x="204569" y="896158"/>
                  <a:pt x="209550" y="904875"/>
                </a:cubicBezTo>
                <a:cubicBezTo>
                  <a:pt x="217426" y="918658"/>
                  <a:pt x="228600" y="930275"/>
                  <a:pt x="238125" y="942975"/>
                </a:cubicBezTo>
                <a:cubicBezTo>
                  <a:pt x="256341" y="997624"/>
                  <a:pt x="234605" y="946613"/>
                  <a:pt x="276225" y="1000125"/>
                </a:cubicBezTo>
                <a:cubicBezTo>
                  <a:pt x="290281" y="1018197"/>
                  <a:pt x="301625" y="1038225"/>
                  <a:pt x="314325" y="1057275"/>
                </a:cubicBezTo>
                <a:cubicBezTo>
                  <a:pt x="320675" y="1066800"/>
                  <a:pt x="325280" y="1077755"/>
                  <a:pt x="333375" y="1085850"/>
                </a:cubicBezTo>
                <a:cubicBezTo>
                  <a:pt x="370045" y="1122520"/>
                  <a:pt x="354478" y="1103217"/>
                  <a:pt x="381000" y="1143000"/>
                </a:cubicBezTo>
                <a:cubicBezTo>
                  <a:pt x="388287" y="1172147"/>
                  <a:pt x="387649" y="1187749"/>
                  <a:pt x="409575" y="1209675"/>
                </a:cubicBezTo>
                <a:cubicBezTo>
                  <a:pt x="417670" y="1217770"/>
                  <a:pt x="428625" y="1222375"/>
                  <a:pt x="438150" y="1228725"/>
                </a:cubicBezTo>
                <a:cubicBezTo>
                  <a:pt x="447696" y="1257364"/>
                  <a:pt x="446209" y="1261256"/>
                  <a:pt x="466725" y="1285875"/>
                </a:cubicBezTo>
                <a:cubicBezTo>
                  <a:pt x="475349" y="1296223"/>
                  <a:pt x="486676" y="1304102"/>
                  <a:pt x="495300" y="1314450"/>
                </a:cubicBezTo>
                <a:cubicBezTo>
                  <a:pt x="534987" y="1362075"/>
                  <a:pt x="490537" y="1327150"/>
                  <a:pt x="542925" y="1362075"/>
                </a:cubicBezTo>
                <a:cubicBezTo>
                  <a:pt x="546100" y="1371600"/>
                  <a:pt x="546178" y="1382810"/>
                  <a:pt x="552450" y="1390650"/>
                </a:cubicBezTo>
                <a:cubicBezTo>
                  <a:pt x="559601" y="1399589"/>
                  <a:pt x="575345" y="1399761"/>
                  <a:pt x="581025" y="1409700"/>
                </a:cubicBezTo>
                <a:cubicBezTo>
                  <a:pt x="589057" y="1423756"/>
                  <a:pt x="586290" y="1441706"/>
                  <a:pt x="590550" y="1457325"/>
                </a:cubicBezTo>
                <a:cubicBezTo>
                  <a:pt x="606245" y="1514872"/>
                  <a:pt x="602438" y="1503732"/>
                  <a:pt x="628650" y="1543050"/>
                </a:cubicBezTo>
                <a:cubicBezTo>
                  <a:pt x="635039" y="1466380"/>
                  <a:pt x="630348" y="1448489"/>
                  <a:pt x="647700" y="1390650"/>
                </a:cubicBezTo>
                <a:cubicBezTo>
                  <a:pt x="653470" y="1371416"/>
                  <a:pt x="647700" y="1339850"/>
                  <a:pt x="666750" y="1333500"/>
                </a:cubicBezTo>
                <a:cubicBezTo>
                  <a:pt x="710684" y="1318855"/>
                  <a:pt x="685480" y="1325944"/>
                  <a:pt x="742950" y="1314450"/>
                </a:cubicBezTo>
                <a:cubicBezTo>
                  <a:pt x="746125" y="1266825"/>
                  <a:pt x="745725" y="1218826"/>
                  <a:pt x="752475" y="1171575"/>
                </a:cubicBezTo>
                <a:cubicBezTo>
                  <a:pt x="755315" y="1151696"/>
                  <a:pt x="765175" y="1133475"/>
                  <a:pt x="771525" y="1114425"/>
                </a:cubicBezTo>
                <a:cubicBezTo>
                  <a:pt x="785190" y="1073431"/>
                  <a:pt x="778615" y="1095590"/>
                  <a:pt x="790575" y="1047750"/>
                </a:cubicBezTo>
                <a:cubicBezTo>
                  <a:pt x="793750" y="987425"/>
                  <a:pt x="795283" y="926991"/>
                  <a:pt x="800100" y="866775"/>
                </a:cubicBezTo>
                <a:cubicBezTo>
                  <a:pt x="802179" y="840787"/>
                  <a:pt x="811447" y="798486"/>
                  <a:pt x="819150" y="771525"/>
                </a:cubicBezTo>
                <a:cubicBezTo>
                  <a:pt x="821908" y="761871"/>
                  <a:pt x="825500" y="752475"/>
                  <a:pt x="828675" y="742950"/>
                </a:cubicBezTo>
                <a:cubicBezTo>
                  <a:pt x="841040" y="656396"/>
                  <a:pt x="831100" y="697574"/>
                  <a:pt x="857250" y="619125"/>
                </a:cubicBezTo>
                <a:lnTo>
                  <a:pt x="866775" y="590550"/>
                </a:lnTo>
                <a:lnTo>
                  <a:pt x="876300" y="561975"/>
                </a:lnTo>
                <a:cubicBezTo>
                  <a:pt x="879475" y="539750"/>
                  <a:pt x="882134" y="517445"/>
                  <a:pt x="885825" y="495300"/>
                </a:cubicBezTo>
                <a:cubicBezTo>
                  <a:pt x="888487" y="479331"/>
                  <a:pt x="892688" y="463644"/>
                  <a:pt x="895350" y="447675"/>
                </a:cubicBezTo>
                <a:cubicBezTo>
                  <a:pt x="899041" y="425530"/>
                  <a:pt x="901700" y="403225"/>
                  <a:pt x="904875" y="381000"/>
                </a:cubicBezTo>
                <a:cubicBezTo>
                  <a:pt x="908050" y="311150"/>
                  <a:pt x="906069" y="240874"/>
                  <a:pt x="914400" y="171450"/>
                </a:cubicBezTo>
                <a:cubicBezTo>
                  <a:pt x="915764" y="160084"/>
                  <a:pt x="941545" y="150970"/>
                  <a:pt x="933450" y="142875"/>
                </a:cubicBezTo>
                <a:cubicBezTo>
                  <a:pt x="925355" y="134780"/>
                  <a:pt x="915735" y="158305"/>
                  <a:pt x="904875" y="161925"/>
                </a:cubicBezTo>
                <a:cubicBezTo>
                  <a:pt x="886553" y="168032"/>
                  <a:pt x="866775" y="168275"/>
                  <a:pt x="847725" y="171450"/>
                </a:cubicBezTo>
                <a:cubicBezTo>
                  <a:pt x="749501" y="236933"/>
                  <a:pt x="796651" y="213535"/>
                  <a:pt x="552450" y="180975"/>
                </a:cubicBezTo>
                <a:cubicBezTo>
                  <a:pt x="541103" y="179462"/>
                  <a:pt x="541495" y="160495"/>
                  <a:pt x="533400" y="152400"/>
                </a:cubicBezTo>
                <a:cubicBezTo>
                  <a:pt x="525305" y="144305"/>
                  <a:pt x="513619" y="140679"/>
                  <a:pt x="504825" y="133350"/>
                </a:cubicBezTo>
                <a:cubicBezTo>
                  <a:pt x="494477" y="124726"/>
                  <a:pt x="488298" y="110799"/>
                  <a:pt x="476250" y="104775"/>
                </a:cubicBezTo>
                <a:cubicBezTo>
                  <a:pt x="461770" y="97535"/>
                  <a:pt x="444758" y="96594"/>
                  <a:pt x="428625" y="95250"/>
                </a:cubicBezTo>
                <a:cubicBezTo>
                  <a:pt x="368425" y="90233"/>
                  <a:pt x="307975" y="88900"/>
                  <a:pt x="247650" y="85725"/>
                </a:cubicBezTo>
                <a:cubicBezTo>
                  <a:pt x="228600" y="79375"/>
                  <a:pt x="201639" y="83383"/>
                  <a:pt x="190500" y="66675"/>
                </a:cubicBezTo>
                <a:cubicBezTo>
                  <a:pt x="184150" y="57150"/>
                  <a:pt x="180389" y="45251"/>
                  <a:pt x="171450" y="38100"/>
                </a:cubicBezTo>
                <a:lnTo>
                  <a:pt x="123825" y="0"/>
                </a:ln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олилиния 9">
            <a:hlinkClick r:id="rId8" action="ppaction://hlinksldjump" tooltip="информация о штате Юта"/>
          </p:cNvPr>
          <p:cNvSpPr/>
          <p:nvPr/>
        </p:nvSpPr>
        <p:spPr>
          <a:xfrm>
            <a:off x="1870075" y="3038475"/>
            <a:ext cx="796925" cy="1047750"/>
          </a:xfrm>
          <a:custGeom>
            <a:avLst/>
            <a:gdLst>
              <a:gd name="connsiteX0" fmla="*/ 158750 w 797263"/>
              <a:gd name="connsiteY0" fmla="*/ 9265 h 1047490"/>
              <a:gd name="connsiteX1" fmla="*/ 158750 w 797263"/>
              <a:gd name="connsiteY1" fmla="*/ 9265 h 1047490"/>
              <a:gd name="connsiteX2" fmla="*/ 149225 w 797263"/>
              <a:gd name="connsiteY2" fmla="*/ 114040 h 1047490"/>
              <a:gd name="connsiteX3" fmla="*/ 111125 w 797263"/>
              <a:gd name="connsiteY3" fmla="*/ 275965 h 1047490"/>
              <a:gd name="connsiteX4" fmla="*/ 92075 w 797263"/>
              <a:gd name="connsiteY4" fmla="*/ 380740 h 1047490"/>
              <a:gd name="connsiteX5" fmla="*/ 82550 w 797263"/>
              <a:gd name="connsiteY5" fmla="*/ 542665 h 1047490"/>
              <a:gd name="connsiteX6" fmla="*/ 44450 w 797263"/>
              <a:gd name="connsiteY6" fmla="*/ 656965 h 1047490"/>
              <a:gd name="connsiteX7" fmla="*/ 34925 w 797263"/>
              <a:gd name="connsiteY7" fmla="*/ 695065 h 1047490"/>
              <a:gd name="connsiteX8" fmla="*/ 6350 w 797263"/>
              <a:gd name="connsiteY8" fmla="*/ 876040 h 1047490"/>
              <a:gd name="connsiteX9" fmla="*/ 15875 w 797263"/>
              <a:gd name="connsiteY9" fmla="*/ 942715 h 1047490"/>
              <a:gd name="connsiteX10" fmla="*/ 82550 w 797263"/>
              <a:gd name="connsiteY10" fmla="*/ 952240 h 1047490"/>
              <a:gd name="connsiteX11" fmla="*/ 139700 w 797263"/>
              <a:gd name="connsiteY11" fmla="*/ 961765 h 1047490"/>
              <a:gd name="connsiteX12" fmla="*/ 168275 w 797263"/>
              <a:gd name="connsiteY12" fmla="*/ 971290 h 1047490"/>
              <a:gd name="connsiteX13" fmla="*/ 415925 w 797263"/>
              <a:gd name="connsiteY13" fmla="*/ 980815 h 1047490"/>
              <a:gd name="connsiteX14" fmla="*/ 511175 w 797263"/>
              <a:gd name="connsiteY14" fmla="*/ 999865 h 1047490"/>
              <a:gd name="connsiteX15" fmla="*/ 568325 w 797263"/>
              <a:gd name="connsiteY15" fmla="*/ 1018915 h 1047490"/>
              <a:gd name="connsiteX16" fmla="*/ 596900 w 797263"/>
              <a:gd name="connsiteY16" fmla="*/ 1028440 h 1047490"/>
              <a:gd name="connsiteX17" fmla="*/ 625475 w 797263"/>
              <a:gd name="connsiteY17" fmla="*/ 1037965 h 1047490"/>
              <a:gd name="connsiteX18" fmla="*/ 711200 w 797263"/>
              <a:gd name="connsiteY18" fmla="*/ 1047490 h 1047490"/>
              <a:gd name="connsiteX19" fmla="*/ 739775 w 797263"/>
              <a:gd name="connsiteY19" fmla="*/ 961765 h 1047490"/>
              <a:gd name="connsiteX20" fmla="*/ 749300 w 797263"/>
              <a:gd name="connsiteY20" fmla="*/ 933190 h 1047490"/>
              <a:gd name="connsiteX21" fmla="*/ 758825 w 797263"/>
              <a:gd name="connsiteY21" fmla="*/ 685540 h 1047490"/>
              <a:gd name="connsiteX22" fmla="*/ 787400 w 797263"/>
              <a:gd name="connsiteY22" fmla="*/ 590290 h 1047490"/>
              <a:gd name="connsiteX23" fmla="*/ 796925 w 797263"/>
              <a:gd name="connsiteY23" fmla="*/ 285490 h 1047490"/>
              <a:gd name="connsiteX24" fmla="*/ 787400 w 797263"/>
              <a:gd name="connsiteY24" fmla="*/ 256915 h 1047490"/>
              <a:gd name="connsiteX25" fmla="*/ 596900 w 797263"/>
              <a:gd name="connsiteY25" fmla="*/ 247390 h 1047490"/>
              <a:gd name="connsiteX26" fmla="*/ 568325 w 797263"/>
              <a:gd name="connsiteY26" fmla="*/ 237865 h 1047490"/>
              <a:gd name="connsiteX27" fmla="*/ 558800 w 797263"/>
              <a:gd name="connsiteY27" fmla="*/ 123565 h 1047490"/>
              <a:gd name="connsiteX28" fmla="*/ 568325 w 797263"/>
              <a:gd name="connsiteY28" fmla="*/ 85465 h 1047490"/>
              <a:gd name="connsiteX29" fmla="*/ 577850 w 797263"/>
              <a:gd name="connsiteY29" fmla="*/ 37840 h 1047490"/>
              <a:gd name="connsiteX30" fmla="*/ 282575 w 797263"/>
              <a:gd name="connsiteY30" fmla="*/ 28315 h 1047490"/>
              <a:gd name="connsiteX31" fmla="*/ 244475 w 797263"/>
              <a:gd name="connsiteY31" fmla="*/ 18790 h 1047490"/>
              <a:gd name="connsiteX32" fmla="*/ 158750 w 797263"/>
              <a:gd name="connsiteY32" fmla="*/ 9265 h 104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7263" h="1047490">
                <a:moveTo>
                  <a:pt x="158750" y="9265"/>
                </a:moveTo>
                <a:lnTo>
                  <a:pt x="158750" y="9265"/>
                </a:lnTo>
                <a:cubicBezTo>
                  <a:pt x="155575" y="44190"/>
                  <a:pt x="153575" y="79242"/>
                  <a:pt x="149225" y="114040"/>
                </a:cubicBezTo>
                <a:cubicBezTo>
                  <a:pt x="144759" y="149768"/>
                  <a:pt x="112671" y="268236"/>
                  <a:pt x="111125" y="275965"/>
                </a:cubicBezTo>
                <a:cubicBezTo>
                  <a:pt x="97812" y="342528"/>
                  <a:pt x="104262" y="307621"/>
                  <a:pt x="92075" y="380740"/>
                </a:cubicBezTo>
                <a:cubicBezTo>
                  <a:pt x="88900" y="434715"/>
                  <a:pt x="87676" y="488840"/>
                  <a:pt x="82550" y="542665"/>
                </a:cubicBezTo>
                <a:cubicBezTo>
                  <a:pt x="79691" y="572681"/>
                  <a:pt x="50174" y="639794"/>
                  <a:pt x="44450" y="656965"/>
                </a:cubicBezTo>
                <a:cubicBezTo>
                  <a:pt x="40310" y="669384"/>
                  <a:pt x="37668" y="682265"/>
                  <a:pt x="34925" y="695065"/>
                </a:cubicBezTo>
                <a:cubicBezTo>
                  <a:pt x="12136" y="801415"/>
                  <a:pt x="17764" y="773311"/>
                  <a:pt x="6350" y="876040"/>
                </a:cubicBezTo>
                <a:cubicBezTo>
                  <a:pt x="9525" y="898265"/>
                  <a:pt x="0" y="926840"/>
                  <a:pt x="15875" y="942715"/>
                </a:cubicBezTo>
                <a:cubicBezTo>
                  <a:pt x="31750" y="958590"/>
                  <a:pt x="60360" y="948826"/>
                  <a:pt x="82550" y="952240"/>
                </a:cubicBezTo>
                <a:cubicBezTo>
                  <a:pt x="101638" y="955177"/>
                  <a:pt x="120847" y="957575"/>
                  <a:pt x="139700" y="961765"/>
                </a:cubicBezTo>
                <a:cubicBezTo>
                  <a:pt x="149501" y="963943"/>
                  <a:pt x="158259" y="970599"/>
                  <a:pt x="168275" y="971290"/>
                </a:cubicBezTo>
                <a:cubicBezTo>
                  <a:pt x="250690" y="976974"/>
                  <a:pt x="333375" y="977640"/>
                  <a:pt x="415925" y="980815"/>
                </a:cubicBezTo>
                <a:cubicBezTo>
                  <a:pt x="495167" y="1007229"/>
                  <a:pt x="368891" y="967030"/>
                  <a:pt x="511175" y="999865"/>
                </a:cubicBezTo>
                <a:cubicBezTo>
                  <a:pt x="530741" y="1004380"/>
                  <a:pt x="549275" y="1012565"/>
                  <a:pt x="568325" y="1018915"/>
                </a:cubicBezTo>
                <a:lnTo>
                  <a:pt x="596900" y="1028440"/>
                </a:lnTo>
                <a:cubicBezTo>
                  <a:pt x="606425" y="1031615"/>
                  <a:pt x="615496" y="1036856"/>
                  <a:pt x="625475" y="1037965"/>
                </a:cubicBezTo>
                <a:lnTo>
                  <a:pt x="711200" y="1047490"/>
                </a:lnTo>
                <a:lnTo>
                  <a:pt x="739775" y="961765"/>
                </a:lnTo>
                <a:lnTo>
                  <a:pt x="749300" y="933190"/>
                </a:lnTo>
                <a:cubicBezTo>
                  <a:pt x="752475" y="850640"/>
                  <a:pt x="751346" y="767812"/>
                  <a:pt x="758825" y="685540"/>
                </a:cubicBezTo>
                <a:cubicBezTo>
                  <a:pt x="760188" y="670547"/>
                  <a:pt x="779446" y="614151"/>
                  <a:pt x="787400" y="590290"/>
                </a:cubicBezTo>
                <a:cubicBezTo>
                  <a:pt x="790575" y="488690"/>
                  <a:pt x="796925" y="387140"/>
                  <a:pt x="796925" y="285490"/>
                </a:cubicBezTo>
                <a:cubicBezTo>
                  <a:pt x="796925" y="275450"/>
                  <a:pt x="797263" y="258794"/>
                  <a:pt x="787400" y="256915"/>
                </a:cubicBezTo>
                <a:cubicBezTo>
                  <a:pt x="724944" y="245019"/>
                  <a:pt x="660400" y="250565"/>
                  <a:pt x="596900" y="247390"/>
                </a:cubicBezTo>
                <a:cubicBezTo>
                  <a:pt x="587375" y="244215"/>
                  <a:pt x="576165" y="244137"/>
                  <a:pt x="568325" y="237865"/>
                </a:cubicBezTo>
                <a:cubicBezTo>
                  <a:pt x="531442" y="208359"/>
                  <a:pt x="552744" y="162926"/>
                  <a:pt x="558800" y="123565"/>
                </a:cubicBezTo>
                <a:cubicBezTo>
                  <a:pt x="560791" y="110626"/>
                  <a:pt x="565485" y="98244"/>
                  <a:pt x="568325" y="85465"/>
                </a:cubicBezTo>
                <a:cubicBezTo>
                  <a:pt x="571837" y="69661"/>
                  <a:pt x="574675" y="53715"/>
                  <a:pt x="577850" y="37840"/>
                </a:cubicBezTo>
                <a:cubicBezTo>
                  <a:pt x="479425" y="34665"/>
                  <a:pt x="380891" y="33933"/>
                  <a:pt x="282575" y="28315"/>
                </a:cubicBezTo>
                <a:cubicBezTo>
                  <a:pt x="269505" y="27568"/>
                  <a:pt x="257014" y="22552"/>
                  <a:pt x="244475" y="18790"/>
                </a:cubicBezTo>
                <a:cubicBezTo>
                  <a:pt x="181842" y="0"/>
                  <a:pt x="173037" y="10852"/>
                  <a:pt x="158750" y="9265"/>
                </a:cubicBez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олилиния 10">
            <a:hlinkClick r:id="rId9" action="ppaction://hlinksldjump" tooltip="информация о штате Аризона"/>
          </p:cNvPr>
          <p:cNvSpPr/>
          <p:nvPr/>
        </p:nvSpPr>
        <p:spPr>
          <a:xfrm>
            <a:off x="1628775" y="3963988"/>
            <a:ext cx="1003300" cy="1227137"/>
          </a:xfrm>
          <a:custGeom>
            <a:avLst/>
            <a:gdLst>
              <a:gd name="connsiteX0" fmla="*/ 209550 w 1003366"/>
              <a:gd name="connsiteY0" fmla="*/ 55979 h 1227554"/>
              <a:gd name="connsiteX1" fmla="*/ 209550 w 1003366"/>
              <a:gd name="connsiteY1" fmla="*/ 55979 h 1227554"/>
              <a:gd name="connsiteX2" fmla="*/ 200025 w 1003366"/>
              <a:gd name="connsiteY2" fmla="*/ 275054 h 1227554"/>
              <a:gd name="connsiteX3" fmla="*/ 95250 w 1003366"/>
              <a:gd name="connsiteY3" fmla="*/ 284579 h 1227554"/>
              <a:gd name="connsiteX4" fmla="*/ 85725 w 1003366"/>
              <a:gd name="connsiteY4" fmla="*/ 541754 h 1227554"/>
              <a:gd name="connsiteX5" fmla="*/ 76200 w 1003366"/>
              <a:gd name="connsiteY5" fmla="*/ 589379 h 1227554"/>
              <a:gd name="connsiteX6" fmla="*/ 57150 w 1003366"/>
              <a:gd name="connsiteY6" fmla="*/ 675104 h 1227554"/>
              <a:gd name="connsiteX7" fmla="*/ 38100 w 1003366"/>
              <a:gd name="connsiteY7" fmla="*/ 703679 h 1227554"/>
              <a:gd name="connsiteX8" fmla="*/ 28575 w 1003366"/>
              <a:gd name="connsiteY8" fmla="*/ 741779 h 1227554"/>
              <a:gd name="connsiteX9" fmla="*/ 9525 w 1003366"/>
              <a:gd name="connsiteY9" fmla="*/ 798929 h 1227554"/>
              <a:gd name="connsiteX10" fmla="*/ 0 w 1003366"/>
              <a:gd name="connsiteY10" fmla="*/ 856079 h 1227554"/>
              <a:gd name="connsiteX11" fmla="*/ 9525 w 1003366"/>
              <a:gd name="connsiteY11" fmla="*/ 903704 h 1227554"/>
              <a:gd name="connsiteX12" fmla="*/ 38100 w 1003366"/>
              <a:gd name="connsiteY12" fmla="*/ 913229 h 1227554"/>
              <a:gd name="connsiteX13" fmla="*/ 76200 w 1003366"/>
              <a:gd name="connsiteY13" fmla="*/ 922754 h 1227554"/>
              <a:gd name="connsiteX14" fmla="*/ 95250 w 1003366"/>
              <a:gd name="connsiteY14" fmla="*/ 951329 h 1227554"/>
              <a:gd name="connsiteX15" fmla="*/ 180975 w 1003366"/>
              <a:gd name="connsiteY15" fmla="*/ 998954 h 1227554"/>
              <a:gd name="connsiteX16" fmla="*/ 209550 w 1003366"/>
              <a:gd name="connsiteY16" fmla="*/ 1018004 h 1227554"/>
              <a:gd name="connsiteX17" fmla="*/ 247650 w 1003366"/>
              <a:gd name="connsiteY17" fmla="*/ 1027529 h 1227554"/>
              <a:gd name="connsiteX18" fmla="*/ 295275 w 1003366"/>
              <a:gd name="connsiteY18" fmla="*/ 1046579 h 1227554"/>
              <a:gd name="connsiteX19" fmla="*/ 314325 w 1003366"/>
              <a:gd name="connsiteY19" fmla="*/ 1075154 h 1227554"/>
              <a:gd name="connsiteX20" fmla="*/ 371475 w 1003366"/>
              <a:gd name="connsiteY20" fmla="*/ 1094204 h 1227554"/>
              <a:gd name="connsiteX21" fmla="*/ 438150 w 1003366"/>
              <a:gd name="connsiteY21" fmla="*/ 1141829 h 1227554"/>
              <a:gd name="connsiteX22" fmla="*/ 514350 w 1003366"/>
              <a:gd name="connsiteY22" fmla="*/ 1160879 h 1227554"/>
              <a:gd name="connsiteX23" fmla="*/ 561975 w 1003366"/>
              <a:gd name="connsiteY23" fmla="*/ 1179929 h 1227554"/>
              <a:gd name="connsiteX24" fmla="*/ 590550 w 1003366"/>
              <a:gd name="connsiteY24" fmla="*/ 1198979 h 1227554"/>
              <a:gd name="connsiteX25" fmla="*/ 752475 w 1003366"/>
              <a:gd name="connsiteY25" fmla="*/ 1208504 h 1227554"/>
              <a:gd name="connsiteX26" fmla="*/ 809625 w 1003366"/>
              <a:gd name="connsiteY26" fmla="*/ 1218029 h 1227554"/>
              <a:gd name="connsiteX27" fmla="*/ 838200 w 1003366"/>
              <a:gd name="connsiteY27" fmla="*/ 1227554 h 1227554"/>
              <a:gd name="connsiteX28" fmla="*/ 876300 w 1003366"/>
              <a:gd name="connsiteY28" fmla="*/ 1218029 h 1227554"/>
              <a:gd name="connsiteX29" fmla="*/ 866775 w 1003366"/>
              <a:gd name="connsiteY29" fmla="*/ 884654 h 1227554"/>
              <a:gd name="connsiteX30" fmla="*/ 847725 w 1003366"/>
              <a:gd name="connsiteY30" fmla="*/ 846554 h 1227554"/>
              <a:gd name="connsiteX31" fmla="*/ 838200 w 1003366"/>
              <a:gd name="connsiteY31" fmla="*/ 817979 h 1227554"/>
              <a:gd name="connsiteX32" fmla="*/ 847725 w 1003366"/>
              <a:gd name="connsiteY32" fmla="*/ 560804 h 1227554"/>
              <a:gd name="connsiteX33" fmla="*/ 857250 w 1003366"/>
              <a:gd name="connsiteY33" fmla="*/ 532229 h 1227554"/>
              <a:gd name="connsiteX34" fmla="*/ 885825 w 1003366"/>
              <a:gd name="connsiteY34" fmla="*/ 494129 h 1227554"/>
              <a:gd name="connsiteX35" fmla="*/ 904875 w 1003366"/>
              <a:gd name="connsiteY35" fmla="*/ 465554 h 1227554"/>
              <a:gd name="connsiteX36" fmla="*/ 914400 w 1003366"/>
              <a:gd name="connsiteY36" fmla="*/ 417929 h 1227554"/>
              <a:gd name="connsiteX37" fmla="*/ 914400 w 1003366"/>
              <a:gd name="connsiteY37" fmla="*/ 189329 h 1227554"/>
              <a:gd name="connsiteX38" fmla="*/ 733425 w 1003366"/>
              <a:gd name="connsiteY38" fmla="*/ 179804 h 1227554"/>
              <a:gd name="connsiteX39" fmla="*/ 676275 w 1003366"/>
              <a:gd name="connsiteY39" fmla="*/ 160754 h 1227554"/>
              <a:gd name="connsiteX40" fmla="*/ 647700 w 1003366"/>
              <a:gd name="connsiteY40" fmla="*/ 151229 h 1227554"/>
              <a:gd name="connsiteX41" fmla="*/ 590550 w 1003366"/>
              <a:gd name="connsiteY41" fmla="*/ 122654 h 1227554"/>
              <a:gd name="connsiteX42" fmla="*/ 523875 w 1003366"/>
              <a:gd name="connsiteY42" fmla="*/ 94079 h 1227554"/>
              <a:gd name="connsiteX43" fmla="*/ 457200 w 1003366"/>
              <a:gd name="connsiteY43" fmla="*/ 84554 h 1227554"/>
              <a:gd name="connsiteX44" fmla="*/ 428625 w 1003366"/>
              <a:gd name="connsiteY44" fmla="*/ 65504 h 1227554"/>
              <a:gd name="connsiteX45" fmla="*/ 352425 w 1003366"/>
              <a:gd name="connsiteY45" fmla="*/ 46454 h 1227554"/>
              <a:gd name="connsiteX46" fmla="*/ 323850 w 1003366"/>
              <a:gd name="connsiteY46" fmla="*/ 36929 h 1227554"/>
              <a:gd name="connsiteX47" fmla="*/ 266700 w 1003366"/>
              <a:gd name="connsiteY47" fmla="*/ 8354 h 1227554"/>
              <a:gd name="connsiteX48" fmla="*/ 247650 w 1003366"/>
              <a:gd name="connsiteY48" fmla="*/ 36929 h 1227554"/>
              <a:gd name="connsiteX49" fmla="*/ 209550 w 1003366"/>
              <a:gd name="connsiteY49" fmla="*/ 55979 h 122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3366" h="1227554">
                <a:moveTo>
                  <a:pt x="209550" y="55979"/>
                </a:moveTo>
                <a:lnTo>
                  <a:pt x="209550" y="55979"/>
                </a:lnTo>
                <a:cubicBezTo>
                  <a:pt x="206375" y="129004"/>
                  <a:pt x="232714" y="209677"/>
                  <a:pt x="200025" y="275054"/>
                </a:cubicBezTo>
                <a:cubicBezTo>
                  <a:pt x="184342" y="306421"/>
                  <a:pt x="109064" y="252345"/>
                  <a:pt x="95250" y="284579"/>
                </a:cubicBezTo>
                <a:cubicBezTo>
                  <a:pt x="61458" y="363427"/>
                  <a:pt x="91076" y="456137"/>
                  <a:pt x="85725" y="541754"/>
                </a:cubicBezTo>
                <a:cubicBezTo>
                  <a:pt x="84715" y="557912"/>
                  <a:pt x="79096" y="573451"/>
                  <a:pt x="76200" y="589379"/>
                </a:cubicBezTo>
                <a:cubicBezTo>
                  <a:pt x="72019" y="612374"/>
                  <a:pt x="69146" y="651112"/>
                  <a:pt x="57150" y="675104"/>
                </a:cubicBezTo>
                <a:cubicBezTo>
                  <a:pt x="52030" y="685343"/>
                  <a:pt x="44450" y="694154"/>
                  <a:pt x="38100" y="703679"/>
                </a:cubicBezTo>
                <a:cubicBezTo>
                  <a:pt x="34925" y="716379"/>
                  <a:pt x="32337" y="729240"/>
                  <a:pt x="28575" y="741779"/>
                </a:cubicBezTo>
                <a:cubicBezTo>
                  <a:pt x="22805" y="761013"/>
                  <a:pt x="12826" y="779122"/>
                  <a:pt x="9525" y="798929"/>
                </a:cubicBezTo>
                <a:lnTo>
                  <a:pt x="0" y="856079"/>
                </a:lnTo>
                <a:cubicBezTo>
                  <a:pt x="3175" y="871954"/>
                  <a:pt x="545" y="890234"/>
                  <a:pt x="9525" y="903704"/>
                </a:cubicBezTo>
                <a:cubicBezTo>
                  <a:pt x="15094" y="912058"/>
                  <a:pt x="28446" y="910471"/>
                  <a:pt x="38100" y="913229"/>
                </a:cubicBezTo>
                <a:cubicBezTo>
                  <a:pt x="50687" y="916825"/>
                  <a:pt x="63500" y="919579"/>
                  <a:pt x="76200" y="922754"/>
                </a:cubicBezTo>
                <a:cubicBezTo>
                  <a:pt x="82550" y="932279"/>
                  <a:pt x="86635" y="943791"/>
                  <a:pt x="95250" y="951329"/>
                </a:cubicBezTo>
                <a:cubicBezTo>
                  <a:pt x="175337" y="1021405"/>
                  <a:pt x="124285" y="970609"/>
                  <a:pt x="180975" y="998954"/>
                </a:cubicBezTo>
                <a:cubicBezTo>
                  <a:pt x="191214" y="1004074"/>
                  <a:pt x="199028" y="1013495"/>
                  <a:pt x="209550" y="1018004"/>
                </a:cubicBezTo>
                <a:cubicBezTo>
                  <a:pt x="221582" y="1023161"/>
                  <a:pt x="235231" y="1023389"/>
                  <a:pt x="247650" y="1027529"/>
                </a:cubicBezTo>
                <a:cubicBezTo>
                  <a:pt x="263870" y="1032936"/>
                  <a:pt x="279400" y="1040229"/>
                  <a:pt x="295275" y="1046579"/>
                </a:cubicBezTo>
                <a:cubicBezTo>
                  <a:pt x="301625" y="1056104"/>
                  <a:pt x="304617" y="1069087"/>
                  <a:pt x="314325" y="1075154"/>
                </a:cubicBezTo>
                <a:cubicBezTo>
                  <a:pt x="331353" y="1085797"/>
                  <a:pt x="371475" y="1094204"/>
                  <a:pt x="371475" y="1094204"/>
                </a:cubicBezTo>
                <a:cubicBezTo>
                  <a:pt x="380104" y="1100676"/>
                  <a:pt x="424222" y="1134865"/>
                  <a:pt x="438150" y="1141829"/>
                </a:cubicBezTo>
                <a:cubicBezTo>
                  <a:pt x="463293" y="1154401"/>
                  <a:pt x="487179" y="1152728"/>
                  <a:pt x="514350" y="1160879"/>
                </a:cubicBezTo>
                <a:cubicBezTo>
                  <a:pt x="530727" y="1165792"/>
                  <a:pt x="546682" y="1172283"/>
                  <a:pt x="561975" y="1179929"/>
                </a:cubicBezTo>
                <a:cubicBezTo>
                  <a:pt x="572214" y="1185049"/>
                  <a:pt x="579229" y="1197281"/>
                  <a:pt x="590550" y="1198979"/>
                </a:cubicBezTo>
                <a:cubicBezTo>
                  <a:pt x="644020" y="1207000"/>
                  <a:pt x="698500" y="1205329"/>
                  <a:pt x="752475" y="1208504"/>
                </a:cubicBezTo>
                <a:cubicBezTo>
                  <a:pt x="771525" y="1211679"/>
                  <a:pt x="790772" y="1213839"/>
                  <a:pt x="809625" y="1218029"/>
                </a:cubicBezTo>
                <a:cubicBezTo>
                  <a:pt x="819426" y="1220207"/>
                  <a:pt x="828160" y="1227554"/>
                  <a:pt x="838200" y="1227554"/>
                </a:cubicBezTo>
                <a:cubicBezTo>
                  <a:pt x="851291" y="1227554"/>
                  <a:pt x="863600" y="1221204"/>
                  <a:pt x="876300" y="1218029"/>
                </a:cubicBezTo>
                <a:cubicBezTo>
                  <a:pt x="873125" y="1106904"/>
                  <a:pt x="875301" y="995497"/>
                  <a:pt x="866775" y="884654"/>
                </a:cubicBezTo>
                <a:cubicBezTo>
                  <a:pt x="865686" y="870497"/>
                  <a:pt x="853318" y="859605"/>
                  <a:pt x="847725" y="846554"/>
                </a:cubicBezTo>
                <a:cubicBezTo>
                  <a:pt x="843770" y="837326"/>
                  <a:pt x="841375" y="827504"/>
                  <a:pt x="838200" y="817979"/>
                </a:cubicBezTo>
                <a:cubicBezTo>
                  <a:pt x="823714" y="687606"/>
                  <a:pt x="822722" y="735826"/>
                  <a:pt x="847725" y="560804"/>
                </a:cubicBezTo>
                <a:cubicBezTo>
                  <a:pt x="849145" y="550865"/>
                  <a:pt x="852269" y="540946"/>
                  <a:pt x="857250" y="532229"/>
                </a:cubicBezTo>
                <a:cubicBezTo>
                  <a:pt x="865126" y="518446"/>
                  <a:pt x="876598" y="507047"/>
                  <a:pt x="885825" y="494129"/>
                </a:cubicBezTo>
                <a:cubicBezTo>
                  <a:pt x="892479" y="484814"/>
                  <a:pt x="898525" y="475079"/>
                  <a:pt x="904875" y="465554"/>
                </a:cubicBezTo>
                <a:cubicBezTo>
                  <a:pt x="908050" y="449679"/>
                  <a:pt x="910473" y="433635"/>
                  <a:pt x="914400" y="417929"/>
                </a:cubicBezTo>
                <a:cubicBezTo>
                  <a:pt x="933156" y="342904"/>
                  <a:pt x="1003366" y="287191"/>
                  <a:pt x="914400" y="189329"/>
                </a:cubicBezTo>
                <a:cubicBezTo>
                  <a:pt x="873765" y="144630"/>
                  <a:pt x="793750" y="182979"/>
                  <a:pt x="733425" y="179804"/>
                </a:cubicBezTo>
                <a:lnTo>
                  <a:pt x="676275" y="160754"/>
                </a:lnTo>
                <a:cubicBezTo>
                  <a:pt x="666750" y="157579"/>
                  <a:pt x="656054" y="156798"/>
                  <a:pt x="647700" y="151229"/>
                </a:cubicBezTo>
                <a:cubicBezTo>
                  <a:pt x="592786" y="114620"/>
                  <a:pt x="645759" y="146315"/>
                  <a:pt x="590550" y="122654"/>
                </a:cubicBezTo>
                <a:cubicBezTo>
                  <a:pt x="563443" y="111037"/>
                  <a:pt x="551797" y="99663"/>
                  <a:pt x="523875" y="94079"/>
                </a:cubicBezTo>
                <a:cubicBezTo>
                  <a:pt x="501860" y="89676"/>
                  <a:pt x="479425" y="87729"/>
                  <a:pt x="457200" y="84554"/>
                </a:cubicBezTo>
                <a:cubicBezTo>
                  <a:pt x="447675" y="78204"/>
                  <a:pt x="439383" y="69416"/>
                  <a:pt x="428625" y="65504"/>
                </a:cubicBezTo>
                <a:cubicBezTo>
                  <a:pt x="404020" y="56557"/>
                  <a:pt x="377684" y="53343"/>
                  <a:pt x="352425" y="46454"/>
                </a:cubicBezTo>
                <a:cubicBezTo>
                  <a:pt x="342739" y="43812"/>
                  <a:pt x="332830" y="41419"/>
                  <a:pt x="323850" y="36929"/>
                </a:cubicBezTo>
                <a:cubicBezTo>
                  <a:pt x="249992" y="0"/>
                  <a:pt x="338524" y="32295"/>
                  <a:pt x="266700" y="8354"/>
                </a:cubicBezTo>
                <a:cubicBezTo>
                  <a:pt x="260350" y="17879"/>
                  <a:pt x="255745" y="28834"/>
                  <a:pt x="247650" y="36929"/>
                </a:cubicBezTo>
                <a:cubicBezTo>
                  <a:pt x="216433" y="68146"/>
                  <a:pt x="215900" y="52804"/>
                  <a:pt x="209550" y="55979"/>
                </a:cubicBez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олилиния 11">
            <a:hlinkClick r:id="rId10" action="ppaction://hlinksldjump" tooltip="информация о штате Монтана"/>
          </p:cNvPr>
          <p:cNvSpPr/>
          <p:nvPr/>
        </p:nvSpPr>
        <p:spPr>
          <a:xfrm>
            <a:off x="2066925" y="1638300"/>
            <a:ext cx="1509713" cy="904875"/>
          </a:xfrm>
          <a:custGeom>
            <a:avLst/>
            <a:gdLst>
              <a:gd name="connsiteX0" fmla="*/ 0 w 1509260"/>
              <a:gd name="connsiteY0" fmla="*/ 0 h 904875"/>
              <a:gd name="connsiteX1" fmla="*/ 0 w 1509260"/>
              <a:gd name="connsiteY1" fmla="*/ 0 h 904875"/>
              <a:gd name="connsiteX2" fmla="*/ 9525 w 1509260"/>
              <a:gd name="connsiteY2" fmla="*/ 247650 h 904875"/>
              <a:gd name="connsiteX3" fmla="*/ 19050 w 1509260"/>
              <a:gd name="connsiteY3" fmla="*/ 276225 h 904875"/>
              <a:gd name="connsiteX4" fmla="*/ 38100 w 1509260"/>
              <a:gd name="connsiteY4" fmla="*/ 304800 h 904875"/>
              <a:gd name="connsiteX5" fmla="*/ 66675 w 1509260"/>
              <a:gd name="connsiteY5" fmla="*/ 342900 h 904875"/>
              <a:gd name="connsiteX6" fmla="*/ 76200 w 1509260"/>
              <a:gd name="connsiteY6" fmla="*/ 371475 h 904875"/>
              <a:gd name="connsiteX7" fmla="*/ 114300 w 1509260"/>
              <a:gd name="connsiteY7" fmla="*/ 438150 h 904875"/>
              <a:gd name="connsiteX8" fmla="*/ 95250 w 1509260"/>
              <a:gd name="connsiteY8" fmla="*/ 571500 h 904875"/>
              <a:gd name="connsiteX9" fmla="*/ 66675 w 1509260"/>
              <a:gd name="connsiteY9" fmla="*/ 628650 h 904875"/>
              <a:gd name="connsiteX10" fmla="*/ 95250 w 1509260"/>
              <a:gd name="connsiteY10" fmla="*/ 638175 h 904875"/>
              <a:gd name="connsiteX11" fmla="*/ 133350 w 1509260"/>
              <a:gd name="connsiteY11" fmla="*/ 647700 h 904875"/>
              <a:gd name="connsiteX12" fmla="*/ 142875 w 1509260"/>
              <a:gd name="connsiteY12" fmla="*/ 676275 h 904875"/>
              <a:gd name="connsiteX13" fmla="*/ 152400 w 1509260"/>
              <a:gd name="connsiteY13" fmla="*/ 762000 h 904875"/>
              <a:gd name="connsiteX14" fmla="*/ 161925 w 1509260"/>
              <a:gd name="connsiteY14" fmla="*/ 790575 h 904875"/>
              <a:gd name="connsiteX15" fmla="*/ 190500 w 1509260"/>
              <a:gd name="connsiteY15" fmla="*/ 809625 h 904875"/>
              <a:gd name="connsiteX16" fmla="*/ 209550 w 1509260"/>
              <a:gd name="connsiteY16" fmla="*/ 838200 h 904875"/>
              <a:gd name="connsiteX17" fmla="*/ 219075 w 1509260"/>
              <a:gd name="connsiteY17" fmla="*/ 866775 h 904875"/>
              <a:gd name="connsiteX18" fmla="*/ 247650 w 1509260"/>
              <a:gd name="connsiteY18" fmla="*/ 885825 h 904875"/>
              <a:gd name="connsiteX19" fmla="*/ 533400 w 1509260"/>
              <a:gd name="connsiteY19" fmla="*/ 876300 h 904875"/>
              <a:gd name="connsiteX20" fmla="*/ 542925 w 1509260"/>
              <a:gd name="connsiteY20" fmla="*/ 838200 h 904875"/>
              <a:gd name="connsiteX21" fmla="*/ 571500 w 1509260"/>
              <a:gd name="connsiteY21" fmla="*/ 828675 h 904875"/>
              <a:gd name="connsiteX22" fmla="*/ 1085850 w 1509260"/>
              <a:gd name="connsiteY22" fmla="*/ 838200 h 904875"/>
              <a:gd name="connsiteX23" fmla="*/ 1143000 w 1509260"/>
              <a:gd name="connsiteY23" fmla="*/ 857250 h 904875"/>
              <a:gd name="connsiteX24" fmla="*/ 1171575 w 1509260"/>
              <a:gd name="connsiteY24" fmla="*/ 866775 h 904875"/>
              <a:gd name="connsiteX25" fmla="*/ 1200150 w 1509260"/>
              <a:gd name="connsiteY25" fmla="*/ 876300 h 904875"/>
              <a:gd name="connsiteX26" fmla="*/ 1390650 w 1509260"/>
              <a:gd name="connsiteY26" fmla="*/ 895350 h 904875"/>
              <a:gd name="connsiteX27" fmla="*/ 1419225 w 1509260"/>
              <a:gd name="connsiteY27" fmla="*/ 904875 h 904875"/>
              <a:gd name="connsiteX28" fmla="*/ 1466850 w 1509260"/>
              <a:gd name="connsiteY28" fmla="*/ 733425 h 904875"/>
              <a:gd name="connsiteX29" fmla="*/ 1476375 w 1509260"/>
              <a:gd name="connsiteY29" fmla="*/ 704850 h 904875"/>
              <a:gd name="connsiteX30" fmla="*/ 1495425 w 1509260"/>
              <a:gd name="connsiteY30" fmla="*/ 295275 h 904875"/>
              <a:gd name="connsiteX31" fmla="*/ 1457325 w 1509260"/>
              <a:gd name="connsiteY31" fmla="*/ 180975 h 904875"/>
              <a:gd name="connsiteX32" fmla="*/ 1162050 w 1509260"/>
              <a:gd name="connsiteY32" fmla="*/ 190500 h 904875"/>
              <a:gd name="connsiteX33" fmla="*/ 1123950 w 1509260"/>
              <a:gd name="connsiteY33" fmla="*/ 200025 h 904875"/>
              <a:gd name="connsiteX34" fmla="*/ 895350 w 1509260"/>
              <a:gd name="connsiteY34" fmla="*/ 190500 h 904875"/>
              <a:gd name="connsiteX35" fmla="*/ 495300 w 1509260"/>
              <a:gd name="connsiteY35" fmla="*/ 161925 h 904875"/>
              <a:gd name="connsiteX36" fmla="*/ 438150 w 1509260"/>
              <a:gd name="connsiteY36" fmla="*/ 133350 h 904875"/>
              <a:gd name="connsiteX37" fmla="*/ 400050 w 1509260"/>
              <a:gd name="connsiteY37" fmla="*/ 114300 h 904875"/>
              <a:gd name="connsiteX38" fmla="*/ 314325 w 1509260"/>
              <a:gd name="connsiteY38" fmla="*/ 95250 h 904875"/>
              <a:gd name="connsiteX39" fmla="*/ 238125 w 1509260"/>
              <a:gd name="connsiteY39" fmla="*/ 66675 h 904875"/>
              <a:gd name="connsiteX40" fmla="*/ 200025 w 1509260"/>
              <a:gd name="connsiteY40" fmla="*/ 57150 h 904875"/>
              <a:gd name="connsiteX41" fmla="*/ 171450 w 1509260"/>
              <a:gd name="connsiteY41" fmla="*/ 38100 h 904875"/>
              <a:gd name="connsiteX42" fmla="*/ 57150 w 1509260"/>
              <a:gd name="connsiteY42" fmla="*/ 19050 h 904875"/>
              <a:gd name="connsiteX43" fmla="*/ 0 w 1509260"/>
              <a:gd name="connsiteY4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9260" h="904875">
                <a:moveTo>
                  <a:pt x="0" y="0"/>
                </a:moveTo>
                <a:lnTo>
                  <a:pt x="0" y="0"/>
                </a:lnTo>
                <a:cubicBezTo>
                  <a:pt x="3175" y="82550"/>
                  <a:pt x="3841" y="165235"/>
                  <a:pt x="9525" y="247650"/>
                </a:cubicBezTo>
                <a:cubicBezTo>
                  <a:pt x="10216" y="257666"/>
                  <a:pt x="14560" y="267245"/>
                  <a:pt x="19050" y="276225"/>
                </a:cubicBezTo>
                <a:cubicBezTo>
                  <a:pt x="24170" y="286464"/>
                  <a:pt x="31446" y="295485"/>
                  <a:pt x="38100" y="304800"/>
                </a:cubicBezTo>
                <a:cubicBezTo>
                  <a:pt x="47327" y="317718"/>
                  <a:pt x="57150" y="330200"/>
                  <a:pt x="66675" y="342900"/>
                </a:cubicBezTo>
                <a:cubicBezTo>
                  <a:pt x="69850" y="352425"/>
                  <a:pt x="71710" y="362495"/>
                  <a:pt x="76200" y="371475"/>
                </a:cubicBezTo>
                <a:cubicBezTo>
                  <a:pt x="87648" y="394370"/>
                  <a:pt x="110092" y="412901"/>
                  <a:pt x="114300" y="438150"/>
                </a:cubicBezTo>
                <a:cubicBezTo>
                  <a:pt x="117038" y="454576"/>
                  <a:pt x="112094" y="537812"/>
                  <a:pt x="95250" y="571500"/>
                </a:cubicBezTo>
                <a:cubicBezTo>
                  <a:pt x="58321" y="645358"/>
                  <a:pt x="90616" y="556826"/>
                  <a:pt x="66675" y="628650"/>
                </a:cubicBezTo>
                <a:cubicBezTo>
                  <a:pt x="76200" y="631825"/>
                  <a:pt x="85596" y="635417"/>
                  <a:pt x="95250" y="638175"/>
                </a:cubicBezTo>
                <a:cubicBezTo>
                  <a:pt x="107837" y="641771"/>
                  <a:pt x="123128" y="639522"/>
                  <a:pt x="133350" y="647700"/>
                </a:cubicBezTo>
                <a:cubicBezTo>
                  <a:pt x="141190" y="653972"/>
                  <a:pt x="139700" y="666750"/>
                  <a:pt x="142875" y="676275"/>
                </a:cubicBezTo>
                <a:cubicBezTo>
                  <a:pt x="146050" y="704850"/>
                  <a:pt x="147673" y="733640"/>
                  <a:pt x="152400" y="762000"/>
                </a:cubicBezTo>
                <a:cubicBezTo>
                  <a:pt x="154051" y="771904"/>
                  <a:pt x="155653" y="782735"/>
                  <a:pt x="161925" y="790575"/>
                </a:cubicBezTo>
                <a:cubicBezTo>
                  <a:pt x="169076" y="799514"/>
                  <a:pt x="180975" y="803275"/>
                  <a:pt x="190500" y="809625"/>
                </a:cubicBezTo>
                <a:cubicBezTo>
                  <a:pt x="196850" y="819150"/>
                  <a:pt x="204430" y="827961"/>
                  <a:pt x="209550" y="838200"/>
                </a:cubicBezTo>
                <a:cubicBezTo>
                  <a:pt x="214040" y="847180"/>
                  <a:pt x="212803" y="858935"/>
                  <a:pt x="219075" y="866775"/>
                </a:cubicBezTo>
                <a:cubicBezTo>
                  <a:pt x="226226" y="875714"/>
                  <a:pt x="238125" y="879475"/>
                  <a:pt x="247650" y="885825"/>
                </a:cubicBezTo>
                <a:lnTo>
                  <a:pt x="533400" y="876300"/>
                </a:lnTo>
                <a:cubicBezTo>
                  <a:pt x="546324" y="874216"/>
                  <a:pt x="534747" y="848422"/>
                  <a:pt x="542925" y="838200"/>
                </a:cubicBezTo>
                <a:cubicBezTo>
                  <a:pt x="549197" y="830360"/>
                  <a:pt x="561975" y="831850"/>
                  <a:pt x="571500" y="828675"/>
                </a:cubicBezTo>
                <a:cubicBezTo>
                  <a:pt x="742950" y="831850"/>
                  <a:pt x="914585" y="829637"/>
                  <a:pt x="1085850" y="838200"/>
                </a:cubicBezTo>
                <a:cubicBezTo>
                  <a:pt x="1105905" y="839203"/>
                  <a:pt x="1123950" y="850900"/>
                  <a:pt x="1143000" y="857250"/>
                </a:cubicBezTo>
                <a:lnTo>
                  <a:pt x="1171575" y="866775"/>
                </a:lnTo>
                <a:cubicBezTo>
                  <a:pt x="1181100" y="869950"/>
                  <a:pt x="1190410" y="873865"/>
                  <a:pt x="1200150" y="876300"/>
                </a:cubicBezTo>
                <a:cubicBezTo>
                  <a:pt x="1287629" y="898170"/>
                  <a:pt x="1225185" y="885008"/>
                  <a:pt x="1390650" y="895350"/>
                </a:cubicBezTo>
                <a:cubicBezTo>
                  <a:pt x="1400175" y="898525"/>
                  <a:pt x="1409185" y="904875"/>
                  <a:pt x="1419225" y="904875"/>
                </a:cubicBezTo>
                <a:cubicBezTo>
                  <a:pt x="1509260" y="904875"/>
                  <a:pt x="1458701" y="814916"/>
                  <a:pt x="1466850" y="733425"/>
                </a:cubicBezTo>
                <a:cubicBezTo>
                  <a:pt x="1467849" y="723435"/>
                  <a:pt x="1473200" y="714375"/>
                  <a:pt x="1476375" y="704850"/>
                </a:cubicBezTo>
                <a:cubicBezTo>
                  <a:pt x="1500078" y="538928"/>
                  <a:pt x="1495425" y="589578"/>
                  <a:pt x="1495425" y="295275"/>
                </a:cubicBezTo>
                <a:cubicBezTo>
                  <a:pt x="1495425" y="195744"/>
                  <a:pt x="1508623" y="215174"/>
                  <a:pt x="1457325" y="180975"/>
                </a:cubicBezTo>
                <a:cubicBezTo>
                  <a:pt x="1358900" y="184150"/>
                  <a:pt x="1260366" y="184882"/>
                  <a:pt x="1162050" y="190500"/>
                </a:cubicBezTo>
                <a:cubicBezTo>
                  <a:pt x="1148980" y="191247"/>
                  <a:pt x="1137041" y="200025"/>
                  <a:pt x="1123950" y="200025"/>
                </a:cubicBezTo>
                <a:cubicBezTo>
                  <a:pt x="1047684" y="200025"/>
                  <a:pt x="971550" y="193675"/>
                  <a:pt x="895350" y="190500"/>
                </a:cubicBezTo>
                <a:cubicBezTo>
                  <a:pt x="735320" y="150493"/>
                  <a:pt x="913883" y="192553"/>
                  <a:pt x="495300" y="161925"/>
                </a:cubicBezTo>
                <a:cubicBezTo>
                  <a:pt x="470265" y="160093"/>
                  <a:pt x="458660" y="145070"/>
                  <a:pt x="438150" y="133350"/>
                </a:cubicBezTo>
                <a:cubicBezTo>
                  <a:pt x="425822" y="126305"/>
                  <a:pt x="413345" y="119286"/>
                  <a:pt x="400050" y="114300"/>
                </a:cubicBezTo>
                <a:cubicBezTo>
                  <a:pt x="380494" y="106967"/>
                  <a:pt x="332430" y="99776"/>
                  <a:pt x="314325" y="95250"/>
                </a:cubicBezTo>
                <a:cubicBezTo>
                  <a:pt x="287573" y="88562"/>
                  <a:pt x="264346" y="75415"/>
                  <a:pt x="238125" y="66675"/>
                </a:cubicBezTo>
                <a:cubicBezTo>
                  <a:pt x="225706" y="62535"/>
                  <a:pt x="212725" y="60325"/>
                  <a:pt x="200025" y="57150"/>
                </a:cubicBezTo>
                <a:cubicBezTo>
                  <a:pt x="190500" y="50800"/>
                  <a:pt x="182675" y="40345"/>
                  <a:pt x="171450" y="38100"/>
                </a:cubicBezTo>
                <a:cubicBezTo>
                  <a:pt x="53986" y="14607"/>
                  <a:pt x="57150" y="67945"/>
                  <a:pt x="57150" y="19050"/>
                </a:cubicBezTo>
                <a:lnTo>
                  <a:pt x="0" y="0"/>
                </a:lnTo>
                <a:close/>
              </a:path>
            </a:pathLst>
          </a:cu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a:hlinkClick r:id="rId11" action="ppaction://hlinksldjump" tooltip="информация о штате Вайоминг"/>
          </p:cNvPr>
          <p:cNvSpPr/>
          <p:nvPr/>
        </p:nvSpPr>
        <p:spPr>
          <a:xfrm rot="363253">
            <a:off x="2535238" y="2549525"/>
            <a:ext cx="965200" cy="71437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a:hlinkClick r:id="rId12" action="ppaction://hlinksldjump" tooltip="информация о штате Колорадо"/>
          </p:cNvPr>
          <p:cNvSpPr/>
          <p:nvPr/>
        </p:nvSpPr>
        <p:spPr>
          <a:xfrm rot="331053">
            <a:off x="2674938" y="3403600"/>
            <a:ext cx="1000125" cy="71437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14">
            <a:hlinkClick r:id="rId13" action="ppaction://hlinksldjump" tooltip="информация о штате Нью-Мексико"/>
          </p:cNvPr>
          <p:cNvSpPr/>
          <p:nvPr/>
        </p:nvSpPr>
        <p:spPr>
          <a:xfrm>
            <a:off x="2643188" y="4143375"/>
            <a:ext cx="857250" cy="1000125"/>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Прямоугольник 15">
            <a:hlinkClick r:id="rId14" action="ppaction://hlinksldjump" tooltip="информация о штате Северная Дакота"/>
          </p:cNvPr>
          <p:cNvSpPr/>
          <p:nvPr/>
        </p:nvSpPr>
        <p:spPr>
          <a:xfrm>
            <a:off x="3643313" y="1857375"/>
            <a:ext cx="928687" cy="571500"/>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335" name="Прямоугольник 16">
            <a:hlinkClick r:id="rId15" action="ppaction://hlinksldjump" tooltip="информация о штате Южная Дакота"/>
          </p:cNvPr>
          <p:cNvSpPr>
            <a:spLocks noChangeArrowheads="1"/>
          </p:cNvSpPr>
          <p:nvPr/>
        </p:nvSpPr>
        <p:spPr bwMode="auto">
          <a:xfrm>
            <a:off x="3571875" y="2500313"/>
            <a:ext cx="1000125" cy="500062"/>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36" name="Полилиния 17">
            <a:hlinkClick r:id="rId17" action="ppaction://hlinksldjump" tooltip="информация о штате Небраска"/>
          </p:cNvPr>
          <p:cNvSpPr>
            <a:spLocks/>
          </p:cNvSpPr>
          <p:nvPr/>
        </p:nvSpPr>
        <p:spPr bwMode="auto">
          <a:xfrm>
            <a:off x="3524250" y="3040063"/>
            <a:ext cx="1179513" cy="550862"/>
          </a:xfrm>
          <a:custGeom>
            <a:avLst/>
            <a:gdLst>
              <a:gd name="T0" fmla="*/ 9307 w 1179892"/>
              <a:gd name="T1" fmla="*/ 7355 h 550240"/>
              <a:gd name="T2" fmla="*/ 9307 w 1179892"/>
              <a:gd name="T3" fmla="*/ 7355 h 550240"/>
              <a:gd name="T4" fmla="*/ 18817 w 1179892"/>
              <a:gd name="T5" fmla="*/ 170199 h 550240"/>
              <a:gd name="T6" fmla="*/ 28327 w 1179892"/>
              <a:gd name="T7" fmla="*/ 208514 h 550240"/>
              <a:gd name="T8" fmla="*/ 18817 w 1179892"/>
              <a:gd name="T9" fmla="*/ 313883 h 550240"/>
              <a:gd name="T10" fmla="*/ 9307 w 1179892"/>
              <a:gd name="T11" fmla="*/ 342620 h 550240"/>
              <a:gd name="T12" fmla="*/ 66367 w 1179892"/>
              <a:gd name="T13" fmla="*/ 333041 h 550240"/>
              <a:gd name="T14" fmla="*/ 123422 w 1179892"/>
              <a:gd name="T15" fmla="*/ 342620 h 550240"/>
              <a:gd name="T16" fmla="*/ 180482 w 1179892"/>
              <a:gd name="T17" fmla="*/ 371356 h 550240"/>
              <a:gd name="T18" fmla="*/ 275577 w 1179892"/>
              <a:gd name="T19" fmla="*/ 380936 h 550240"/>
              <a:gd name="T20" fmla="*/ 285087 w 1179892"/>
              <a:gd name="T21" fmla="*/ 409672 h 550240"/>
              <a:gd name="T22" fmla="*/ 294597 w 1179892"/>
              <a:gd name="T23" fmla="*/ 505462 h 550240"/>
              <a:gd name="T24" fmla="*/ 323127 w 1179892"/>
              <a:gd name="T25" fmla="*/ 515040 h 550240"/>
              <a:gd name="T26" fmla="*/ 903219 w 1179892"/>
              <a:gd name="T27" fmla="*/ 524620 h 550240"/>
              <a:gd name="T28" fmla="*/ 1036355 w 1179892"/>
              <a:gd name="T29" fmla="*/ 553357 h 550240"/>
              <a:gd name="T30" fmla="*/ 1159982 w 1179892"/>
              <a:gd name="T31" fmla="*/ 524620 h 550240"/>
              <a:gd name="T32" fmla="*/ 1131452 w 1179892"/>
              <a:gd name="T33" fmla="*/ 294725 h 550240"/>
              <a:gd name="T34" fmla="*/ 1093414 w 1179892"/>
              <a:gd name="T35" fmla="*/ 237252 h 550240"/>
              <a:gd name="T36" fmla="*/ 1055377 w 1179892"/>
              <a:gd name="T37" fmla="*/ 179778 h 550240"/>
              <a:gd name="T38" fmla="*/ 1026846 w 1179892"/>
              <a:gd name="T39" fmla="*/ 170199 h 550240"/>
              <a:gd name="T40" fmla="*/ 865182 w 1179892"/>
              <a:gd name="T41" fmla="*/ 160620 h 550240"/>
              <a:gd name="T42" fmla="*/ 779592 w 1179892"/>
              <a:gd name="T43" fmla="*/ 112725 h 550240"/>
              <a:gd name="T44" fmla="*/ 751064 w 1179892"/>
              <a:gd name="T45" fmla="*/ 93567 h 550240"/>
              <a:gd name="T46" fmla="*/ 323127 w 1179892"/>
              <a:gd name="T47" fmla="*/ 64830 h 550240"/>
              <a:gd name="T48" fmla="*/ 247050 w 1179892"/>
              <a:gd name="T49" fmla="*/ 45672 h 550240"/>
              <a:gd name="T50" fmla="*/ 180482 w 1179892"/>
              <a:gd name="T51" fmla="*/ 36095 h 550240"/>
              <a:gd name="T52" fmla="*/ 9307 w 1179892"/>
              <a:gd name="T53" fmla="*/ 7355 h 5502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9892"/>
              <a:gd name="T82" fmla="*/ 0 h 550240"/>
              <a:gd name="T83" fmla="*/ 1179892 w 1179892"/>
              <a:gd name="T84" fmla="*/ 550240 h 5502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9892" h="550240">
                <a:moveTo>
                  <a:pt x="9322" y="7315"/>
                </a:moveTo>
                <a:lnTo>
                  <a:pt x="9322" y="7315"/>
                </a:lnTo>
                <a:cubicBezTo>
                  <a:pt x="12497" y="61290"/>
                  <a:pt x="13721" y="115415"/>
                  <a:pt x="18847" y="169240"/>
                </a:cubicBezTo>
                <a:cubicBezTo>
                  <a:pt x="20088" y="182272"/>
                  <a:pt x="28372" y="194249"/>
                  <a:pt x="28372" y="207340"/>
                </a:cubicBezTo>
                <a:cubicBezTo>
                  <a:pt x="28372" y="242409"/>
                  <a:pt x="23807" y="277398"/>
                  <a:pt x="18847" y="312115"/>
                </a:cubicBezTo>
                <a:cubicBezTo>
                  <a:pt x="17427" y="322054"/>
                  <a:pt x="0" y="336961"/>
                  <a:pt x="9322" y="340690"/>
                </a:cubicBezTo>
                <a:cubicBezTo>
                  <a:pt x="27253" y="347863"/>
                  <a:pt x="47422" y="334340"/>
                  <a:pt x="66472" y="331165"/>
                </a:cubicBezTo>
                <a:cubicBezTo>
                  <a:pt x="85522" y="334340"/>
                  <a:pt x="105300" y="334583"/>
                  <a:pt x="123622" y="340690"/>
                </a:cubicBezTo>
                <a:cubicBezTo>
                  <a:pt x="184170" y="360873"/>
                  <a:pt x="120621" y="360011"/>
                  <a:pt x="180772" y="369265"/>
                </a:cubicBezTo>
                <a:cubicBezTo>
                  <a:pt x="212309" y="374117"/>
                  <a:pt x="244272" y="375615"/>
                  <a:pt x="276022" y="378790"/>
                </a:cubicBezTo>
                <a:cubicBezTo>
                  <a:pt x="279197" y="388315"/>
                  <a:pt x="284020" y="397442"/>
                  <a:pt x="285547" y="407365"/>
                </a:cubicBezTo>
                <a:cubicBezTo>
                  <a:pt x="290399" y="438902"/>
                  <a:pt x="284168" y="472628"/>
                  <a:pt x="295072" y="502615"/>
                </a:cubicBezTo>
                <a:cubicBezTo>
                  <a:pt x="298503" y="512051"/>
                  <a:pt x="313612" y="511826"/>
                  <a:pt x="323647" y="512140"/>
                </a:cubicBezTo>
                <a:cubicBezTo>
                  <a:pt x="517254" y="518190"/>
                  <a:pt x="710997" y="518490"/>
                  <a:pt x="904672" y="521665"/>
                </a:cubicBezTo>
                <a:cubicBezTo>
                  <a:pt x="986106" y="548810"/>
                  <a:pt x="941897" y="538224"/>
                  <a:pt x="1038022" y="550240"/>
                </a:cubicBezTo>
                <a:cubicBezTo>
                  <a:pt x="1129928" y="527263"/>
                  <a:pt x="1088549" y="536325"/>
                  <a:pt x="1161847" y="521665"/>
                </a:cubicBezTo>
                <a:cubicBezTo>
                  <a:pt x="1155479" y="394299"/>
                  <a:pt x="1179892" y="370765"/>
                  <a:pt x="1133272" y="293065"/>
                </a:cubicBezTo>
                <a:cubicBezTo>
                  <a:pt x="1121492" y="273432"/>
                  <a:pt x="1102412" y="257635"/>
                  <a:pt x="1095172" y="235915"/>
                </a:cubicBezTo>
                <a:cubicBezTo>
                  <a:pt x="1085186" y="205957"/>
                  <a:pt x="1087650" y="199150"/>
                  <a:pt x="1057072" y="178765"/>
                </a:cubicBezTo>
                <a:cubicBezTo>
                  <a:pt x="1048718" y="173196"/>
                  <a:pt x="1038487" y="170239"/>
                  <a:pt x="1028497" y="169240"/>
                </a:cubicBezTo>
                <a:cubicBezTo>
                  <a:pt x="974697" y="163860"/>
                  <a:pt x="920547" y="162890"/>
                  <a:pt x="866572" y="159715"/>
                </a:cubicBezTo>
                <a:cubicBezTo>
                  <a:pt x="816277" y="142950"/>
                  <a:pt x="846351" y="155759"/>
                  <a:pt x="780847" y="112090"/>
                </a:cubicBezTo>
                <a:lnTo>
                  <a:pt x="752272" y="93040"/>
                </a:lnTo>
                <a:cubicBezTo>
                  <a:pt x="612712" y="0"/>
                  <a:pt x="735141" y="74262"/>
                  <a:pt x="323647" y="64465"/>
                </a:cubicBezTo>
                <a:cubicBezTo>
                  <a:pt x="298247" y="58115"/>
                  <a:pt x="273366" y="49118"/>
                  <a:pt x="247447" y="45415"/>
                </a:cubicBezTo>
                <a:cubicBezTo>
                  <a:pt x="225222" y="42240"/>
                  <a:pt x="203122" y="38019"/>
                  <a:pt x="180772" y="35890"/>
                </a:cubicBezTo>
                <a:cubicBezTo>
                  <a:pt x="73634" y="25686"/>
                  <a:pt x="37897" y="12077"/>
                  <a:pt x="9322" y="731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37" name="Прямоугольник 18">
            <a:hlinkClick r:id="rId18" action="ppaction://hlinksldjump" tooltip="информация о штате Канзас"/>
          </p:cNvPr>
          <p:cNvSpPr>
            <a:spLocks noChangeArrowheads="1"/>
          </p:cNvSpPr>
          <p:nvPr/>
        </p:nvSpPr>
        <p:spPr bwMode="auto">
          <a:xfrm>
            <a:off x="3786188" y="3643313"/>
            <a:ext cx="1071562" cy="571500"/>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38" name="Прямоугольник 19">
            <a:hlinkClick r:id="rId19" action="ppaction://hlinksldjump" tooltip="информация о штате Оклахома"/>
          </p:cNvPr>
          <p:cNvSpPr>
            <a:spLocks noChangeArrowheads="1"/>
          </p:cNvSpPr>
          <p:nvPr/>
        </p:nvSpPr>
        <p:spPr bwMode="auto">
          <a:xfrm>
            <a:off x="4071938" y="4214813"/>
            <a:ext cx="857250" cy="642937"/>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39" name="Полилиния 20">
            <a:hlinkClick r:id="rId20" action="ppaction://hlinksldjump" tooltip="информация о штате Техас"/>
          </p:cNvPr>
          <p:cNvSpPr>
            <a:spLocks/>
          </p:cNvSpPr>
          <p:nvPr/>
        </p:nvSpPr>
        <p:spPr bwMode="auto">
          <a:xfrm>
            <a:off x="2952750" y="4305300"/>
            <a:ext cx="2168525" cy="2208213"/>
          </a:xfrm>
          <a:custGeom>
            <a:avLst/>
            <a:gdLst>
              <a:gd name="T0" fmla="*/ 647631 w 2168602"/>
              <a:gd name="T1" fmla="*/ 0 h 2208444"/>
              <a:gd name="T2" fmla="*/ 771443 w 2168602"/>
              <a:gd name="T3" fmla="*/ 19044 h 2208444"/>
              <a:gd name="T4" fmla="*/ 1019067 w 2168602"/>
              <a:gd name="T5" fmla="*/ 38088 h 2208444"/>
              <a:gd name="T6" fmla="*/ 1095258 w 2168602"/>
              <a:gd name="T7" fmla="*/ 76176 h 2208444"/>
              <a:gd name="T8" fmla="*/ 1114305 w 2168602"/>
              <a:gd name="T9" fmla="*/ 418968 h 2208444"/>
              <a:gd name="T10" fmla="*/ 1266690 w 2168602"/>
              <a:gd name="T11" fmla="*/ 485622 h 2208444"/>
              <a:gd name="T12" fmla="*/ 1352406 w 2168602"/>
              <a:gd name="T13" fmla="*/ 533232 h 2208444"/>
              <a:gd name="T14" fmla="*/ 1552410 w 2168602"/>
              <a:gd name="T15" fmla="*/ 561798 h 2208444"/>
              <a:gd name="T16" fmla="*/ 1942893 w 2168602"/>
              <a:gd name="T17" fmla="*/ 580842 h 2208444"/>
              <a:gd name="T18" fmla="*/ 1990512 w 2168602"/>
              <a:gd name="T19" fmla="*/ 685584 h 2208444"/>
              <a:gd name="T20" fmla="*/ 2047656 w 2168602"/>
              <a:gd name="T21" fmla="*/ 771282 h 2208444"/>
              <a:gd name="T22" fmla="*/ 2076228 w 2168602"/>
              <a:gd name="T23" fmla="*/ 952200 h 2208444"/>
              <a:gd name="T24" fmla="*/ 2123847 w 2168602"/>
              <a:gd name="T25" fmla="*/ 1066464 h 2208444"/>
              <a:gd name="T26" fmla="*/ 2104797 w 2168602"/>
              <a:gd name="T27" fmla="*/ 1371168 h 2208444"/>
              <a:gd name="T28" fmla="*/ 2057180 w 2168602"/>
              <a:gd name="T29" fmla="*/ 1418778 h 2208444"/>
              <a:gd name="T30" fmla="*/ 1942893 w 2168602"/>
              <a:gd name="T31" fmla="*/ 1456866 h 2208444"/>
              <a:gd name="T32" fmla="*/ 1790508 w 2168602"/>
              <a:gd name="T33" fmla="*/ 1485432 h 2208444"/>
              <a:gd name="T34" fmla="*/ 1723839 w 2168602"/>
              <a:gd name="T35" fmla="*/ 1552086 h 2208444"/>
              <a:gd name="T36" fmla="*/ 1638126 w 2168602"/>
              <a:gd name="T37" fmla="*/ 1656828 h 2208444"/>
              <a:gd name="T38" fmla="*/ 1609554 w 2168602"/>
              <a:gd name="T39" fmla="*/ 1713960 h 2208444"/>
              <a:gd name="T40" fmla="*/ 1504788 w 2168602"/>
              <a:gd name="T41" fmla="*/ 1828224 h 2208444"/>
              <a:gd name="T42" fmla="*/ 1504788 w 2168602"/>
              <a:gd name="T43" fmla="*/ 1971054 h 2208444"/>
              <a:gd name="T44" fmla="*/ 1514313 w 2168602"/>
              <a:gd name="T45" fmla="*/ 2190061 h 2208444"/>
              <a:gd name="T46" fmla="*/ 1400025 w 2168602"/>
              <a:gd name="T47" fmla="*/ 2151973 h 2208444"/>
              <a:gd name="T48" fmla="*/ 1314309 w 2168602"/>
              <a:gd name="T49" fmla="*/ 2123408 h 2208444"/>
              <a:gd name="T50" fmla="*/ 1228593 w 2168602"/>
              <a:gd name="T51" fmla="*/ 2085318 h 2208444"/>
              <a:gd name="T52" fmla="*/ 1180974 w 2168602"/>
              <a:gd name="T53" fmla="*/ 1942488 h 2208444"/>
              <a:gd name="T54" fmla="*/ 1076211 w 2168602"/>
              <a:gd name="T55" fmla="*/ 1799658 h 2208444"/>
              <a:gd name="T56" fmla="*/ 1019067 w 2168602"/>
              <a:gd name="T57" fmla="*/ 1666350 h 2208444"/>
              <a:gd name="T58" fmla="*/ 933351 w 2168602"/>
              <a:gd name="T59" fmla="*/ 1523520 h 2208444"/>
              <a:gd name="T60" fmla="*/ 895254 w 2168602"/>
              <a:gd name="T61" fmla="*/ 1475910 h 2208444"/>
              <a:gd name="T62" fmla="*/ 819063 w 2168602"/>
              <a:gd name="T63" fmla="*/ 1361646 h 2208444"/>
              <a:gd name="T64" fmla="*/ 628584 w 2168602"/>
              <a:gd name="T65" fmla="*/ 1323558 h 2208444"/>
              <a:gd name="T66" fmla="*/ 590487 w 2168602"/>
              <a:gd name="T67" fmla="*/ 1380690 h 2208444"/>
              <a:gd name="T68" fmla="*/ 466674 w 2168602"/>
              <a:gd name="T69" fmla="*/ 1437822 h 2208444"/>
              <a:gd name="T70" fmla="*/ 361911 w 2168602"/>
              <a:gd name="T71" fmla="*/ 1371168 h 2208444"/>
              <a:gd name="T72" fmla="*/ 314292 w 2168602"/>
              <a:gd name="T73" fmla="*/ 1247382 h 2208444"/>
              <a:gd name="T74" fmla="*/ 257148 w 2168602"/>
              <a:gd name="T75" fmla="*/ 1161684 h 2208444"/>
              <a:gd name="T76" fmla="*/ 180957 w 2168602"/>
              <a:gd name="T77" fmla="*/ 1104552 h 2208444"/>
              <a:gd name="T78" fmla="*/ 85716 w 2168602"/>
              <a:gd name="T79" fmla="*/ 990288 h 2208444"/>
              <a:gd name="T80" fmla="*/ 9525 w 2168602"/>
              <a:gd name="T81" fmla="*/ 923634 h 2208444"/>
              <a:gd name="T82" fmla="*/ 238098 w 2168602"/>
              <a:gd name="T83" fmla="*/ 866502 h 2208444"/>
              <a:gd name="T84" fmla="*/ 609534 w 2168602"/>
              <a:gd name="T85" fmla="*/ 809370 h 2208444"/>
              <a:gd name="T86" fmla="*/ 628584 w 2168602"/>
              <a:gd name="T87" fmla="*/ 38088 h 22084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8602"/>
              <a:gd name="T133" fmla="*/ 0 h 2208444"/>
              <a:gd name="T134" fmla="*/ 2168602 w 2168602"/>
              <a:gd name="T135" fmla="*/ 2208444 h 22084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8602" h="2208444">
                <a:moveTo>
                  <a:pt x="647700" y="0"/>
                </a:moveTo>
                <a:lnTo>
                  <a:pt x="647700" y="0"/>
                </a:lnTo>
                <a:cubicBezTo>
                  <a:pt x="679450" y="3175"/>
                  <a:pt x="711413" y="4673"/>
                  <a:pt x="742950" y="9525"/>
                </a:cubicBezTo>
                <a:cubicBezTo>
                  <a:pt x="752873" y="11052"/>
                  <a:pt x="761514" y="18280"/>
                  <a:pt x="771525" y="19050"/>
                </a:cubicBezTo>
                <a:cubicBezTo>
                  <a:pt x="844404" y="24656"/>
                  <a:pt x="917575" y="25400"/>
                  <a:pt x="990600" y="28575"/>
                </a:cubicBezTo>
                <a:cubicBezTo>
                  <a:pt x="1000125" y="31750"/>
                  <a:pt x="1009330" y="36131"/>
                  <a:pt x="1019175" y="38100"/>
                </a:cubicBezTo>
                <a:cubicBezTo>
                  <a:pt x="1041190" y="42503"/>
                  <a:pt x="1065770" y="37585"/>
                  <a:pt x="1085850" y="47625"/>
                </a:cubicBezTo>
                <a:cubicBezTo>
                  <a:pt x="1094830" y="52115"/>
                  <a:pt x="1092200" y="66675"/>
                  <a:pt x="1095375" y="76200"/>
                </a:cubicBezTo>
                <a:cubicBezTo>
                  <a:pt x="1098550" y="158750"/>
                  <a:pt x="1100318" y="241366"/>
                  <a:pt x="1104900" y="323850"/>
                </a:cubicBezTo>
                <a:cubicBezTo>
                  <a:pt x="1106670" y="355709"/>
                  <a:pt x="1104335" y="388829"/>
                  <a:pt x="1114425" y="419100"/>
                </a:cubicBezTo>
                <a:cubicBezTo>
                  <a:pt x="1118045" y="429960"/>
                  <a:pt x="1132950" y="432668"/>
                  <a:pt x="1143000" y="438150"/>
                </a:cubicBezTo>
                <a:cubicBezTo>
                  <a:pt x="1221749" y="481104"/>
                  <a:pt x="1198155" y="472041"/>
                  <a:pt x="1266825" y="485775"/>
                </a:cubicBezTo>
                <a:cubicBezTo>
                  <a:pt x="1348717" y="540370"/>
                  <a:pt x="1245105" y="474915"/>
                  <a:pt x="1323975" y="514350"/>
                </a:cubicBezTo>
                <a:cubicBezTo>
                  <a:pt x="1334214" y="519470"/>
                  <a:pt x="1341690" y="529780"/>
                  <a:pt x="1352550" y="533400"/>
                </a:cubicBezTo>
                <a:cubicBezTo>
                  <a:pt x="1370872" y="539507"/>
                  <a:pt x="1390699" y="539470"/>
                  <a:pt x="1409700" y="542925"/>
                </a:cubicBezTo>
                <a:cubicBezTo>
                  <a:pt x="1475335" y="554859"/>
                  <a:pt x="1467388" y="558426"/>
                  <a:pt x="1552575" y="561975"/>
                </a:cubicBezTo>
                <a:cubicBezTo>
                  <a:pt x="1673162" y="566999"/>
                  <a:pt x="1793875" y="568325"/>
                  <a:pt x="1914525" y="571500"/>
                </a:cubicBezTo>
                <a:cubicBezTo>
                  <a:pt x="1924050" y="574675"/>
                  <a:pt x="1936000" y="573925"/>
                  <a:pt x="1943100" y="581025"/>
                </a:cubicBezTo>
                <a:cubicBezTo>
                  <a:pt x="1953140" y="591065"/>
                  <a:pt x="1956557" y="606074"/>
                  <a:pt x="1962150" y="619125"/>
                </a:cubicBezTo>
                <a:cubicBezTo>
                  <a:pt x="1981858" y="665109"/>
                  <a:pt x="1959135" y="633149"/>
                  <a:pt x="1990725" y="685800"/>
                </a:cubicBezTo>
                <a:cubicBezTo>
                  <a:pt x="2002505" y="705433"/>
                  <a:pt x="2016125" y="723900"/>
                  <a:pt x="2028825" y="742950"/>
                </a:cubicBezTo>
                <a:cubicBezTo>
                  <a:pt x="2035175" y="752475"/>
                  <a:pt x="2044255" y="760665"/>
                  <a:pt x="2047875" y="771525"/>
                </a:cubicBezTo>
                <a:lnTo>
                  <a:pt x="2057400" y="800100"/>
                </a:lnTo>
                <a:cubicBezTo>
                  <a:pt x="2060702" y="829816"/>
                  <a:pt x="2069655" y="918523"/>
                  <a:pt x="2076450" y="952500"/>
                </a:cubicBezTo>
                <a:cubicBezTo>
                  <a:pt x="2085924" y="999869"/>
                  <a:pt x="2084591" y="963675"/>
                  <a:pt x="2105025" y="1009650"/>
                </a:cubicBezTo>
                <a:cubicBezTo>
                  <a:pt x="2113180" y="1028000"/>
                  <a:pt x="2117725" y="1047750"/>
                  <a:pt x="2124075" y="1066800"/>
                </a:cubicBezTo>
                <a:lnTo>
                  <a:pt x="2133600" y="1095375"/>
                </a:lnTo>
                <a:cubicBezTo>
                  <a:pt x="2132998" y="1111020"/>
                  <a:pt x="2168602" y="1308023"/>
                  <a:pt x="2105025" y="1371600"/>
                </a:cubicBezTo>
                <a:cubicBezTo>
                  <a:pt x="2096930" y="1379695"/>
                  <a:pt x="2085975" y="1384300"/>
                  <a:pt x="2076450" y="1390650"/>
                </a:cubicBezTo>
                <a:cubicBezTo>
                  <a:pt x="2070100" y="1400175"/>
                  <a:pt x="2065495" y="1411130"/>
                  <a:pt x="2057400" y="1419225"/>
                </a:cubicBezTo>
                <a:cubicBezTo>
                  <a:pt x="2028991" y="1447634"/>
                  <a:pt x="2012727" y="1438677"/>
                  <a:pt x="1971675" y="1447800"/>
                </a:cubicBezTo>
                <a:cubicBezTo>
                  <a:pt x="1961874" y="1449978"/>
                  <a:pt x="1953004" y="1455674"/>
                  <a:pt x="1943100" y="1457325"/>
                </a:cubicBezTo>
                <a:cubicBezTo>
                  <a:pt x="1914740" y="1462052"/>
                  <a:pt x="1885950" y="1463675"/>
                  <a:pt x="1857375" y="1466850"/>
                </a:cubicBezTo>
                <a:cubicBezTo>
                  <a:pt x="1854886" y="1467472"/>
                  <a:pt x="1796911" y="1480931"/>
                  <a:pt x="1790700" y="1485900"/>
                </a:cubicBezTo>
                <a:cubicBezTo>
                  <a:pt x="1729152" y="1535139"/>
                  <a:pt x="1814899" y="1500059"/>
                  <a:pt x="1743075" y="1524000"/>
                </a:cubicBezTo>
                <a:cubicBezTo>
                  <a:pt x="1736725" y="1533525"/>
                  <a:pt x="1732120" y="1544480"/>
                  <a:pt x="1724025" y="1552575"/>
                </a:cubicBezTo>
                <a:cubicBezTo>
                  <a:pt x="1649100" y="1627500"/>
                  <a:pt x="1744896" y="1506575"/>
                  <a:pt x="1666875" y="1600200"/>
                </a:cubicBezTo>
                <a:cubicBezTo>
                  <a:pt x="1632753" y="1641146"/>
                  <a:pt x="1659779" y="1614392"/>
                  <a:pt x="1638300" y="1657350"/>
                </a:cubicBezTo>
                <a:cubicBezTo>
                  <a:pt x="1633180" y="1667589"/>
                  <a:pt x="1624370" y="1675686"/>
                  <a:pt x="1619250" y="1685925"/>
                </a:cubicBezTo>
                <a:cubicBezTo>
                  <a:pt x="1614760" y="1694905"/>
                  <a:pt x="1615889" y="1706575"/>
                  <a:pt x="1609725" y="1714500"/>
                </a:cubicBezTo>
                <a:cubicBezTo>
                  <a:pt x="1593185" y="1735766"/>
                  <a:pt x="1571625" y="1752600"/>
                  <a:pt x="1552575" y="1771650"/>
                </a:cubicBezTo>
                <a:cubicBezTo>
                  <a:pt x="1531509" y="1792716"/>
                  <a:pt x="1518211" y="1802278"/>
                  <a:pt x="1504950" y="1828800"/>
                </a:cubicBezTo>
                <a:cubicBezTo>
                  <a:pt x="1500460" y="1837780"/>
                  <a:pt x="1498600" y="1847850"/>
                  <a:pt x="1495425" y="1857375"/>
                </a:cubicBezTo>
                <a:cubicBezTo>
                  <a:pt x="1498600" y="1895475"/>
                  <a:pt x="1498665" y="1933963"/>
                  <a:pt x="1504950" y="1971675"/>
                </a:cubicBezTo>
                <a:cubicBezTo>
                  <a:pt x="1508251" y="1991482"/>
                  <a:pt x="1524000" y="2028825"/>
                  <a:pt x="1524000" y="2028825"/>
                </a:cubicBezTo>
                <a:cubicBezTo>
                  <a:pt x="1520825" y="2082800"/>
                  <a:pt x="1536147" y="2141215"/>
                  <a:pt x="1514475" y="2190750"/>
                </a:cubicBezTo>
                <a:cubicBezTo>
                  <a:pt x="1506734" y="2208444"/>
                  <a:pt x="1476178" y="2185415"/>
                  <a:pt x="1457325" y="2181225"/>
                </a:cubicBezTo>
                <a:cubicBezTo>
                  <a:pt x="1405219" y="2169646"/>
                  <a:pt x="1451551" y="2175484"/>
                  <a:pt x="1400175" y="2152650"/>
                </a:cubicBezTo>
                <a:cubicBezTo>
                  <a:pt x="1381825" y="2144495"/>
                  <a:pt x="1362075" y="2139950"/>
                  <a:pt x="1343025" y="2133600"/>
                </a:cubicBezTo>
                <a:cubicBezTo>
                  <a:pt x="1333500" y="2130425"/>
                  <a:pt x="1322804" y="2129644"/>
                  <a:pt x="1314450" y="2124075"/>
                </a:cubicBezTo>
                <a:cubicBezTo>
                  <a:pt x="1304925" y="2117725"/>
                  <a:pt x="1296336" y="2109674"/>
                  <a:pt x="1285875" y="2105025"/>
                </a:cubicBezTo>
                <a:cubicBezTo>
                  <a:pt x="1267525" y="2096870"/>
                  <a:pt x="1228725" y="2085975"/>
                  <a:pt x="1228725" y="2085975"/>
                </a:cubicBezTo>
                <a:lnTo>
                  <a:pt x="1190625" y="1971675"/>
                </a:lnTo>
                <a:cubicBezTo>
                  <a:pt x="1187450" y="1962150"/>
                  <a:pt x="1186669" y="1951454"/>
                  <a:pt x="1181100" y="1943100"/>
                </a:cubicBezTo>
                <a:lnTo>
                  <a:pt x="1123950" y="1857375"/>
                </a:lnTo>
                <a:cubicBezTo>
                  <a:pt x="1055877" y="1755265"/>
                  <a:pt x="1161888" y="1910234"/>
                  <a:pt x="1076325" y="1800225"/>
                </a:cubicBezTo>
                <a:cubicBezTo>
                  <a:pt x="1062269" y="1782153"/>
                  <a:pt x="1038225" y="1743075"/>
                  <a:pt x="1038225" y="1743075"/>
                </a:cubicBezTo>
                <a:cubicBezTo>
                  <a:pt x="1035586" y="1729880"/>
                  <a:pt x="1028328" y="1683350"/>
                  <a:pt x="1019175" y="1666875"/>
                </a:cubicBezTo>
                <a:cubicBezTo>
                  <a:pt x="1008056" y="1646861"/>
                  <a:pt x="988315" y="1631445"/>
                  <a:pt x="981075" y="1609725"/>
                </a:cubicBezTo>
                <a:cubicBezTo>
                  <a:pt x="971149" y="1579948"/>
                  <a:pt x="961523" y="1542715"/>
                  <a:pt x="933450" y="1524000"/>
                </a:cubicBezTo>
                <a:lnTo>
                  <a:pt x="904875" y="1504950"/>
                </a:lnTo>
                <a:cubicBezTo>
                  <a:pt x="901700" y="1495425"/>
                  <a:pt x="898108" y="1486029"/>
                  <a:pt x="895350" y="1476375"/>
                </a:cubicBezTo>
                <a:cubicBezTo>
                  <a:pt x="891754" y="1463788"/>
                  <a:pt x="891679" y="1449984"/>
                  <a:pt x="885825" y="1438275"/>
                </a:cubicBezTo>
                <a:cubicBezTo>
                  <a:pt x="858044" y="1382712"/>
                  <a:pt x="858441" y="1388269"/>
                  <a:pt x="819150" y="1362075"/>
                </a:cubicBezTo>
                <a:cubicBezTo>
                  <a:pt x="815975" y="1352550"/>
                  <a:pt x="815897" y="1341340"/>
                  <a:pt x="809625" y="1333500"/>
                </a:cubicBezTo>
                <a:cubicBezTo>
                  <a:pt x="770222" y="1284246"/>
                  <a:pt x="652318" y="1322496"/>
                  <a:pt x="628650" y="1323975"/>
                </a:cubicBezTo>
                <a:cubicBezTo>
                  <a:pt x="619125" y="1330325"/>
                  <a:pt x="606425" y="1333500"/>
                  <a:pt x="600075" y="1343025"/>
                </a:cubicBezTo>
                <a:cubicBezTo>
                  <a:pt x="592813" y="1353917"/>
                  <a:pt x="594146" y="1368538"/>
                  <a:pt x="590550" y="1381125"/>
                </a:cubicBezTo>
                <a:cubicBezTo>
                  <a:pt x="583580" y="1405521"/>
                  <a:pt x="582339" y="1421278"/>
                  <a:pt x="552450" y="1428750"/>
                </a:cubicBezTo>
                <a:cubicBezTo>
                  <a:pt x="524558" y="1435723"/>
                  <a:pt x="495300" y="1435100"/>
                  <a:pt x="466725" y="1438275"/>
                </a:cubicBezTo>
                <a:cubicBezTo>
                  <a:pt x="444500" y="1435100"/>
                  <a:pt x="418991" y="1440803"/>
                  <a:pt x="400050" y="1428750"/>
                </a:cubicBezTo>
                <a:cubicBezTo>
                  <a:pt x="380734" y="1416458"/>
                  <a:pt x="374650" y="1390650"/>
                  <a:pt x="361950" y="1371600"/>
                </a:cubicBezTo>
                <a:cubicBezTo>
                  <a:pt x="336931" y="1334071"/>
                  <a:pt x="337452" y="1340283"/>
                  <a:pt x="323850" y="1285875"/>
                </a:cubicBezTo>
                <a:cubicBezTo>
                  <a:pt x="320675" y="1273175"/>
                  <a:pt x="319482" y="1259807"/>
                  <a:pt x="314325" y="1247775"/>
                </a:cubicBezTo>
                <a:cubicBezTo>
                  <a:pt x="304379" y="1224568"/>
                  <a:pt x="283864" y="1207789"/>
                  <a:pt x="266700" y="1190625"/>
                </a:cubicBezTo>
                <a:cubicBezTo>
                  <a:pt x="263525" y="1181100"/>
                  <a:pt x="261665" y="1171030"/>
                  <a:pt x="257175" y="1162050"/>
                </a:cubicBezTo>
                <a:cubicBezTo>
                  <a:pt x="252055" y="1151811"/>
                  <a:pt x="246220" y="1141570"/>
                  <a:pt x="238125" y="1133475"/>
                </a:cubicBezTo>
                <a:cubicBezTo>
                  <a:pt x="219661" y="1115011"/>
                  <a:pt x="204216" y="1112647"/>
                  <a:pt x="180975" y="1104900"/>
                </a:cubicBezTo>
                <a:cubicBezTo>
                  <a:pt x="161925" y="1085850"/>
                  <a:pt x="138769" y="1070166"/>
                  <a:pt x="123825" y="1047750"/>
                </a:cubicBezTo>
                <a:lnTo>
                  <a:pt x="85725" y="990600"/>
                </a:lnTo>
                <a:cubicBezTo>
                  <a:pt x="79375" y="981075"/>
                  <a:pt x="76200" y="968375"/>
                  <a:pt x="66675" y="962025"/>
                </a:cubicBezTo>
                <a:lnTo>
                  <a:pt x="9525" y="923925"/>
                </a:lnTo>
                <a:cubicBezTo>
                  <a:pt x="6350" y="914400"/>
                  <a:pt x="0" y="905390"/>
                  <a:pt x="0" y="895350"/>
                </a:cubicBezTo>
                <a:cubicBezTo>
                  <a:pt x="0" y="782093"/>
                  <a:pt x="159700" y="863507"/>
                  <a:pt x="238125" y="866775"/>
                </a:cubicBezTo>
                <a:cubicBezTo>
                  <a:pt x="357398" y="890630"/>
                  <a:pt x="397926" y="902511"/>
                  <a:pt x="571500" y="866775"/>
                </a:cubicBezTo>
                <a:cubicBezTo>
                  <a:pt x="593925" y="862158"/>
                  <a:pt x="609600" y="809625"/>
                  <a:pt x="609600" y="809625"/>
                </a:cubicBezTo>
                <a:cubicBezTo>
                  <a:pt x="596860" y="478393"/>
                  <a:pt x="593761" y="526103"/>
                  <a:pt x="609600" y="114300"/>
                </a:cubicBezTo>
                <a:cubicBezTo>
                  <a:pt x="611849" y="55828"/>
                  <a:pt x="619739" y="82655"/>
                  <a:pt x="628650" y="38100"/>
                </a:cubicBezTo>
                <a:cubicBezTo>
                  <a:pt x="629895" y="31873"/>
                  <a:pt x="644525" y="6350"/>
                  <a:pt x="647700" y="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0" name="Прямоугольник 21">
            <a:hlinkClick r:id="rId21" action="ppaction://hlinksldjump" tooltip="информация о штате Миннесота"/>
          </p:cNvPr>
          <p:cNvSpPr>
            <a:spLocks noChangeArrowheads="1"/>
          </p:cNvSpPr>
          <p:nvPr/>
        </p:nvSpPr>
        <p:spPr bwMode="auto">
          <a:xfrm>
            <a:off x="4572000" y="1928813"/>
            <a:ext cx="642938" cy="1000125"/>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41" name="Прямоугольник 22">
            <a:hlinkClick r:id="rId22" action="ppaction://hlinksldjump" tooltip="информация о штате Айова"/>
          </p:cNvPr>
          <p:cNvSpPr>
            <a:spLocks noChangeArrowheads="1"/>
          </p:cNvSpPr>
          <p:nvPr/>
        </p:nvSpPr>
        <p:spPr bwMode="auto">
          <a:xfrm>
            <a:off x="4643438" y="2928938"/>
            <a:ext cx="785812" cy="571500"/>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42" name="Полилиния 23">
            <a:hlinkClick r:id="rId23" action="ppaction://hlinksldjump" tooltip="информация о штате Миссури"/>
          </p:cNvPr>
          <p:cNvSpPr>
            <a:spLocks/>
          </p:cNvSpPr>
          <p:nvPr/>
        </p:nvSpPr>
        <p:spPr bwMode="auto">
          <a:xfrm>
            <a:off x="4714875" y="3567113"/>
            <a:ext cx="1071563" cy="757237"/>
          </a:xfrm>
          <a:custGeom>
            <a:avLst/>
            <a:gdLst>
              <a:gd name="T0" fmla="*/ 0 w 895350"/>
              <a:gd name="T1" fmla="*/ 23905 h 757345"/>
              <a:gd name="T2" fmla="*/ 0 w 895350"/>
              <a:gd name="T3" fmla="*/ 23905 h 757345"/>
              <a:gd name="T4" fmla="*/ 279910 w 895350"/>
              <a:gd name="T5" fmla="*/ 109565 h 757345"/>
              <a:gd name="T6" fmla="*/ 335891 w 895350"/>
              <a:gd name="T7" fmla="*/ 138120 h 757345"/>
              <a:gd name="T8" fmla="*/ 391875 w 895350"/>
              <a:gd name="T9" fmla="*/ 195230 h 757345"/>
              <a:gd name="T10" fmla="*/ 419862 w 895350"/>
              <a:gd name="T11" fmla="*/ 223785 h 757345"/>
              <a:gd name="T12" fmla="*/ 447856 w 895350"/>
              <a:gd name="T13" fmla="*/ 328485 h 757345"/>
              <a:gd name="T14" fmla="*/ 503835 w 895350"/>
              <a:gd name="T15" fmla="*/ 728250 h 757345"/>
              <a:gd name="T16" fmla="*/ 1791419 w 895350"/>
              <a:gd name="T17" fmla="*/ 718731 h 757345"/>
              <a:gd name="T18" fmla="*/ 2491193 w 895350"/>
              <a:gd name="T19" fmla="*/ 756805 h 757345"/>
              <a:gd name="T20" fmla="*/ 2575167 w 895350"/>
              <a:gd name="T21" fmla="*/ 747285 h 757345"/>
              <a:gd name="T22" fmla="*/ 2631147 w 895350"/>
              <a:gd name="T23" fmla="*/ 690180 h 757345"/>
              <a:gd name="T24" fmla="*/ 2603156 w 895350"/>
              <a:gd name="T25" fmla="*/ 652105 h 757345"/>
              <a:gd name="T26" fmla="*/ 2463199 w 895350"/>
              <a:gd name="T27" fmla="*/ 594995 h 757345"/>
              <a:gd name="T28" fmla="*/ 2379230 w 895350"/>
              <a:gd name="T29" fmla="*/ 575960 h 757345"/>
              <a:gd name="T30" fmla="*/ 2239275 w 895350"/>
              <a:gd name="T31" fmla="*/ 509330 h 757345"/>
              <a:gd name="T32" fmla="*/ 2211282 w 895350"/>
              <a:gd name="T33" fmla="*/ 480775 h 757345"/>
              <a:gd name="T34" fmla="*/ 2155300 w 895350"/>
              <a:gd name="T35" fmla="*/ 452220 h 757345"/>
              <a:gd name="T36" fmla="*/ 2099318 w 895350"/>
              <a:gd name="T37" fmla="*/ 395115 h 757345"/>
              <a:gd name="T38" fmla="*/ 2015345 w 895350"/>
              <a:gd name="T39" fmla="*/ 338005 h 757345"/>
              <a:gd name="T40" fmla="*/ 1959364 w 895350"/>
              <a:gd name="T41" fmla="*/ 309450 h 757345"/>
              <a:gd name="T42" fmla="*/ 1903382 w 895350"/>
              <a:gd name="T43" fmla="*/ 252340 h 757345"/>
              <a:gd name="T44" fmla="*/ 1875394 w 895350"/>
              <a:gd name="T45" fmla="*/ 223785 h 757345"/>
              <a:gd name="T46" fmla="*/ 1819408 w 895350"/>
              <a:gd name="T47" fmla="*/ 195230 h 757345"/>
              <a:gd name="T48" fmla="*/ 1791419 w 895350"/>
              <a:gd name="T49" fmla="*/ 147640 h 757345"/>
              <a:gd name="T50" fmla="*/ 1623475 w 895350"/>
              <a:gd name="T51" fmla="*/ 90530 h 757345"/>
              <a:gd name="T52" fmla="*/ 1511510 w 895350"/>
              <a:gd name="T53" fmla="*/ 33420 h 757345"/>
              <a:gd name="T54" fmla="*/ 1427538 w 895350"/>
              <a:gd name="T55" fmla="*/ 23905 h 757345"/>
              <a:gd name="T56" fmla="*/ 1231600 w 895350"/>
              <a:gd name="T57" fmla="*/ 4865 h 757345"/>
              <a:gd name="T58" fmla="*/ 335891 w 895350"/>
              <a:gd name="T59" fmla="*/ 14385 h 757345"/>
              <a:gd name="T60" fmla="*/ 223925 w 895350"/>
              <a:gd name="T61" fmla="*/ 23905 h 757345"/>
              <a:gd name="T62" fmla="*/ 0 w 895350"/>
              <a:gd name="T63" fmla="*/ 23905 h 7573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5350"/>
              <a:gd name="T97" fmla="*/ 0 h 757345"/>
              <a:gd name="T98" fmla="*/ 895350 w 895350"/>
              <a:gd name="T99" fmla="*/ 757345 h 7573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5350" h="757345">
                <a:moveTo>
                  <a:pt x="0" y="23920"/>
                </a:moveTo>
                <a:lnTo>
                  <a:pt x="0" y="23920"/>
                </a:lnTo>
                <a:cubicBezTo>
                  <a:pt x="72072" y="75400"/>
                  <a:pt x="54659" y="52817"/>
                  <a:pt x="95250" y="109645"/>
                </a:cubicBezTo>
                <a:cubicBezTo>
                  <a:pt x="101904" y="118960"/>
                  <a:pt x="109651" y="127759"/>
                  <a:pt x="114300" y="138220"/>
                </a:cubicBezTo>
                <a:cubicBezTo>
                  <a:pt x="122455" y="156570"/>
                  <a:pt x="127000" y="176320"/>
                  <a:pt x="133350" y="195370"/>
                </a:cubicBezTo>
                <a:lnTo>
                  <a:pt x="142875" y="223945"/>
                </a:lnTo>
                <a:cubicBezTo>
                  <a:pt x="146050" y="258870"/>
                  <a:pt x="150877" y="293684"/>
                  <a:pt x="152400" y="328720"/>
                </a:cubicBezTo>
                <a:cubicBezTo>
                  <a:pt x="170191" y="737909"/>
                  <a:pt x="144663" y="541264"/>
                  <a:pt x="171450" y="728770"/>
                </a:cubicBezTo>
                <a:cubicBezTo>
                  <a:pt x="317500" y="725595"/>
                  <a:pt x="463515" y="719245"/>
                  <a:pt x="609600" y="719245"/>
                </a:cubicBezTo>
                <a:cubicBezTo>
                  <a:pt x="844917" y="719245"/>
                  <a:pt x="814519" y="657727"/>
                  <a:pt x="847725" y="757345"/>
                </a:cubicBezTo>
                <a:cubicBezTo>
                  <a:pt x="857250" y="754170"/>
                  <a:pt x="870464" y="755990"/>
                  <a:pt x="876300" y="747820"/>
                </a:cubicBezTo>
                <a:cubicBezTo>
                  <a:pt x="887972" y="731480"/>
                  <a:pt x="895350" y="690670"/>
                  <a:pt x="895350" y="690670"/>
                </a:cubicBezTo>
                <a:cubicBezTo>
                  <a:pt x="892175" y="677970"/>
                  <a:pt x="890982" y="664602"/>
                  <a:pt x="885825" y="652570"/>
                </a:cubicBezTo>
                <a:cubicBezTo>
                  <a:pt x="877500" y="633145"/>
                  <a:pt x="853457" y="608134"/>
                  <a:pt x="838200" y="595420"/>
                </a:cubicBezTo>
                <a:cubicBezTo>
                  <a:pt x="829406" y="588091"/>
                  <a:pt x="817720" y="584465"/>
                  <a:pt x="809625" y="576370"/>
                </a:cubicBezTo>
                <a:cubicBezTo>
                  <a:pt x="805311" y="572056"/>
                  <a:pt x="767408" y="520512"/>
                  <a:pt x="762000" y="509695"/>
                </a:cubicBezTo>
                <a:cubicBezTo>
                  <a:pt x="757510" y="500715"/>
                  <a:pt x="756965" y="490100"/>
                  <a:pt x="752475" y="481120"/>
                </a:cubicBezTo>
                <a:cubicBezTo>
                  <a:pt x="747355" y="470881"/>
                  <a:pt x="738074" y="463006"/>
                  <a:pt x="733425" y="452545"/>
                </a:cubicBezTo>
                <a:cubicBezTo>
                  <a:pt x="725270" y="434195"/>
                  <a:pt x="725514" y="412103"/>
                  <a:pt x="714375" y="395395"/>
                </a:cubicBezTo>
                <a:cubicBezTo>
                  <a:pt x="659780" y="313503"/>
                  <a:pt x="725235" y="417115"/>
                  <a:pt x="685800" y="338245"/>
                </a:cubicBezTo>
                <a:cubicBezTo>
                  <a:pt x="680680" y="328006"/>
                  <a:pt x="671399" y="320131"/>
                  <a:pt x="666750" y="309670"/>
                </a:cubicBezTo>
                <a:cubicBezTo>
                  <a:pt x="658595" y="291320"/>
                  <a:pt x="654050" y="271570"/>
                  <a:pt x="647700" y="252520"/>
                </a:cubicBezTo>
                <a:cubicBezTo>
                  <a:pt x="644525" y="242995"/>
                  <a:pt x="643744" y="232299"/>
                  <a:pt x="638175" y="223945"/>
                </a:cubicBezTo>
                <a:lnTo>
                  <a:pt x="619125" y="195370"/>
                </a:lnTo>
                <a:cubicBezTo>
                  <a:pt x="615950" y="179495"/>
                  <a:pt x="618292" y="161403"/>
                  <a:pt x="609600" y="147745"/>
                </a:cubicBezTo>
                <a:cubicBezTo>
                  <a:pt x="595136" y="125016"/>
                  <a:pt x="567394" y="113011"/>
                  <a:pt x="552450" y="90595"/>
                </a:cubicBezTo>
                <a:cubicBezTo>
                  <a:pt x="539750" y="71545"/>
                  <a:pt x="536070" y="40685"/>
                  <a:pt x="514350" y="33445"/>
                </a:cubicBezTo>
                <a:cubicBezTo>
                  <a:pt x="504825" y="30270"/>
                  <a:pt x="495429" y="26678"/>
                  <a:pt x="485775" y="23920"/>
                </a:cubicBezTo>
                <a:cubicBezTo>
                  <a:pt x="402054" y="0"/>
                  <a:pt x="487613" y="27708"/>
                  <a:pt x="419100" y="4870"/>
                </a:cubicBezTo>
                <a:cubicBezTo>
                  <a:pt x="317500" y="8045"/>
                  <a:pt x="215793" y="8756"/>
                  <a:pt x="114300" y="14395"/>
                </a:cubicBezTo>
                <a:cubicBezTo>
                  <a:pt x="101229" y="15121"/>
                  <a:pt x="89211" y="22474"/>
                  <a:pt x="76200" y="23920"/>
                </a:cubicBezTo>
                <a:cubicBezTo>
                  <a:pt x="60422" y="25673"/>
                  <a:pt x="12700" y="23920"/>
                  <a:pt x="0" y="2392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3" name="Прямоугольник 24">
            <a:hlinkClick r:id="rId24" action="ppaction://hlinksldjump" tooltip="информация о штате Арканзас"/>
          </p:cNvPr>
          <p:cNvSpPr>
            <a:spLocks noChangeArrowheads="1"/>
          </p:cNvSpPr>
          <p:nvPr/>
        </p:nvSpPr>
        <p:spPr bwMode="auto">
          <a:xfrm>
            <a:off x="4929188" y="4357688"/>
            <a:ext cx="571500" cy="642937"/>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44" name="Полилиния 25">
            <a:hlinkClick r:id="rId25" action="ppaction://hlinksldjump" tooltip="информация о штате Луизиана"/>
          </p:cNvPr>
          <p:cNvSpPr>
            <a:spLocks/>
          </p:cNvSpPr>
          <p:nvPr/>
        </p:nvSpPr>
        <p:spPr bwMode="auto">
          <a:xfrm>
            <a:off x="5022850" y="5057775"/>
            <a:ext cx="874713" cy="757238"/>
          </a:xfrm>
          <a:custGeom>
            <a:avLst/>
            <a:gdLst>
              <a:gd name="T0" fmla="*/ 5818 w 874154"/>
              <a:gd name="T1" fmla="*/ 19100 h 756832"/>
              <a:gd name="T2" fmla="*/ 5818 w 874154"/>
              <a:gd name="T3" fmla="*/ 19100 h 756832"/>
              <a:gd name="T4" fmla="*/ 24928 w 874154"/>
              <a:gd name="T5" fmla="*/ 210113 h 756832"/>
              <a:gd name="T6" fmla="*/ 44038 w 874154"/>
              <a:gd name="T7" fmla="*/ 238765 h 756832"/>
              <a:gd name="T8" fmla="*/ 53593 w 874154"/>
              <a:gd name="T9" fmla="*/ 296069 h 756832"/>
              <a:gd name="T10" fmla="*/ 63148 w 874154"/>
              <a:gd name="T11" fmla="*/ 324720 h 756832"/>
              <a:gd name="T12" fmla="*/ 82261 w 874154"/>
              <a:gd name="T13" fmla="*/ 391574 h 756832"/>
              <a:gd name="T14" fmla="*/ 91818 w 874154"/>
              <a:gd name="T15" fmla="*/ 573035 h 756832"/>
              <a:gd name="T16" fmla="*/ 82261 w 874154"/>
              <a:gd name="T17" fmla="*/ 639889 h 756832"/>
              <a:gd name="T18" fmla="*/ 110928 w 874154"/>
              <a:gd name="T19" fmla="*/ 630338 h 756832"/>
              <a:gd name="T20" fmla="*/ 311593 w 874154"/>
              <a:gd name="T21" fmla="*/ 639889 h 756832"/>
              <a:gd name="T22" fmla="*/ 368925 w 874154"/>
              <a:gd name="T23" fmla="*/ 678091 h 756832"/>
              <a:gd name="T24" fmla="*/ 512258 w 874154"/>
              <a:gd name="T25" fmla="*/ 687642 h 756832"/>
              <a:gd name="T26" fmla="*/ 550480 w 874154"/>
              <a:gd name="T27" fmla="*/ 697192 h 756832"/>
              <a:gd name="T28" fmla="*/ 636480 w 874154"/>
              <a:gd name="T29" fmla="*/ 716293 h 756832"/>
              <a:gd name="T30" fmla="*/ 693812 w 874154"/>
              <a:gd name="T31" fmla="*/ 754496 h 756832"/>
              <a:gd name="T32" fmla="*/ 865811 w 874154"/>
              <a:gd name="T33" fmla="*/ 744945 h 756832"/>
              <a:gd name="T34" fmla="*/ 846700 w 874154"/>
              <a:gd name="T35" fmla="*/ 716293 h 756832"/>
              <a:gd name="T36" fmla="*/ 789367 w 874154"/>
              <a:gd name="T37" fmla="*/ 697192 h 756832"/>
              <a:gd name="T38" fmla="*/ 779811 w 874154"/>
              <a:gd name="T39" fmla="*/ 658990 h 756832"/>
              <a:gd name="T40" fmla="*/ 741590 w 874154"/>
              <a:gd name="T41" fmla="*/ 601686 h 756832"/>
              <a:gd name="T42" fmla="*/ 751145 w 874154"/>
              <a:gd name="T43" fmla="*/ 525282 h 756832"/>
              <a:gd name="T44" fmla="*/ 760701 w 874154"/>
              <a:gd name="T45" fmla="*/ 458428 h 756832"/>
              <a:gd name="T46" fmla="*/ 751145 w 874154"/>
              <a:gd name="T47" fmla="*/ 420225 h 756832"/>
              <a:gd name="T48" fmla="*/ 684257 w 874154"/>
              <a:gd name="T49" fmla="*/ 410675 h 756832"/>
              <a:gd name="T50" fmla="*/ 502702 w 874154"/>
              <a:gd name="T51" fmla="*/ 391574 h 756832"/>
              <a:gd name="T52" fmla="*/ 416703 w 874154"/>
              <a:gd name="T53" fmla="*/ 382023 h 756832"/>
              <a:gd name="T54" fmla="*/ 388037 w 874154"/>
              <a:gd name="T55" fmla="*/ 372472 h 756832"/>
              <a:gd name="T56" fmla="*/ 378481 w 874154"/>
              <a:gd name="T57" fmla="*/ 276966 h 756832"/>
              <a:gd name="T58" fmla="*/ 397592 w 874154"/>
              <a:gd name="T59" fmla="*/ 248315 h 756832"/>
              <a:gd name="T60" fmla="*/ 426258 w 874154"/>
              <a:gd name="T61" fmla="*/ 219665 h 756832"/>
              <a:gd name="T62" fmla="*/ 435814 w 874154"/>
              <a:gd name="T63" fmla="*/ 0 h 756832"/>
              <a:gd name="T64" fmla="*/ 120483 w 874154"/>
              <a:gd name="T65" fmla="*/ 9550 h 756832"/>
              <a:gd name="T66" fmla="*/ 91818 w 874154"/>
              <a:gd name="T67" fmla="*/ 19100 h 756832"/>
              <a:gd name="T68" fmla="*/ 5818 w 874154"/>
              <a:gd name="T69" fmla="*/ 19100 h 756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4154"/>
              <a:gd name="T106" fmla="*/ 0 h 756832"/>
              <a:gd name="T107" fmla="*/ 874154 w 874154"/>
              <a:gd name="T108" fmla="*/ 756832 h 756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4154" h="756832">
                <a:moveTo>
                  <a:pt x="5798" y="19050"/>
                </a:moveTo>
                <a:lnTo>
                  <a:pt x="5798" y="19050"/>
                </a:lnTo>
                <a:cubicBezTo>
                  <a:pt x="6355" y="28513"/>
                  <a:pt x="0" y="159854"/>
                  <a:pt x="24848" y="209550"/>
                </a:cubicBezTo>
                <a:cubicBezTo>
                  <a:pt x="29968" y="219789"/>
                  <a:pt x="37548" y="228600"/>
                  <a:pt x="43898" y="238125"/>
                </a:cubicBezTo>
                <a:cubicBezTo>
                  <a:pt x="47073" y="257175"/>
                  <a:pt x="49233" y="276422"/>
                  <a:pt x="53423" y="295275"/>
                </a:cubicBezTo>
                <a:cubicBezTo>
                  <a:pt x="55601" y="305076"/>
                  <a:pt x="60190" y="314196"/>
                  <a:pt x="62948" y="323850"/>
                </a:cubicBezTo>
                <a:cubicBezTo>
                  <a:pt x="86868" y="407571"/>
                  <a:pt x="59160" y="322012"/>
                  <a:pt x="81998" y="390525"/>
                </a:cubicBezTo>
                <a:cubicBezTo>
                  <a:pt x="85173" y="450850"/>
                  <a:pt x="91523" y="511092"/>
                  <a:pt x="91523" y="571500"/>
                </a:cubicBezTo>
                <a:cubicBezTo>
                  <a:pt x="91523" y="593951"/>
                  <a:pt x="74898" y="616876"/>
                  <a:pt x="81998" y="638175"/>
                </a:cubicBezTo>
                <a:cubicBezTo>
                  <a:pt x="85173" y="647700"/>
                  <a:pt x="101048" y="631825"/>
                  <a:pt x="110573" y="628650"/>
                </a:cubicBezTo>
                <a:cubicBezTo>
                  <a:pt x="177248" y="631825"/>
                  <a:pt x="244078" y="632632"/>
                  <a:pt x="310598" y="638175"/>
                </a:cubicBezTo>
                <a:cubicBezTo>
                  <a:pt x="426420" y="647827"/>
                  <a:pt x="232164" y="646145"/>
                  <a:pt x="367748" y="676275"/>
                </a:cubicBezTo>
                <a:cubicBezTo>
                  <a:pt x="414342" y="686629"/>
                  <a:pt x="462998" y="682625"/>
                  <a:pt x="510623" y="685800"/>
                </a:cubicBezTo>
                <a:cubicBezTo>
                  <a:pt x="523323" y="688975"/>
                  <a:pt x="535886" y="692758"/>
                  <a:pt x="548723" y="695325"/>
                </a:cubicBezTo>
                <a:cubicBezTo>
                  <a:pt x="565683" y="698717"/>
                  <a:pt x="613594" y="702789"/>
                  <a:pt x="634448" y="714375"/>
                </a:cubicBezTo>
                <a:cubicBezTo>
                  <a:pt x="654462" y="725494"/>
                  <a:pt x="691598" y="752475"/>
                  <a:pt x="691598" y="752475"/>
                </a:cubicBezTo>
                <a:cubicBezTo>
                  <a:pt x="748748" y="749300"/>
                  <a:pt x="807519" y="756832"/>
                  <a:pt x="863048" y="742950"/>
                </a:cubicBezTo>
                <a:cubicBezTo>
                  <a:pt x="874154" y="740174"/>
                  <a:pt x="853706" y="720442"/>
                  <a:pt x="843998" y="714375"/>
                </a:cubicBezTo>
                <a:cubicBezTo>
                  <a:pt x="826970" y="703732"/>
                  <a:pt x="786848" y="695325"/>
                  <a:pt x="786848" y="695325"/>
                </a:cubicBezTo>
                <a:cubicBezTo>
                  <a:pt x="783673" y="682625"/>
                  <a:pt x="783177" y="668934"/>
                  <a:pt x="777323" y="657225"/>
                </a:cubicBezTo>
                <a:cubicBezTo>
                  <a:pt x="767084" y="636747"/>
                  <a:pt x="739223" y="600075"/>
                  <a:pt x="739223" y="600075"/>
                </a:cubicBezTo>
                <a:cubicBezTo>
                  <a:pt x="742398" y="574675"/>
                  <a:pt x="745365" y="549248"/>
                  <a:pt x="748748" y="523875"/>
                </a:cubicBezTo>
                <a:cubicBezTo>
                  <a:pt x="751715" y="501621"/>
                  <a:pt x="758273" y="479651"/>
                  <a:pt x="758273" y="457200"/>
                </a:cubicBezTo>
                <a:cubicBezTo>
                  <a:pt x="758273" y="444109"/>
                  <a:pt x="759849" y="426038"/>
                  <a:pt x="748748" y="419100"/>
                </a:cubicBezTo>
                <a:cubicBezTo>
                  <a:pt x="729710" y="407201"/>
                  <a:pt x="704376" y="412148"/>
                  <a:pt x="682073" y="409575"/>
                </a:cubicBezTo>
                <a:cubicBezTo>
                  <a:pt x="621815" y="402622"/>
                  <a:pt x="561385" y="397224"/>
                  <a:pt x="501098" y="390525"/>
                </a:cubicBezTo>
                <a:lnTo>
                  <a:pt x="415373" y="381000"/>
                </a:lnTo>
                <a:cubicBezTo>
                  <a:pt x="405848" y="377825"/>
                  <a:pt x="394638" y="377747"/>
                  <a:pt x="386798" y="371475"/>
                </a:cubicBezTo>
                <a:cubicBezTo>
                  <a:pt x="355000" y="346037"/>
                  <a:pt x="366707" y="311446"/>
                  <a:pt x="377273" y="276225"/>
                </a:cubicBezTo>
                <a:cubicBezTo>
                  <a:pt x="380562" y="265260"/>
                  <a:pt x="388994" y="256444"/>
                  <a:pt x="396323" y="247650"/>
                </a:cubicBezTo>
                <a:cubicBezTo>
                  <a:pt x="404947" y="237302"/>
                  <a:pt x="415373" y="228600"/>
                  <a:pt x="424898" y="219075"/>
                </a:cubicBezTo>
                <a:cubicBezTo>
                  <a:pt x="461046" y="110631"/>
                  <a:pt x="445127" y="181971"/>
                  <a:pt x="434423" y="0"/>
                </a:cubicBezTo>
                <a:cubicBezTo>
                  <a:pt x="329648" y="3175"/>
                  <a:pt x="224760" y="3710"/>
                  <a:pt x="120098" y="9525"/>
                </a:cubicBezTo>
                <a:cubicBezTo>
                  <a:pt x="110073" y="10082"/>
                  <a:pt x="101522" y="18141"/>
                  <a:pt x="91523" y="19050"/>
                </a:cubicBezTo>
                <a:cubicBezTo>
                  <a:pt x="66227" y="21350"/>
                  <a:pt x="20085" y="19050"/>
                  <a:pt x="5798" y="1905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5" name="Полилиния 28">
            <a:hlinkClick r:id="rId26" action="ppaction://hlinksldjump" tooltip="информация о штате Висконсин"/>
          </p:cNvPr>
          <p:cNvSpPr>
            <a:spLocks/>
          </p:cNvSpPr>
          <p:nvPr/>
        </p:nvSpPr>
        <p:spPr bwMode="auto">
          <a:xfrm>
            <a:off x="5172075" y="2219325"/>
            <a:ext cx="827088" cy="892175"/>
          </a:xfrm>
          <a:custGeom>
            <a:avLst/>
            <a:gdLst>
              <a:gd name="T0" fmla="*/ 28575 w 827074"/>
              <a:gd name="T1" fmla="*/ 210470 h 891394"/>
              <a:gd name="T2" fmla="*/ 28575 w 827074"/>
              <a:gd name="T3" fmla="*/ 210470 h 891394"/>
              <a:gd name="T4" fmla="*/ 47630 w 827074"/>
              <a:gd name="T5" fmla="*/ 95669 h 891394"/>
              <a:gd name="T6" fmla="*/ 66680 w 827074"/>
              <a:gd name="T7" fmla="*/ 66968 h 891394"/>
              <a:gd name="T8" fmla="*/ 95260 w 827074"/>
              <a:gd name="T9" fmla="*/ 9565 h 891394"/>
              <a:gd name="T10" fmla="*/ 123835 w 827074"/>
              <a:gd name="T11" fmla="*/ 0 h 891394"/>
              <a:gd name="T12" fmla="*/ 180990 w 827074"/>
              <a:gd name="T13" fmla="*/ 19135 h 891394"/>
              <a:gd name="T14" fmla="*/ 219095 w 827074"/>
              <a:gd name="T15" fmla="*/ 28700 h 891394"/>
              <a:gd name="T16" fmla="*/ 276250 w 827074"/>
              <a:gd name="T17" fmla="*/ 47835 h 891394"/>
              <a:gd name="T18" fmla="*/ 314350 w 827074"/>
              <a:gd name="T19" fmla="*/ 105235 h 891394"/>
              <a:gd name="T20" fmla="*/ 428660 w 827074"/>
              <a:gd name="T21" fmla="*/ 143502 h 891394"/>
              <a:gd name="T22" fmla="*/ 476290 w 827074"/>
              <a:gd name="T23" fmla="*/ 181770 h 891394"/>
              <a:gd name="T24" fmla="*/ 533445 w 827074"/>
              <a:gd name="T25" fmla="*/ 220036 h 891394"/>
              <a:gd name="T26" fmla="*/ 609650 w 827074"/>
              <a:gd name="T27" fmla="*/ 239170 h 891394"/>
              <a:gd name="T28" fmla="*/ 628705 w 827074"/>
              <a:gd name="T29" fmla="*/ 267871 h 891394"/>
              <a:gd name="T30" fmla="*/ 647755 w 827074"/>
              <a:gd name="T31" fmla="*/ 325272 h 891394"/>
              <a:gd name="T32" fmla="*/ 657280 w 827074"/>
              <a:gd name="T33" fmla="*/ 449640 h 891394"/>
              <a:gd name="T34" fmla="*/ 685860 w 827074"/>
              <a:gd name="T35" fmla="*/ 440073 h 891394"/>
              <a:gd name="T36" fmla="*/ 695385 w 827074"/>
              <a:gd name="T37" fmla="*/ 411372 h 891394"/>
              <a:gd name="T38" fmla="*/ 714435 w 827074"/>
              <a:gd name="T39" fmla="*/ 382672 h 891394"/>
              <a:gd name="T40" fmla="*/ 723960 w 827074"/>
              <a:gd name="T41" fmla="*/ 353972 h 891394"/>
              <a:gd name="T42" fmla="*/ 752540 w 827074"/>
              <a:gd name="T43" fmla="*/ 334838 h 891394"/>
              <a:gd name="T44" fmla="*/ 771590 w 827074"/>
              <a:gd name="T45" fmla="*/ 497473 h 891394"/>
              <a:gd name="T46" fmla="*/ 752540 w 827074"/>
              <a:gd name="T47" fmla="*/ 554875 h 891394"/>
              <a:gd name="T48" fmla="*/ 733485 w 827074"/>
              <a:gd name="T49" fmla="*/ 621842 h 891394"/>
              <a:gd name="T50" fmla="*/ 723960 w 827074"/>
              <a:gd name="T51" fmla="*/ 755777 h 891394"/>
              <a:gd name="T52" fmla="*/ 704910 w 827074"/>
              <a:gd name="T53" fmla="*/ 813178 h 891394"/>
              <a:gd name="T54" fmla="*/ 695385 w 827074"/>
              <a:gd name="T55" fmla="*/ 851445 h 891394"/>
              <a:gd name="T56" fmla="*/ 666805 w 827074"/>
              <a:gd name="T57" fmla="*/ 861012 h 891394"/>
              <a:gd name="T58" fmla="*/ 514395 w 827074"/>
              <a:gd name="T59" fmla="*/ 870578 h 891394"/>
              <a:gd name="T60" fmla="*/ 304825 w 827074"/>
              <a:gd name="T61" fmla="*/ 880145 h 891394"/>
              <a:gd name="T62" fmla="*/ 238145 w 827074"/>
              <a:gd name="T63" fmla="*/ 803611 h 891394"/>
              <a:gd name="T64" fmla="*/ 219095 w 827074"/>
              <a:gd name="T65" fmla="*/ 774911 h 891394"/>
              <a:gd name="T66" fmla="*/ 200040 w 827074"/>
              <a:gd name="T67" fmla="*/ 717511 h 891394"/>
              <a:gd name="T68" fmla="*/ 171465 w 827074"/>
              <a:gd name="T69" fmla="*/ 660109 h 891394"/>
              <a:gd name="T70" fmla="*/ 152415 w 827074"/>
              <a:gd name="T71" fmla="*/ 631409 h 891394"/>
              <a:gd name="T72" fmla="*/ 133360 w 827074"/>
              <a:gd name="T73" fmla="*/ 574009 h 891394"/>
              <a:gd name="T74" fmla="*/ 76205 w 827074"/>
              <a:gd name="T75" fmla="*/ 526175 h 891394"/>
              <a:gd name="T76" fmla="*/ 47630 w 827074"/>
              <a:gd name="T77" fmla="*/ 507040 h 891394"/>
              <a:gd name="T78" fmla="*/ 28575 w 827074"/>
              <a:gd name="T79" fmla="*/ 478340 h 891394"/>
              <a:gd name="T80" fmla="*/ 9525 w 827074"/>
              <a:gd name="T81" fmla="*/ 373105 h 891394"/>
              <a:gd name="T82" fmla="*/ 0 w 827074"/>
              <a:gd name="T83" fmla="*/ 315704 h 891394"/>
              <a:gd name="T84" fmla="*/ 38105 w 827074"/>
              <a:gd name="T85" fmla="*/ 258304 h 891394"/>
              <a:gd name="T86" fmla="*/ 57155 w 827074"/>
              <a:gd name="T87" fmla="*/ 229603 h 891394"/>
              <a:gd name="T88" fmla="*/ 28575 w 827074"/>
              <a:gd name="T89" fmla="*/ 210470 h 891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7074"/>
              <a:gd name="T136" fmla="*/ 0 h 891394"/>
              <a:gd name="T137" fmla="*/ 827074 w 827074"/>
              <a:gd name="T138" fmla="*/ 891394 h 8913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7074" h="891394">
                <a:moveTo>
                  <a:pt x="28575" y="209550"/>
                </a:moveTo>
                <a:lnTo>
                  <a:pt x="28575" y="209550"/>
                </a:lnTo>
                <a:cubicBezTo>
                  <a:pt x="31593" y="182388"/>
                  <a:pt x="31668" y="127165"/>
                  <a:pt x="47625" y="95250"/>
                </a:cubicBezTo>
                <a:cubicBezTo>
                  <a:pt x="52745" y="85011"/>
                  <a:pt x="61555" y="76914"/>
                  <a:pt x="66675" y="66675"/>
                </a:cubicBezTo>
                <a:cubicBezTo>
                  <a:pt x="78179" y="43668"/>
                  <a:pt x="72502" y="27723"/>
                  <a:pt x="95250" y="9525"/>
                </a:cubicBezTo>
                <a:cubicBezTo>
                  <a:pt x="103090" y="3253"/>
                  <a:pt x="114300" y="3175"/>
                  <a:pt x="123825" y="0"/>
                </a:cubicBezTo>
                <a:cubicBezTo>
                  <a:pt x="142875" y="6350"/>
                  <a:pt x="161494" y="14180"/>
                  <a:pt x="180975" y="19050"/>
                </a:cubicBezTo>
                <a:cubicBezTo>
                  <a:pt x="193675" y="22225"/>
                  <a:pt x="206536" y="24813"/>
                  <a:pt x="219075" y="28575"/>
                </a:cubicBezTo>
                <a:cubicBezTo>
                  <a:pt x="238309" y="34345"/>
                  <a:pt x="276225" y="47625"/>
                  <a:pt x="276225" y="47625"/>
                </a:cubicBezTo>
                <a:lnTo>
                  <a:pt x="314325" y="104775"/>
                </a:lnTo>
                <a:cubicBezTo>
                  <a:pt x="351075" y="159899"/>
                  <a:pt x="321984" y="132211"/>
                  <a:pt x="428625" y="142875"/>
                </a:cubicBezTo>
                <a:cubicBezTo>
                  <a:pt x="463824" y="195673"/>
                  <a:pt x="427536" y="153912"/>
                  <a:pt x="476250" y="180975"/>
                </a:cubicBezTo>
                <a:cubicBezTo>
                  <a:pt x="496264" y="192094"/>
                  <a:pt x="510949" y="214585"/>
                  <a:pt x="533400" y="219075"/>
                </a:cubicBezTo>
                <a:cubicBezTo>
                  <a:pt x="590870" y="230569"/>
                  <a:pt x="565666" y="223480"/>
                  <a:pt x="609600" y="238125"/>
                </a:cubicBezTo>
                <a:cubicBezTo>
                  <a:pt x="615950" y="247650"/>
                  <a:pt x="624001" y="256239"/>
                  <a:pt x="628650" y="266700"/>
                </a:cubicBezTo>
                <a:cubicBezTo>
                  <a:pt x="636805" y="285050"/>
                  <a:pt x="647700" y="323850"/>
                  <a:pt x="647700" y="323850"/>
                </a:cubicBezTo>
                <a:cubicBezTo>
                  <a:pt x="650875" y="365125"/>
                  <a:pt x="644134" y="408402"/>
                  <a:pt x="657225" y="447675"/>
                </a:cubicBezTo>
                <a:cubicBezTo>
                  <a:pt x="660400" y="457200"/>
                  <a:pt x="678700" y="445250"/>
                  <a:pt x="685800" y="438150"/>
                </a:cubicBezTo>
                <a:cubicBezTo>
                  <a:pt x="692900" y="431050"/>
                  <a:pt x="690835" y="418555"/>
                  <a:pt x="695325" y="409575"/>
                </a:cubicBezTo>
                <a:cubicBezTo>
                  <a:pt x="700445" y="399336"/>
                  <a:pt x="709255" y="391239"/>
                  <a:pt x="714375" y="381000"/>
                </a:cubicBezTo>
                <a:cubicBezTo>
                  <a:pt x="718865" y="372020"/>
                  <a:pt x="717628" y="360265"/>
                  <a:pt x="723900" y="352425"/>
                </a:cubicBezTo>
                <a:cubicBezTo>
                  <a:pt x="731051" y="343486"/>
                  <a:pt x="742950" y="339725"/>
                  <a:pt x="752475" y="333375"/>
                </a:cubicBezTo>
                <a:cubicBezTo>
                  <a:pt x="827074" y="358241"/>
                  <a:pt x="793152" y="336704"/>
                  <a:pt x="771525" y="495300"/>
                </a:cubicBezTo>
                <a:cubicBezTo>
                  <a:pt x="768812" y="515196"/>
                  <a:pt x="758825" y="533400"/>
                  <a:pt x="752475" y="552450"/>
                </a:cubicBezTo>
                <a:cubicBezTo>
                  <a:pt x="738810" y="593444"/>
                  <a:pt x="745385" y="571285"/>
                  <a:pt x="733425" y="619125"/>
                </a:cubicBezTo>
                <a:cubicBezTo>
                  <a:pt x="730250" y="663575"/>
                  <a:pt x="730511" y="708405"/>
                  <a:pt x="723900" y="752475"/>
                </a:cubicBezTo>
                <a:cubicBezTo>
                  <a:pt x="720921" y="772333"/>
                  <a:pt x="709720" y="790144"/>
                  <a:pt x="704850" y="809625"/>
                </a:cubicBezTo>
                <a:cubicBezTo>
                  <a:pt x="701675" y="822325"/>
                  <a:pt x="703503" y="837503"/>
                  <a:pt x="695325" y="847725"/>
                </a:cubicBezTo>
                <a:cubicBezTo>
                  <a:pt x="689053" y="855565"/>
                  <a:pt x="676735" y="856199"/>
                  <a:pt x="666750" y="857250"/>
                </a:cubicBezTo>
                <a:cubicBezTo>
                  <a:pt x="616131" y="862578"/>
                  <a:pt x="565150" y="863600"/>
                  <a:pt x="514350" y="866775"/>
                </a:cubicBezTo>
                <a:cubicBezTo>
                  <a:pt x="355660" y="889445"/>
                  <a:pt x="425555" y="891394"/>
                  <a:pt x="304800" y="876300"/>
                </a:cubicBezTo>
                <a:cubicBezTo>
                  <a:pt x="257175" y="844550"/>
                  <a:pt x="282575" y="866775"/>
                  <a:pt x="238125" y="800100"/>
                </a:cubicBezTo>
                <a:cubicBezTo>
                  <a:pt x="231775" y="790575"/>
                  <a:pt x="222695" y="782385"/>
                  <a:pt x="219075" y="771525"/>
                </a:cubicBezTo>
                <a:cubicBezTo>
                  <a:pt x="212725" y="752475"/>
                  <a:pt x="211164" y="731083"/>
                  <a:pt x="200025" y="714375"/>
                </a:cubicBezTo>
                <a:cubicBezTo>
                  <a:pt x="145430" y="632483"/>
                  <a:pt x="210885" y="736095"/>
                  <a:pt x="171450" y="657225"/>
                </a:cubicBezTo>
                <a:cubicBezTo>
                  <a:pt x="166330" y="646986"/>
                  <a:pt x="157049" y="639111"/>
                  <a:pt x="152400" y="628650"/>
                </a:cubicBezTo>
                <a:cubicBezTo>
                  <a:pt x="144245" y="610300"/>
                  <a:pt x="150058" y="582639"/>
                  <a:pt x="133350" y="571500"/>
                </a:cubicBezTo>
                <a:cubicBezTo>
                  <a:pt x="62404" y="524202"/>
                  <a:pt x="149539" y="584991"/>
                  <a:pt x="76200" y="523875"/>
                </a:cubicBezTo>
                <a:cubicBezTo>
                  <a:pt x="67406" y="516546"/>
                  <a:pt x="57150" y="511175"/>
                  <a:pt x="47625" y="504825"/>
                </a:cubicBezTo>
                <a:cubicBezTo>
                  <a:pt x="41275" y="495300"/>
                  <a:pt x="33695" y="486489"/>
                  <a:pt x="28575" y="476250"/>
                </a:cubicBezTo>
                <a:cubicBezTo>
                  <a:pt x="13634" y="446369"/>
                  <a:pt x="13465" y="399056"/>
                  <a:pt x="9525" y="371475"/>
                </a:cubicBezTo>
                <a:cubicBezTo>
                  <a:pt x="6794" y="352356"/>
                  <a:pt x="3175" y="333375"/>
                  <a:pt x="0" y="314325"/>
                </a:cubicBezTo>
                <a:lnTo>
                  <a:pt x="38100" y="257175"/>
                </a:lnTo>
                <a:cubicBezTo>
                  <a:pt x="44450" y="247650"/>
                  <a:pt x="57150" y="240048"/>
                  <a:pt x="57150" y="228600"/>
                </a:cubicBezTo>
                <a:lnTo>
                  <a:pt x="28575" y="209550"/>
                </a:ln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6" name="Полилиния 29">
            <a:hlinkClick r:id="rId27" action="ppaction://hlinksldjump" tooltip="информация о штате Иллинойс"/>
          </p:cNvPr>
          <p:cNvSpPr>
            <a:spLocks/>
          </p:cNvSpPr>
          <p:nvPr/>
        </p:nvSpPr>
        <p:spPr bwMode="auto">
          <a:xfrm>
            <a:off x="5426075" y="3121025"/>
            <a:ext cx="595313" cy="1063625"/>
          </a:xfrm>
          <a:custGeom>
            <a:avLst/>
            <a:gdLst>
              <a:gd name="T0" fmla="*/ 108154 w 594779"/>
              <a:gd name="T1" fmla="*/ 2546 h 1062743"/>
              <a:gd name="T2" fmla="*/ 108154 w 594779"/>
              <a:gd name="T3" fmla="*/ 2546 h 1062743"/>
              <a:gd name="T4" fmla="*/ 500434 w 594779"/>
              <a:gd name="T5" fmla="*/ 12111 h 1062743"/>
              <a:gd name="T6" fmla="*/ 519570 w 594779"/>
              <a:gd name="T7" fmla="*/ 40806 h 1062743"/>
              <a:gd name="T8" fmla="*/ 529138 w 594779"/>
              <a:gd name="T9" fmla="*/ 528599 h 1062743"/>
              <a:gd name="T10" fmla="*/ 538706 w 594779"/>
              <a:gd name="T11" fmla="*/ 557293 h 1062743"/>
              <a:gd name="T12" fmla="*/ 557842 w 594779"/>
              <a:gd name="T13" fmla="*/ 585986 h 1062743"/>
              <a:gd name="T14" fmla="*/ 586545 w 594779"/>
              <a:gd name="T15" fmla="*/ 643374 h 1062743"/>
              <a:gd name="T16" fmla="*/ 576978 w 594779"/>
              <a:gd name="T17" fmla="*/ 767713 h 1062743"/>
              <a:gd name="T18" fmla="*/ 538706 w 594779"/>
              <a:gd name="T19" fmla="*/ 853795 h 1062743"/>
              <a:gd name="T20" fmla="*/ 519570 w 594779"/>
              <a:gd name="T21" fmla="*/ 911182 h 1062743"/>
              <a:gd name="T22" fmla="*/ 500434 w 594779"/>
              <a:gd name="T23" fmla="*/ 978134 h 1062743"/>
              <a:gd name="T24" fmla="*/ 490866 w 594779"/>
              <a:gd name="T25" fmla="*/ 1006828 h 1062743"/>
              <a:gd name="T26" fmla="*/ 462162 w 594779"/>
              <a:gd name="T27" fmla="*/ 1025957 h 1062743"/>
              <a:gd name="T28" fmla="*/ 366485 w 594779"/>
              <a:gd name="T29" fmla="*/ 1045086 h 1062743"/>
              <a:gd name="T30" fmla="*/ 280375 w 594779"/>
              <a:gd name="T31" fmla="*/ 968569 h 1062743"/>
              <a:gd name="T32" fmla="*/ 222967 w 594779"/>
              <a:gd name="T33" fmla="*/ 930311 h 1062743"/>
              <a:gd name="T34" fmla="*/ 194264 w 594779"/>
              <a:gd name="T35" fmla="*/ 911182 h 1062743"/>
              <a:gd name="T36" fmla="*/ 165560 w 594779"/>
              <a:gd name="T37" fmla="*/ 892053 h 1062743"/>
              <a:gd name="T38" fmla="*/ 155993 w 594779"/>
              <a:gd name="T39" fmla="*/ 863359 h 1062743"/>
              <a:gd name="T40" fmla="*/ 127289 w 594779"/>
              <a:gd name="T41" fmla="*/ 710325 h 1062743"/>
              <a:gd name="T42" fmla="*/ 98584 w 594779"/>
              <a:gd name="T43" fmla="*/ 700762 h 1062743"/>
              <a:gd name="T44" fmla="*/ 50745 w 594779"/>
              <a:gd name="T45" fmla="*/ 624245 h 1062743"/>
              <a:gd name="T46" fmla="*/ 2909 w 594779"/>
              <a:gd name="T47" fmla="*/ 538164 h 1062743"/>
              <a:gd name="T48" fmla="*/ 12474 w 594779"/>
              <a:gd name="T49" fmla="*/ 318178 h 1062743"/>
              <a:gd name="T50" fmla="*/ 50745 w 594779"/>
              <a:gd name="T51" fmla="*/ 260790 h 1062743"/>
              <a:gd name="T52" fmla="*/ 60314 w 594779"/>
              <a:gd name="T53" fmla="*/ 232096 h 1062743"/>
              <a:gd name="T54" fmla="*/ 79449 w 594779"/>
              <a:gd name="T55" fmla="*/ 203402 h 1062743"/>
              <a:gd name="T56" fmla="*/ 89019 w 594779"/>
              <a:gd name="T57" fmla="*/ 174709 h 1062743"/>
              <a:gd name="T58" fmla="*/ 108154 w 594779"/>
              <a:gd name="T59" fmla="*/ 146016 h 1062743"/>
              <a:gd name="T60" fmla="*/ 127289 w 594779"/>
              <a:gd name="T61" fmla="*/ 88626 h 1062743"/>
              <a:gd name="T62" fmla="*/ 136857 w 594779"/>
              <a:gd name="T63" fmla="*/ 59936 h 1062743"/>
              <a:gd name="T64" fmla="*/ 127289 w 594779"/>
              <a:gd name="T65" fmla="*/ 31241 h 1062743"/>
              <a:gd name="T66" fmla="*/ 108154 w 594779"/>
              <a:gd name="T67" fmla="*/ 2546 h 1062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4779"/>
              <a:gd name="T103" fmla="*/ 0 h 1062743"/>
              <a:gd name="T104" fmla="*/ 594779 w 594779"/>
              <a:gd name="T105" fmla="*/ 1062743 h 10627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4779" h="1062743">
                <a:moveTo>
                  <a:pt x="107669" y="2536"/>
                </a:moveTo>
                <a:lnTo>
                  <a:pt x="107669" y="2536"/>
                </a:lnTo>
                <a:cubicBezTo>
                  <a:pt x="237844" y="5711"/>
                  <a:pt x="368540" y="0"/>
                  <a:pt x="498194" y="12061"/>
                </a:cubicBezTo>
                <a:cubicBezTo>
                  <a:pt x="509592" y="13121"/>
                  <a:pt x="516609" y="29206"/>
                  <a:pt x="517244" y="40636"/>
                </a:cubicBezTo>
                <a:cubicBezTo>
                  <a:pt x="526228" y="202343"/>
                  <a:pt x="520775" y="364566"/>
                  <a:pt x="526769" y="526411"/>
                </a:cubicBezTo>
                <a:cubicBezTo>
                  <a:pt x="527141" y="536444"/>
                  <a:pt x="531804" y="546006"/>
                  <a:pt x="536294" y="554986"/>
                </a:cubicBezTo>
                <a:cubicBezTo>
                  <a:pt x="541414" y="565225"/>
                  <a:pt x="550224" y="573322"/>
                  <a:pt x="555344" y="583561"/>
                </a:cubicBezTo>
                <a:cubicBezTo>
                  <a:pt x="594779" y="662431"/>
                  <a:pt x="529324" y="558819"/>
                  <a:pt x="583919" y="640711"/>
                </a:cubicBezTo>
                <a:cubicBezTo>
                  <a:pt x="580744" y="681986"/>
                  <a:pt x="580850" y="723646"/>
                  <a:pt x="574394" y="764536"/>
                </a:cubicBezTo>
                <a:cubicBezTo>
                  <a:pt x="560504" y="852507"/>
                  <a:pt x="561477" y="793598"/>
                  <a:pt x="536294" y="850261"/>
                </a:cubicBezTo>
                <a:cubicBezTo>
                  <a:pt x="528139" y="868611"/>
                  <a:pt x="523594" y="888361"/>
                  <a:pt x="517244" y="907411"/>
                </a:cubicBezTo>
                <a:cubicBezTo>
                  <a:pt x="494406" y="975924"/>
                  <a:pt x="522114" y="890365"/>
                  <a:pt x="498194" y="974086"/>
                </a:cubicBezTo>
                <a:cubicBezTo>
                  <a:pt x="495436" y="983740"/>
                  <a:pt x="494941" y="994821"/>
                  <a:pt x="488669" y="1002661"/>
                </a:cubicBezTo>
                <a:cubicBezTo>
                  <a:pt x="481518" y="1011600"/>
                  <a:pt x="470333" y="1016591"/>
                  <a:pt x="460094" y="1021711"/>
                </a:cubicBezTo>
                <a:cubicBezTo>
                  <a:pt x="433495" y="1035011"/>
                  <a:pt x="389415" y="1037251"/>
                  <a:pt x="364844" y="1040761"/>
                </a:cubicBezTo>
                <a:cubicBezTo>
                  <a:pt x="210117" y="1021420"/>
                  <a:pt x="341599" y="1062743"/>
                  <a:pt x="279119" y="964561"/>
                </a:cubicBezTo>
                <a:cubicBezTo>
                  <a:pt x="266827" y="945245"/>
                  <a:pt x="241019" y="939161"/>
                  <a:pt x="221969" y="926461"/>
                </a:cubicBezTo>
                <a:lnTo>
                  <a:pt x="193394" y="907411"/>
                </a:lnTo>
                <a:lnTo>
                  <a:pt x="164819" y="888361"/>
                </a:lnTo>
                <a:cubicBezTo>
                  <a:pt x="161644" y="878836"/>
                  <a:pt x="156539" y="869749"/>
                  <a:pt x="155294" y="859786"/>
                </a:cubicBezTo>
                <a:cubicBezTo>
                  <a:pt x="152437" y="836933"/>
                  <a:pt x="166645" y="739327"/>
                  <a:pt x="126719" y="707386"/>
                </a:cubicBezTo>
                <a:cubicBezTo>
                  <a:pt x="118879" y="701114"/>
                  <a:pt x="107669" y="701036"/>
                  <a:pt x="98144" y="697861"/>
                </a:cubicBezTo>
                <a:cubicBezTo>
                  <a:pt x="75474" y="629851"/>
                  <a:pt x="95802" y="651850"/>
                  <a:pt x="50519" y="621661"/>
                </a:cubicBezTo>
                <a:cubicBezTo>
                  <a:pt x="6850" y="556157"/>
                  <a:pt x="19659" y="586231"/>
                  <a:pt x="2894" y="535936"/>
                </a:cubicBezTo>
                <a:cubicBezTo>
                  <a:pt x="6069" y="462911"/>
                  <a:pt x="0" y="388892"/>
                  <a:pt x="12419" y="316861"/>
                </a:cubicBezTo>
                <a:cubicBezTo>
                  <a:pt x="16309" y="294299"/>
                  <a:pt x="43279" y="281431"/>
                  <a:pt x="50519" y="259711"/>
                </a:cubicBezTo>
                <a:cubicBezTo>
                  <a:pt x="53694" y="250186"/>
                  <a:pt x="55554" y="240116"/>
                  <a:pt x="60044" y="231136"/>
                </a:cubicBezTo>
                <a:cubicBezTo>
                  <a:pt x="65164" y="220897"/>
                  <a:pt x="73974" y="212800"/>
                  <a:pt x="79094" y="202561"/>
                </a:cubicBezTo>
                <a:cubicBezTo>
                  <a:pt x="83584" y="193581"/>
                  <a:pt x="84129" y="182966"/>
                  <a:pt x="88619" y="173986"/>
                </a:cubicBezTo>
                <a:cubicBezTo>
                  <a:pt x="93739" y="163747"/>
                  <a:pt x="103020" y="155872"/>
                  <a:pt x="107669" y="145411"/>
                </a:cubicBezTo>
                <a:cubicBezTo>
                  <a:pt x="115824" y="127061"/>
                  <a:pt x="120369" y="107311"/>
                  <a:pt x="126719" y="88261"/>
                </a:cubicBezTo>
                <a:lnTo>
                  <a:pt x="136244" y="59686"/>
                </a:lnTo>
                <a:cubicBezTo>
                  <a:pt x="133069" y="50161"/>
                  <a:pt x="131209" y="40091"/>
                  <a:pt x="126719" y="31111"/>
                </a:cubicBezTo>
                <a:cubicBezTo>
                  <a:pt x="121599" y="20872"/>
                  <a:pt x="110844" y="7298"/>
                  <a:pt x="107669" y="2536"/>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7" name="Полилиния 30">
            <a:hlinkClick r:id="rId28" action="ppaction://hlinksldjump" tooltip="информация о штате Миссисипи"/>
          </p:cNvPr>
          <p:cNvSpPr>
            <a:spLocks/>
          </p:cNvSpPr>
          <p:nvPr/>
        </p:nvSpPr>
        <p:spPr bwMode="auto">
          <a:xfrm>
            <a:off x="5489575" y="4511675"/>
            <a:ext cx="501650" cy="1012825"/>
          </a:xfrm>
          <a:custGeom>
            <a:avLst/>
            <a:gdLst>
              <a:gd name="T0" fmla="*/ 158810 w 501550"/>
              <a:gd name="T1" fmla="*/ 117758 h 1013503"/>
              <a:gd name="T2" fmla="*/ 158810 w 501550"/>
              <a:gd name="T3" fmla="*/ 117758 h 1013503"/>
              <a:gd name="T4" fmla="*/ 111135 w 501550"/>
              <a:gd name="T5" fmla="*/ 203198 h 1013503"/>
              <a:gd name="T6" fmla="*/ 44395 w 501550"/>
              <a:gd name="T7" fmla="*/ 307623 h 1013503"/>
              <a:gd name="T8" fmla="*/ 34860 w 501550"/>
              <a:gd name="T9" fmla="*/ 336102 h 1013503"/>
              <a:gd name="T10" fmla="*/ 25325 w 501550"/>
              <a:gd name="T11" fmla="*/ 772788 h 1013503"/>
              <a:gd name="T12" fmla="*/ 6255 w 501550"/>
              <a:gd name="T13" fmla="*/ 829747 h 1013503"/>
              <a:gd name="T14" fmla="*/ 15790 w 501550"/>
              <a:gd name="T15" fmla="*/ 877213 h 1013503"/>
              <a:gd name="T16" fmla="*/ 282755 w 501550"/>
              <a:gd name="T17" fmla="*/ 905693 h 1013503"/>
              <a:gd name="T18" fmla="*/ 330430 w 501550"/>
              <a:gd name="T19" fmla="*/ 953159 h 1013503"/>
              <a:gd name="T20" fmla="*/ 378100 w 501550"/>
              <a:gd name="T21" fmla="*/ 1010117 h 1013503"/>
              <a:gd name="T22" fmla="*/ 406705 w 501550"/>
              <a:gd name="T23" fmla="*/ 1000624 h 1013503"/>
              <a:gd name="T24" fmla="*/ 463910 w 501550"/>
              <a:gd name="T25" fmla="*/ 962652 h 1013503"/>
              <a:gd name="T26" fmla="*/ 502050 w 501550"/>
              <a:gd name="T27" fmla="*/ 953159 h 1013503"/>
              <a:gd name="T28" fmla="*/ 492515 w 501550"/>
              <a:gd name="T29" fmla="*/ 753801 h 1013503"/>
              <a:gd name="T30" fmla="*/ 473445 w 501550"/>
              <a:gd name="T31" fmla="*/ 639884 h 1013503"/>
              <a:gd name="T32" fmla="*/ 463910 w 501550"/>
              <a:gd name="T33" fmla="*/ 440527 h 1013503"/>
              <a:gd name="T34" fmla="*/ 463910 w 501550"/>
              <a:gd name="T35" fmla="*/ 89278 h 1013503"/>
              <a:gd name="T36" fmla="*/ 158810 w 501550"/>
              <a:gd name="T37" fmla="*/ 117758 h 10135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1550"/>
              <a:gd name="T58" fmla="*/ 0 h 1013503"/>
              <a:gd name="T59" fmla="*/ 501550 w 501550"/>
              <a:gd name="T60" fmla="*/ 1013503 h 10135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1550" h="1013503">
                <a:moveTo>
                  <a:pt x="158650" y="118153"/>
                </a:moveTo>
                <a:lnTo>
                  <a:pt x="158650" y="118153"/>
                </a:lnTo>
                <a:cubicBezTo>
                  <a:pt x="142775" y="146728"/>
                  <a:pt x="127843" y="175848"/>
                  <a:pt x="111025" y="203878"/>
                </a:cubicBezTo>
                <a:cubicBezTo>
                  <a:pt x="88377" y="241624"/>
                  <a:pt x="63906" y="269541"/>
                  <a:pt x="44350" y="308653"/>
                </a:cubicBezTo>
                <a:cubicBezTo>
                  <a:pt x="39860" y="317633"/>
                  <a:pt x="38000" y="327703"/>
                  <a:pt x="34825" y="337228"/>
                </a:cubicBezTo>
                <a:cubicBezTo>
                  <a:pt x="31650" y="483278"/>
                  <a:pt x="33714" y="629536"/>
                  <a:pt x="25300" y="775378"/>
                </a:cubicBezTo>
                <a:cubicBezTo>
                  <a:pt x="24143" y="795425"/>
                  <a:pt x="6250" y="832528"/>
                  <a:pt x="6250" y="832528"/>
                </a:cubicBezTo>
                <a:cubicBezTo>
                  <a:pt x="9425" y="848403"/>
                  <a:pt x="0" y="876513"/>
                  <a:pt x="15775" y="880153"/>
                </a:cubicBezTo>
                <a:cubicBezTo>
                  <a:pt x="374559" y="962949"/>
                  <a:pt x="172064" y="835120"/>
                  <a:pt x="282475" y="908728"/>
                </a:cubicBezTo>
                <a:cubicBezTo>
                  <a:pt x="317400" y="961115"/>
                  <a:pt x="282475" y="916665"/>
                  <a:pt x="330100" y="956353"/>
                </a:cubicBezTo>
                <a:cubicBezTo>
                  <a:pt x="357602" y="979272"/>
                  <a:pt x="358994" y="985406"/>
                  <a:pt x="377725" y="1013503"/>
                </a:cubicBezTo>
                <a:cubicBezTo>
                  <a:pt x="387250" y="1010328"/>
                  <a:pt x="397523" y="1008854"/>
                  <a:pt x="406300" y="1003978"/>
                </a:cubicBezTo>
                <a:cubicBezTo>
                  <a:pt x="426314" y="992859"/>
                  <a:pt x="441238" y="971431"/>
                  <a:pt x="463450" y="965878"/>
                </a:cubicBezTo>
                <a:lnTo>
                  <a:pt x="501550" y="956353"/>
                </a:lnTo>
                <a:cubicBezTo>
                  <a:pt x="498375" y="889678"/>
                  <a:pt x="496465" y="822931"/>
                  <a:pt x="492025" y="756328"/>
                </a:cubicBezTo>
                <a:cubicBezTo>
                  <a:pt x="486708" y="676575"/>
                  <a:pt x="489735" y="692308"/>
                  <a:pt x="472975" y="642028"/>
                </a:cubicBezTo>
                <a:cubicBezTo>
                  <a:pt x="469800" y="575353"/>
                  <a:pt x="463450" y="508754"/>
                  <a:pt x="463450" y="442003"/>
                </a:cubicBezTo>
                <a:cubicBezTo>
                  <a:pt x="463450" y="0"/>
                  <a:pt x="486248" y="454345"/>
                  <a:pt x="463450" y="89578"/>
                </a:cubicBezTo>
                <a:cubicBezTo>
                  <a:pt x="231711" y="100613"/>
                  <a:pt x="209450" y="113391"/>
                  <a:pt x="158650" y="118153"/>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8" name="Полилиния 31">
            <a:hlinkClick r:id="rId29" action="ppaction://hlinksldjump" tooltip="информация о штате Теннесси"/>
          </p:cNvPr>
          <p:cNvSpPr>
            <a:spLocks/>
          </p:cNvSpPr>
          <p:nvPr/>
        </p:nvSpPr>
        <p:spPr bwMode="auto">
          <a:xfrm>
            <a:off x="5667375" y="4143375"/>
            <a:ext cx="1262063" cy="454025"/>
          </a:xfrm>
          <a:custGeom>
            <a:avLst/>
            <a:gdLst>
              <a:gd name="T0" fmla="*/ 93096 w 1220868"/>
              <a:gd name="T1" fmla="*/ 261789 h 428084"/>
              <a:gd name="T2" fmla="*/ 93096 w 1220868"/>
              <a:gd name="T3" fmla="*/ 261789 h 428084"/>
              <a:gd name="T4" fmla="*/ 58220 w 1220868"/>
              <a:gd name="T5" fmla="*/ 397200 h 428084"/>
              <a:gd name="T6" fmla="*/ 46596 w 1220868"/>
              <a:gd name="T7" fmla="*/ 437822 h 428084"/>
              <a:gd name="T8" fmla="*/ 23347 w 1220868"/>
              <a:gd name="T9" fmla="*/ 478444 h 428084"/>
              <a:gd name="T10" fmla="*/ 23347 w 1220868"/>
              <a:gd name="T11" fmla="*/ 573231 h 428084"/>
              <a:gd name="T12" fmla="*/ 58220 w 1220868"/>
              <a:gd name="T13" fmla="*/ 586772 h 428084"/>
              <a:gd name="T14" fmla="*/ 290710 w 1220868"/>
              <a:gd name="T15" fmla="*/ 573231 h 428084"/>
              <a:gd name="T16" fmla="*/ 418578 w 1220868"/>
              <a:gd name="T17" fmla="*/ 559689 h 428084"/>
              <a:gd name="T18" fmla="*/ 499949 w 1220868"/>
              <a:gd name="T19" fmla="*/ 532608 h 428084"/>
              <a:gd name="T20" fmla="*/ 895180 w 1220868"/>
              <a:gd name="T21" fmla="*/ 573231 h 428084"/>
              <a:gd name="T22" fmla="*/ 930054 w 1220868"/>
              <a:gd name="T23" fmla="*/ 546150 h 428084"/>
              <a:gd name="T24" fmla="*/ 999801 w 1220868"/>
              <a:gd name="T25" fmla="*/ 505525 h 428084"/>
              <a:gd name="T26" fmla="*/ 1046298 w 1220868"/>
              <a:gd name="T27" fmla="*/ 424282 h 428084"/>
              <a:gd name="T28" fmla="*/ 1081170 w 1220868"/>
              <a:gd name="T29" fmla="*/ 383659 h 428084"/>
              <a:gd name="T30" fmla="*/ 1127669 w 1220868"/>
              <a:gd name="T31" fmla="*/ 302412 h 428084"/>
              <a:gd name="T32" fmla="*/ 1197416 w 1220868"/>
              <a:gd name="T33" fmla="*/ 261789 h 428084"/>
              <a:gd name="T34" fmla="*/ 1232290 w 1220868"/>
              <a:gd name="T35" fmla="*/ 248249 h 428084"/>
              <a:gd name="T36" fmla="*/ 1267162 w 1220868"/>
              <a:gd name="T37" fmla="*/ 221169 h 428084"/>
              <a:gd name="T38" fmla="*/ 1336910 w 1220868"/>
              <a:gd name="T39" fmla="*/ 194086 h 428084"/>
              <a:gd name="T40" fmla="*/ 1360160 w 1220868"/>
              <a:gd name="T41" fmla="*/ 153464 h 428084"/>
              <a:gd name="T42" fmla="*/ 1395032 w 1220868"/>
              <a:gd name="T43" fmla="*/ 126382 h 428084"/>
              <a:gd name="T44" fmla="*/ 1476404 w 1220868"/>
              <a:gd name="T45" fmla="*/ 18055 h 428084"/>
              <a:gd name="T46" fmla="*/ 1429907 w 1220868"/>
              <a:gd name="T47" fmla="*/ 4513 h 428084"/>
              <a:gd name="T48" fmla="*/ 1325286 w 1220868"/>
              <a:gd name="T49" fmla="*/ 58678 h 428084"/>
              <a:gd name="T50" fmla="*/ 1290413 w 1220868"/>
              <a:gd name="T51" fmla="*/ 72219 h 428084"/>
              <a:gd name="T52" fmla="*/ 1174168 w 1220868"/>
              <a:gd name="T53" fmla="*/ 99301 h 428084"/>
              <a:gd name="T54" fmla="*/ 1127669 w 1220868"/>
              <a:gd name="T55" fmla="*/ 126382 h 428084"/>
              <a:gd name="T56" fmla="*/ 930054 w 1220868"/>
              <a:gd name="T57" fmla="*/ 153464 h 428084"/>
              <a:gd name="T58" fmla="*/ 418578 w 1220868"/>
              <a:gd name="T59" fmla="*/ 180547 h 428084"/>
              <a:gd name="T60" fmla="*/ 383707 w 1220868"/>
              <a:gd name="T61" fmla="*/ 221169 h 428084"/>
              <a:gd name="T62" fmla="*/ 93096 w 1220868"/>
              <a:gd name="T63" fmla="*/ 261789 h 4280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0868"/>
              <a:gd name="T97" fmla="*/ 0 h 428084"/>
              <a:gd name="T98" fmla="*/ 1220868 w 1220868"/>
              <a:gd name="T99" fmla="*/ 428084 h 4280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0868" h="428084">
                <a:moveTo>
                  <a:pt x="76281" y="184150"/>
                </a:moveTo>
                <a:lnTo>
                  <a:pt x="76281" y="184150"/>
                </a:lnTo>
                <a:cubicBezTo>
                  <a:pt x="66756" y="215900"/>
                  <a:pt x="57454" y="247718"/>
                  <a:pt x="47706" y="279400"/>
                </a:cubicBezTo>
                <a:cubicBezTo>
                  <a:pt x="44753" y="288996"/>
                  <a:pt x="42671" y="298995"/>
                  <a:pt x="38181" y="307975"/>
                </a:cubicBezTo>
                <a:cubicBezTo>
                  <a:pt x="33061" y="318214"/>
                  <a:pt x="25481" y="327025"/>
                  <a:pt x="19131" y="336550"/>
                </a:cubicBezTo>
                <a:cubicBezTo>
                  <a:pt x="14298" y="355884"/>
                  <a:pt x="0" y="384094"/>
                  <a:pt x="19131" y="403225"/>
                </a:cubicBezTo>
                <a:cubicBezTo>
                  <a:pt x="26231" y="410325"/>
                  <a:pt x="38181" y="409575"/>
                  <a:pt x="47706" y="412750"/>
                </a:cubicBezTo>
                <a:lnTo>
                  <a:pt x="238206" y="403225"/>
                </a:lnTo>
                <a:cubicBezTo>
                  <a:pt x="273202" y="400967"/>
                  <a:pt x="308220" y="398335"/>
                  <a:pt x="342981" y="393700"/>
                </a:cubicBezTo>
                <a:cubicBezTo>
                  <a:pt x="362915" y="391042"/>
                  <a:pt x="390066" y="381180"/>
                  <a:pt x="409656" y="374650"/>
                </a:cubicBezTo>
                <a:cubicBezTo>
                  <a:pt x="572101" y="415261"/>
                  <a:pt x="559492" y="428084"/>
                  <a:pt x="733506" y="403225"/>
                </a:cubicBezTo>
                <a:cubicBezTo>
                  <a:pt x="744839" y="401606"/>
                  <a:pt x="751842" y="389295"/>
                  <a:pt x="762081" y="384175"/>
                </a:cubicBezTo>
                <a:cubicBezTo>
                  <a:pt x="840951" y="344740"/>
                  <a:pt x="737339" y="410195"/>
                  <a:pt x="819231" y="355600"/>
                </a:cubicBezTo>
                <a:cubicBezTo>
                  <a:pt x="831931" y="336550"/>
                  <a:pt x="841142" y="314639"/>
                  <a:pt x="857331" y="298450"/>
                </a:cubicBezTo>
                <a:cubicBezTo>
                  <a:pt x="866856" y="288925"/>
                  <a:pt x="877636" y="280508"/>
                  <a:pt x="885906" y="269875"/>
                </a:cubicBezTo>
                <a:cubicBezTo>
                  <a:pt x="899962" y="251803"/>
                  <a:pt x="902286" y="219965"/>
                  <a:pt x="924006" y="212725"/>
                </a:cubicBezTo>
                <a:cubicBezTo>
                  <a:pt x="995830" y="188784"/>
                  <a:pt x="907298" y="221079"/>
                  <a:pt x="981156" y="184150"/>
                </a:cubicBezTo>
                <a:cubicBezTo>
                  <a:pt x="990136" y="179660"/>
                  <a:pt x="1000751" y="179115"/>
                  <a:pt x="1009731" y="174625"/>
                </a:cubicBezTo>
                <a:cubicBezTo>
                  <a:pt x="1019970" y="169505"/>
                  <a:pt x="1027845" y="160224"/>
                  <a:pt x="1038306" y="155575"/>
                </a:cubicBezTo>
                <a:cubicBezTo>
                  <a:pt x="1056656" y="147420"/>
                  <a:pt x="1095456" y="136525"/>
                  <a:pt x="1095456" y="136525"/>
                </a:cubicBezTo>
                <a:cubicBezTo>
                  <a:pt x="1101806" y="127000"/>
                  <a:pt x="1106411" y="116045"/>
                  <a:pt x="1114506" y="107950"/>
                </a:cubicBezTo>
                <a:cubicBezTo>
                  <a:pt x="1122601" y="99855"/>
                  <a:pt x="1135543" y="97515"/>
                  <a:pt x="1143081" y="88900"/>
                </a:cubicBezTo>
                <a:cubicBezTo>
                  <a:pt x="1220868" y="0"/>
                  <a:pt x="1145462" y="55562"/>
                  <a:pt x="1209756" y="12700"/>
                </a:cubicBezTo>
                <a:cubicBezTo>
                  <a:pt x="1197056" y="9525"/>
                  <a:pt x="1184682" y="1872"/>
                  <a:pt x="1171656" y="3175"/>
                </a:cubicBezTo>
                <a:cubicBezTo>
                  <a:pt x="1110222" y="9318"/>
                  <a:pt x="1127465" y="20508"/>
                  <a:pt x="1085931" y="41275"/>
                </a:cubicBezTo>
                <a:cubicBezTo>
                  <a:pt x="1076951" y="45765"/>
                  <a:pt x="1067139" y="48542"/>
                  <a:pt x="1057356" y="50800"/>
                </a:cubicBezTo>
                <a:cubicBezTo>
                  <a:pt x="1025806" y="58081"/>
                  <a:pt x="993856" y="63500"/>
                  <a:pt x="962106" y="69850"/>
                </a:cubicBezTo>
                <a:cubicBezTo>
                  <a:pt x="949406" y="76200"/>
                  <a:pt x="937057" y="83307"/>
                  <a:pt x="924006" y="88900"/>
                </a:cubicBezTo>
                <a:cubicBezTo>
                  <a:pt x="872225" y="111092"/>
                  <a:pt x="820804" y="104035"/>
                  <a:pt x="762081" y="107950"/>
                </a:cubicBezTo>
                <a:cubicBezTo>
                  <a:pt x="553365" y="121864"/>
                  <a:pt x="603805" y="117685"/>
                  <a:pt x="342981" y="127000"/>
                </a:cubicBezTo>
                <a:cubicBezTo>
                  <a:pt x="333456" y="136525"/>
                  <a:pt x="324754" y="146951"/>
                  <a:pt x="314406" y="155575"/>
                </a:cubicBezTo>
                <a:cubicBezTo>
                  <a:pt x="249278" y="209848"/>
                  <a:pt x="115969" y="179388"/>
                  <a:pt x="76281" y="18415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49" name="Полилиния 32">
            <a:hlinkClick r:id="rId30" action="ppaction://hlinksldjump" tooltip="информация о штате Кентукки"/>
          </p:cNvPr>
          <p:cNvSpPr>
            <a:spLocks/>
          </p:cNvSpPr>
          <p:nvPr/>
        </p:nvSpPr>
        <p:spPr bwMode="auto">
          <a:xfrm>
            <a:off x="5775325" y="3752850"/>
            <a:ext cx="1143000" cy="514350"/>
          </a:xfrm>
          <a:custGeom>
            <a:avLst/>
            <a:gdLst>
              <a:gd name="T0" fmla="*/ 178009 w 1143354"/>
              <a:gd name="T1" fmla="*/ 284748 h 514915"/>
              <a:gd name="T2" fmla="*/ 178009 w 1143354"/>
              <a:gd name="T3" fmla="*/ 284748 h 514915"/>
              <a:gd name="T4" fmla="*/ 139969 w 1143354"/>
              <a:gd name="T5" fmla="*/ 360531 h 514915"/>
              <a:gd name="T6" fmla="*/ 92414 w 1143354"/>
              <a:gd name="T7" fmla="*/ 407894 h 514915"/>
              <a:gd name="T8" fmla="*/ 35354 w 1143354"/>
              <a:gd name="T9" fmla="*/ 417369 h 514915"/>
              <a:gd name="T10" fmla="*/ 6824 w 1143354"/>
              <a:gd name="T11" fmla="*/ 483678 h 514915"/>
              <a:gd name="T12" fmla="*/ 63884 w 1143354"/>
              <a:gd name="T13" fmla="*/ 512096 h 514915"/>
              <a:gd name="T14" fmla="*/ 149479 w 1143354"/>
              <a:gd name="T15" fmla="*/ 502623 h 514915"/>
              <a:gd name="T16" fmla="*/ 178009 w 1143354"/>
              <a:gd name="T17" fmla="*/ 483678 h 514915"/>
              <a:gd name="T18" fmla="*/ 225559 w 1143354"/>
              <a:gd name="T19" fmla="*/ 474205 h 514915"/>
              <a:gd name="T20" fmla="*/ 301642 w 1143354"/>
              <a:gd name="T21" fmla="*/ 455259 h 514915"/>
              <a:gd name="T22" fmla="*/ 463314 w 1143354"/>
              <a:gd name="T23" fmla="*/ 436314 h 514915"/>
              <a:gd name="T24" fmla="*/ 510868 w 1143354"/>
              <a:gd name="T25" fmla="*/ 426841 h 514915"/>
              <a:gd name="T26" fmla="*/ 862747 w 1143354"/>
              <a:gd name="T27" fmla="*/ 417369 h 514915"/>
              <a:gd name="T28" fmla="*/ 891278 w 1143354"/>
              <a:gd name="T29" fmla="*/ 407894 h 514915"/>
              <a:gd name="T30" fmla="*/ 929319 w 1143354"/>
              <a:gd name="T31" fmla="*/ 351058 h 514915"/>
              <a:gd name="T32" fmla="*/ 957849 w 1143354"/>
              <a:gd name="T33" fmla="*/ 313167 h 514915"/>
              <a:gd name="T34" fmla="*/ 967359 w 1143354"/>
              <a:gd name="T35" fmla="*/ 284748 h 514915"/>
              <a:gd name="T36" fmla="*/ 1043441 w 1143354"/>
              <a:gd name="T37" fmla="*/ 218438 h 514915"/>
              <a:gd name="T38" fmla="*/ 1100504 w 1143354"/>
              <a:gd name="T39" fmla="*/ 199492 h 514915"/>
              <a:gd name="T40" fmla="*/ 1024420 w 1143354"/>
              <a:gd name="T41" fmla="*/ 161601 h 514915"/>
              <a:gd name="T42" fmla="*/ 976869 w 1143354"/>
              <a:gd name="T43" fmla="*/ 104764 h 514915"/>
              <a:gd name="T44" fmla="*/ 957849 w 1143354"/>
              <a:gd name="T45" fmla="*/ 47925 h 514915"/>
              <a:gd name="T46" fmla="*/ 815194 w 1143354"/>
              <a:gd name="T47" fmla="*/ 28980 h 514915"/>
              <a:gd name="T48" fmla="*/ 663031 w 1143354"/>
              <a:gd name="T49" fmla="*/ 19509 h 514915"/>
              <a:gd name="T50" fmla="*/ 605969 w 1143354"/>
              <a:gd name="T51" fmla="*/ 47925 h 514915"/>
              <a:gd name="T52" fmla="*/ 596459 w 1143354"/>
              <a:gd name="T53" fmla="*/ 76345 h 514915"/>
              <a:gd name="T54" fmla="*/ 577439 w 1143354"/>
              <a:gd name="T55" fmla="*/ 104764 h 514915"/>
              <a:gd name="T56" fmla="*/ 567929 w 1143354"/>
              <a:gd name="T57" fmla="*/ 133182 h 514915"/>
              <a:gd name="T58" fmla="*/ 529889 w 1143354"/>
              <a:gd name="T59" fmla="*/ 161601 h 514915"/>
              <a:gd name="T60" fmla="*/ 501357 w 1143354"/>
              <a:gd name="T61" fmla="*/ 190019 h 514915"/>
              <a:gd name="T62" fmla="*/ 472824 w 1143354"/>
              <a:gd name="T63" fmla="*/ 208964 h 514915"/>
              <a:gd name="T64" fmla="*/ 406254 w 1143354"/>
              <a:gd name="T65" fmla="*/ 275275 h 514915"/>
              <a:gd name="T66" fmla="*/ 311154 w 1143354"/>
              <a:gd name="T67" fmla="*/ 341585 h 514915"/>
              <a:gd name="T68" fmla="*/ 282619 w 1143354"/>
              <a:gd name="T69" fmla="*/ 351058 h 514915"/>
              <a:gd name="T70" fmla="*/ 216049 w 1143354"/>
              <a:gd name="T71" fmla="*/ 332112 h 514915"/>
              <a:gd name="T72" fmla="*/ 197029 w 1143354"/>
              <a:gd name="T73" fmla="*/ 275275 h 514915"/>
              <a:gd name="T74" fmla="*/ 178009 w 1143354"/>
              <a:gd name="T75" fmla="*/ 284748 h 5149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3354"/>
              <a:gd name="T115" fmla="*/ 0 h 514915"/>
              <a:gd name="T116" fmla="*/ 1143354 w 1143354"/>
              <a:gd name="T117" fmla="*/ 514915 h 5149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3354" h="514915">
                <a:moveTo>
                  <a:pt x="178284" y="286315"/>
                </a:moveTo>
                <a:lnTo>
                  <a:pt x="178284" y="286315"/>
                </a:lnTo>
                <a:cubicBezTo>
                  <a:pt x="165584" y="311715"/>
                  <a:pt x="153782" y="337584"/>
                  <a:pt x="140184" y="362515"/>
                </a:cubicBezTo>
                <a:cubicBezTo>
                  <a:pt x="128895" y="383211"/>
                  <a:pt x="116548" y="402144"/>
                  <a:pt x="92559" y="410140"/>
                </a:cubicBezTo>
                <a:cubicBezTo>
                  <a:pt x="74237" y="416247"/>
                  <a:pt x="54459" y="416490"/>
                  <a:pt x="35409" y="419665"/>
                </a:cubicBezTo>
                <a:cubicBezTo>
                  <a:pt x="25831" y="434032"/>
                  <a:pt x="0" y="465838"/>
                  <a:pt x="6834" y="486340"/>
                </a:cubicBezTo>
                <a:cubicBezTo>
                  <a:pt x="11450" y="500188"/>
                  <a:pt x="52889" y="511217"/>
                  <a:pt x="63984" y="514915"/>
                </a:cubicBezTo>
                <a:cubicBezTo>
                  <a:pt x="92559" y="511740"/>
                  <a:pt x="121817" y="512363"/>
                  <a:pt x="149709" y="505390"/>
                </a:cubicBezTo>
                <a:cubicBezTo>
                  <a:pt x="160815" y="502614"/>
                  <a:pt x="167565" y="490360"/>
                  <a:pt x="178284" y="486340"/>
                </a:cubicBezTo>
                <a:cubicBezTo>
                  <a:pt x="193443" y="480656"/>
                  <a:pt x="210203" y="480742"/>
                  <a:pt x="225909" y="476815"/>
                </a:cubicBezTo>
                <a:cubicBezTo>
                  <a:pt x="280857" y="463078"/>
                  <a:pt x="226878" y="467796"/>
                  <a:pt x="302109" y="457765"/>
                </a:cubicBezTo>
                <a:cubicBezTo>
                  <a:pt x="437532" y="439709"/>
                  <a:pt x="353223" y="457183"/>
                  <a:pt x="464034" y="438715"/>
                </a:cubicBezTo>
                <a:cubicBezTo>
                  <a:pt x="480003" y="436053"/>
                  <a:pt x="495488" y="429960"/>
                  <a:pt x="511659" y="429190"/>
                </a:cubicBezTo>
                <a:cubicBezTo>
                  <a:pt x="629044" y="423600"/>
                  <a:pt x="746609" y="422840"/>
                  <a:pt x="864084" y="419665"/>
                </a:cubicBezTo>
                <a:cubicBezTo>
                  <a:pt x="873609" y="416490"/>
                  <a:pt x="885559" y="417240"/>
                  <a:pt x="892659" y="410140"/>
                </a:cubicBezTo>
                <a:cubicBezTo>
                  <a:pt x="908848" y="393951"/>
                  <a:pt x="917022" y="371306"/>
                  <a:pt x="930759" y="352990"/>
                </a:cubicBezTo>
                <a:lnTo>
                  <a:pt x="959334" y="314890"/>
                </a:lnTo>
                <a:cubicBezTo>
                  <a:pt x="962509" y="305365"/>
                  <a:pt x="964369" y="295295"/>
                  <a:pt x="968859" y="286315"/>
                </a:cubicBezTo>
                <a:cubicBezTo>
                  <a:pt x="984417" y="255200"/>
                  <a:pt x="1010769" y="231070"/>
                  <a:pt x="1045059" y="219640"/>
                </a:cubicBezTo>
                <a:lnTo>
                  <a:pt x="1102209" y="200590"/>
                </a:lnTo>
                <a:cubicBezTo>
                  <a:pt x="1143354" y="138872"/>
                  <a:pt x="1120397" y="191533"/>
                  <a:pt x="1026009" y="162490"/>
                </a:cubicBezTo>
                <a:cubicBezTo>
                  <a:pt x="1014460" y="158937"/>
                  <a:pt x="983557" y="116980"/>
                  <a:pt x="978384" y="105340"/>
                </a:cubicBezTo>
                <a:cubicBezTo>
                  <a:pt x="970229" y="86990"/>
                  <a:pt x="978384" y="54540"/>
                  <a:pt x="959334" y="48190"/>
                </a:cubicBezTo>
                <a:cubicBezTo>
                  <a:pt x="894489" y="26575"/>
                  <a:pt x="940765" y="39499"/>
                  <a:pt x="816459" y="29140"/>
                </a:cubicBezTo>
                <a:cubicBezTo>
                  <a:pt x="729038" y="0"/>
                  <a:pt x="779290" y="8092"/>
                  <a:pt x="664059" y="19615"/>
                </a:cubicBezTo>
                <a:cubicBezTo>
                  <a:pt x="645235" y="25890"/>
                  <a:pt x="620338" y="31404"/>
                  <a:pt x="606909" y="48190"/>
                </a:cubicBezTo>
                <a:cubicBezTo>
                  <a:pt x="600637" y="56030"/>
                  <a:pt x="601874" y="67785"/>
                  <a:pt x="597384" y="76765"/>
                </a:cubicBezTo>
                <a:cubicBezTo>
                  <a:pt x="592264" y="87004"/>
                  <a:pt x="583454" y="95101"/>
                  <a:pt x="578334" y="105340"/>
                </a:cubicBezTo>
                <a:cubicBezTo>
                  <a:pt x="573844" y="114320"/>
                  <a:pt x="575237" y="126202"/>
                  <a:pt x="568809" y="133915"/>
                </a:cubicBezTo>
                <a:cubicBezTo>
                  <a:pt x="558646" y="146111"/>
                  <a:pt x="542762" y="152159"/>
                  <a:pt x="530709" y="162490"/>
                </a:cubicBezTo>
                <a:cubicBezTo>
                  <a:pt x="520482" y="171256"/>
                  <a:pt x="512482" y="182441"/>
                  <a:pt x="502134" y="191065"/>
                </a:cubicBezTo>
                <a:cubicBezTo>
                  <a:pt x="493340" y="198394"/>
                  <a:pt x="482068" y="202457"/>
                  <a:pt x="473559" y="210115"/>
                </a:cubicBezTo>
                <a:cubicBezTo>
                  <a:pt x="450197" y="231141"/>
                  <a:pt x="432029" y="257931"/>
                  <a:pt x="406884" y="276790"/>
                </a:cubicBezTo>
                <a:cubicBezTo>
                  <a:pt x="389496" y="289831"/>
                  <a:pt x="325706" y="338774"/>
                  <a:pt x="311634" y="343465"/>
                </a:cubicBezTo>
                <a:lnTo>
                  <a:pt x="283059" y="352990"/>
                </a:lnTo>
                <a:cubicBezTo>
                  <a:pt x="260834" y="346640"/>
                  <a:pt x="233660" y="349296"/>
                  <a:pt x="216384" y="333940"/>
                </a:cubicBezTo>
                <a:cubicBezTo>
                  <a:pt x="201376" y="320599"/>
                  <a:pt x="211533" y="290989"/>
                  <a:pt x="197334" y="276790"/>
                </a:cubicBezTo>
                <a:lnTo>
                  <a:pt x="178284" y="286315"/>
                </a:ln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0" name="Полилиния 33">
            <a:hlinkClick r:id="rId31" action="ppaction://hlinksldjump" tooltip="информация о штате Мичиган"/>
          </p:cNvPr>
          <p:cNvSpPr>
            <a:spLocks/>
          </p:cNvSpPr>
          <p:nvPr/>
        </p:nvSpPr>
        <p:spPr bwMode="auto">
          <a:xfrm>
            <a:off x="5505450" y="2124075"/>
            <a:ext cx="838200" cy="385763"/>
          </a:xfrm>
          <a:custGeom>
            <a:avLst/>
            <a:gdLst>
              <a:gd name="T0" fmla="*/ 0 w 838329"/>
              <a:gd name="T1" fmla="*/ 164214 h 384402"/>
              <a:gd name="T2" fmla="*/ 0 w 838329"/>
              <a:gd name="T3" fmla="*/ 164214 h 384402"/>
              <a:gd name="T4" fmla="*/ 47590 w 838329"/>
              <a:gd name="T5" fmla="*/ 232079 h 384402"/>
              <a:gd name="T6" fmla="*/ 76140 w 838329"/>
              <a:gd name="T7" fmla="*/ 241774 h 384402"/>
              <a:gd name="T8" fmla="*/ 266495 w 838329"/>
              <a:gd name="T9" fmla="*/ 251469 h 384402"/>
              <a:gd name="T10" fmla="*/ 285530 w 838329"/>
              <a:gd name="T11" fmla="*/ 280553 h 384402"/>
              <a:gd name="T12" fmla="*/ 314085 w 838329"/>
              <a:gd name="T13" fmla="*/ 299943 h 384402"/>
              <a:gd name="T14" fmla="*/ 333120 w 838329"/>
              <a:gd name="T15" fmla="*/ 387196 h 384402"/>
              <a:gd name="T16" fmla="*/ 361670 w 838329"/>
              <a:gd name="T17" fmla="*/ 377501 h 384402"/>
              <a:gd name="T18" fmla="*/ 390225 w 838329"/>
              <a:gd name="T19" fmla="*/ 319334 h 384402"/>
              <a:gd name="T20" fmla="*/ 418780 w 838329"/>
              <a:gd name="T21" fmla="*/ 309638 h 384402"/>
              <a:gd name="T22" fmla="*/ 447330 w 838329"/>
              <a:gd name="T23" fmla="*/ 290248 h 384402"/>
              <a:gd name="T24" fmla="*/ 485400 w 838329"/>
              <a:gd name="T25" fmla="*/ 280553 h 384402"/>
              <a:gd name="T26" fmla="*/ 552025 w 838329"/>
              <a:gd name="T27" fmla="*/ 251469 h 384402"/>
              <a:gd name="T28" fmla="*/ 675755 w 838329"/>
              <a:gd name="T29" fmla="*/ 232079 h 384402"/>
              <a:gd name="T30" fmla="*/ 704310 w 838329"/>
              <a:gd name="T31" fmla="*/ 222385 h 384402"/>
              <a:gd name="T32" fmla="*/ 828039 w 838329"/>
              <a:gd name="T33" fmla="*/ 212689 h 384402"/>
              <a:gd name="T34" fmla="*/ 837555 w 838329"/>
              <a:gd name="T35" fmla="*/ 183605 h 384402"/>
              <a:gd name="T36" fmla="*/ 809001 w 838329"/>
              <a:gd name="T37" fmla="*/ 164214 h 384402"/>
              <a:gd name="T38" fmla="*/ 732860 w 838329"/>
              <a:gd name="T39" fmla="*/ 144826 h 384402"/>
              <a:gd name="T40" fmla="*/ 704310 w 838329"/>
              <a:gd name="T41" fmla="*/ 135131 h 384402"/>
              <a:gd name="T42" fmla="*/ 599615 w 838329"/>
              <a:gd name="T43" fmla="*/ 144826 h 384402"/>
              <a:gd name="T44" fmla="*/ 571060 w 838329"/>
              <a:gd name="T45" fmla="*/ 164214 h 384402"/>
              <a:gd name="T46" fmla="*/ 513955 w 838329"/>
              <a:gd name="T47" fmla="*/ 183605 h 384402"/>
              <a:gd name="T48" fmla="*/ 352155 w 838329"/>
              <a:gd name="T49" fmla="*/ 173910 h 384402"/>
              <a:gd name="T50" fmla="*/ 342635 w 838329"/>
              <a:gd name="T51" fmla="*/ 144826 h 384402"/>
              <a:gd name="T52" fmla="*/ 314085 w 838329"/>
              <a:gd name="T53" fmla="*/ 135131 h 384402"/>
              <a:gd name="T54" fmla="*/ 285530 w 838329"/>
              <a:gd name="T55" fmla="*/ 115741 h 384402"/>
              <a:gd name="T56" fmla="*/ 276015 w 838329"/>
              <a:gd name="T57" fmla="*/ 76964 h 384402"/>
              <a:gd name="T58" fmla="*/ 266495 w 838329"/>
              <a:gd name="T59" fmla="*/ 9099 h 384402"/>
              <a:gd name="T60" fmla="*/ 237940 w 838329"/>
              <a:gd name="T61" fmla="*/ 28488 h 384402"/>
              <a:gd name="T62" fmla="*/ 190355 w 838329"/>
              <a:gd name="T63" fmla="*/ 76964 h 384402"/>
              <a:gd name="T64" fmla="*/ 142765 w 838329"/>
              <a:gd name="T65" fmla="*/ 125436 h 384402"/>
              <a:gd name="T66" fmla="*/ 85660 w 838329"/>
              <a:gd name="T67" fmla="*/ 144826 h 384402"/>
              <a:gd name="T68" fmla="*/ 57105 w 838329"/>
              <a:gd name="T69" fmla="*/ 154520 h 384402"/>
              <a:gd name="T70" fmla="*/ 0 w 838329"/>
              <a:gd name="T71" fmla="*/ 164214 h 3844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8329"/>
              <a:gd name="T109" fmla="*/ 0 h 384402"/>
              <a:gd name="T110" fmla="*/ 838329 w 838329"/>
              <a:gd name="T111" fmla="*/ 384402 h 3844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8329" h="384402">
                <a:moveTo>
                  <a:pt x="0" y="161339"/>
                </a:moveTo>
                <a:lnTo>
                  <a:pt x="0" y="161339"/>
                </a:lnTo>
                <a:cubicBezTo>
                  <a:pt x="15875" y="183564"/>
                  <a:pt x="28312" y="208701"/>
                  <a:pt x="47625" y="228014"/>
                </a:cubicBezTo>
                <a:cubicBezTo>
                  <a:pt x="54725" y="235114"/>
                  <a:pt x="66198" y="236669"/>
                  <a:pt x="76200" y="237539"/>
                </a:cubicBezTo>
                <a:cubicBezTo>
                  <a:pt x="139540" y="243047"/>
                  <a:pt x="203200" y="243889"/>
                  <a:pt x="266700" y="247064"/>
                </a:cubicBezTo>
                <a:cubicBezTo>
                  <a:pt x="273050" y="256589"/>
                  <a:pt x="277655" y="267544"/>
                  <a:pt x="285750" y="275639"/>
                </a:cubicBezTo>
                <a:cubicBezTo>
                  <a:pt x="293845" y="283734"/>
                  <a:pt x="307174" y="285750"/>
                  <a:pt x="314325" y="294689"/>
                </a:cubicBezTo>
                <a:cubicBezTo>
                  <a:pt x="324198" y="307030"/>
                  <a:pt x="333278" y="379829"/>
                  <a:pt x="333375" y="380414"/>
                </a:cubicBezTo>
                <a:cubicBezTo>
                  <a:pt x="342900" y="377239"/>
                  <a:pt x="354850" y="377989"/>
                  <a:pt x="361950" y="370889"/>
                </a:cubicBezTo>
                <a:cubicBezTo>
                  <a:pt x="430972" y="301867"/>
                  <a:pt x="302197" y="384402"/>
                  <a:pt x="390525" y="313739"/>
                </a:cubicBezTo>
                <a:cubicBezTo>
                  <a:pt x="398365" y="307467"/>
                  <a:pt x="410120" y="308704"/>
                  <a:pt x="419100" y="304214"/>
                </a:cubicBezTo>
                <a:cubicBezTo>
                  <a:pt x="429339" y="299094"/>
                  <a:pt x="437153" y="289673"/>
                  <a:pt x="447675" y="285164"/>
                </a:cubicBezTo>
                <a:cubicBezTo>
                  <a:pt x="459707" y="280007"/>
                  <a:pt x="473518" y="280236"/>
                  <a:pt x="485775" y="275639"/>
                </a:cubicBezTo>
                <a:cubicBezTo>
                  <a:pt x="528131" y="259756"/>
                  <a:pt x="513745" y="255665"/>
                  <a:pt x="552450" y="247064"/>
                </a:cubicBezTo>
                <a:cubicBezTo>
                  <a:pt x="576239" y="241778"/>
                  <a:pt x="655006" y="231052"/>
                  <a:pt x="676275" y="228014"/>
                </a:cubicBezTo>
                <a:cubicBezTo>
                  <a:pt x="685800" y="224839"/>
                  <a:pt x="694887" y="219734"/>
                  <a:pt x="704850" y="218489"/>
                </a:cubicBezTo>
                <a:cubicBezTo>
                  <a:pt x="745927" y="213354"/>
                  <a:pt x="788871" y="220337"/>
                  <a:pt x="828675" y="208964"/>
                </a:cubicBezTo>
                <a:cubicBezTo>
                  <a:pt x="838329" y="206206"/>
                  <a:pt x="835025" y="189914"/>
                  <a:pt x="838200" y="180389"/>
                </a:cubicBezTo>
                <a:cubicBezTo>
                  <a:pt x="828675" y="174039"/>
                  <a:pt x="819864" y="166459"/>
                  <a:pt x="809625" y="161339"/>
                </a:cubicBezTo>
                <a:cubicBezTo>
                  <a:pt x="787852" y="150453"/>
                  <a:pt x="755162" y="147723"/>
                  <a:pt x="733425" y="142289"/>
                </a:cubicBezTo>
                <a:cubicBezTo>
                  <a:pt x="723685" y="139854"/>
                  <a:pt x="714375" y="135939"/>
                  <a:pt x="704850" y="132764"/>
                </a:cubicBezTo>
                <a:cubicBezTo>
                  <a:pt x="669925" y="135939"/>
                  <a:pt x="634366" y="134941"/>
                  <a:pt x="600075" y="142289"/>
                </a:cubicBezTo>
                <a:cubicBezTo>
                  <a:pt x="588881" y="144688"/>
                  <a:pt x="581961" y="156690"/>
                  <a:pt x="571500" y="161339"/>
                </a:cubicBezTo>
                <a:cubicBezTo>
                  <a:pt x="553150" y="169494"/>
                  <a:pt x="514350" y="180389"/>
                  <a:pt x="514350" y="180389"/>
                </a:cubicBezTo>
                <a:cubicBezTo>
                  <a:pt x="460375" y="177214"/>
                  <a:pt x="405206" y="182593"/>
                  <a:pt x="352425" y="170864"/>
                </a:cubicBezTo>
                <a:cubicBezTo>
                  <a:pt x="342624" y="168686"/>
                  <a:pt x="350000" y="149389"/>
                  <a:pt x="342900" y="142289"/>
                </a:cubicBezTo>
                <a:cubicBezTo>
                  <a:pt x="335800" y="135189"/>
                  <a:pt x="323305" y="137254"/>
                  <a:pt x="314325" y="132764"/>
                </a:cubicBezTo>
                <a:cubicBezTo>
                  <a:pt x="304086" y="127644"/>
                  <a:pt x="295275" y="120064"/>
                  <a:pt x="285750" y="113714"/>
                </a:cubicBezTo>
                <a:cubicBezTo>
                  <a:pt x="282575" y="101014"/>
                  <a:pt x="278567" y="88494"/>
                  <a:pt x="276225" y="75614"/>
                </a:cubicBezTo>
                <a:cubicBezTo>
                  <a:pt x="272209" y="53525"/>
                  <a:pt x="280725" y="26470"/>
                  <a:pt x="266700" y="8939"/>
                </a:cubicBezTo>
                <a:cubicBezTo>
                  <a:pt x="259549" y="0"/>
                  <a:pt x="247650" y="21639"/>
                  <a:pt x="238125" y="27989"/>
                </a:cubicBezTo>
                <a:cubicBezTo>
                  <a:pt x="187325" y="104189"/>
                  <a:pt x="254000" y="12114"/>
                  <a:pt x="190500" y="75614"/>
                </a:cubicBezTo>
                <a:cubicBezTo>
                  <a:pt x="157480" y="108634"/>
                  <a:pt x="188595" y="102919"/>
                  <a:pt x="142875" y="123239"/>
                </a:cubicBezTo>
                <a:cubicBezTo>
                  <a:pt x="124525" y="131394"/>
                  <a:pt x="104775" y="135939"/>
                  <a:pt x="85725" y="142289"/>
                </a:cubicBezTo>
                <a:cubicBezTo>
                  <a:pt x="76200" y="145464"/>
                  <a:pt x="65504" y="146245"/>
                  <a:pt x="57150" y="151814"/>
                </a:cubicBezTo>
                <a:cubicBezTo>
                  <a:pt x="24839" y="173355"/>
                  <a:pt x="9525" y="159752"/>
                  <a:pt x="0" y="161339"/>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1" name="Полилиния 35">
            <a:hlinkClick r:id="rId31" action="ppaction://hlinksldjump" tooltip="информация о штате Мичиган"/>
          </p:cNvPr>
          <p:cNvSpPr>
            <a:spLocks/>
          </p:cNvSpPr>
          <p:nvPr/>
        </p:nvSpPr>
        <p:spPr bwMode="auto">
          <a:xfrm>
            <a:off x="6069013" y="2455863"/>
            <a:ext cx="555625" cy="795337"/>
          </a:xfrm>
          <a:custGeom>
            <a:avLst/>
            <a:gdLst>
              <a:gd name="T0" fmla="*/ 285357 w 554874"/>
              <a:gd name="T1" fmla="*/ 718402 h 794854"/>
              <a:gd name="T2" fmla="*/ 285357 w 554874"/>
              <a:gd name="T3" fmla="*/ 718402 h 794854"/>
              <a:gd name="T4" fmla="*/ 381252 w 554874"/>
              <a:gd name="T5" fmla="*/ 699294 h 794854"/>
              <a:gd name="T6" fmla="*/ 448380 w 554874"/>
              <a:gd name="T7" fmla="*/ 689740 h 794854"/>
              <a:gd name="T8" fmla="*/ 505918 w 554874"/>
              <a:gd name="T9" fmla="*/ 670632 h 794854"/>
              <a:gd name="T10" fmla="*/ 534688 w 554874"/>
              <a:gd name="T11" fmla="*/ 575092 h 794854"/>
              <a:gd name="T12" fmla="*/ 544278 w 554874"/>
              <a:gd name="T13" fmla="*/ 546431 h 794854"/>
              <a:gd name="T14" fmla="*/ 553868 w 554874"/>
              <a:gd name="T15" fmla="*/ 517768 h 794854"/>
              <a:gd name="T16" fmla="*/ 534688 w 554874"/>
              <a:gd name="T17" fmla="*/ 336243 h 794854"/>
              <a:gd name="T18" fmla="*/ 515508 w 554874"/>
              <a:gd name="T19" fmla="*/ 307581 h 794854"/>
              <a:gd name="T20" fmla="*/ 477148 w 554874"/>
              <a:gd name="T21" fmla="*/ 298028 h 794854"/>
              <a:gd name="T22" fmla="*/ 429200 w 554874"/>
              <a:gd name="T23" fmla="*/ 307581 h 794854"/>
              <a:gd name="T24" fmla="*/ 390842 w 554874"/>
              <a:gd name="T25" fmla="*/ 364904 h 794854"/>
              <a:gd name="T26" fmla="*/ 362073 w 554874"/>
              <a:gd name="T27" fmla="*/ 355351 h 794854"/>
              <a:gd name="T28" fmla="*/ 352483 w 554874"/>
              <a:gd name="T29" fmla="*/ 259811 h 794854"/>
              <a:gd name="T30" fmla="*/ 371663 w 554874"/>
              <a:gd name="T31" fmla="*/ 231148 h 794854"/>
              <a:gd name="T32" fmla="*/ 381252 w 554874"/>
              <a:gd name="T33" fmla="*/ 202488 h 794854"/>
              <a:gd name="T34" fmla="*/ 400431 w 554874"/>
              <a:gd name="T35" fmla="*/ 126054 h 794854"/>
              <a:gd name="T36" fmla="*/ 390842 w 554874"/>
              <a:gd name="T37" fmla="*/ 59178 h 794854"/>
              <a:gd name="T38" fmla="*/ 342894 w 554874"/>
              <a:gd name="T39" fmla="*/ 11408 h 794854"/>
              <a:gd name="T40" fmla="*/ 304535 w 554874"/>
              <a:gd name="T41" fmla="*/ 1853 h 794854"/>
              <a:gd name="T42" fmla="*/ 179870 w 554874"/>
              <a:gd name="T43" fmla="*/ 11408 h 794854"/>
              <a:gd name="T44" fmla="*/ 170281 w 554874"/>
              <a:gd name="T45" fmla="*/ 40068 h 794854"/>
              <a:gd name="T46" fmla="*/ 151101 w 554874"/>
              <a:gd name="T47" fmla="*/ 78285 h 794854"/>
              <a:gd name="T48" fmla="*/ 141511 w 554874"/>
              <a:gd name="T49" fmla="*/ 106948 h 794854"/>
              <a:gd name="T50" fmla="*/ 83973 w 554874"/>
              <a:gd name="T51" fmla="*/ 192933 h 794854"/>
              <a:gd name="T52" fmla="*/ 64794 w 554874"/>
              <a:gd name="T53" fmla="*/ 221594 h 794854"/>
              <a:gd name="T54" fmla="*/ 45615 w 554874"/>
              <a:gd name="T55" fmla="*/ 250258 h 794854"/>
              <a:gd name="T56" fmla="*/ 26438 w 554874"/>
              <a:gd name="T57" fmla="*/ 307581 h 794854"/>
              <a:gd name="T58" fmla="*/ 16848 w 554874"/>
              <a:gd name="T59" fmla="*/ 336243 h 794854"/>
              <a:gd name="T60" fmla="*/ 16848 w 554874"/>
              <a:gd name="T61" fmla="*/ 536877 h 794854"/>
              <a:gd name="T62" fmla="*/ 36026 w 554874"/>
              <a:gd name="T63" fmla="*/ 594200 h 794854"/>
              <a:gd name="T64" fmla="*/ 45615 w 554874"/>
              <a:gd name="T65" fmla="*/ 747064 h 794854"/>
              <a:gd name="T66" fmla="*/ 256587 w 554874"/>
              <a:gd name="T67" fmla="*/ 727956 h 794854"/>
              <a:gd name="T68" fmla="*/ 285357 w 554874"/>
              <a:gd name="T69" fmla="*/ 718402 h 794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4874"/>
              <a:gd name="T106" fmla="*/ 0 h 794854"/>
              <a:gd name="T107" fmla="*/ 554874 w 554874"/>
              <a:gd name="T108" fmla="*/ 794854 h 794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4874" h="794854">
                <a:moveTo>
                  <a:pt x="283433" y="716223"/>
                </a:moveTo>
                <a:lnTo>
                  <a:pt x="283433" y="716223"/>
                </a:lnTo>
                <a:cubicBezTo>
                  <a:pt x="315183" y="709873"/>
                  <a:pt x="346797" y="702800"/>
                  <a:pt x="378683" y="697173"/>
                </a:cubicBezTo>
                <a:cubicBezTo>
                  <a:pt x="400792" y="693271"/>
                  <a:pt x="423482" y="692696"/>
                  <a:pt x="445358" y="687648"/>
                </a:cubicBezTo>
                <a:cubicBezTo>
                  <a:pt x="464924" y="683133"/>
                  <a:pt x="502508" y="668598"/>
                  <a:pt x="502508" y="668598"/>
                </a:cubicBezTo>
                <a:cubicBezTo>
                  <a:pt x="516903" y="611017"/>
                  <a:pt x="507893" y="642917"/>
                  <a:pt x="531083" y="573348"/>
                </a:cubicBezTo>
                <a:lnTo>
                  <a:pt x="540608" y="544773"/>
                </a:lnTo>
                <a:lnTo>
                  <a:pt x="550133" y="516198"/>
                </a:lnTo>
                <a:cubicBezTo>
                  <a:pt x="549259" y="502217"/>
                  <a:pt x="554874" y="382804"/>
                  <a:pt x="531083" y="335223"/>
                </a:cubicBezTo>
                <a:cubicBezTo>
                  <a:pt x="525963" y="324984"/>
                  <a:pt x="521558" y="312998"/>
                  <a:pt x="512033" y="306648"/>
                </a:cubicBezTo>
                <a:cubicBezTo>
                  <a:pt x="501141" y="299386"/>
                  <a:pt x="486633" y="300298"/>
                  <a:pt x="473933" y="297123"/>
                </a:cubicBezTo>
                <a:cubicBezTo>
                  <a:pt x="458058" y="300298"/>
                  <a:pt x="439087" y="296709"/>
                  <a:pt x="426308" y="306648"/>
                </a:cubicBezTo>
                <a:cubicBezTo>
                  <a:pt x="408236" y="320704"/>
                  <a:pt x="388208" y="363798"/>
                  <a:pt x="388208" y="363798"/>
                </a:cubicBezTo>
                <a:cubicBezTo>
                  <a:pt x="378683" y="360623"/>
                  <a:pt x="367473" y="360545"/>
                  <a:pt x="359633" y="354273"/>
                </a:cubicBezTo>
                <a:cubicBezTo>
                  <a:pt x="327835" y="328835"/>
                  <a:pt x="339542" y="294244"/>
                  <a:pt x="350108" y="259023"/>
                </a:cubicBezTo>
                <a:cubicBezTo>
                  <a:pt x="353397" y="248058"/>
                  <a:pt x="364038" y="240687"/>
                  <a:pt x="369158" y="230448"/>
                </a:cubicBezTo>
                <a:cubicBezTo>
                  <a:pt x="373648" y="221468"/>
                  <a:pt x="376041" y="211559"/>
                  <a:pt x="378683" y="201873"/>
                </a:cubicBezTo>
                <a:cubicBezTo>
                  <a:pt x="385572" y="176614"/>
                  <a:pt x="397733" y="125673"/>
                  <a:pt x="397733" y="125673"/>
                </a:cubicBezTo>
                <a:cubicBezTo>
                  <a:pt x="394558" y="103448"/>
                  <a:pt x="394659" y="80502"/>
                  <a:pt x="388208" y="58998"/>
                </a:cubicBezTo>
                <a:cubicBezTo>
                  <a:pt x="381962" y="38178"/>
                  <a:pt x="359529" y="19493"/>
                  <a:pt x="340583" y="11373"/>
                </a:cubicBezTo>
                <a:cubicBezTo>
                  <a:pt x="328551" y="6216"/>
                  <a:pt x="315183" y="5023"/>
                  <a:pt x="302483" y="1848"/>
                </a:cubicBezTo>
                <a:cubicBezTo>
                  <a:pt x="261208" y="5023"/>
                  <a:pt x="218462" y="0"/>
                  <a:pt x="178658" y="11373"/>
                </a:cubicBezTo>
                <a:cubicBezTo>
                  <a:pt x="169004" y="14131"/>
                  <a:pt x="173088" y="30720"/>
                  <a:pt x="169133" y="39948"/>
                </a:cubicBezTo>
                <a:cubicBezTo>
                  <a:pt x="163540" y="52999"/>
                  <a:pt x="155676" y="64997"/>
                  <a:pt x="150083" y="78048"/>
                </a:cubicBezTo>
                <a:cubicBezTo>
                  <a:pt x="146128" y="87276"/>
                  <a:pt x="145434" y="97846"/>
                  <a:pt x="140558" y="106623"/>
                </a:cubicBezTo>
                <a:lnTo>
                  <a:pt x="83408" y="192348"/>
                </a:lnTo>
                <a:lnTo>
                  <a:pt x="64358" y="220923"/>
                </a:lnTo>
                <a:cubicBezTo>
                  <a:pt x="58008" y="230448"/>
                  <a:pt x="48928" y="238638"/>
                  <a:pt x="45308" y="249498"/>
                </a:cubicBezTo>
                <a:lnTo>
                  <a:pt x="26258" y="306648"/>
                </a:lnTo>
                <a:lnTo>
                  <a:pt x="16733" y="335223"/>
                </a:lnTo>
                <a:cubicBezTo>
                  <a:pt x="8406" y="426821"/>
                  <a:pt x="0" y="446006"/>
                  <a:pt x="16733" y="535248"/>
                </a:cubicBezTo>
                <a:cubicBezTo>
                  <a:pt x="20434" y="554985"/>
                  <a:pt x="35783" y="592398"/>
                  <a:pt x="35783" y="592398"/>
                </a:cubicBezTo>
                <a:cubicBezTo>
                  <a:pt x="38958" y="643198"/>
                  <a:pt x="4589" y="714259"/>
                  <a:pt x="45308" y="744798"/>
                </a:cubicBezTo>
                <a:cubicBezTo>
                  <a:pt x="112050" y="794854"/>
                  <a:pt x="189627" y="744385"/>
                  <a:pt x="254858" y="725748"/>
                </a:cubicBezTo>
                <a:cubicBezTo>
                  <a:pt x="290891" y="715453"/>
                  <a:pt x="278671" y="717810"/>
                  <a:pt x="283433" y="716223"/>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2" name="Полилиния 36">
            <a:hlinkClick r:id="rId32" action="ppaction://hlinksldjump" tooltip="информация о штате Индиана"/>
          </p:cNvPr>
          <p:cNvSpPr>
            <a:spLocks/>
          </p:cNvSpPr>
          <p:nvPr/>
        </p:nvSpPr>
        <p:spPr bwMode="auto">
          <a:xfrm>
            <a:off x="5972175" y="3228975"/>
            <a:ext cx="400050" cy="792163"/>
          </a:xfrm>
          <a:custGeom>
            <a:avLst/>
            <a:gdLst>
              <a:gd name="T0" fmla="*/ 9525 w 400050"/>
              <a:gd name="T1" fmla="*/ 57325 h 791676"/>
              <a:gd name="T2" fmla="*/ 9525 w 400050"/>
              <a:gd name="T3" fmla="*/ 57325 h 791676"/>
              <a:gd name="T4" fmla="*/ 0 w 400050"/>
              <a:gd name="T5" fmla="*/ 152870 h 791676"/>
              <a:gd name="T6" fmla="*/ 19050 w 400050"/>
              <a:gd name="T7" fmla="*/ 401282 h 791676"/>
              <a:gd name="T8" fmla="*/ 28575 w 400050"/>
              <a:gd name="T9" fmla="*/ 515934 h 791676"/>
              <a:gd name="T10" fmla="*/ 47625 w 400050"/>
              <a:gd name="T11" fmla="*/ 592369 h 791676"/>
              <a:gd name="T12" fmla="*/ 19050 w 400050"/>
              <a:gd name="T13" fmla="*/ 716575 h 791676"/>
              <a:gd name="T14" fmla="*/ 9525 w 400050"/>
              <a:gd name="T15" fmla="*/ 745238 h 791676"/>
              <a:gd name="T16" fmla="*/ 28575 w 400050"/>
              <a:gd name="T17" fmla="*/ 773901 h 791676"/>
              <a:gd name="T18" fmla="*/ 123825 w 400050"/>
              <a:gd name="T19" fmla="*/ 773901 h 791676"/>
              <a:gd name="T20" fmla="*/ 152400 w 400050"/>
              <a:gd name="T21" fmla="*/ 754792 h 791676"/>
              <a:gd name="T22" fmla="*/ 209550 w 400050"/>
              <a:gd name="T23" fmla="*/ 726129 h 791676"/>
              <a:gd name="T24" fmla="*/ 257175 w 400050"/>
              <a:gd name="T25" fmla="*/ 668803 h 791676"/>
              <a:gd name="T26" fmla="*/ 285750 w 400050"/>
              <a:gd name="T27" fmla="*/ 649694 h 791676"/>
              <a:gd name="T28" fmla="*/ 314325 w 400050"/>
              <a:gd name="T29" fmla="*/ 592369 h 791676"/>
              <a:gd name="T30" fmla="*/ 342900 w 400050"/>
              <a:gd name="T31" fmla="*/ 573260 h 791676"/>
              <a:gd name="T32" fmla="*/ 361950 w 400050"/>
              <a:gd name="T33" fmla="*/ 544597 h 791676"/>
              <a:gd name="T34" fmla="*/ 381000 w 400050"/>
              <a:gd name="T35" fmla="*/ 487271 h 791676"/>
              <a:gd name="T36" fmla="*/ 400050 w 400050"/>
              <a:gd name="T37" fmla="*/ 458608 h 791676"/>
              <a:gd name="T38" fmla="*/ 390525 w 400050"/>
              <a:gd name="T39" fmla="*/ 85990 h 791676"/>
              <a:gd name="T40" fmla="*/ 371475 w 400050"/>
              <a:gd name="T41" fmla="*/ 28665 h 791676"/>
              <a:gd name="T42" fmla="*/ 352425 w 400050"/>
              <a:gd name="T43" fmla="*/ 0 h 791676"/>
              <a:gd name="T44" fmla="*/ 161925 w 400050"/>
              <a:gd name="T45" fmla="*/ 9555 h 791676"/>
              <a:gd name="T46" fmla="*/ 133350 w 400050"/>
              <a:gd name="T47" fmla="*/ 19110 h 791676"/>
              <a:gd name="T48" fmla="*/ 9525 w 400050"/>
              <a:gd name="T49" fmla="*/ 57325 h 7916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0050"/>
              <a:gd name="T76" fmla="*/ 0 h 791676"/>
              <a:gd name="T77" fmla="*/ 400050 w 400050"/>
              <a:gd name="T78" fmla="*/ 791676 h 7916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0050" h="791676">
                <a:moveTo>
                  <a:pt x="9525" y="57150"/>
                </a:moveTo>
                <a:lnTo>
                  <a:pt x="9525" y="57150"/>
                </a:lnTo>
                <a:cubicBezTo>
                  <a:pt x="6350" y="88900"/>
                  <a:pt x="0" y="120492"/>
                  <a:pt x="0" y="152400"/>
                </a:cubicBezTo>
                <a:cubicBezTo>
                  <a:pt x="0" y="465086"/>
                  <a:pt x="2259" y="248930"/>
                  <a:pt x="19050" y="400050"/>
                </a:cubicBezTo>
                <a:cubicBezTo>
                  <a:pt x="23272" y="438048"/>
                  <a:pt x="24108" y="476380"/>
                  <a:pt x="28575" y="514350"/>
                </a:cubicBezTo>
                <a:cubicBezTo>
                  <a:pt x="32755" y="549877"/>
                  <a:pt x="37517" y="560225"/>
                  <a:pt x="47625" y="590550"/>
                </a:cubicBezTo>
                <a:cubicBezTo>
                  <a:pt x="35260" y="677104"/>
                  <a:pt x="45200" y="635926"/>
                  <a:pt x="19050" y="714375"/>
                </a:cubicBezTo>
                <a:lnTo>
                  <a:pt x="9525" y="742950"/>
                </a:lnTo>
                <a:cubicBezTo>
                  <a:pt x="15875" y="752475"/>
                  <a:pt x="19636" y="764374"/>
                  <a:pt x="28575" y="771525"/>
                </a:cubicBezTo>
                <a:cubicBezTo>
                  <a:pt x="53764" y="791676"/>
                  <a:pt x="102408" y="774585"/>
                  <a:pt x="123825" y="771525"/>
                </a:cubicBezTo>
                <a:cubicBezTo>
                  <a:pt x="133350" y="765175"/>
                  <a:pt x="142161" y="757595"/>
                  <a:pt x="152400" y="752475"/>
                </a:cubicBezTo>
                <a:cubicBezTo>
                  <a:pt x="195358" y="730996"/>
                  <a:pt x="168604" y="758022"/>
                  <a:pt x="209550" y="723900"/>
                </a:cubicBezTo>
                <a:cubicBezTo>
                  <a:pt x="303175" y="645879"/>
                  <a:pt x="182250" y="741675"/>
                  <a:pt x="257175" y="666750"/>
                </a:cubicBezTo>
                <a:cubicBezTo>
                  <a:pt x="265270" y="658655"/>
                  <a:pt x="276225" y="654050"/>
                  <a:pt x="285750" y="647700"/>
                </a:cubicBezTo>
                <a:cubicBezTo>
                  <a:pt x="293497" y="624459"/>
                  <a:pt x="295861" y="609014"/>
                  <a:pt x="314325" y="590550"/>
                </a:cubicBezTo>
                <a:cubicBezTo>
                  <a:pt x="322420" y="582455"/>
                  <a:pt x="333375" y="577850"/>
                  <a:pt x="342900" y="571500"/>
                </a:cubicBezTo>
                <a:cubicBezTo>
                  <a:pt x="349250" y="561975"/>
                  <a:pt x="357301" y="553386"/>
                  <a:pt x="361950" y="542925"/>
                </a:cubicBezTo>
                <a:cubicBezTo>
                  <a:pt x="370105" y="524575"/>
                  <a:pt x="369861" y="502483"/>
                  <a:pt x="381000" y="485775"/>
                </a:cubicBezTo>
                <a:lnTo>
                  <a:pt x="400050" y="457200"/>
                </a:lnTo>
                <a:cubicBezTo>
                  <a:pt x="396875" y="333375"/>
                  <a:pt x="398764" y="209316"/>
                  <a:pt x="390525" y="85725"/>
                </a:cubicBezTo>
                <a:cubicBezTo>
                  <a:pt x="389189" y="65689"/>
                  <a:pt x="382614" y="45283"/>
                  <a:pt x="371475" y="28575"/>
                </a:cubicBezTo>
                <a:lnTo>
                  <a:pt x="352425" y="0"/>
                </a:lnTo>
                <a:cubicBezTo>
                  <a:pt x="288925" y="3175"/>
                  <a:pt x="225265" y="4017"/>
                  <a:pt x="161925" y="9525"/>
                </a:cubicBezTo>
                <a:cubicBezTo>
                  <a:pt x="151923" y="10395"/>
                  <a:pt x="143289" y="17630"/>
                  <a:pt x="133350" y="19050"/>
                </a:cubicBezTo>
                <a:cubicBezTo>
                  <a:pt x="5236" y="37352"/>
                  <a:pt x="30162" y="50800"/>
                  <a:pt x="9525" y="5715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3" name="Полилиния 37">
            <a:hlinkClick r:id="rId33" action="ppaction://hlinksldjump" tooltip="информация о штате Алабама"/>
          </p:cNvPr>
          <p:cNvSpPr>
            <a:spLocks/>
          </p:cNvSpPr>
          <p:nvPr/>
        </p:nvSpPr>
        <p:spPr bwMode="auto">
          <a:xfrm>
            <a:off x="5975350" y="4562475"/>
            <a:ext cx="584200" cy="942975"/>
          </a:xfrm>
          <a:custGeom>
            <a:avLst/>
            <a:gdLst>
              <a:gd name="T0" fmla="*/ 6963 w 584562"/>
              <a:gd name="T1" fmla="*/ 28575 h 942975"/>
              <a:gd name="T2" fmla="*/ 6963 w 584562"/>
              <a:gd name="T3" fmla="*/ 28575 h 942975"/>
              <a:gd name="T4" fmla="*/ 16458 w 584562"/>
              <a:gd name="T5" fmla="*/ 438150 h 942975"/>
              <a:gd name="T6" fmla="*/ 25953 w 584562"/>
              <a:gd name="T7" fmla="*/ 581025 h 942975"/>
              <a:gd name="T8" fmla="*/ 44943 w 584562"/>
              <a:gd name="T9" fmla="*/ 942975 h 942975"/>
              <a:gd name="T10" fmla="*/ 158889 w 584562"/>
              <a:gd name="T11" fmla="*/ 914400 h 942975"/>
              <a:gd name="T12" fmla="*/ 177882 w 584562"/>
              <a:gd name="T13" fmla="*/ 885825 h 942975"/>
              <a:gd name="T14" fmla="*/ 149393 w 584562"/>
              <a:gd name="T15" fmla="*/ 819150 h 942975"/>
              <a:gd name="T16" fmla="*/ 158889 w 584562"/>
              <a:gd name="T17" fmla="*/ 790575 h 942975"/>
              <a:gd name="T18" fmla="*/ 263342 w 584562"/>
              <a:gd name="T19" fmla="*/ 809625 h 942975"/>
              <a:gd name="T20" fmla="*/ 301323 w 584562"/>
              <a:gd name="T21" fmla="*/ 800100 h 942975"/>
              <a:gd name="T22" fmla="*/ 329809 w 584562"/>
              <a:gd name="T23" fmla="*/ 781050 h 942975"/>
              <a:gd name="T24" fmla="*/ 377288 w 584562"/>
              <a:gd name="T25" fmla="*/ 771525 h 942975"/>
              <a:gd name="T26" fmla="*/ 405774 w 584562"/>
              <a:gd name="T27" fmla="*/ 762000 h 942975"/>
              <a:gd name="T28" fmla="*/ 538712 w 584562"/>
              <a:gd name="T29" fmla="*/ 742950 h 942975"/>
              <a:gd name="T30" fmla="*/ 557703 w 584562"/>
              <a:gd name="T31" fmla="*/ 628650 h 942975"/>
              <a:gd name="T32" fmla="*/ 576694 w 584562"/>
              <a:gd name="T33" fmla="*/ 561975 h 942975"/>
              <a:gd name="T34" fmla="*/ 548207 w 584562"/>
              <a:gd name="T35" fmla="*/ 466725 h 942975"/>
              <a:gd name="T36" fmla="*/ 538712 w 584562"/>
              <a:gd name="T37" fmla="*/ 438150 h 942975"/>
              <a:gd name="T38" fmla="*/ 510225 w 584562"/>
              <a:gd name="T39" fmla="*/ 419100 h 942975"/>
              <a:gd name="T40" fmla="*/ 481738 w 584562"/>
              <a:gd name="T41" fmla="*/ 361950 h 942975"/>
              <a:gd name="T42" fmla="*/ 453252 w 584562"/>
              <a:gd name="T43" fmla="*/ 304800 h 942975"/>
              <a:gd name="T44" fmla="*/ 434261 w 584562"/>
              <a:gd name="T45" fmla="*/ 152400 h 942975"/>
              <a:gd name="T46" fmla="*/ 405774 w 584562"/>
              <a:gd name="T47" fmla="*/ 95250 h 942975"/>
              <a:gd name="T48" fmla="*/ 377288 w 584562"/>
              <a:gd name="T49" fmla="*/ 0 h 942975"/>
              <a:gd name="T50" fmla="*/ 339305 w 584562"/>
              <a:gd name="T51" fmla="*/ 9525 h 942975"/>
              <a:gd name="T52" fmla="*/ 282333 w 584562"/>
              <a:gd name="T53" fmla="*/ 28575 h 942975"/>
              <a:gd name="T54" fmla="*/ 244349 w 584562"/>
              <a:gd name="T55" fmla="*/ 38100 h 942975"/>
              <a:gd name="T56" fmla="*/ 177882 w 584562"/>
              <a:gd name="T57" fmla="*/ 57150 h 942975"/>
              <a:gd name="T58" fmla="*/ 6963 w 584562"/>
              <a:gd name="T59" fmla="*/ 28575 h 9429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4562"/>
              <a:gd name="T91" fmla="*/ 0 h 942975"/>
              <a:gd name="T92" fmla="*/ 584562 w 584562"/>
              <a:gd name="T93" fmla="*/ 942975 h 9429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4562" h="942975">
                <a:moveTo>
                  <a:pt x="6983" y="28575"/>
                </a:moveTo>
                <a:lnTo>
                  <a:pt x="6983" y="28575"/>
                </a:lnTo>
                <a:cubicBezTo>
                  <a:pt x="10158" y="165100"/>
                  <a:pt x="11802" y="301669"/>
                  <a:pt x="16508" y="438150"/>
                </a:cubicBezTo>
                <a:cubicBezTo>
                  <a:pt x="18153" y="485852"/>
                  <a:pt x="24125" y="533332"/>
                  <a:pt x="26033" y="581025"/>
                </a:cubicBezTo>
                <a:cubicBezTo>
                  <a:pt x="40305" y="937816"/>
                  <a:pt x="0" y="807726"/>
                  <a:pt x="45083" y="942975"/>
                </a:cubicBezTo>
                <a:cubicBezTo>
                  <a:pt x="120555" y="917818"/>
                  <a:pt x="82426" y="927226"/>
                  <a:pt x="159383" y="914400"/>
                </a:cubicBezTo>
                <a:cubicBezTo>
                  <a:pt x="165733" y="904875"/>
                  <a:pt x="176814" y="897158"/>
                  <a:pt x="178433" y="885825"/>
                </a:cubicBezTo>
                <a:cubicBezTo>
                  <a:pt x="182051" y="860498"/>
                  <a:pt x="162248" y="837735"/>
                  <a:pt x="149858" y="819150"/>
                </a:cubicBezTo>
                <a:cubicBezTo>
                  <a:pt x="153033" y="809625"/>
                  <a:pt x="149582" y="792753"/>
                  <a:pt x="159383" y="790575"/>
                </a:cubicBezTo>
                <a:cubicBezTo>
                  <a:pt x="191694" y="783395"/>
                  <a:pt x="232421" y="799046"/>
                  <a:pt x="264158" y="809625"/>
                </a:cubicBezTo>
                <a:cubicBezTo>
                  <a:pt x="276858" y="806450"/>
                  <a:pt x="290226" y="805257"/>
                  <a:pt x="302258" y="800100"/>
                </a:cubicBezTo>
                <a:cubicBezTo>
                  <a:pt x="312780" y="795591"/>
                  <a:pt x="320114" y="785070"/>
                  <a:pt x="330833" y="781050"/>
                </a:cubicBezTo>
                <a:cubicBezTo>
                  <a:pt x="345992" y="775366"/>
                  <a:pt x="362752" y="775452"/>
                  <a:pt x="378458" y="771525"/>
                </a:cubicBezTo>
                <a:cubicBezTo>
                  <a:pt x="388198" y="769090"/>
                  <a:pt x="397232" y="764178"/>
                  <a:pt x="407033" y="762000"/>
                </a:cubicBezTo>
                <a:cubicBezTo>
                  <a:pt x="442347" y="754152"/>
                  <a:pt x="507428" y="747069"/>
                  <a:pt x="540383" y="742950"/>
                </a:cubicBezTo>
                <a:cubicBezTo>
                  <a:pt x="561652" y="679142"/>
                  <a:pt x="541204" y="747140"/>
                  <a:pt x="559433" y="628650"/>
                </a:cubicBezTo>
                <a:cubicBezTo>
                  <a:pt x="562850" y="606438"/>
                  <a:pt x="571370" y="583313"/>
                  <a:pt x="578483" y="561975"/>
                </a:cubicBezTo>
                <a:cubicBezTo>
                  <a:pt x="561161" y="440719"/>
                  <a:pt x="584562" y="536032"/>
                  <a:pt x="549908" y="466725"/>
                </a:cubicBezTo>
                <a:cubicBezTo>
                  <a:pt x="545418" y="457745"/>
                  <a:pt x="546655" y="445990"/>
                  <a:pt x="540383" y="438150"/>
                </a:cubicBezTo>
                <a:cubicBezTo>
                  <a:pt x="533232" y="429211"/>
                  <a:pt x="521333" y="425450"/>
                  <a:pt x="511808" y="419100"/>
                </a:cubicBezTo>
                <a:cubicBezTo>
                  <a:pt x="487867" y="347276"/>
                  <a:pt x="520162" y="435808"/>
                  <a:pt x="483233" y="361950"/>
                </a:cubicBezTo>
                <a:cubicBezTo>
                  <a:pt x="443798" y="283080"/>
                  <a:pt x="509253" y="386692"/>
                  <a:pt x="454658" y="304800"/>
                </a:cubicBezTo>
                <a:cubicBezTo>
                  <a:pt x="431189" y="210922"/>
                  <a:pt x="459864" y="334322"/>
                  <a:pt x="435608" y="152400"/>
                </a:cubicBezTo>
                <a:cubicBezTo>
                  <a:pt x="430645" y="115181"/>
                  <a:pt x="422323" y="129652"/>
                  <a:pt x="407033" y="95250"/>
                </a:cubicBezTo>
                <a:cubicBezTo>
                  <a:pt x="393782" y="65435"/>
                  <a:pt x="386374" y="31665"/>
                  <a:pt x="378458" y="0"/>
                </a:cubicBezTo>
                <a:cubicBezTo>
                  <a:pt x="365758" y="3175"/>
                  <a:pt x="352897" y="5763"/>
                  <a:pt x="340358" y="9525"/>
                </a:cubicBezTo>
                <a:cubicBezTo>
                  <a:pt x="321124" y="15295"/>
                  <a:pt x="302689" y="23705"/>
                  <a:pt x="283208" y="28575"/>
                </a:cubicBezTo>
                <a:cubicBezTo>
                  <a:pt x="270508" y="31750"/>
                  <a:pt x="257695" y="34504"/>
                  <a:pt x="245108" y="38100"/>
                </a:cubicBezTo>
                <a:cubicBezTo>
                  <a:pt x="227227" y="43209"/>
                  <a:pt x="196138" y="56345"/>
                  <a:pt x="178433" y="57150"/>
                </a:cubicBezTo>
                <a:cubicBezTo>
                  <a:pt x="121342" y="59745"/>
                  <a:pt x="35558" y="33337"/>
                  <a:pt x="6983" y="2857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4" name="Полилиния 38">
            <a:hlinkClick r:id="rId34" action="ppaction://hlinksldjump" tooltip="информация о штате Огайо"/>
          </p:cNvPr>
          <p:cNvSpPr>
            <a:spLocks/>
          </p:cNvSpPr>
          <p:nvPr/>
        </p:nvSpPr>
        <p:spPr bwMode="auto">
          <a:xfrm>
            <a:off x="6362700" y="3114675"/>
            <a:ext cx="654050" cy="665163"/>
          </a:xfrm>
          <a:custGeom>
            <a:avLst/>
            <a:gdLst>
              <a:gd name="T0" fmla="*/ 0 w 653722"/>
              <a:gd name="T1" fmla="*/ 75950 h 665598"/>
              <a:gd name="T2" fmla="*/ 0 w 653722"/>
              <a:gd name="T3" fmla="*/ 75950 h 665598"/>
              <a:gd name="T4" fmla="*/ 105040 w 653722"/>
              <a:gd name="T5" fmla="*/ 66457 h 665598"/>
              <a:gd name="T6" fmla="*/ 133685 w 653722"/>
              <a:gd name="T7" fmla="*/ 56965 h 665598"/>
              <a:gd name="T8" fmla="*/ 257820 w 653722"/>
              <a:gd name="T9" fmla="*/ 66457 h 665598"/>
              <a:gd name="T10" fmla="*/ 286468 w 653722"/>
              <a:gd name="T11" fmla="*/ 75950 h 665598"/>
              <a:gd name="T12" fmla="*/ 315115 w 653722"/>
              <a:gd name="T13" fmla="*/ 94940 h 665598"/>
              <a:gd name="T14" fmla="*/ 381956 w 653722"/>
              <a:gd name="T15" fmla="*/ 85445 h 665598"/>
              <a:gd name="T16" fmla="*/ 439250 w 653722"/>
              <a:gd name="T17" fmla="*/ 66457 h 665598"/>
              <a:gd name="T18" fmla="*/ 467896 w 653722"/>
              <a:gd name="T19" fmla="*/ 56965 h 665598"/>
              <a:gd name="T20" fmla="*/ 506092 w 653722"/>
              <a:gd name="T21" fmla="*/ 37975 h 665598"/>
              <a:gd name="T22" fmla="*/ 592033 w 653722"/>
              <a:gd name="T23" fmla="*/ 0 h 665598"/>
              <a:gd name="T24" fmla="*/ 611130 w 653722"/>
              <a:gd name="T25" fmla="*/ 28480 h 665598"/>
              <a:gd name="T26" fmla="*/ 630229 w 653722"/>
              <a:gd name="T27" fmla="*/ 180385 h 665598"/>
              <a:gd name="T28" fmla="*/ 611130 w 653722"/>
              <a:gd name="T29" fmla="*/ 408238 h 665598"/>
              <a:gd name="T30" fmla="*/ 553838 w 653722"/>
              <a:gd name="T31" fmla="*/ 474696 h 665598"/>
              <a:gd name="T32" fmla="*/ 515641 w 653722"/>
              <a:gd name="T33" fmla="*/ 531659 h 665598"/>
              <a:gd name="T34" fmla="*/ 486995 w 653722"/>
              <a:gd name="T35" fmla="*/ 560141 h 665598"/>
              <a:gd name="T36" fmla="*/ 439250 w 653722"/>
              <a:gd name="T37" fmla="*/ 607611 h 665598"/>
              <a:gd name="T38" fmla="*/ 334212 w 653722"/>
              <a:gd name="T39" fmla="*/ 626598 h 665598"/>
              <a:gd name="T40" fmla="*/ 305565 w 653722"/>
              <a:gd name="T41" fmla="*/ 645587 h 665598"/>
              <a:gd name="T42" fmla="*/ 143235 w 653722"/>
              <a:gd name="T43" fmla="*/ 645587 h 665598"/>
              <a:gd name="T44" fmla="*/ 124135 w 653722"/>
              <a:gd name="T45" fmla="*/ 617104 h 665598"/>
              <a:gd name="T46" fmla="*/ 95490 w 653722"/>
              <a:gd name="T47" fmla="*/ 598117 h 665598"/>
              <a:gd name="T48" fmla="*/ 57295 w 653722"/>
              <a:gd name="T49" fmla="*/ 541153 h 665598"/>
              <a:gd name="T50" fmla="*/ 38195 w 653722"/>
              <a:gd name="T51" fmla="*/ 256335 h 665598"/>
              <a:gd name="T52" fmla="*/ 19100 w 653722"/>
              <a:gd name="T53" fmla="*/ 189879 h 665598"/>
              <a:gd name="T54" fmla="*/ 0 w 653722"/>
              <a:gd name="T55" fmla="*/ 132915 h 665598"/>
              <a:gd name="T56" fmla="*/ 0 w 653722"/>
              <a:gd name="T57" fmla="*/ 75950 h 6655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3722"/>
              <a:gd name="T88" fmla="*/ 0 h 665598"/>
              <a:gd name="T89" fmla="*/ 653722 w 653722"/>
              <a:gd name="T90" fmla="*/ 665598 h 6655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3722" h="665598">
                <a:moveTo>
                  <a:pt x="0" y="76200"/>
                </a:moveTo>
                <a:lnTo>
                  <a:pt x="0" y="76200"/>
                </a:lnTo>
                <a:cubicBezTo>
                  <a:pt x="34925" y="73025"/>
                  <a:pt x="70058" y="71635"/>
                  <a:pt x="104775" y="66675"/>
                </a:cubicBezTo>
                <a:cubicBezTo>
                  <a:pt x="114714" y="65255"/>
                  <a:pt x="123310" y="57150"/>
                  <a:pt x="133350" y="57150"/>
                </a:cubicBezTo>
                <a:cubicBezTo>
                  <a:pt x="174747" y="57150"/>
                  <a:pt x="215900" y="63500"/>
                  <a:pt x="257175" y="66675"/>
                </a:cubicBezTo>
                <a:cubicBezTo>
                  <a:pt x="266700" y="69850"/>
                  <a:pt x="276770" y="71710"/>
                  <a:pt x="285750" y="76200"/>
                </a:cubicBezTo>
                <a:cubicBezTo>
                  <a:pt x="295989" y="81320"/>
                  <a:pt x="302934" y="94111"/>
                  <a:pt x="314325" y="95250"/>
                </a:cubicBezTo>
                <a:cubicBezTo>
                  <a:pt x="336664" y="97484"/>
                  <a:pt x="358775" y="88900"/>
                  <a:pt x="381000" y="85725"/>
                </a:cubicBezTo>
                <a:lnTo>
                  <a:pt x="438150" y="66675"/>
                </a:lnTo>
                <a:cubicBezTo>
                  <a:pt x="447675" y="63500"/>
                  <a:pt x="457745" y="61640"/>
                  <a:pt x="466725" y="57150"/>
                </a:cubicBezTo>
                <a:cubicBezTo>
                  <a:pt x="479425" y="50800"/>
                  <a:pt x="491642" y="43373"/>
                  <a:pt x="504825" y="38100"/>
                </a:cubicBezTo>
                <a:cubicBezTo>
                  <a:pt x="589838" y="4095"/>
                  <a:pt x="535574" y="36651"/>
                  <a:pt x="590550" y="0"/>
                </a:cubicBezTo>
                <a:cubicBezTo>
                  <a:pt x="596900" y="9525"/>
                  <a:pt x="607490" y="17323"/>
                  <a:pt x="609600" y="28575"/>
                </a:cubicBezTo>
                <a:cubicBezTo>
                  <a:pt x="653722" y="263890"/>
                  <a:pt x="597830" y="88515"/>
                  <a:pt x="628650" y="180975"/>
                </a:cubicBezTo>
                <a:cubicBezTo>
                  <a:pt x="622300" y="257175"/>
                  <a:pt x="620414" y="333879"/>
                  <a:pt x="609600" y="409575"/>
                </a:cubicBezTo>
                <a:cubicBezTo>
                  <a:pt x="602882" y="456603"/>
                  <a:pt x="580184" y="445049"/>
                  <a:pt x="552450" y="476250"/>
                </a:cubicBezTo>
                <a:cubicBezTo>
                  <a:pt x="537239" y="493362"/>
                  <a:pt x="530539" y="517211"/>
                  <a:pt x="514350" y="533400"/>
                </a:cubicBezTo>
                <a:cubicBezTo>
                  <a:pt x="504825" y="542925"/>
                  <a:pt x="494399" y="551627"/>
                  <a:pt x="485775" y="561975"/>
                </a:cubicBezTo>
                <a:cubicBezTo>
                  <a:pt x="458561" y="594632"/>
                  <a:pt x="478064" y="589643"/>
                  <a:pt x="438150" y="609600"/>
                </a:cubicBezTo>
                <a:cubicBezTo>
                  <a:pt x="408784" y="624283"/>
                  <a:pt x="359642" y="625367"/>
                  <a:pt x="333375" y="628650"/>
                </a:cubicBezTo>
                <a:cubicBezTo>
                  <a:pt x="323850" y="635000"/>
                  <a:pt x="315765" y="644411"/>
                  <a:pt x="304800" y="647700"/>
                </a:cubicBezTo>
                <a:cubicBezTo>
                  <a:pt x="245141" y="665598"/>
                  <a:pt x="205599" y="653972"/>
                  <a:pt x="142875" y="647700"/>
                </a:cubicBezTo>
                <a:cubicBezTo>
                  <a:pt x="136525" y="638175"/>
                  <a:pt x="131920" y="627220"/>
                  <a:pt x="123825" y="619125"/>
                </a:cubicBezTo>
                <a:cubicBezTo>
                  <a:pt x="115730" y="611030"/>
                  <a:pt x="102788" y="608690"/>
                  <a:pt x="95250" y="600075"/>
                </a:cubicBezTo>
                <a:cubicBezTo>
                  <a:pt x="80173" y="582845"/>
                  <a:pt x="57150" y="542925"/>
                  <a:pt x="57150" y="542925"/>
                </a:cubicBezTo>
                <a:cubicBezTo>
                  <a:pt x="50800" y="447675"/>
                  <a:pt x="68288" y="347738"/>
                  <a:pt x="38100" y="257175"/>
                </a:cubicBezTo>
                <a:cubicBezTo>
                  <a:pt x="6089" y="161143"/>
                  <a:pt x="54930" y="310101"/>
                  <a:pt x="19050" y="190500"/>
                </a:cubicBezTo>
                <a:cubicBezTo>
                  <a:pt x="13280" y="171266"/>
                  <a:pt x="0" y="153430"/>
                  <a:pt x="0" y="133350"/>
                </a:cubicBezTo>
                <a:lnTo>
                  <a:pt x="0" y="76200"/>
                </a:ln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5" name="Полилиния 39">
            <a:hlinkClick r:id="rId35" action="ppaction://hlinksldjump" tooltip="информация о штате Джорджия"/>
          </p:cNvPr>
          <p:cNvSpPr>
            <a:spLocks/>
          </p:cNvSpPr>
          <p:nvPr/>
        </p:nvSpPr>
        <p:spPr bwMode="auto">
          <a:xfrm>
            <a:off x="6391275" y="4505325"/>
            <a:ext cx="825500" cy="898525"/>
          </a:xfrm>
          <a:custGeom>
            <a:avLst/>
            <a:gdLst>
              <a:gd name="T0" fmla="*/ 0 w 825537"/>
              <a:gd name="T1" fmla="*/ 47858 h 898585"/>
              <a:gd name="T2" fmla="*/ 0 w 825537"/>
              <a:gd name="T3" fmla="*/ 47858 h 898585"/>
              <a:gd name="T4" fmla="*/ 28570 w 825537"/>
              <a:gd name="T5" fmla="*/ 143073 h 898585"/>
              <a:gd name="T6" fmla="*/ 38090 w 825537"/>
              <a:gd name="T7" fmla="*/ 171643 h 898585"/>
              <a:gd name="T8" fmla="*/ 85705 w 825537"/>
              <a:gd name="T9" fmla="*/ 238293 h 898585"/>
              <a:gd name="T10" fmla="*/ 104750 w 825537"/>
              <a:gd name="T11" fmla="*/ 295423 h 898585"/>
              <a:gd name="T12" fmla="*/ 123795 w 825537"/>
              <a:gd name="T13" fmla="*/ 352553 h 898585"/>
              <a:gd name="T14" fmla="*/ 133320 w 825537"/>
              <a:gd name="T15" fmla="*/ 381123 h 898585"/>
              <a:gd name="T16" fmla="*/ 152365 w 825537"/>
              <a:gd name="T17" fmla="*/ 447773 h 898585"/>
              <a:gd name="T18" fmla="*/ 171410 w 825537"/>
              <a:gd name="T19" fmla="*/ 514428 h 898585"/>
              <a:gd name="T20" fmla="*/ 180935 w 825537"/>
              <a:gd name="T21" fmla="*/ 695343 h 898585"/>
              <a:gd name="T22" fmla="*/ 199980 w 825537"/>
              <a:gd name="T23" fmla="*/ 752473 h 898585"/>
              <a:gd name="T24" fmla="*/ 209505 w 825537"/>
              <a:gd name="T25" fmla="*/ 781038 h 898585"/>
              <a:gd name="T26" fmla="*/ 219025 w 825537"/>
              <a:gd name="T27" fmla="*/ 809603 h 898585"/>
              <a:gd name="T28" fmla="*/ 228550 w 825537"/>
              <a:gd name="T29" fmla="*/ 838168 h 898585"/>
              <a:gd name="T30" fmla="*/ 257115 w 825537"/>
              <a:gd name="T31" fmla="*/ 866733 h 898585"/>
              <a:gd name="T32" fmla="*/ 266640 w 825537"/>
              <a:gd name="T33" fmla="*/ 895298 h 898585"/>
              <a:gd name="T34" fmla="*/ 399960 w 825537"/>
              <a:gd name="T35" fmla="*/ 876253 h 898585"/>
              <a:gd name="T36" fmla="*/ 533280 w 825537"/>
              <a:gd name="T37" fmla="*/ 866733 h 898585"/>
              <a:gd name="T38" fmla="*/ 580895 w 825537"/>
              <a:gd name="T39" fmla="*/ 857213 h 898585"/>
              <a:gd name="T40" fmla="*/ 638030 w 825537"/>
              <a:gd name="T41" fmla="*/ 847688 h 898585"/>
              <a:gd name="T42" fmla="*/ 647555 w 825537"/>
              <a:gd name="T43" fmla="*/ 819123 h 898585"/>
              <a:gd name="T44" fmla="*/ 666600 w 825537"/>
              <a:gd name="T45" fmla="*/ 790558 h 898585"/>
              <a:gd name="T46" fmla="*/ 723740 w 825537"/>
              <a:gd name="T47" fmla="*/ 761993 h 898585"/>
              <a:gd name="T48" fmla="*/ 742785 w 825537"/>
              <a:gd name="T49" fmla="*/ 733428 h 898585"/>
              <a:gd name="T50" fmla="*/ 761830 w 825537"/>
              <a:gd name="T51" fmla="*/ 676298 h 898585"/>
              <a:gd name="T52" fmla="*/ 780875 w 825537"/>
              <a:gd name="T53" fmla="*/ 647733 h 898585"/>
              <a:gd name="T54" fmla="*/ 790400 w 825537"/>
              <a:gd name="T55" fmla="*/ 609643 h 898585"/>
              <a:gd name="T56" fmla="*/ 790400 w 825537"/>
              <a:gd name="T57" fmla="*/ 476338 h 898585"/>
              <a:gd name="T58" fmla="*/ 733260 w 825537"/>
              <a:gd name="T59" fmla="*/ 457293 h 898585"/>
              <a:gd name="T60" fmla="*/ 695170 w 825537"/>
              <a:gd name="T61" fmla="*/ 438253 h 898585"/>
              <a:gd name="T62" fmla="*/ 599940 w 825537"/>
              <a:gd name="T63" fmla="*/ 295423 h 898585"/>
              <a:gd name="T64" fmla="*/ 552325 w 825537"/>
              <a:gd name="T65" fmla="*/ 247813 h 898585"/>
              <a:gd name="T66" fmla="*/ 476145 w 825537"/>
              <a:gd name="T67" fmla="*/ 238293 h 898585"/>
              <a:gd name="T68" fmla="*/ 419005 w 825537"/>
              <a:gd name="T69" fmla="*/ 219248 h 898585"/>
              <a:gd name="T70" fmla="*/ 380915 w 825537"/>
              <a:gd name="T71" fmla="*/ 162118 h 898585"/>
              <a:gd name="T72" fmla="*/ 371390 w 825537"/>
              <a:gd name="T73" fmla="*/ 9768 h 898585"/>
              <a:gd name="T74" fmla="*/ 342825 w 825537"/>
              <a:gd name="T75" fmla="*/ 248 h 898585"/>
              <a:gd name="T76" fmla="*/ 190455 w 825537"/>
              <a:gd name="T77" fmla="*/ 9768 h 898585"/>
              <a:gd name="T78" fmla="*/ 123795 w 825537"/>
              <a:gd name="T79" fmla="*/ 19293 h 898585"/>
              <a:gd name="T80" fmla="*/ 38090 w 825537"/>
              <a:gd name="T81" fmla="*/ 57378 h 898585"/>
              <a:gd name="T82" fmla="*/ 0 w 825537"/>
              <a:gd name="T83" fmla="*/ 47858 h 8985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5537"/>
              <a:gd name="T127" fmla="*/ 0 h 898585"/>
              <a:gd name="T128" fmla="*/ 825537 w 825537"/>
              <a:gd name="T129" fmla="*/ 898585 h 8985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5537" h="898585">
                <a:moveTo>
                  <a:pt x="0" y="47873"/>
                </a:moveTo>
                <a:lnTo>
                  <a:pt x="0" y="47873"/>
                </a:lnTo>
                <a:cubicBezTo>
                  <a:pt x="9525" y="79623"/>
                  <a:pt x="18827" y="111441"/>
                  <a:pt x="28575" y="143123"/>
                </a:cubicBezTo>
                <a:cubicBezTo>
                  <a:pt x="31528" y="152719"/>
                  <a:pt x="33119" y="162981"/>
                  <a:pt x="38100" y="171698"/>
                </a:cubicBezTo>
                <a:cubicBezTo>
                  <a:pt x="45136" y="184011"/>
                  <a:pt x="78354" y="221788"/>
                  <a:pt x="85725" y="238373"/>
                </a:cubicBezTo>
                <a:cubicBezTo>
                  <a:pt x="93880" y="256723"/>
                  <a:pt x="98425" y="276473"/>
                  <a:pt x="104775" y="295523"/>
                </a:cubicBezTo>
                <a:lnTo>
                  <a:pt x="123825" y="352673"/>
                </a:lnTo>
                <a:cubicBezTo>
                  <a:pt x="127000" y="362198"/>
                  <a:pt x="130915" y="371508"/>
                  <a:pt x="133350" y="381248"/>
                </a:cubicBezTo>
                <a:cubicBezTo>
                  <a:pt x="163127" y="500355"/>
                  <a:pt x="125071" y="352270"/>
                  <a:pt x="152400" y="447923"/>
                </a:cubicBezTo>
                <a:cubicBezTo>
                  <a:pt x="176320" y="531644"/>
                  <a:pt x="148612" y="446085"/>
                  <a:pt x="171450" y="514598"/>
                </a:cubicBezTo>
                <a:cubicBezTo>
                  <a:pt x="174625" y="574923"/>
                  <a:pt x="173778" y="635595"/>
                  <a:pt x="180975" y="695573"/>
                </a:cubicBezTo>
                <a:cubicBezTo>
                  <a:pt x="183367" y="715510"/>
                  <a:pt x="193675" y="733673"/>
                  <a:pt x="200025" y="752723"/>
                </a:cubicBezTo>
                <a:lnTo>
                  <a:pt x="209550" y="781298"/>
                </a:lnTo>
                <a:lnTo>
                  <a:pt x="219075" y="809873"/>
                </a:lnTo>
                <a:cubicBezTo>
                  <a:pt x="222250" y="819398"/>
                  <a:pt x="221500" y="831348"/>
                  <a:pt x="228600" y="838448"/>
                </a:cubicBezTo>
                <a:lnTo>
                  <a:pt x="257175" y="867023"/>
                </a:lnTo>
                <a:cubicBezTo>
                  <a:pt x="260350" y="876548"/>
                  <a:pt x="256682" y="894930"/>
                  <a:pt x="266700" y="895598"/>
                </a:cubicBezTo>
                <a:cubicBezTo>
                  <a:pt x="311502" y="898585"/>
                  <a:pt x="355263" y="879747"/>
                  <a:pt x="400050" y="876548"/>
                </a:cubicBezTo>
                <a:lnTo>
                  <a:pt x="533400" y="867023"/>
                </a:lnTo>
                <a:lnTo>
                  <a:pt x="581025" y="857498"/>
                </a:lnTo>
                <a:cubicBezTo>
                  <a:pt x="600026" y="854043"/>
                  <a:pt x="621407" y="857555"/>
                  <a:pt x="638175" y="847973"/>
                </a:cubicBezTo>
                <a:cubicBezTo>
                  <a:pt x="646892" y="842992"/>
                  <a:pt x="643210" y="828378"/>
                  <a:pt x="647700" y="819398"/>
                </a:cubicBezTo>
                <a:cubicBezTo>
                  <a:pt x="652820" y="809159"/>
                  <a:pt x="658655" y="798918"/>
                  <a:pt x="666750" y="790823"/>
                </a:cubicBezTo>
                <a:cubicBezTo>
                  <a:pt x="685214" y="772359"/>
                  <a:pt x="700659" y="769995"/>
                  <a:pt x="723900" y="762248"/>
                </a:cubicBezTo>
                <a:cubicBezTo>
                  <a:pt x="730250" y="752723"/>
                  <a:pt x="738301" y="744134"/>
                  <a:pt x="742950" y="733673"/>
                </a:cubicBezTo>
                <a:cubicBezTo>
                  <a:pt x="751105" y="715323"/>
                  <a:pt x="750861" y="693231"/>
                  <a:pt x="762000" y="676523"/>
                </a:cubicBezTo>
                <a:lnTo>
                  <a:pt x="781050" y="647948"/>
                </a:lnTo>
                <a:cubicBezTo>
                  <a:pt x="784225" y="635248"/>
                  <a:pt x="786979" y="622435"/>
                  <a:pt x="790575" y="609848"/>
                </a:cubicBezTo>
                <a:cubicBezTo>
                  <a:pt x="804168" y="562274"/>
                  <a:pt x="825537" y="541427"/>
                  <a:pt x="790575" y="476498"/>
                </a:cubicBezTo>
                <a:cubicBezTo>
                  <a:pt x="781055" y="458818"/>
                  <a:pt x="751386" y="466428"/>
                  <a:pt x="733425" y="457448"/>
                </a:cubicBezTo>
                <a:lnTo>
                  <a:pt x="695325" y="438398"/>
                </a:lnTo>
                <a:lnTo>
                  <a:pt x="600075" y="295523"/>
                </a:lnTo>
                <a:cubicBezTo>
                  <a:pt x="586905" y="275767"/>
                  <a:pt x="578320" y="254954"/>
                  <a:pt x="552450" y="247898"/>
                </a:cubicBezTo>
                <a:cubicBezTo>
                  <a:pt x="527754" y="241163"/>
                  <a:pt x="501650" y="241548"/>
                  <a:pt x="476250" y="238373"/>
                </a:cubicBezTo>
                <a:cubicBezTo>
                  <a:pt x="457200" y="232023"/>
                  <a:pt x="430239" y="236031"/>
                  <a:pt x="419100" y="219323"/>
                </a:cubicBezTo>
                <a:lnTo>
                  <a:pt x="381000" y="162173"/>
                </a:lnTo>
                <a:cubicBezTo>
                  <a:pt x="377825" y="111373"/>
                  <a:pt x="383133" y="59319"/>
                  <a:pt x="371475" y="9773"/>
                </a:cubicBezTo>
                <a:cubicBezTo>
                  <a:pt x="369175" y="0"/>
                  <a:pt x="352940" y="248"/>
                  <a:pt x="342900" y="248"/>
                </a:cubicBezTo>
                <a:cubicBezTo>
                  <a:pt x="292001" y="248"/>
                  <a:pt x="241300" y="6598"/>
                  <a:pt x="190500" y="9773"/>
                </a:cubicBezTo>
                <a:cubicBezTo>
                  <a:pt x="168275" y="12948"/>
                  <a:pt x="145701" y="14250"/>
                  <a:pt x="123825" y="19298"/>
                </a:cubicBezTo>
                <a:cubicBezTo>
                  <a:pt x="86675" y="27871"/>
                  <a:pt x="65790" y="35246"/>
                  <a:pt x="38100" y="57398"/>
                </a:cubicBezTo>
                <a:cubicBezTo>
                  <a:pt x="31088" y="63008"/>
                  <a:pt x="6350" y="49461"/>
                  <a:pt x="0" y="47873"/>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6" name="Полилиния 40">
            <a:hlinkClick r:id="rId36" action="ppaction://hlinksldjump" tooltip="информация о штате Флорида"/>
          </p:cNvPr>
          <p:cNvSpPr>
            <a:spLocks/>
          </p:cNvSpPr>
          <p:nvPr/>
        </p:nvSpPr>
        <p:spPr bwMode="auto">
          <a:xfrm>
            <a:off x="6057900" y="5305425"/>
            <a:ext cx="1468438" cy="1022350"/>
          </a:xfrm>
          <a:custGeom>
            <a:avLst/>
            <a:gdLst>
              <a:gd name="T0" fmla="*/ 113735 w 1468042"/>
              <a:gd name="T1" fmla="*/ 162488 h 1022195"/>
              <a:gd name="T2" fmla="*/ 113735 w 1468042"/>
              <a:gd name="T3" fmla="*/ 162488 h 1022195"/>
              <a:gd name="T4" fmla="*/ 151885 w 1468042"/>
              <a:gd name="T5" fmla="*/ 86228 h 1022195"/>
              <a:gd name="T6" fmla="*/ 180500 w 1468042"/>
              <a:gd name="T7" fmla="*/ 76698 h 1022195"/>
              <a:gd name="T8" fmla="*/ 209110 w 1468042"/>
              <a:gd name="T9" fmla="*/ 57633 h 1022195"/>
              <a:gd name="T10" fmla="*/ 390330 w 1468042"/>
              <a:gd name="T11" fmla="*/ 38568 h 1022195"/>
              <a:gd name="T12" fmla="*/ 514325 w 1468042"/>
              <a:gd name="T13" fmla="*/ 48098 h 1022195"/>
              <a:gd name="T14" fmla="*/ 581090 w 1468042"/>
              <a:gd name="T15" fmla="*/ 86228 h 1022195"/>
              <a:gd name="T16" fmla="*/ 1029365 w 1468042"/>
              <a:gd name="T17" fmla="*/ 95763 h 1022195"/>
              <a:gd name="T18" fmla="*/ 1038905 w 1468042"/>
              <a:gd name="T19" fmla="*/ 67163 h 1022195"/>
              <a:gd name="T20" fmla="*/ 1048442 w 1468042"/>
              <a:gd name="T21" fmla="*/ 9973 h 1022195"/>
              <a:gd name="T22" fmla="*/ 1105670 w 1468042"/>
              <a:gd name="T23" fmla="*/ 29033 h 1022195"/>
              <a:gd name="T24" fmla="*/ 1105670 w 1468042"/>
              <a:gd name="T25" fmla="*/ 210148 h 1022195"/>
              <a:gd name="T26" fmla="*/ 1134285 w 1468042"/>
              <a:gd name="T27" fmla="*/ 229213 h 1022195"/>
              <a:gd name="T28" fmla="*/ 1162898 w 1468042"/>
              <a:gd name="T29" fmla="*/ 257808 h 1022195"/>
              <a:gd name="T30" fmla="*/ 1201050 w 1468042"/>
              <a:gd name="T31" fmla="*/ 315003 h 1022195"/>
              <a:gd name="T32" fmla="*/ 1229663 w 1468042"/>
              <a:gd name="T33" fmla="*/ 343598 h 1022195"/>
              <a:gd name="T34" fmla="*/ 1248739 w 1468042"/>
              <a:gd name="T35" fmla="*/ 372193 h 1022195"/>
              <a:gd name="T36" fmla="*/ 1334580 w 1468042"/>
              <a:gd name="T37" fmla="*/ 419858 h 1022195"/>
              <a:gd name="T38" fmla="*/ 1344116 w 1468042"/>
              <a:gd name="T39" fmla="*/ 457983 h 1022195"/>
              <a:gd name="T40" fmla="*/ 1382268 w 1468042"/>
              <a:gd name="T41" fmla="*/ 515178 h 1022195"/>
              <a:gd name="T42" fmla="*/ 1429957 w 1468042"/>
              <a:gd name="T43" fmla="*/ 591438 h 1022195"/>
              <a:gd name="T44" fmla="*/ 1439495 w 1468042"/>
              <a:gd name="T45" fmla="*/ 686758 h 1022195"/>
              <a:gd name="T46" fmla="*/ 1449033 w 1468042"/>
              <a:gd name="T47" fmla="*/ 724888 h 1022195"/>
              <a:gd name="T48" fmla="*/ 1468109 w 1468042"/>
              <a:gd name="T49" fmla="*/ 801144 h 1022195"/>
              <a:gd name="T50" fmla="*/ 1458570 w 1468042"/>
              <a:gd name="T51" fmla="*/ 1001323 h 1022195"/>
              <a:gd name="T52" fmla="*/ 1429957 w 1468042"/>
              <a:gd name="T53" fmla="*/ 1020388 h 1022195"/>
              <a:gd name="T54" fmla="*/ 1305965 w 1468042"/>
              <a:gd name="T55" fmla="*/ 1010853 h 1022195"/>
              <a:gd name="T56" fmla="*/ 1239200 w 1468042"/>
              <a:gd name="T57" fmla="*/ 982258 h 1022195"/>
              <a:gd name="T58" fmla="*/ 1181975 w 1468042"/>
              <a:gd name="T59" fmla="*/ 944128 h 1022195"/>
              <a:gd name="T60" fmla="*/ 1134285 w 1468042"/>
              <a:gd name="T61" fmla="*/ 858338 h 1022195"/>
              <a:gd name="T62" fmla="*/ 1105670 w 1468042"/>
              <a:gd name="T63" fmla="*/ 829743 h 1022195"/>
              <a:gd name="T64" fmla="*/ 1067520 w 1468042"/>
              <a:gd name="T65" fmla="*/ 772548 h 1022195"/>
              <a:gd name="T66" fmla="*/ 1029365 w 1468042"/>
              <a:gd name="T67" fmla="*/ 715355 h 1022195"/>
              <a:gd name="T68" fmla="*/ 1010290 w 1468042"/>
              <a:gd name="T69" fmla="*/ 686758 h 1022195"/>
              <a:gd name="T70" fmla="*/ 981678 w 1468042"/>
              <a:gd name="T71" fmla="*/ 667693 h 1022195"/>
              <a:gd name="T72" fmla="*/ 972140 w 1468042"/>
              <a:gd name="T73" fmla="*/ 620033 h 1022195"/>
              <a:gd name="T74" fmla="*/ 962601 w 1468042"/>
              <a:gd name="T75" fmla="*/ 591438 h 1022195"/>
              <a:gd name="T76" fmla="*/ 943525 w 1468042"/>
              <a:gd name="T77" fmla="*/ 400793 h 1022195"/>
              <a:gd name="T78" fmla="*/ 933990 w 1468042"/>
              <a:gd name="T79" fmla="*/ 372193 h 1022195"/>
              <a:gd name="T80" fmla="*/ 895836 w 1468042"/>
              <a:gd name="T81" fmla="*/ 315003 h 1022195"/>
              <a:gd name="T82" fmla="*/ 867225 w 1468042"/>
              <a:gd name="T83" fmla="*/ 305468 h 1022195"/>
              <a:gd name="T84" fmla="*/ 848149 w 1468042"/>
              <a:gd name="T85" fmla="*/ 276873 h 1022195"/>
              <a:gd name="T86" fmla="*/ 581090 w 1468042"/>
              <a:gd name="T87" fmla="*/ 229213 h 1022195"/>
              <a:gd name="T88" fmla="*/ 523860 w 1468042"/>
              <a:gd name="T89" fmla="*/ 210148 h 1022195"/>
              <a:gd name="T90" fmla="*/ 495246 w 1468042"/>
              <a:gd name="T91" fmla="*/ 200613 h 1022195"/>
              <a:gd name="T92" fmla="*/ 447560 w 1468042"/>
              <a:gd name="T93" fmla="*/ 191083 h 1022195"/>
              <a:gd name="T94" fmla="*/ 380795 w 1468042"/>
              <a:gd name="T95" fmla="*/ 162488 h 1022195"/>
              <a:gd name="T96" fmla="*/ 352180 w 1468042"/>
              <a:gd name="T97" fmla="*/ 181553 h 1022195"/>
              <a:gd name="T98" fmla="*/ 323565 w 1468042"/>
              <a:gd name="T99" fmla="*/ 191083 h 1022195"/>
              <a:gd name="T100" fmla="*/ 132810 w 1468042"/>
              <a:gd name="T101" fmla="*/ 181553 h 1022195"/>
              <a:gd name="T102" fmla="*/ 113735 w 1468042"/>
              <a:gd name="T103" fmla="*/ 162488 h 10221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68042"/>
              <a:gd name="T157" fmla="*/ 0 h 1022195"/>
              <a:gd name="T158" fmla="*/ 1468042 w 1468042"/>
              <a:gd name="T159" fmla="*/ 1022195 h 10221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68042" h="1022195">
                <a:moveTo>
                  <a:pt x="113580" y="162363"/>
                </a:moveTo>
                <a:lnTo>
                  <a:pt x="113580" y="162363"/>
                </a:lnTo>
                <a:cubicBezTo>
                  <a:pt x="126280" y="136963"/>
                  <a:pt x="134245" y="108579"/>
                  <a:pt x="151680" y="86163"/>
                </a:cubicBezTo>
                <a:cubicBezTo>
                  <a:pt x="157844" y="78238"/>
                  <a:pt x="171275" y="81128"/>
                  <a:pt x="180255" y="76638"/>
                </a:cubicBezTo>
                <a:cubicBezTo>
                  <a:pt x="190494" y="71518"/>
                  <a:pt x="198591" y="62708"/>
                  <a:pt x="208830" y="57588"/>
                </a:cubicBezTo>
                <a:cubicBezTo>
                  <a:pt x="256411" y="33797"/>
                  <a:pt x="375824" y="39412"/>
                  <a:pt x="389805" y="38538"/>
                </a:cubicBezTo>
                <a:cubicBezTo>
                  <a:pt x="431080" y="41713"/>
                  <a:pt x="473469" y="38023"/>
                  <a:pt x="513630" y="48063"/>
                </a:cubicBezTo>
                <a:cubicBezTo>
                  <a:pt x="633420" y="78011"/>
                  <a:pt x="449487" y="81033"/>
                  <a:pt x="580305" y="86163"/>
                </a:cubicBezTo>
                <a:cubicBezTo>
                  <a:pt x="729449" y="92012"/>
                  <a:pt x="878755" y="92513"/>
                  <a:pt x="1027980" y="95688"/>
                </a:cubicBezTo>
                <a:cubicBezTo>
                  <a:pt x="1031155" y="86163"/>
                  <a:pt x="1035327" y="76914"/>
                  <a:pt x="1037505" y="67113"/>
                </a:cubicBezTo>
                <a:cubicBezTo>
                  <a:pt x="1041695" y="48260"/>
                  <a:pt x="1030262" y="19545"/>
                  <a:pt x="1047030" y="9963"/>
                </a:cubicBezTo>
                <a:cubicBezTo>
                  <a:pt x="1064465" y="0"/>
                  <a:pt x="1085130" y="22663"/>
                  <a:pt x="1104180" y="29013"/>
                </a:cubicBezTo>
                <a:cubicBezTo>
                  <a:pt x="1094662" y="95637"/>
                  <a:pt x="1083571" y="137855"/>
                  <a:pt x="1104180" y="209988"/>
                </a:cubicBezTo>
                <a:cubicBezTo>
                  <a:pt x="1107325" y="220995"/>
                  <a:pt x="1123961" y="221709"/>
                  <a:pt x="1132755" y="229038"/>
                </a:cubicBezTo>
                <a:cubicBezTo>
                  <a:pt x="1143103" y="237662"/>
                  <a:pt x="1153060" y="246980"/>
                  <a:pt x="1161330" y="257613"/>
                </a:cubicBezTo>
                <a:cubicBezTo>
                  <a:pt x="1175386" y="275685"/>
                  <a:pt x="1183241" y="298574"/>
                  <a:pt x="1199430" y="314763"/>
                </a:cubicBezTo>
                <a:cubicBezTo>
                  <a:pt x="1208955" y="324288"/>
                  <a:pt x="1219381" y="332990"/>
                  <a:pt x="1228005" y="343338"/>
                </a:cubicBezTo>
                <a:cubicBezTo>
                  <a:pt x="1235334" y="352132"/>
                  <a:pt x="1238440" y="364375"/>
                  <a:pt x="1247055" y="371913"/>
                </a:cubicBezTo>
                <a:cubicBezTo>
                  <a:pt x="1287365" y="407184"/>
                  <a:pt x="1293533" y="406456"/>
                  <a:pt x="1332780" y="419538"/>
                </a:cubicBezTo>
                <a:cubicBezTo>
                  <a:pt x="1335955" y="432238"/>
                  <a:pt x="1336451" y="445929"/>
                  <a:pt x="1342305" y="457638"/>
                </a:cubicBezTo>
                <a:cubicBezTo>
                  <a:pt x="1352544" y="478116"/>
                  <a:pt x="1373165" y="493068"/>
                  <a:pt x="1380405" y="514788"/>
                </a:cubicBezTo>
                <a:cubicBezTo>
                  <a:pt x="1403075" y="582798"/>
                  <a:pt x="1382747" y="560799"/>
                  <a:pt x="1428030" y="590988"/>
                </a:cubicBezTo>
                <a:cubicBezTo>
                  <a:pt x="1431205" y="622738"/>
                  <a:pt x="1433042" y="654650"/>
                  <a:pt x="1437555" y="686238"/>
                </a:cubicBezTo>
                <a:cubicBezTo>
                  <a:pt x="1439406" y="699197"/>
                  <a:pt x="1444240" y="711559"/>
                  <a:pt x="1447080" y="724338"/>
                </a:cubicBezTo>
                <a:cubicBezTo>
                  <a:pt x="1462405" y="793302"/>
                  <a:pt x="1449109" y="749476"/>
                  <a:pt x="1466130" y="800538"/>
                </a:cubicBezTo>
                <a:cubicBezTo>
                  <a:pt x="1462955" y="867213"/>
                  <a:pt x="1468042" y="934800"/>
                  <a:pt x="1456605" y="1000563"/>
                </a:cubicBezTo>
                <a:cubicBezTo>
                  <a:pt x="1454644" y="1011841"/>
                  <a:pt x="1439455" y="1018899"/>
                  <a:pt x="1428030" y="1019613"/>
                </a:cubicBezTo>
                <a:cubicBezTo>
                  <a:pt x="1386714" y="1022195"/>
                  <a:pt x="1345480" y="1013263"/>
                  <a:pt x="1304205" y="1010088"/>
                </a:cubicBezTo>
                <a:cubicBezTo>
                  <a:pt x="1274644" y="1000234"/>
                  <a:pt x="1266955" y="999168"/>
                  <a:pt x="1237530" y="981513"/>
                </a:cubicBezTo>
                <a:cubicBezTo>
                  <a:pt x="1217897" y="969733"/>
                  <a:pt x="1180380" y="943413"/>
                  <a:pt x="1180380" y="943413"/>
                </a:cubicBezTo>
                <a:cubicBezTo>
                  <a:pt x="1168402" y="907480"/>
                  <a:pt x="1165507" y="890440"/>
                  <a:pt x="1132755" y="857688"/>
                </a:cubicBezTo>
                <a:cubicBezTo>
                  <a:pt x="1123230" y="848163"/>
                  <a:pt x="1112450" y="839746"/>
                  <a:pt x="1104180" y="829113"/>
                </a:cubicBezTo>
                <a:cubicBezTo>
                  <a:pt x="1090124" y="811041"/>
                  <a:pt x="1078780" y="791013"/>
                  <a:pt x="1066080" y="771963"/>
                </a:cubicBezTo>
                <a:lnTo>
                  <a:pt x="1027980" y="714813"/>
                </a:lnTo>
                <a:cubicBezTo>
                  <a:pt x="1021630" y="705288"/>
                  <a:pt x="1018455" y="692588"/>
                  <a:pt x="1008930" y="686238"/>
                </a:cubicBezTo>
                <a:lnTo>
                  <a:pt x="980355" y="667188"/>
                </a:lnTo>
                <a:cubicBezTo>
                  <a:pt x="977180" y="651313"/>
                  <a:pt x="974757" y="635269"/>
                  <a:pt x="970830" y="619563"/>
                </a:cubicBezTo>
                <a:cubicBezTo>
                  <a:pt x="968395" y="609823"/>
                  <a:pt x="962414" y="600967"/>
                  <a:pt x="961305" y="590988"/>
                </a:cubicBezTo>
                <a:cubicBezTo>
                  <a:pt x="949117" y="481295"/>
                  <a:pt x="961679" y="478183"/>
                  <a:pt x="942255" y="400488"/>
                </a:cubicBezTo>
                <a:cubicBezTo>
                  <a:pt x="939820" y="390748"/>
                  <a:pt x="937606" y="380690"/>
                  <a:pt x="932730" y="371913"/>
                </a:cubicBezTo>
                <a:cubicBezTo>
                  <a:pt x="921611" y="351899"/>
                  <a:pt x="916350" y="322003"/>
                  <a:pt x="894630" y="314763"/>
                </a:cubicBezTo>
                <a:lnTo>
                  <a:pt x="866055" y="305238"/>
                </a:lnTo>
                <a:cubicBezTo>
                  <a:pt x="859705" y="295713"/>
                  <a:pt x="855620" y="284201"/>
                  <a:pt x="847005" y="276663"/>
                </a:cubicBezTo>
                <a:cubicBezTo>
                  <a:pt x="760640" y="201094"/>
                  <a:pt x="724271" y="235582"/>
                  <a:pt x="580305" y="229038"/>
                </a:cubicBezTo>
                <a:lnTo>
                  <a:pt x="523155" y="209988"/>
                </a:lnTo>
                <a:cubicBezTo>
                  <a:pt x="513630" y="206813"/>
                  <a:pt x="504425" y="202432"/>
                  <a:pt x="494580" y="200463"/>
                </a:cubicBezTo>
                <a:lnTo>
                  <a:pt x="446955" y="190938"/>
                </a:lnTo>
                <a:cubicBezTo>
                  <a:pt x="428370" y="178548"/>
                  <a:pt x="405607" y="158745"/>
                  <a:pt x="380280" y="162363"/>
                </a:cubicBezTo>
                <a:cubicBezTo>
                  <a:pt x="368947" y="163982"/>
                  <a:pt x="361944" y="176293"/>
                  <a:pt x="351705" y="181413"/>
                </a:cubicBezTo>
                <a:cubicBezTo>
                  <a:pt x="342725" y="185903"/>
                  <a:pt x="332655" y="187763"/>
                  <a:pt x="323130" y="190938"/>
                </a:cubicBezTo>
                <a:cubicBezTo>
                  <a:pt x="259630" y="187763"/>
                  <a:pt x="195970" y="186921"/>
                  <a:pt x="132630" y="181413"/>
                </a:cubicBezTo>
                <a:cubicBezTo>
                  <a:pt x="0" y="169880"/>
                  <a:pt x="116755" y="165538"/>
                  <a:pt x="113580" y="162363"/>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7" name="Полилиния 42">
            <a:hlinkClick r:id="rId37" action="ppaction://hlinksldjump" tooltip="информация о штате Нью-Йорк"/>
          </p:cNvPr>
          <p:cNvSpPr>
            <a:spLocks/>
          </p:cNvSpPr>
          <p:nvPr/>
        </p:nvSpPr>
        <p:spPr bwMode="auto">
          <a:xfrm>
            <a:off x="7053263" y="2247900"/>
            <a:ext cx="1198562" cy="896938"/>
          </a:xfrm>
          <a:custGeom>
            <a:avLst/>
            <a:gdLst>
              <a:gd name="T0" fmla="*/ 118666 w 1197778"/>
              <a:gd name="T1" fmla="*/ 506519 h 896337"/>
              <a:gd name="T2" fmla="*/ 118666 w 1197778"/>
              <a:gd name="T3" fmla="*/ 506519 h 896337"/>
              <a:gd name="T4" fmla="*/ 328903 w 1197778"/>
              <a:gd name="T5" fmla="*/ 487406 h 896337"/>
              <a:gd name="T6" fmla="*/ 386239 w 1197778"/>
              <a:gd name="T7" fmla="*/ 468292 h 896337"/>
              <a:gd name="T8" fmla="*/ 434020 w 1197778"/>
              <a:gd name="T9" fmla="*/ 382279 h 896337"/>
              <a:gd name="T10" fmla="*/ 453133 w 1197778"/>
              <a:gd name="T11" fmla="*/ 353608 h 896337"/>
              <a:gd name="T12" fmla="*/ 462689 w 1197778"/>
              <a:gd name="T13" fmla="*/ 181583 h 896337"/>
              <a:gd name="T14" fmla="*/ 491357 w 1197778"/>
              <a:gd name="T15" fmla="*/ 152910 h 896337"/>
              <a:gd name="T16" fmla="*/ 510470 w 1197778"/>
              <a:gd name="T17" fmla="*/ 124240 h 896337"/>
              <a:gd name="T18" fmla="*/ 577364 w 1197778"/>
              <a:gd name="T19" fmla="*/ 76455 h 896337"/>
              <a:gd name="T20" fmla="*/ 606032 w 1197778"/>
              <a:gd name="T21" fmla="*/ 66900 h 896337"/>
              <a:gd name="T22" fmla="*/ 663370 w 1197778"/>
              <a:gd name="T23" fmla="*/ 19115 h 896337"/>
              <a:gd name="T24" fmla="*/ 701595 w 1197778"/>
              <a:gd name="T25" fmla="*/ 0 h 896337"/>
              <a:gd name="T26" fmla="*/ 778045 w 1197778"/>
              <a:gd name="T27" fmla="*/ 9555 h 896337"/>
              <a:gd name="T28" fmla="*/ 797156 w 1197778"/>
              <a:gd name="T29" fmla="*/ 38230 h 896337"/>
              <a:gd name="T30" fmla="*/ 816268 w 1197778"/>
              <a:gd name="T31" fmla="*/ 114685 h 896337"/>
              <a:gd name="T32" fmla="*/ 825825 w 1197778"/>
              <a:gd name="T33" fmla="*/ 152910 h 896337"/>
              <a:gd name="T34" fmla="*/ 835381 w 1197778"/>
              <a:gd name="T35" fmla="*/ 191140 h 896337"/>
              <a:gd name="T36" fmla="*/ 854493 w 1197778"/>
              <a:gd name="T37" fmla="*/ 219810 h 896337"/>
              <a:gd name="T38" fmla="*/ 873606 w 1197778"/>
              <a:gd name="T39" fmla="*/ 315380 h 896337"/>
              <a:gd name="T40" fmla="*/ 892718 w 1197778"/>
              <a:gd name="T41" fmla="*/ 506519 h 896337"/>
              <a:gd name="T42" fmla="*/ 911831 w 1197778"/>
              <a:gd name="T43" fmla="*/ 563862 h 896337"/>
              <a:gd name="T44" fmla="*/ 921387 w 1197778"/>
              <a:gd name="T45" fmla="*/ 592533 h 896337"/>
              <a:gd name="T46" fmla="*/ 930943 w 1197778"/>
              <a:gd name="T47" fmla="*/ 621203 h 896337"/>
              <a:gd name="T48" fmla="*/ 940499 w 1197778"/>
              <a:gd name="T49" fmla="*/ 783672 h 896337"/>
              <a:gd name="T50" fmla="*/ 969168 w 1197778"/>
              <a:gd name="T51" fmla="*/ 802786 h 896337"/>
              <a:gd name="T52" fmla="*/ 1131624 w 1197778"/>
              <a:gd name="T53" fmla="*/ 793229 h 896337"/>
              <a:gd name="T54" fmla="*/ 1150737 w 1197778"/>
              <a:gd name="T55" fmla="*/ 764558 h 896337"/>
              <a:gd name="T56" fmla="*/ 1150737 w 1197778"/>
              <a:gd name="T57" fmla="*/ 821900 h 896337"/>
              <a:gd name="T58" fmla="*/ 1064732 w 1197778"/>
              <a:gd name="T59" fmla="*/ 869685 h 896337"/>
              <a:gd name="T60" fmla="*/ 1036062 w 1197778"/>
              <a:gd name="T61" fmla="*/ 888799 h 896337"/>
              <a:gd name="T62" fmla="*/ 921387 w 1197778"/>
              <a:gd name="T63" fmla="*/ 879242 h 896337"/>
              <a:gd name="T64" fmla="*/ 911831 w 1197778"/>
              <a:gd name="T65" fmla="*/ 812343 h 896337"/>
              <a:gd name="T66" fmla="*/ 892718 w 1197778"/>
              <a:gd name="T67" fmla="*/ 783672 h 896337"/>
              <a:gd name="T68" fmla="*/ 768488 w 1197778"/>
              <a:gd name="T69" fmla="*/ 755002 h 896337"/>
              <a:gd name="T70" fmla="*/ 720706 w 1197778"/>
              <a:gd name="T71" fmla="*/ 707217 h 896337"/>
              <a:gd name="T72" fmla="*/ 711151 w 1197778"/>
              <a:gd name="T73" fmla="*/ 678546 h 896337"/>
              <a:gd name="T74" fmla="*/ 682482 w 1197778"/>
              <a:gd name="T75" fmla="*/ 668988 h 896337"/>
              <a:gd name="T76" fmla="*/ 606032 w 1197778"/>
              <a:gd name="T77" fmla="*/ 678546 h 896337"/>
              <a:gd name="T78" fmla="*/ 577364 w 1197778"/>
              <a:gd name="T79" fmla="*/ 688103 h 896337"/>
              <a:gd name="T80" fmla="*/ 462689 w 1197778"/>
              <a:gd name="T81" fmla="*/ 697660 h 896337"/>
              <a:gd name="T82" fmla="*/ 414908 w 1197778"/>
              <a:gd name="T83" fmla="*/ 707217 h 896337"/>
              <a:gd name="T84" fmla="*/ 357571 w 1197778"/>
              <a:gd name="T85" fmla="*/ 716773 h 896337"/>
              <a:gd name="T86" fmla="*/ 328903 w 1197778"/>
              <a:gd name="T87" fmla="*/ 726330 h 896337"/>
              <a:gd name="T88" fmla="*/ 214228 w 1197778"/>
              <a:gd name="T89" fmla="*/ 745445 h 896337"/>
              <a:gd name="T90" fmla="*/ 185558 w 1197778"/>
              <a:gd name="T91" fmla="*/ 755002 h 896337"/>
              <a:gd name="T92" fmla="*/ 156890 w 1197778"/>
              <a:gd name="T93" fmla="*/ 774115 h 896337"/>
              <a:gd name="T94" fmla="*/ 42218 w 1197778"/>
              <a:gd name="T95" fmla="*/ 764558 h 896337"/>
              <a:gd name="T96" fmla="*/ 80442 w 1197778"/>
              <a:gd name="T97" fmla="*/ 697660 h 896337"/>
              <a:gd name="T98" fmla="*/ 99553 w 1197778"/>
              <a:gd name="T99" fmla="*/ 640318 h 896337"/>
              <a:gd name="T100" fmla="*/ 109108 w 1197778"/>
              <a:gd name="T101" fmla="*/ 611647 h 896337"/>
              <a:gd name="T102" fmla="*/ 118666 w 1197778"/>
              <a:gd name="T103" fmla="*/ 506519 h 896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7778"/>
              <a:gd name="T157" fmla="*/ 0 h 896337"/>
              <a:gd name="T158" fmla="*/ 1197778 w 1197778"/>
              <a:gd name="T159" fmla="*/ 896337 h 896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7778" h="896337">
                <a:moveTo>
                  <a:pt x="118278" y="504825"/>
                </a:moveTo>
                <a:lnTo>
                  <a:pt x="118278" y="504825"/>
                </a:lnTo>
                <a:cubicBezTo>
                  <a:pt x="153799" y="502457"/>
                  <a:pt x="274934" y="497981"/>
                  <a:pt x="327828" y="485775"/>
                </a:cubicBezTo>
                <a:cubicBezTo>
                  <a:pt x="347394" y="481260"/>
                  <a:pt x="384978" y="466725"/>
                  <a:pt x="384978" y="466725"/>
                </a:cubicBezTo>
                <a:cubicBezTo>
                  <a:pt x="401743" y="416430"/>
                  <a:pt x="388934" y="446504"/>
                  <a:pt x="432603" y="381000"/>
                </a:cubicBezTo>
                <a:lnTo>
                  <a:pt x="451653" y="352425"/>
                </a:lnTo>
                <a:cubicBezTo>
                  <a:pt x="454828" y="295275"/>
                  <a:pt x="450468" y="237202"/>
                  <a:pt x="461178" y="180975"/>
                </a:cubicBezTo>
                <a:cubicBezTo>
                  <a:pt x="463698" y="167743"/>
                  <a:pt x="481129" y="162748"/>
                  <a:pt x="489753" y="152400"/>
                </a:cubicBezTo>
                <a:cubicBezTo>
                  <a:pt x="497082" y="143606"/>
                  <a:pt x="500708" y="131920"/>
                  <a:pt x="508803" y="123825"/>
                </a:cubicBezTo>
                <a:cubicBezTo>
                  <a:pt x="513117" y="119511"/>
                  <a:pt x="564661" y="81608"/>
                  <a:pt x="575478" y="76200"/>
                </a:cubicBezTo>
                <a:cubicBezTo>
                  <a:pt x="584458" y="71710"/>
                  <a:pt x="595073" y="71165"/>
                  <a:pt x="604053" y="66675"/>
                </a:cubicBezTo>
                <a:cubicBezTo>
                  <a:pt x="654445" y="41479"/>
                  <a:pt x="612050" y="54159"/>
                  <a:pt x="661203" y="19050"/>
                </a:cubicBezTo>
                <a:cubicBezTo>
                  <a:pt x="672757" y="10797"/>
                  <a:pt x="686603" y="6350"/>
                  <a:pt x="699303" y="0"/>
                </a:cubicBezTo>
                <a:cubicBezTo>
                  <a:pt x="724703" y="3175"/>
                  <a:pt x="751736" y="18"/>
                  <a:pt x="775503" y="9525"/>
                </a:cubicBezTo>
                <a:cubicBezTo>
                  <a:pt x="786132" y="13777"/>
                  <a:pt x="790641" y="27342"/>
                  <a:pt x="794553" y="38100"/>
                </a:cubicBezTo>
                <a:cubicBezTo>
                  <a:pt x="803500" y="62705"/>
                  <a:pt x="807253" y="88900"/>
                  <a:pt x="813603" y="114300"/>
                </a:cubicBezTo>
                <a:lnTo>
                  <a:pt x="823128" y="152400"/>
                </a:lnTo>
                <a:cubicBezTo>
                  <a:pt x="826303" y="165100"/>
                  <a:pt x="825391" y="179608"/>
                  <a:pt x="832653" y="190500"/>
                </a:cubicBezTo>
                <a:lnTo>
                  <a:pt x="851703" y="219075"/>
                </a:lnTo>
                <a:cubicBezTo>
                  <a:pt x="861163" y="256915"/>
                  <a:pt x="866082" y="272287"/>
                  <a:pt x="870753" y="314325"/>
                </a:cubicBezTo>
                <a:cubicBezTo>
                  <a:pt x="874078" y="344251"/>
                  <a:pt x="881110" y="464259"/>
                  <a:pt x="889803" y="504825"/>
                </a:cubicBezTo>
                <a:cubicBezTo>
                  <a:pt x="894010" y="524460"/>
                  <a:pt x="902503" y="542925"/>
                  <a:pt x="908853" y="561975"/>
                </a:cubicBezTo>
                <a:lnTo>
                  <a:pt x="918378" y="590550"/>
                </a:lnTo>
                <a:lnTo>
                  <a:pt x="927903" y="619125"/>
                </a:lnTo>
                <a:cubicBezTo>
                  <a:pt x="931078" y="673100"/>
                  <a:pt x="926289" y="728141"/>
                  <a:pt x="937428" y="781050"/>
                </a:cubicBezTo>
                <a:cubicBezTo>
                  <a:pt x="939786" y="792252"/>
                  <a:pt x="954570" y="799528"/>
                  <a:pt x="966003" y="800100"/>
                </a:cubicBezTo>
                <a:lnTo>
                  <a:pt x="1127928" y="790575"/>
                </a:lnTo>
                <a:cubicBezTo>
                  <a:pt x="1134278" y="781050"/>
                  <a:pt x="1135530" y="762000"/>
                  <a:pt x="1146978" y="762000"/>
                </a:cubicBezTo>
                <a:cubicBezTo>
                  <a:pt x="1197778" y="762000"/>
                  <a:pt x="1146978" y="819150"/>
                  <a:pt x="1146978" y="819150"/>
                </a:cubicBezTo>
                <a:cubicBezTo>
                  <a:pt x="1066891" y="889226"/>
                  <a:pt x="1117943" y="838430"/>
                  <a:pt x="1061253" y="866775"/>
                </a:cubicBezTo>
                <a:cubicBezTo>
                  <a:pt x="1051014" y="871895"/>
                  <a:pt x="1042203" y="879475"/>
                  <a:pt x="1032678" y="885825"/>
                </a:cubicBezTo>
                <a:cubicBezTo>
                  <a:pt x="994578" y="882650"/>
                  <a:pt x="950939" y="896337"/>
                  <a:pt x="918378" y="876300"/>
                </a:cubicBezTo>
                <a:cubicBezTo>
                  <a:pt x="899258" y="864534"/>
                  <a:pt x="915304" y="831129"/>
                  <a:pt x="908853" y="809625"/>
                </a:cubicBezTo>
                <a:cubicBezTo>
                  <a:pt x="905564" y="798660"/>
                  <a:pt x="899511" y="787117"/>
                  <a:pt x="889803" y="781050"/>
                </a:cubicBezTo>
                <a:cubicBezTo>
                  <a:pt x="858811" y="761680"/>
                  <a:pt x="799474" y="757260"/>
                  <a:pt x="765978" y="752475"/>
                </a:cubicBezTo>
                <a:cubicBezTo>
                  <a:pt x="737403" y="733425"/>
                  <a:pt x="734228" y="736600"/>
                  <a:pt x="718353" y="704850"/>
                </a:cubicBezTo>
                <a:cubicBezTo>
                  <a:pt x="713863" y="695870"/>
                  <a:pt x="715928" y="683375"/>
                  <a:pt x="708828" y="676275"/>
                </a:cubicBezTo>
                <a:cubicBezTo>
                  <a:pt x="701728" y="669175"/>
                  <a:pt x="689778" y="669925"/>
                  <a:pt x="680253" y="666750"/>
                </a:cubicBezTo>
                <a:cubicBezTo>
                  <a:pt x="654853" y="669925"/>
                  <a:pt x="629238" y="671696"/>
                  <a:pt x="604053" y="676275"/>
                </a:cubicBezTo>
                <a:cubicBezTo>
                  <a:pt x="594175" y="678071"/>
                  <a:pt x="585430" y="684473"/>
                  <a:pt x="575478" y="685800"/>
                </a:cubicBezTo>
                <a:cubicBezTo>
                  <a:pt x="537581" y="690853"/>
                  <a:pt x="499278" y="692150"/>
                  <a:pt x="461178" y="695325"/>
                </a:cubicBezTo>
                <a:lnTo>
                  <a:pt x="413553" y="704850"/>
                </a:lnTo>
                <a:cubicBezTo>
                  <a:pt x="394552" y="708305"/>
                  <a:pt x="375256" y="710185"/>
                  <a:pt x="356403" y="714375"/>
                </a:cubicBezTo>
                <a:cubicBezTo>
                  <a:pt x="346602" y="716553"/>
                  <a:pt x="337673" y="721931"/>
                  <a:pt x="327828" y="723900"/>
                </a:cubicBezTo>
                <a:cubicBezTo>
                  <a:pt x="289953" y="731475"/>
                  <a:pt x="250171" y="730736"/>
                  <a:pt x="213528" y="742950"/>
                </a:cubicBezTo>
                <a:cubicBezTo>
                  <a:pt x="204003" y="746125"/>
                  <a:pt x="193933" y="747985"/>
                  <a:pt x="184953" y="752475"/>
                </a:cubicBezTo>
                <a:cubicBezTo>
                  <a:pt x="174714" y="757595"/>
                  <a:pt x="165903" y="765175"/>
                  <a:pt x="156378" y="771525"/>
                </a:cubicBezTo>
                <a:cubicBezTo>
                  <a:pt x="118278" y="768350"/>
                  <a:pt x="75642" y="780308"/>
                  <a:pt x="42078" y="762000"/>
                </a:cubicBezTo>
                <a:cubicBezTo>
                  <a:pt x="0" y="739048"/>
                  <a:pt x="76209" y="697971"/>
                  <a:pt x="80178" y="695325"/>
                </a:cubicBezTo>
                <a:lnTo>
                  <a:pt x="99228" y="638175"/>
                </a:lnTo>
                <a:cubicBezTo>
                  <a:pt x="102403" y="628650"/>
                  <a:pt x="108753" y="619640"/>
                  <a:pt x="108753" y="609600"/>
                </a:cubicBezTo>
                <a:lnTo>
                  <a:pt x="118278" y="504825"/>
                </a:ln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8" name="Полилиния 43">
            <a:hlinkClick r:id="rId38" action="ppaction://hlinksldjump" tooltip="информация о штате Пеньсильвания"/>
          </p:cNvPr>
          <p:cNvSpPr>
            <a:spLocks/>
          </p:cNvSpPr>
          <p:nvPr/>
        </p:nvSpPr>
        <p:spPr bwMode="auto">
          <a:xfrm>
            <a:off x="6962775" y="2898775"/>
            <a:ext cx="895350" cy="614363"/>
          </a:xfrm>
          <a:custGeom>
            <a:avLst/>
            <a:gdLst>
              <a:gd name="T0" fmla="*/ 0 w 895350"/>
              <a:gd name="T1" fmla="*/ 168887 h 614104"/>
              <a:gd name="T2" fmla="*/ 0 w 895350"/>
              <a:gd name="T3" fmla="*/ 168887 h 614104"/>
              <a:gd name="T4" fmla="*/ 38100 w 895350"/>
              <a:gd name="T5" fmla="*/ 312064 h 614104"/>
              <a:gd name="T6" fmla="*/ 66675 w 895350"/>
              <a:gd name="T7" fmla="*/ 369335 h 614104"/>
              <a:gd name="T8" fmla="*/ 85725 w 895350"/>
              <a:gd name="T9" fmla="*/ 550692 h 614104"/>
              <a:gd name="T10" fmla="*/ 95250 w 895350"/>
              <a:gd name="T11" fmla="*/ 588872 h 614104"/>
              <a:gd name="T12" fmla="*/ 123825 w 895350"/>
              <a:gd name="T13" fmla="*/ 607962 h 614104"/>
              <a:gd name="T14" fmla="*/ 247650 w 895350"/>
              <a:gd name="T15" fmla="*/ 588872 h 614104"/>
              <a:gd name="T16" fmla="*/ 285750 w 895350"/>
              <a:gd name="T17" fmla="*/ 569782 h 614104"/>
              <a:gd name="T18" fmla="*/ 419100 w 895350"/>
              <a:gd name="T19" fmla="*/ 541147 h 614104"/>
              <a:gd name="T20" fmla="*/ 476250 w 895350"/>
              <a:gd name="T21" fmla="*/ 522057 h 614104"/>
              <a:gd name="T22" fmla="*/ 504825 w 895350"/>
              <a:gd name="T23" fmla="*/ 512512 h 614104"/>
              <a:gd name="T24" fmla="*/ 666750 w 895350"/>
              <a:gd name="T25" fmla="*/ 493422 h 614104"/>
              <a:gd name="T26" fmla="*/ 723900 w 895350"/>
              <a:gd name="T27" fmla="*/ 474332 h 614104"/>
              <a:gd name="T28" fmla="*/ 781050 w 895350"/>
              <a:gd name="T29" fmla="*/ 436152 h 614104"/>
              <a:gd name="T30" fmla="*/ 866775 w 895350"/>
              <a:gd name="T31" fmla="*/ 407516 h 614104"/>
              <a:gd name="T32" fmla="*/ 895350 w 895350"/>
              <a:gd name="T33" fmla="*/ 388426 h 614104"/>
              <a:gd name="T34" fmla="*/ 866775 w 895350"/>
              <a:gd name="T35" fmla="*/ 321609 h 614104"/>
              <a:gd name="T36" fmla="*/ 838200 w 895350"/>
              <a:gd name="T37" fmla="*/ 312064 h 614104"/>
              <a:gd name="T38" fmla="*/ 819150 w 895350"/>
              <a:gd name="T39" fmla="*/ 283427 h 614104"/>
              <a:gd name="T40" fmla="*/ 838200 w 895350"/>
              <a:gd name="T41" fmla="*/ 197522 h 614104"/>
              <a:gd name="T42" fmla="*/ 828675 w 895350"/>
              <a:gd name="T43" fmla="*/ 130707 h 614104"/>
              <a:gd name="T44" fmla="*/ 800100 w 895350"/>
              <a:gd name="T45" fmla="*/ 121162 h 614104"/>
              <a:gd name="T46" fmla="*/ 781050 w 895350"/>
              <a:gd name="T47" fmla="*/ 92527 h 614104"/>
              <a:gd name="T48" fmla="*/ 600075 w 895350"/>
              <a:gd name="T49" fmla="*/ 63892 h 614104"/>
              <a:gd name="T50" fmla="*/ 523875 w 895350"/>
              <a:gd name="T51" fmla="*/ 82982 h 614104"/>
              <a:gd name="T52" fmla="*/ 438150 w 895350"/>
              <a:gd name="T53" fmla="*/ 130707 h 614104"/>
              <a:gd name="T54" fmla="*/ 238125 w 895350"/>
              <a:gd name="T55" fmla="*/ 149797 h 614104"/>
              <a:gd name="T56" fmla="*/ 171450 w 895350"/>
              <a:gd name="T57" fmla="*/ 159342 h 614104"/>
              <a:gd name="T58" fmla="*/ 38100 w 895350"/>
              <a:gd name="T59" fmla="*/ 168887 h 614104"/>
              <a:gd name="T60" fmla="*/ 28575 w 895350"/>
              <a:gd name="T61" fmla="*/ 207067 h 614104"/>
              <a:gd name="T62" fmla="*/ 0 w 895350"/>
              <a:gd name="T63" fmla="*/ 168887 h 614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5350"/>
              <a:gd name="T97" fmla="*/ 0 h 614104"/>
              <a:gd name="T98" fmla="*/ 895350 w 895350"/>
              <a:gd name="T99" fmla="*/ 614104 h 6141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5350" h="614104">
                <a:moveTo>
                  <a:pt x="0" y="168532"/>
                </a:moveTo>
                <a:lnTo>
                  <a:pt x="0" y="168532"/>
                </a:lnTo>
                <a:cubicBezTo>
                  <a:pt x="2774" y="181016"/>
                  <a:pt x="23947" y="290177"/>
                  <a:pt x="38100" y="311407"/>
                </a:cubicBezTo>
                <a:cubicBezTo>
                  <a:pt x="62719" y="348336"/>
                  <a:pt x="53530" y="329122"/>
                  <a:pt x="66675" y="368557"/>
                </a:cubicBezTo>
                <a:cubicBezTo>
                  <a:pt x="82022" y="614104"/>
                  <a:pt x="59079" y="456273"/>
                  <a:pt x="85725" y="549532"/>
                </a:cubicBezTo>
                <a:cubicBezTo>
                  <a:pt x="89321" y="562119"/>
                  <a:pt x="87988" y="576740"/>
                  <a:pt x="95250" y="587632"/>
                </a:cubicBezTo>
                <a:cubicBezTo>
                  <a:pt x="101600" y="597157"/>
                  <a:pt x="114300" y="600332"/>
                  <a:pt x="123825" y="606682"/>
                </a:cubicBezTo>
                <a:cubicBezTo>
                  <a:pt x="131406" y="605599"/>
                  <a:pt x="235636" y="591236"/>
                  <a:pt x="247650" y="587632"/>
                </a:cubicBezTo>
                <a:cubicBezTo>
                  <a:pt x="261250" y="583552"/>
                  <a:pt x="272567" y="573855"/>
                  <a:pt x="285750" y="568582"/>
                </a:cubicBezTo>
                <a:cubicBezTo>
                  <a:pt x="347442" y="543905"/>
                  <a:pt x="348140" y="548877"/>
                  <a:pt x="419100" y="540007"/>
                </a:cubicBezTo>
                <a:lnTo>
                  <a:pt x="476250" y="520957"/>
                </a:lnTo>
                <a:cubicBezTo>
                  <a:pt x="485775" y="517782"/>
                  <a:pt x="494835" y="512431"/>
                  <a:pt x="504825" y="511432"/>
                </a:cubicBezTo>
                <a:cubicBezTo>
                  <a:pt x="622414" y="499673"/>
                  <a:pt x="568487" y="506420"/>
                  <a:pt x="666750" y="492382"/>
                </a:cubicBezTo>
                <a:cubicBezTo>
                  <a:pt x="685800" y="486032"/>
                  <a:pt x="712761" y="490040"/>
                  <a:pt x="723900" y="473332"/>
                </a:cubicBezTo>
                <a:cubicBezTo>
                  <a:pt x="750212" y="433865"/>
                  <a:pt x="731844" y="447533"/>
                  <a:pt x="781050" y="435232"/>
                </a:cubicBezTo>
                <a:cubicBezTo>
                  <a:pt x="845979" y="391946"/>
                  <a:pt x="764112" y="440878"/>
                  <a:pt x="866775" y="406657"/>
                </a:cubicBezTo>
                <a:cubicBezTo>
                  <a:pt x="877635" y="403037"/>
                  <a:pt x="885825" y="393957"/>
                  <a:pt x="895350" y="387607"/>
                </a:cubicBezTo>
                <a:cubicBezTo>
                  <a:pt x="889630" y="364728"/>
                  <a:pt x="887331" y="337377"/>
                  <a:pt x="866775" y="320932"/>
                </a:cubicBezTo>
                <a:cubicBezTo>
                  <a:pt x="858935" y="314660"/>
                  <a:pt x="847725" y="314582"/>
                  <a:pt x="838200" y="311407"/>
                </a:cubicBezTo>
                <a:cubicBezTo>
                  <a:pt x="831850" y="301882"/>
                  <a:pt x="820414" y="294210"/>
                  <a:pt x="819150" y="282832"/>
                </a:cubicBezTo>
                <a:cubicBezTo>
                  <a:pt x="816356" y="257687"/>
                  <a:pt x="829830" y="222217"/>
                  <a:pt x="838200" y="197107"/>
                </a:cubicBezTo>
                <a:cubicBezTo>
                  <a:pt x="835025" y="174882"/>
                  <a:pt x="838715" y="150512"/>
                  <a:pt x="828675" y="130432"/>
                </a:cubicBezTo>
                <a:cubicBezTo>
                  <a:pt x="824185" y="121452"/>
                  <a:pt x="807940" y="127179"/>
                  <a:pt x="800100" y="120907"/>
                </a:cubicBezTo>
                <a:cubicBezTo>
                  <a:pt x="791161" y="113756"/>
                  <a:pt x="787400" y="101857"/>
                  <a:pt x="781050" y="92332"/>
                </a:cubicBezTo>
                <a:cubicBezTo>
                  <a:pt x="757967" y="0"/>
                  <a:pt x="783178" y="47835"/>
                  <a:pt x="600075" y="63757"/>
                </a:cubicBezTo>
                <a:cubicBezTo>
                  <a:pt x="590063" y="64628"/>
                  <a:pt x="538376" y="74751"/>
                  <a:pt x="523875" y="82807"/>
                </a:cubicBezTo>
                <a:cubicBezTo>
                  <a:pt x="480910" y="106676"/>
                  <a:pt x="478561" y="122350"/>
                  <a:pt x="438150" y="130432"/>
                </a:cubicBezTo>
                <a:cubicBezTo>
                  <a:pt x="369958" y="144070"/>
                  <a:pt x="309313" y="142702"/>
                  <a:pt x="238125" y="149482"/>
                </a:cubicBezTo>
                <a:cubicBezTo>
                  <a:pt x="215775" y="151611"/>
                  <a:pt x="193800" y="156878"/>
                  <a:pt x="171450" y="159007"/>
                </a:cubicBezTo>
                <a:cubicBezTo>
                  <a:pt x="127087" y="163232"/>
                  <a:pt x="82550" y="165357"/>
                  <a:pt x="38100" y="168532"/>
                </a:cubicBezTo>
                <a:cubicBezTo>
                  <a:pt x="34925" y="181232"/>
                  <a:pt x="36753" y="196410"/>
                  <a:pt x="28575" y="206632"/>
                </a:cubicBezTo>
                <a:cubicBezTo>
                  <a:pt x="22303" y="214472"/>
                  <a:pt x="4762" y="174882"/>
                  <a:pt x="0" y="168532"/>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59" name="Овал 44">
            <a:hlinkClick r:id="rId39" action="ppaction://hlinksldjump" tooltip="информация о штате Западная Вирджиния"/>
          </p:cNvPr>
          <p:cNvSpPr>
            <a:spLocks noChangeArrowheads="1"/>
          </p:cNvSpPr>
          <p:nvPr/>
        </p:nvSpPr>
        <p:spPr bwMode="auto">
          <a:xfrm rot="1589163">
            <a:off x="6823075" y="3478213"/>
            <a:ext cx="357188" cy="571500"/>
          </a:xfrm>
          <a:prstGeom prst="ellipse">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56360" name="Полилиния 45">
            <a:hlinkClick r:id="rId40" action="ppaction://hlinksldjump" tooltip="информация о штате Вирджиния"/>
          </p:cNvPr>
          <p:cNvSpPr>
            <a:spLocks/>
          </p:cNvSpPr>
          <p:nvPr/>
        </p:nvSpPr>
        <p:spPr bwMode="auto">
          <a:xfrm>
            <a:off x="6715125" y="3500438"/>
            <a:ext cx="1143000" cy="714375"/>
          </a:xfrm>
          <a:custGeom>
            <a:avLst/>
            <a:gdLst>
              <a:gd name="T0" fmla="*/ 155493 w 1085850"/>
              <a:gd name="T1" fmla="*/ 887770 h 641781"/>
              <a:gd name="T2" fmla="*/ 155493 w 1085850"/>
              <a:gd name="T3" fmla="*/ 887770 h 641781"/>
              <a:gd name="T4" fmla="*/ 103662 w 1085850"/>
              <a:gd name="T5" fmla="*/ 1032710 h 641781"/>
              <a:gd name="T6" fmla="*/ 64788 w 1085850"/>
              <a:gd name="T7" fmla="*/ 1068945 h 641781"/>
              <a:gd name="T8" fmla="*/ 0 w 1085850"/>
              <a:gd name="T9" fmla="*/ 1177653 h 641781"/>
              <a:gd name="T10" fmla="*/ 38872 w 1085850"/>
              <a:gd name="T11" fmla="*/ 1213889 h 641781"/>
              <a:gd name="T12" fmla="*/ 349856 w 1085850"/>
              <a:gd name="T13" fmla="*/ 1177653 h 641781"/>
              <a:gd name="T14" fmla="*/ 440560 w 1085850"/>
              <a:gd name="T15" fmla="*/ 1123299 h 641781"/>
              <a:gd name="T16" fmla="*/ 544221 w 1085850"/>
              <a:gd name="T17" fmla="*/ 1050828 h 641781"/>
              <a:gd name="T18" fmla="*/ 790418 w 1085850"/>
              <a:gd name="T19" fmla="*/ 1014593 h 641781"/>
              <a:gd name="T20" fmla="*/ 1036611 w 1085850"/>
              <a:gd name="T21" fmla="*/ 960242 h 641781"/>
              <a:gd name="T22" fmla="*/ 1088442 w 1085850"/>
              <a:gd name="T23" fmla="*/ 924005 h 641781"/>
              <a:gd name="T24" fmla="*/ 1243935 w 1085850"/>
              <a:gd name="T25" fmla="*/ 887770 h 641781"/>
              <a:gd name="T26" fmla="*/ 1282807 w 1085850"/>
              <a:gd name="T27" fmla="*/ 851534 h 641781"/>
              <a:gd name="T28" fmla="*/ 1477171 w 1085850"/>
              <a:gd name="T29" fmla="*/ 797178 h 641781"/>
              <a:gd name="T30" fmla="*/ 1373513 w 1085850"/>
              <a:gd name="T31" fmla="*/ 670354 h 641781"/>
              <a:gd name="T32" fmla="*/ 1321681 w 1085850"/>
              <a:gd name="T33" fmla="*/ 471060 h 641781"/>
              <a:gd name="T34" fmla="*/ 1282807 w 1085850"/>
              <a:gd name="T35" fmla="*/ 434824 h 641781"/>
              <a:gd name="T36" fmla="*/ 1179145 w 1085850"/>
              <a:gd name="T37" fmla="*/ 416708 h 641781"/>
              <a:gd name="T38" fmla="*/ 1114357 w 1085850"/>
              <a:gd name="T39" fmla="*/ 253648 h 641781"/>
              <a:gd name="T40" fmla="*/ 1062527 w 1085850"/>
              <a:gd name="T41" fmla="*/ 144941 h 641781"/>
              <a:gd name="T42" fmla="*/ 1049569 w 1085850"/>
              <a:gd name="T43" fmla="*/ 90589 h 641781"/>
              <a:gd name="T44" fmla="*/ 1010697 w 1085850"/>
              <a:gd name="T45" fmla="*/ 36236 h 641781"/>
              <a:gd name="T46" fmla="*/ 932950 w 1085850"/>
              <a:gd name="T47" fmla="*/ 0 h 641781"/>
              <a:gd name="T48" fmla="*/ 907035 w 1085850"/>
              <a:gd name="T49" fmla="*/ 54353 h 641781"/>
              <a:gd name="T50" fmla="*/ 894079 w 1085850"/>
              <a:gd name="T51" fmla="*/ 108708 h 641781"/>
              <a:gd name="T52" fmla="*/ 855203 w 1085850"/>
              <a:gd name="T53" fmla="*/ 163058 h 641781"/>
              <a:gd name="T54" fmla="*/ 829290 w 1085850"/>
              <a:gd name="T55" fmla="*/ 271765 h 641781"/>
              <a:gd name="T56" fmla="*/ 790418 w 1085850"/>
              <a:gd name="T57" fmla="*/ 289883 h 641781"/>
              <a:gd name="T58" fmla="*/ 751543 w 1085850"/>
              <a:gd name="T59" fmla="*/ 326119 h 641781"/>
              <a:gd name="T60" fmla="*/ 699714 w 1085850"/>
              <a:gd name="T61" fmla="*/ 344237 h 641781"/>
              <a:gd name="T62" fmla="*/ 660840 w 1085850"/>
              <a:gd name="T63" fmla="*/ 362355 h 641781"/>
              <a:gd name="T64" fmla="*/ 621966 w 1085850"/>
              <a:gd name="T65" fmla="*/ 597884 h 641781"/>
              <a:gd name="T66" fmla="*/ 596052 w 1085850"/>
              <a:gd name="T67" fmla="*/ 724708 h 641781"/>
              <a:gd name="T68" fmla="*/ 570136 w 1085850"/>
              <a:gd name="T69" fmla="*/ 779062 h 641781"/>
              <a:gd name="T70" fmla="*/ 557179 w 1085850"/>
              <a:gd name="T71" fmla="*/ 833416 h 641781"/>
              <a:gd name="T72" fmla="*/ 492390 w 1085850"/>
              <a:gd name="T73" fmla="*/ 942123 h 641781"/>
              <a:gd name="T74" fmla="*/ 155493 w 1085850"/>
              <a:gd name="T75" fmla="*/ 887770 h 6417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85850"/>
              <a:gd name="T115" fmla="*/ 0 h 641781"/>
              <a:gd name="T116" fmla="*/ 1085850 w 1085850"/>
              <a:gd name="T117" fmla="*/ 641781 h 6417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85850" h="641781">
                <a:moveTo>
                  <a:pt x="114300" y="466725"/>
                </a:moveTo>
                <a:lnTo>
                  <a:pt x="114300" y="466725"/>
                </a:lnTo>
                <a:cubicBezTo>
                  <a:pt x="101600" y="492125"/>
                  <a:pt x="92485" y="519660"/>
                  <a:pt x="76200" y="542925"/>
                </a:cubicBezTo>
                <a:cubicBezTo>
                  <a:pt x="69635" y="552303"/>
                  <a:pt x="56419" y="554646"/>
                  <a:pt x="47625" y="561975"/>
                </a:cubicBezTo>
                <a:cubicBezTo>
                  <a:pt x="20123" y="584894"/>
                  <a:pt x="18731" y="591028"/>
                  <a:pt x="0" y="619125"/>
                </a:cubicBezTo>
                <a:cubicBezTo>
                  <a:pt x="9525" y="625475"/>
                  <a:pt x="17138" y="637678"/>
                  <a:pt x="28575" y="638175"/>
                </a:cubicBezTo>
                <a:cubicBezTo>
                  <a:pt x="50138" y="639113"/>
                  <a:pt x="194870" y="641781"/>
                  <a:pt x="257175" y="619125"/>
                </a:cubicBezTo>
                <a:cubicBezTo>
                  <a:pt x="279899" y="610862"/>
                  <a:pt x="302223" y="601364"/>
                  <a:pt x="323850" y="590550"/>
                </a:cubicBezTo>
                <a:cubicBezTo>
                  <a:pt x="387422" y="558764"/>
                  <a:pt x="349933" y="566769"/>
                  <a:pt x="400050" y="552450"/>
                </a:cubicBezTo>
                <a:cubicBezTo>
                  <a:pt x="470694" y="532266"/>
                  <a:pt x="475265" y="540451"/>
                  <a:pt x="581025" y="533400"/>
                </a:cubicBezTo>
                <a:cubicBezTo>
                  <a:pt x="730402" y="512060"/>
                  <a:pt x="670346" y="523156"/>
                  <a:pt x="762000" y="504825"/>
                </a:cubicBezTo>
                <a:cubicBezTo>
                  <a:pt x="774700" y="498475"/>
                  <a:pt x="786805" y="490761"/>
                  <a:pt x="800100" y="485775"/>
                </a:cubicBezTo>
                <a:cubicBezTo>
                  <a:pt x="831567" y="473975"/>
                  <a:pt x="886740" y="470183"/>
                  <a:pt x="914400" y="466725"/>
                </a:cubicBezTo>
                <a:cubicBezTo>
                  <a:pt x="923925" y="460375"/>
                  <a:pt x="932514" y="452324"/>
                  <a:pt x="942975" y="447675"/>
                </a:cubicBezTo>
                <a:cubicBezTo>
                  <a:pt x="999259" y="422660"/>
                  <a:pt x="1020460" y="426366"/>
                  <a:pt x="1085850" y="419100"/>
                </a:cubicBezTo>
                <a:cubicBezTo>
                  <a:pt x="1019175" y="374650"/>
                  <a:pt x="1041400" y="400050"/>
                  <a:pt x="1009650" y="352425"/>
                </a:cubicBezTo>
                <a:cubicBezTo>
                  <a:pt x="1002601" y="317181"/>
                  <a:pt x="998823" y="274923"/>
                  <a:pt x="971550" y="247650"/>
                </a:cubicBezTo>
                <a:cubicBezTo>
                  <a:pt x="963455" y="239555"/>
                  <a:pt x="954019" y="231612"/>
                  <a:pt x="942975" y="228600"/>
                </a:cubicBezTo>
                <a:cubicBezTo>
                  <a:pt x="918279" y="221865"/>
                  <a:pt x="892175" y="222250"/>
                  <a:pt x="866775" y="219075"/>
                </a:cubicBezTo>
                <a:cubicBezTo>
                  <a:pt x="777091" y="129391"/>
                  <a:pt x="912389" y="273208"/>
                  <a:pt x="819150" y="133350"/>
                </a:cubicBezTo>
                <a:cubicBezTo>
                  <a:pt x="806450" y="114300"/>
                  <a:pt x="788290" y="97920"/>
                  <a:pt x="781050" y="76200"/>
                </a:cubicBezTo>
                <a:cubicBezTo>
                  <a:pt x="777875" y="66675"/>
                  <a:pt x="777094" y="55979"/>
                  <a:pt x="771525" y="47625"/>
                </a:cubicBezTo>
                <a:cubicBezTo>
                  <a:pt x="764053" y="36417"/>
                  <a:pt x="754725" y="25592"/>
                  <a:pt x="742950" y="19050"/>
                </a:cubicBezTo>
                <a:cubicBezTo>
                  <a:pt x="725397" y="9298"/>
                  <a:pt x="685800" y="0"/>
                  <a:pt x="685800" y="0"/>
                </a:cubicBezTo>
                <a:cubicBezTo>
                  <a:pt x="679450" y="9525"/>
                  <a:pt x="671870" y="18336"/>
                  <a:pt x="666750" y="28575"/>
                </a:cubicBezTo>
                <a:cubicBezTo>
                  <a:pt x="662260" y="37555"/>
                  <a:pt x="662794" y="48796"/>
                  <a:pt x="657225" y="57150"/>
                </a:cubicBezTo>
                <a:cubicBezTo>
                  <a:pt x="649753" y="68358"/>
                  <a:pt x="638175" y="76200"/>
                  <a:pt x="628650" y="85725"/>
                </a:cubicBezTo>
                <a:cubicBezTo>
                  <a:pt x="622300" y="104775"/>
                  <a:pt x="628650" y="136525"/>
                  <a:pt x="609600" y="142875"/>
                </a:cubicBezTo>
                <a:cubicBezTo>
                  <a:pt x="600075" y="146050"/>
                  <a:pt x="590005" y="147910"/>
                  <a:pt x="581025" y="152400"/>
                </a:cubicBezTo>
                <a:cubicBezTo>
                  <a:pt x="570786" y="157520"/>
                  <a:pt x="562972" y="166941"/>
                  <a:pt x="552450" y="171450"/>
                </a:cubicBezTo>
                <a:cubicBezTo>
                  <a:pt x="540418" y="176607"/>
                  <a:pt x="526937" y="177379"/>
                  <a:pt x="514350" y="180975"/>
                </a:cubicBezTo>
                <a:cubicBezTo>
                  <a:pt x="504696" y="183733"/>
                  <a:pt x="495300" y="187325"/>
                  <a:pt x="485775" y="190500"/>
                </a:cubicBezTo>
                <a:cubicBezTo>
                  <a:pt x="446939" y="248755"/>
                  <a:pt x="473681" y="198959"/>
                  <a:pt x="457200" y="314325"/>
                </a:cubicBezTo>
                <a:cubicBezTo>
                  <a:pt x="455979" y="322870"/>
                  <a:pt x="443578" y="370144"/>
                  <a:pt x="438150" y="381000"/>
                </a:cubicBezTo>
                <a:cubicBezTo>
                  <a:pt x="433030" y="391239"/>
                  <a:pt x="424220" y="399336"/>
                  <a:pt x="419100" y="409575"/>
                </a:cubicBezTo>
                <a:cubicBezTo>
                  <a:pt x="414610" y="418555"/>
                  <a:pt x="414065" y="429170"/>
                  <a:pt x="409575" y="438150"/>
                </a:cubicBezTo>
                <a:cubicBezTo>
                  <a:pt x="396314" y="464672"/>
                  <a:pt x="383016" y="474234"/>
                  <a:pt x="361950" y="495300"/>
                </a:cubicBezTo>
                <a:cubicBezTo>
                  <a:pt x="142897" y="484869"/>
                  <a:pt x="155575" y="471487"/>
                  <a:pt x="114300" y="46672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1" name="Полилиния 46">
            <a:hlinkClick r:id="rId41" action="ppaction://hlinksldjump" tooltip="информация о штате Северная Каролина"/>
          </p:cNvPr>
          <p:cNvSpPr>
            <a:spLocks/>
          </p:cNvSpPr>
          <p:nvPr/>
        </p:nvSpPr>
        <p:spPr bwMode="auto">
          <a:xfrm>
            <a:off x="6629400" y="4025900"/>
            <a:ext cx="1285875" cy="574675"/>
          </a:xfrm>
          <a:custGeom>
            <a:avLst/>
            <a:gdLst>
              <a:gd name="T0" fmla="*/ 304561 w 1286480"/>
              <a:gd name="T1" fmla="*/ 164755 h 575463"/>
              <a:gd name="T2" fmla="*/ 304561 w 1286480"/>
              <a:gd name="T3" fmla="*/ 164755 h 575463"/>
              <a:gd name="T4" fmla="*/ 247542 w 1286480"/>
              <a:gd name="T5" fmla="*/ 230975 h 575463"/>
              <a:gd name="T6" fmla="*/ 228537 w 1286480"/>
              <a:gd name="T7" fmla="*/ 259354 h 575463"/>
              <a:gd name="T8" fmla="*/ 200032 w 1286480"/>
              <a:gd name="T9" fmla="*/ 278274 h 575463"/>
              <a:gd name="T10" fmla="*/ 162022 w 1286480"/>
              <a:gd name="T11" fmla="*/ 335035 h 575463"/>
              <a:gd name="T12" fmla="*/ 143017 w 1286480"/>
              <a:gd name="T13" fmla="*/ 363415 h 575463"/>
              <a:gd name="T14" fmla="*/ 114507 w 1286480"/>
              <a:gd name="T15" fmla="*/ 372875 h 575463"/>
              <a:gd name="T16" fmla="*/ 57492 w 1286480"/>
              <a:gd name="T17" fmla="*/ 410714 h 575463"/>
              <a:gd name="T18" fmla="*/ 19482 w 1286480"/>
              <a:gd name="T19" fmla="*/ 467473 h 575463"/>
              <a:gd name="T20" fmla="*/ 9977 w 1286480"/>
              <a:gd name="T21" fmla="*/ 495853 h 575463"/>
              <a:gd name="T22" fmla="*/ 238042 w 1286480"/>
              <a:gd name="T23" fmla="*/ 486393 h 575463"/>
              <a:gd name="T24" fmla="*/ 295057 w 1286480"/>
              <a:gd name="T25" fmla="*/ 458013 h 575463"/>
              <a:gd name="T26" fmla="*/ 352072 w 1286480"/>
              <a:gd name="T27" fmla="*/ 439094 h 575463"/>
              <a:gd name="T28" fmla="*/ 418592 w 1286480"/>
              <a:gd name="T29" fmla="*/ 420174 h 575463"/>
              <a:gd name="T30" fmla="*/ 447098 w 1286480"/>
              <a:gd name="T31" fmla="*/ 410714 h 575463"/>
              <a:gd name="T32" fmla="*/ 504115 w 1286480"/>
              <a:gd name="T33" fmla="*/ 420174 h 575463"/>
              <a:gd name="T34" fmla="*/ 542126 w 1286480"/>
              <a:gd name="T35" fmla="*/ 467473 h 575463"/>
              <a:gd name="T36" fmla="*/ 760686 w 1286480"/>
              <a:gd name="T37" fmla="*/ 476933 h 575463"/>
              <a:gd name="T38" fmla="*/ 789193 w 1286480"/>
              <a:gd name="T39" fmla="*/ 495853 h 575463"/>
              <a:gd name="T40" fmla="*/ 846209 w 1286480"/>
              <a:gd name="T41" fmla="*/ 505313 h 575463"/>
              <a:gd name="T42" fmla="*/ 874717 w 1286480"/>
              <a:gd name="T43" fmla="*/ 514773 h 575463"/>
              <a:gd name="T44" fmla="*/ 884219 w 1286480"/>
              <a:gd name="T45" fmla="*/ 543153 h 575463"/>
              <a:gd name="T46" fmla="*/ 979245 w 1286480"/>
              <a:gd name="T47" fmla="*/ 571533 h 575463"/>
              <a:gd name="T48" fmla="*/ 1017256 w 1286480"/>
              <a:gd name="T49" fmla="*/ 514773 h 575463"/>
              <a:gd name="T50" fmla="*/ 1036261 w 1286480"/>
              <a:gd name="T51" fmla="*/ 458013 h 575463"/>
              <a:gd name="T52" fmla="*/ 1045764 w 1286480"/>
              <a:gd name="T53" fmla="*/ 420174 h 575463"/>
              <a:gd name="T54" fmla="*/ 1074273 w 1286480"/>
              <a:gd name="T55" fmla="*/ 391795 h 575463"/>
              <a:gd name="T56" fmla="*/ 1102780 w 1286480"/>
              <a:gd name="T57" fmla="*/ 372875 h 575463"/>
              <a:gd name="T58" fmla="*/ 1188304 w 1286480"/>
              <a:gd name="T59" fmla="*/ 363415 h 575463"/>
              <a:gd name="T60" fmla="*/ 1216812 w 1286480"/>
              <a:gd name="T61" fmla="*/ 353955 h 575463"/>
              <a:gd name="T62" fmla="*/ 1207309 w 1286480"/>
              <a:gd name="T63" fmla="*/ 325575 h 575463"/>
              <a:gd name="T64" fmla="*/ 1245320 w 1286480"/>
              <a:gd name="T65" fmla="*/ 230975 h 575463"/>
              <a:gd name="T66" fmla="*/ 1254823 w 1286480"/>
              <a:gd name="T67" fmla="*/ 164755 h 575463"/>
              <a:gd name="T68" fmla="*/ 1197806 w 1286480"/>
              <a:gd name="T69" fmla="*/ 145835 h 575463"/>
              <a:gd name="T70" fmla="*/ 1188304 w 1286480"/>
              <a:gd name="T71" fmla="*/ 89076 h 575463"/>
              <a:gd name="T72" fmla="*/ 1245320 w 1286480"/>
              <a:gd name="T73" fmla="*/ 70156 h 575463"/>
              <a:gd name="T74" fmla="*/ 1235817 w 1286480"/>
              <a:gd name="T75" fmla="*/ 13398 h 575463"/>
              <a:gd name="T76" fmla="*/ 1131289 w 1286480"/>
              <a:gd name="T77" fmla="*/ 22857 h 575463"/>
              <a:gd name="T78" fmla="*/ 1074273 w 1286480"/>
              <a:gd name="T79" fmla="*/ 32316 h 575463"/>
              <a:gd name="T80" fmla="*/ 1045764 w 1286480"/>
              <a:gd name="T81" fmla="*/ 41776 h 575463"/>
              <a:gd name="T82" fmla="*/ 893722 w 1286480"/>
              <a:gd name="T83" fmla="*/ 51236 h 575463"/>
              <a:gd name="T84" fmla="*/ 779691 w 1286480"/>
              <a:gd name="T85" fmla="*/ 70156 h 575463"/>
              <a:gd name="T86" fmla="*/ 751183 w 1286480"/>
              <a:gd name="T87" fmla="*/ 79616 h 575463"/>
              <a:gd name="T88" fmla="*/ 551627 w 1286480"/>
              <a:gd name="T89" fmla="*/ 89076 h 575463"/>
              <a:gd name="T90" fmla="*/ 494612 w 1286480"/>
              <a:gd name="T91" fmla="*/ 107995 h 575463"/>
              <a:gd name="T92" fmla="*/ 466104 w 1286480"/>
              <a:gd name="T93" fmla="*/ 117455 h 575463"/>
              <a:gd name="T94" fmla="*/ 304561 w 1286480"/>
              <a:gd name="T95" fmla="*/ 164755 h 575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6480"/>
              <a:gd name="T145" fmla="*/ 0 h 575463"/>
              <a:gd name="T146" fmla="*/ 1286480 w 1286480"/>
              <a:gd name="T147" fmla="*/ 575463 h 575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6480" h="575463">
                <a:moveTo>
                  <a:pt x="305277" y="165888"/>
                </a:moveTo>
                <a:lnTo>
                  <a:pt x="305277" y="165888"/>
                </a:lnTo>
                <a:cubicBezTo>
                  <a:pt x="286227" y="188113"/>
                  <a:pt x="266413" y="209705"/>
                  <a:pt x="248127" y="232563"/>
                </a:cubicBezTo>
                <a:cubicBezTo>
                  <a:pt x="240976" y="241502"/>
                  <a:pt x="237172" y="253043"/>
                  <a:pt x="229077" y="261138"/>
                </a:cubicBezTo>
                <a:cubicBezTo>
                  <a:pt x="220982" y="269233"/>
                  <a:pt x="210027" y="273838"/>
                  <a:pt x="200502" y="280188"/>
                </a:cubicBezTo>
                <a:lnTo>
                  <a:pt x="162402" y="337338"/>
                </a:lnTo>
                <a:cubicBezTo>
                  <a:pt x="156052" y="346863"/>
                  <a:pt x="154212" y="362293"/>
                  <a:pt x="143352" y="365913"/>
                </a:cubicBezTo>
                <a:cubicBezTo>
                  <a:pt x="133827" y="369088"/>
                  <a:pt x="123554" y="370562"/>
                  <a:pt x="114777" y="375438"/>
                </a:cubicBezTo>
                <a:cubicBezTo>
                  <a:pt x="94763" y="386557"/>
                  <a:pt x="57627" y="413538"/>
                  <a:pt x="57627" y="413538"/>
                </a:cubicBezTo>
                <a:cubicBezTo>
                  <a:pt x="44927" y="432588"/>
                  <a:pt x="26767" y="448968"/>
                  <a:pt x="19527" y="470688"/>
                </a:cubicBezTo>
                <a:cubicBezTo>
                  <a:pt x="16352" y="480213"/>
                  <a:pt x="0" y="498393"/>
                  <a:pt x="10002" y="499263"/>
                </a:cubicBezTo>
                <a:cubicBezTo>
                  <a:pt x="85981" y="505870"/>
                  <a:pt x="162402" y="492913"/>
                  <a:pt x="238602" y="489738"/>
                </a:cubicBezTo>
                <a:cubicBezTo>
                  <a:pt x="342815" y="455000"/>
                  <a:pt x="184965" y="510402"/>
                  <a:pt x="295752" y="461163"/>
                </a:cubicBezTo>
                <a:cubicBezTo>
                  <a:pt x="314102" y="453008"/>
                  <a:pt x="333852" y="448463"/>
                  <a:pt x="352902" y="442113"/>
                </a:cubicBezTo>
                <a:cubicBezTo>
                  <a:pt x="421415" y="419275"/>
                  <a:pt x="335856" y="446983"/>
                  <a:pt x="419577" y="423063"/>
                </a:cubicBezTo>
                <a:cubicBezTo>
                  <a:pt x="429231" y="420305"/>
                  <a:pt x="438627" y="416713"/>
                  <a:pt x="448152" y="413538"/>
                </a:cubicBezTo>
                <a:cubicBezTo>
                  <a:pt x="467202" y="416713"/>
                  <a:pt x="488534" y="413481"/>
                  <a:pt x="505302" y="423063"/>
                </a:cubicBezTo>
                <a:cubicBezTo>
                  <a:pt x="549296" y="448202"/>
                  <a:pt x="471300" y="462369"/>
                  <a:pt x="543402" y="470688"/>
                </a:cubicBezTo>
                <a:cubicBezTo>
                  <a:pt x="616014" y="479066"/>
                  <a:pt x="689452" y="477038"/>
                  <a:pt x="762477" y="480213"/>
                </a:cubicBezTo>
                <a:cubicBezTo>
                  <a:pt x="772002" y="486563"/>
                  <a:pt x="780192" y="495643"/>
                  <a:pt x="791052" y="499263"/>
                </a:cubicBezTo>
                <a:cubicBezTo>
                  <a:pt x="809374" y="505370"/>
                  <a:pt x="829349" y="504598"/>
                  <a:pt x="848202" y="508788"/>
                </a:cubicBezTo>
                <a:cubicBezTo>
                  <a:pt x="858003" y="510966"/>
                  <a:pt x="867252" y="515138"/>
                  <a:pt x="876777" y="518313"/>
                </a:cubicBezTo>
                <a:cubicBezTo>
                  <a:pt x="879952" y="527838"/>
                  <a:pt x="878132" y="541052"/>
                  <a:pt x="886302" y="546888"/>
                </a:cubicBezTo>
                <a:cubicBezTo>
                  <a:pt x="898789" y="555807"/>
                  <a:pt x="961184" y="570371"/>
                  <a:pt x="981552" y="575463"/>
                </a:cubicBezTo>
                <a:cubicBezTo>
                  <a:pt x="994252" y="556413"/>
                  <a:pt x="1012412" y="540033"/>
                  <a:pt x="1019652" y="518313"/>
                </a:cubicBezTo>
                <a:cubicBezTo>
                  <a:pt x="1026002" y="499263"/>
                  <a:pt x="1033832" y="480644"/>
                  <a:pt x="1038702" y="461163"/>
                </a:cubicBezTo>
                <a:cubicBezTo>
                  <a:pt x="1041877" y="448463"/>
                  <a:pt x="1041732" y="434429"/>
                  <a:pt x="1048227" y="423063"/>
                </a:cubicBezTo>
                <a:cubicBezTo>
                  <a:pt x="1054910" y="411367"/>
                  <a:pt x="1066454" y="403112"/>
                  <a:pt x="1076802" y="394488"/>
                </a:cubicBezTo>
                <a:cubicBezTo>
                  <a:pt x="1085596" y="387159"/>
                  <a:pt x="1094271" y="378214"/>
                  <a:pt x="1105377" y="375438"/>
                </a:cubicBezTo>
                <a:cubicBezTo>
                  <a:pt x="1133269" y="368465"/>
                  <a:pt x="1162527" y="369088"/>
                  <a:pt x="1191102" y="365913"/>
                </a:cubicBezTo>
                <a:cubicBezTo>
                  <a:pt x="1200627" y="362738"/>
                  <a:pt x="1215187" y="365368"/>
                  <a:pt x="1219677" y="356388"/>
                </a:cubicBezTo>
                <a:cubicBezTo>
                  <a:pt x="1224167" y="347408"/>
                  <a:pt x="1210152" y="337853"/>
                  <a:pt x="1210152" y="327813"/>
                </a:cubicBezTo>
                <a:cubicBezTo>
                  <a:pt x="1210152" y="247550"/>
                  <a:pt x="1203273" y="262549"/>
                  <a:pt x="1248252" y="232563"/>
                </a:cubicBezTo>
                <a:cubicBezTo>
                  <a:pt x="1260220" y="214610"/>
                  <a:pt x="1286480" y="190491"/>
                  <a:pt x="1257777" y="165888"/>
                </a:cubicBezTo>
                <a:cubicBezTo>
                  <a:pt x="1242531" y="152820"/>
                  <a:pt x="1200627" y="146838"/>
                  <a:pt x="1200627" y="146838"/>
                </a:cubicBezTo>
                <a:cubicBezTo>
                  <a:pt x="1191479" y="133116"/>
                  <a:pt x="1164388" y="108770"/>
                  <a:pt x="1191102" y="89688"/>
                </a:cubicBezTo>
                <a:cubicBezTo>
                  <a:pt x="1207442" y="78016"/>
                  <a:pt x="1248252" y="70638"/>
                  <a:pt x="1248252" y="70638"/>
                </a:cubicBezTo>
                <a:cubicBezTo>
                  <a:pt x="1245077" y="51588"/>
                  <a:pt x="1256554" y="20916"/>
                  <a:pt x="1238727" y="13488"/>
                </a:cubicBezTo>
                <a:cubicBezTo>
                  <a:pt x="1206356" y="0"/>
                  <a:pt x="1168781" y="18915"/>
                  <a:pt x="1133952" y="23013"/>
                </a:cubicBezTo>
                <a:cubicBezTo>
                  <a:pt x="1114772" y="25270"/>
                  <a:pt x="1095655" y="28348"/>
                  <a:pt x="1076802" y="32538"/>
                </a:cubicBezTo>
                <a:cubicBezTo>
                  <a:pt x="1067001" y="34716"/>
                  <a:pt x="1058212" y="41012"/>
                  <a:pt x="1048227" y="42063"/>
                </a:cubicBezTo>
                <a:cubicBezTo>
                  <a:pt x="997608" y="47391"/>
                  <a:pt x="946627" y="48413"/>
                  <a:pt x="895827" y="51588"/>
                </a:cubicBezTo>
                <a:cubicBezTo>
                  <a:pt x="857727" y="57938"/>
                  <a:pt x="818170" y="58424"/>
                  <a:pt x="781527" y="70638"/>
                </a:cubicBezTo>
                <a:cubicBezTo>
                  <a:pt x="772002" y="73813"/>
                  <a:pt x="762958" y="79329"/>
                  <a:pt x="752952" y="80163"/>
                </a:cubicBezTo>
                <a:cubicBezTo>
                  <a:pt x="686432" y="85706"/>
                  <a:pt x="619602" y="86513"/>
                  <a:pt x="552927" y="89688"/>
                </a:cubicBezTo>
                <a:lnTo>
                  <a:pt x="495777" y="108738"/>
                </a:lnTo>
                <a:cubicBezTo>
                  <a:pt x="486252" y="111913"/>
                  <a:pt x="477230" y="117762"/>
                  <a:pt x="467202" y="118263"/>
                </a:cubicBezTo>
                <a:cubicBezTo>
                  <a:pt x="260847" y="128581"/>
                  <a:pt x="332264" y="157951"/>
                  <a:pt x="305277" y="165888"/>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2" name="Полилиния 48">
            <a:hlinkClick r:id="rId42" action="ppaction://hlinksldjump" tooltip="информация о штате Южная Каролина"/>
          </p:cNvPr>
          <p:cNvSpPr>
            <a:spLocks/>
          </p:cNvSpPr>
          <p:nvPr/>
        </p:nvSpPr>
        <p:spPr bwMode="auto">
          <a:xfrm>
            <a:off x="6767513" y="4448175"/>
            <a:ext cx="757237" cy="523875"/>
          </a:xfrm>
          <a:custGeom>
            <a:avLst/>
            <a:gdLst>
              <a:gd name="T0" fmla="*/ 5065 w 757550"/>
              <a:gd name="T1" fmla="*/ 66675 h 523875"/>
              <a:gd name="T2" fmla="*/ 5065 w 757550"/>
              <a:gd name="T3" fmla="*/ 66675 h 523875"/>
              <a:gd name="T4" fmla="*/ 14570 w 757550"/>
              <a:gd name="T5" fmla="*/ 152400 h 523875"/>
              <a:gd name="T6" fmla="*/ 24075 w 757550"/>
              <a:gd name="T7" fmla="*/ 180975 h 523875"/>
              <a:gd name="T8" fmla="*/ 52590 w 757550"/>
              <a:gd name="T9" fmla="*/ 200025 h 523875"/>
              <a:gd name="T10" fmla="*/ 109625 w 757550"/>
              <a:gd name="T11" fmla="*/ 247650 h 523875"/>
              <a:gd name="T12" fmla="*/ 195170 w 757550"/>
              <a:gd name="T13" fmla="*/ 266700 h 523875"/>
              <a:gd name="T14" fmla="*/ 252205 w 757550"/>
              <a:gd name="T15" fmla="*/ 285750 h 523875"/>
              <a:gd name="T16" fmla="*/ 299730 w 757550"/>
              <a:gd name="T17" fmla="*/ 342900 h 523875"/>
              <a:gd name="T18" fmla="*/ 328245 w 757550"/>
              <a:gd name="T19" fmla="*/ 400050 h 523875"/>
              <a:gd name="T20" fmla="*/ 385279 w 757550"/>
              <a:gd name="T21" fmla="*/ 438150 h 523875"/>
              <a:gd name="T22" fmla="*/ 470825 w 757550"/>
              <a:gd name="T23" fmla="*/ 514350 h 523875"/>
              <a:gd name="T24" fmla="*/ 499341 w 757550"/>
              <a:gd name="T25" fmla="*/ 523875 h 523875"/>
              <a:gd name="T26" fmla="*/ 556375 w 757550"/>
              <a:gd name="T27" fmla="*/ 485775 h 523875"/>
              <a:gd name="T28" fmla="*/ 613405 w 757550"/>
              <a:gd name="T29" fmla="*/ 457200 h 523875"/>
              <a:gd name="T30" fmla="*/ 660933 w 757550"/>
              <a:gd name="T31" fmla="*/ 371475 h 523875"/>
              <a:gd name="T32" fmla="*/ 670439 w 757550"/>
              <a:gd name="T33" fmla="*/ 323850 h 523875"/>
              <a:gd name="T34" fmla="*/ 679945 w 757550"/>
              <a:gd name="T35" fmla="*/ 257175 h 523875"/>
              <a:gd name="T36" fmla="*/ 746480 w 757550"/>
              <a:gd name="T37" fmla="*/ 180975 h 523875"/>
              <a:gd name="T38" fmla="*/ 755986 w 757550"/>
              <a:gd name="T39" fmla="*/ 152400 h 523875"/>
              <a:gd name="T40" fmla="*/ 746480 w 757550"/>
              <a:gd name="T41" fmla="*/ 114300 h 523875"/>
              <a:gd name="T42" fmla="*/ 660933 w 757550"/>
              <a:gd name="T43" fmla="*/ 76200 h 523875"/>
              <a:gd name="T44" fmla="*/ 632417 w 757550"/>
              <a:gd name="T45" fmla="*/ 66675 h 523875"/>
              <a:gd name="T46" fmla="*/ 575385 w 757550"/>
              <a:gd name="T47" fmla="*/ 38100 h 523875"/>
              <a:gd name="T48" fmla="*/ 394785 w 757550"/>
              <a:gd name="T49" fmla="*/ 28575 h 523875"/>
              <a:gd name="T50" fmla="*/ 356761 w 757550"/>
              <a:gd name="T51" fmla="*/ 19050 h 523875"/>
              <a:gd name="T52" fmla="*/ 299730 w 757550"/>
              <a:gd name="T53" fmla="*/ 0 h 523875"/>
              <a:gd name="T54" fmla="*/ 128635 w 757550"/>
              <a:gd name="T55" fmla="*/ 19050 h 523875"/>
              <a:gd name="T56" fmla="*/ 100120 w 757550"/>
              <a:gd name="T57" fmla="*/ 38100 h 523875"/>
              <a:gd name="T58" fmla="*/ 71600 w 757550"/>
              <a:gd name="T59" fmla="*/ 47625 h 523875"/>
              <a:gd name="T60" fmla="*/ 5065 w 757550"/>
              <a:gd name="T61" fmla="*/ 66675 h 5238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57550"/>
              <a:gd name="T94" fmla="*/ 0 h 523875"/>
              <a:gd name="T95" fmla="*/ 757550 w 757550"/>
              <a:gd name="T96" fmla="*/ 523875 h 5238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57550" h="523875">
                <a:moveTo>
                  <a:pt x="5075" y="66675"/>
                </a:moveTo>
                <a:lnTo>
                  <a:pt x="5075" y="66675"/>
                </a:lnTo>
                <a:cubicBezTo>
                  <a:pt x="8250" y="95250"/>
                  <a:pt x="9873" y="124040"/>
                  <a:pt x="14600" y="152400"/>
                </a:cubicBezTo>
                <a:cubicBezTo>
                  <a:pt x="16251" y="162304"/>
                  <a:pt x="17853" y="173135"/>
                  <a:pt x="24125" y="180975"/>
                </a:cubicBezTo>
                <a:cubicBezTo>
                  <a:pt x="31276" y="189914"/>
                  <a:pt x="43906" y="192696"/>
                  <a:pt x="52700" y="200025"/>
                </a:cubicBezTo>
                <a:cubicBezTo>
                  <a:pt x="84298" y="226357"/>
                  <a:pt x="74377" y="229913"/>
                  <a:pt x="109850" y="247650"/>
                </a:cubicBezTo>
                <a:cubicBezTo>
                  <a:pt x="137102" y="261276"/>
                  <a:pt x="166309" y="259383"/>
                  <a:pt x="195575" y="266700"/>
                </a:cubicBezTo>
                <a:cubicBezTo>
                  <a:pt x="215056" y="271570"/>
                  <a:pt x="252725" y="285750"/>
                  <a:pt x="252725" y="285750"/>
                </a:cubicBezTo>
                <a:cubicBezTo>
                  <a:pt x="273791" y="306816"/>
                  <a:pt x="287089" y="316378"/>
                  <a:pt x="300350" y="342900"/>
                </a:cubicBezTo>
                <a:cubicBezTo>
                  <a:pt x="313184" y="368567"/>
                  <a:pt x="304661" y="378819"/>
                  <a:pt x="328925" y="400050"/>
                </a:cubicBezTo>
                <a:cubicBezTo>
                  <a:pt x="346155" y="415127"/>
                  <a:pt x="369886" y="421961"/>
                  <a:pt x="386075" y="438150"/>
                </a:cubicBezTo>
                <a:cubicBezTo>
                  <a:pt x="411319" y="463394"/>
                  <a:pt x="437806" y="497353"/>
                  <a:pt x="471800" y="514350"/>
                </a:cubicBezTo>
                <a:cubicBezTo>
                  <a:pt x="480780" y="518840"/>
                  <a:pt x="490850" y="520700"/>
                  <a:pt x="500375" y="523875"/>
                </a:cubicBezTo>
                <a:cubicBezTo>
                  <a:pt x="519425" y="511175"/>
                  <a:pt x="535805" y="493015"/>
                  <a:pt x="557525" y="485775"/>
                </a:cubicBezTo>
                <a:cubicBezTo>
                  <a:pt x="596960" y="472630"/>
                  <a:pt x="577746" y="481819"/>
                  <a:pt x="614675" y="457200"/>
                </a:cubicBezTo>
                <a:cubicBezTo>
                  <a:pt x="643052" y="414634"/>
                  <a:pt x="652241" y="411711"/>
                  <a:pt x="662300" y="371475"/>
                </a:cubicBezTo>
                <a:cubicBezTo>
                  <a:pt x="666227" y="355769"/>
                  <a:pt x="669163" y="339819"/>
                  <a:pt x="671825" y="323850"/>
                </a:cubicBezTo>
                <a:cubicBezTo>
                  <a:pt x="675516" y="301705"/>
                  <a:pt x="673291" y="278129"/>
                  <a:pt x="681350" y="257175"/>
                </a:cubicBezTo>
                <a:cubicBezTo>
                  <a:pt x="700509" y="207360"/>
                  <a:pt x="713045" y="204295"/>
                  <a:pt x="748025" y="180975"/>
                </a:cubicBezTo>
                <a:cubicBezTo>
                  <a:pt x="751200" y="171450"/>
                  <a:pt x="757550" y="162440"/>
                  <a:pt x="757550" y="152400"/>
                </a:cubicBezTo>
                <a:cubicBezTo>
                  <a:pt x="757550" y="139309"/>
                  <a:pt x="755287" y="125192"/>
                  <a:pt x="748025" y="114300"/>
                </a:cubicBezTo>
                <a:cubicBezTo>
                  <a:pt x="735087" y="94893"/>
                  <a:pt x="673573" y="79958"/>
                  <a:pt x="662300" y="76200"/>
                </a:cubicBezTo>
                <a:cubicBezTo>
                  <a:pt x="652775" y="73025"/>
                  <a:pt x="642079" y="72244"/>
                  <a:pt x="633725" y="66675"/>
                </a:cubicBezTo>
                <a:cubicBezTo>
                  <a:pt x="615728" y="54677"/>
                  <a:pt x="599406" y="40176"/>
                  <a:pt x="576575" y="38100"/>
                </a:cubicBezTo>
                <a:cubicBezTo>
                  <a:pt x="516415" y="32631"/>
                  <a:pt x="455925" y="31750"/>
                  <a:pt x="395600" y="28575"/>
                </a:cubicBezTo>
                <a:cubicBezTo>
                  <a:pt x="382900" y="25400"/>
                  <a:pt x="370039" y="22812"/>
                  <a:pt x="357500" y="19050"/>
                </a:cubicBezTo>
                <a:cubicBezTo>
                  <a:pt x="338266" y="13280"/>
                  <a:pt x="300350" y="0"/>
                  <a:pt x="300350" y="0"/>
                </a:cubicBezTo>
                <a:cubicBezTo>
                  <a:pt x="292377" y="570"/>
                  <a:pt x="169566" y="1622"/>
                  <a:pt x="128900" y="19050"/>
                </a:cubicBezTo>
                <a:cubicBezTo>
                  <a:pt x="118378" y="23559"/>
                  <a:pt x="110564" y="32980"/>
                  <a:pt x="100325" y="38100"/>
                </a:cubicBezTo>
                <a:cubicBezTo>
                  <a:pt x="91345" y="42590"/>
                  <a:pt x="80527" y="42749"/>
                  <a:pt x="71750" y="47625"/>
                </a:cubicBezTo>
                <a:cubicBezTo>
                  <a:pt x="0" y="87486"/>
                  <a:pt x="16188" y="63500"/>
                  <a:pt x="5075" y="6667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3" name="Полилиния 50">
            <a:hlinkClick r:id="rId43" action="ppaction://hlinksldjump" tooltip="информация о штате Вермонт"/>
          </p:cNvPr>
          <p:cNvSpPr>
            <a:spLocks/>
          </p:cNvSpPr>
          <p:nvPr/>
        </p:nvSpPr>
        <p:spPr bwMode="auto">
          <a:xfrm>
            <a:off x="7856538" y="2228850"/>
            <a:ext cx="260350" cy="466725"/>
          </a:xfrm>
          <a:custGeom>
            <a:avLst/>
            <a:gdLst>
              <a:gd name="T0" fmla="*/ 2215 w 261034"/>
              <a:gd name="T1" fmla="*/ 47625 h 466725"/>
              <a:gd name="T2" fmla="*/ 2215 w 261034"/>
              <a:gd name="T3" fmla="*/ 47625 h 466725"/>
              <a:gd name="T4" fmla="*/ 171431 w 261034"/>
              <a:gd name="T5" fmla="*/ 38100 h 466725"/>
              <a:gd name="T6" fmla="*/ 227836 w 261034"/>
              <a:gd name="T7" fmla="*/ 0 h 466725"/>
              <a:gd name="T8" fmla="*/ 256039 w 261034"/>
              <a:gd name="T9" fmla="*/ 28575 h 466725"/>
              <a:gd name="T10" fmla="*/ 237237 w 261034"/>
              <a:gd name="T11" fmla="*/ 142875 h 466725"/>
              <a:gd name="T12" fmla="*/ 199634 w 261034"/>
              <a:gd name="T13" fmla="*/ 200025 h 466725"/>
              <a:gd name="T14" fmla="*/ 209034 w 261034"/>
              <a:gd name="T15" fmla="*/ 400050 h 466725"/>
              <a:gd name="T16" fmla="*/ 199634 w 261034"/>
              <a:gd name="T17" fmla="*/ 457200 h 466725"/>
              <a:gd name="T18" fmla="*/ 171431 w 261034"/>
              <a:gd name="T19" fmla="*/ 466725 h 466725"/>
              <a:gd name="T20" fmla="*/ 133829 w 261034"/>
              <a:gd name="T21" fmla="*/ 457200 h 466725"/>
              <a:gd name="T22" fmla="*/ 96225 w 261034"/>
              <a:gd name="T23" fmla="*/ 371475 h 466725"/>
              <a:gd name="T24" fmla="*/ 68021 w 261034"/>
              <a:gd name="T25" fmla="*/ 285750 h 466725"/>
              <a:gd name="T26" fmla="*/ 58621 w 261034"/>
              <a:gd name="T27" fmla="*/ 257175 h 466725"/>
              <a:gd name="T28" fmla="*/ 39819 w 261034"/>
              <a:gd name="T29" fmla="*/ 228600 h 466725"/>
              <a:gd name="T30" fmla="*/ 30418 w 261034"/>
              <a:gd name="T31" fmla="*/ 161925 h 466725"/>
              <a:gd name="T32" fmla="*/ 11615 w 261034"/>
              <a:gd name="T33" fmla="*/ 104775 h 466725"/>
              <a:gd name="T34" fmla="*/ 2215 w 261034"/>
              <a:gd name="T35" fmla="*/ 47625 h 4667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1034"/>
              <a:gd name="T55" fmla="*/ 0 h 466725"/>
              <a:gd name="T56" fmla="*/ 261034 w 261034"/>
              <a:gd name="T57" fmla="*/ 466725 h 4667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1034" h="466725">
                <a:moveTo>
                  <a:pt x="2245" y="47625"/>
                </a:moveTo>
                <a:lnTo>
                  <a:pt x="2245" y="47625"/>
                </a:lnTo>
                <a:cubicBezTo>
                  <a:pt x="59395" y="44450"/>
                  <a:pt x="117660" y="49774"/>
                  <a:pt x="173695" y="38100"/>
                </a:cubicBezTo>
                <a:cubicBezTo>
                  <a:pt x="196109" y="33430"/>
                  <a:pt x="230845" y="0"/>
                  <a:pt x="230845" y="0"/>
                </a:cubicBezTo>
                <a:cubicBezTo>
                  <a:pt x="240370" y="9525"/>
                  <a:pt x="257205" y="15288"/>
                  <a:pt x="259420" y="28575"/>
                </a:cubicBezTo>
                <a:cubicBezTo>
                  <a:pt x="261034" y="38260"/>
                  <a:pt x="254710" y="117064"/>
                  <a:pt x="240370" y="142875"/>
                </a:cubicBezTo>
                <a:cubicBezTo>
                  <a:pt x="229251" y="162889"/>
                  <a:pt x="202270" y="200025"/>
                  <a:pt x="202270" y="200025"/>
                </a:cubicBezTo>
                <a:cubicBezTo>
                  <a:pt x="205445" y="266700"/>
                  <a:pt x="211795" y="333299"/>
                  <a:pt x="211795" y="400050"/>
                </a:cubicBezTo>
                <a:cubicBezTo>
                  <a:pt x="211795" y="419363"/>
                  <a:pt x="211852" y="440432"/>
                  <a:pt x="202270" y="457200"/>
                </a:cubicBezTo>
                <a:cubicBezTo>
                  <a:pt x="197289" y="465917"/>
                  <a:pt x="183220" y="463550"/>
                  <a:pt x="173695" y="466725"/>
                </a:cubicBezTo>
                <a:cubicBezTo>
                  <a:pt x="160995" y="463550"/>
                  <a:pt x="146487" y="464462"/>
                  <a:pt x="135595" y="457200"/>
                </a:cubicBezTo>
                <a:cubicBezTo>
                  <a:pt x="116188" y="444262"/>
                  <a:pt x="101253" y="382748"/>
                  <a:pt x="97495" y="371475"/>
                </a:cubicBezTo>
                <a:lnTo>
                  <a:pt x="68920" y="285750"/>
                </a:lnTo>
                <a:cubicBezTo>
                  <a:pt x="65745" y="276225"/>
                  <a:pt x="64964" y="265529"/>
                  <a:pt x="59395" y="257175"/>
                </a:cubicBezTo>
                <a:lnTo>
                  <a:pt x="40345" y="228600"/>
                </a:lnTo>
                <a:cubicBezTo>
                  <a:pt x="37170" y="206375"/>
                  <a:pt x="35868" y="183801"/>
                  <a:pt x="30820" y="161925"/>
                </a:cubicBezTo>
                <a:cubicBezTo>
                  <a:pt x="26305" y="142359"/>
                  <a:pt x="18120" y="123825"/>
                  <a:pt x="11770" y="104775"/>
                </a:cubicBezTo>
                <a:cubicBezTo>
                  <a:pt x="0" y="69465"/>
                  <a:pt x="3833" y="57150"/>
                  <a:pt x="2245" y="4762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4" name="Полилиния 51">
            <a:hlinkClick r:id="rId44" action="ppaction://hlinksldjump" tooltip="информация о штате Нью-Хэмпшир"/>
          </p:cNvPr>
          <p:cNvSpPr>
            <a:spLocks/>
          </p:cNvSpPr>
          <p:nvPr/>
        </p:nvSpPr>
        <p:spPr bwMode="auto">
          <a:xfrm>
            <a:off x="8054975" y="2190750"/>
            <a:ext cx="233363" cy="492125"/>
          </a:xfrm>
          <a:custGeom>
            <a:avLst/>
            <a:gdLst>
              <a:gd name="T0" fmla="*/ 31673 w 232549"/>
              <a:gd name="T1" fmla="*/ 488504 h 491574"/>
              <a:gd name="T2" fmla="*/ 31673 w 232549"/>
              <a:gd name="T3" fmla="*/ 488504 h 491574"/>
              <a:gd name="T4" fmla="*/ 147988 w 232549"/>
              <a:gd name="T5" fmla="*/ 478925 h 491574"/>
              <a:gd name="T6" fmla="*/ 186759 w 232549"/>
              <a:gd name="T7" fmla="*/ 421454 h 491574"/>
              <a:gd name="T8" fmla="*/ 215838 w 232549"/>
              <a:gd name="T9" fmla="*/ 392719 h 491574"/>
              <a:gd name="T10" fmla="*/ 215838 w 232549"/>
              <a:gd name="T11" fmla="*/ 249042 h 491574"/>
              <a:gd name="T12" fmla="*/ 206146 w 232549"/>
              <a:gd name="T13" fmla="*/ 220306 h 491574"/>
              <a:gd name="T14" fmla="*/ 177066 w 232549"/>
              <a:gd name="T15" fmla="*/ 201148 h 491574"/>
              <a:gd name="T16" fmla="*/ 157680 w 232549"/>
              <a:gd name="T17" fmla="*/ 143678 h 491574"/>
              <a:gd name="T18" fmla="*/ 147988 w 232549"/>
              <a:gd name="T19" fmla="*/ 114942 h 491574"/>
              <a:gd name="T20" fmla="*/ 138295 w 232549"/>
              <a:gd name="T21" fmla="*/ 67050 h 491574"/>
              <a:gd name="T22" fmla="*/ 128602 w 232549"/>
              <a:gd name="T23" fmla="*/ 38315 h 491574"/>
              <a:gd name="T24" fmla="*/ 99524 w 232549"/>
              <a:gd name="T25" fmla="*/ 28735 h 491574"/>
              <a:gd name="T26" fmla="*/ 80140 w 232549"/>
              <a:gd name="T27" fmla="*/ 0 h 491574"/>
              <a:gd name="T28" fmla="*/ 70445 w 232549"/>
              <a:gd name="T29" fmla="*/ 28735 h 491574"/>
              <a:gd name="T30" fmla="*/ 51059 w 232549"/>
              <a:gd name="T31" fmla="*/ 124520 h 491574"/>
              <a:gd name="T32" fmla="*/ 31673 w 232549"/>
              <a:gd name="T33" fmla="*/ 488504 h 4915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2549"/>
              <a:gd name="T52" fmla="*/ 0 h 491574"/>
              <a:gd name="T53" fmla="*/ 232549 w 232549"/>
              <a:gd name="T54" fmla="*/ 491574 h 4915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2549" h="491574">
                <a:moveTo>
                  <a:pt x="31125" y="485775"/>
                </a:moveTo>
                <a:lnTo>
                  <a:pt x="31125" y="485775"/>
                </a:lnTo>
                <a:cubicBezTo>
                  <a:pt x="69225" y="482600"/>
                  <a:pt x="110398" y="491574"/>
                  <a:pt x="145425" y="476250"/>
                </a:cubicBezTo>
                <a:cubicBezTo>
                  <a:pt x="166401" y="467073"/>
                  <a:pt x="167336" y="435289"/>
                  <a:pt x="183525" y="419100"/>
                </a:cubicBezTo>
                <a:lnTo>
                  <a:pt x="212100" y="390525"/>
                </a:lnTo>
                <a:cubicBezTo>
                  <a:pt x="232549" y="329177"/>
                  <a:pt x="226898" y="358637"/>
                  <a:pt x="212100" y="247650"/>
                </a:cubicBezTo>
                <a:cubicBezTo>
                  <a:pt x="210773" y="237698"/>
                  <a:pt x="208847" y="226915"/>
                  <a:pt x="202575" y="219075"/>
                </a:cubicBezTo>
                <a:cubicBezTo>
                  <a:pt x="195424" y="210136"/>
                  <a:pt x="183525" y="206375"/>
                  <a:pt x="174000" y="200025"/>
                </a:cubicBezTo>
                <a:lnTo>
                  <a:pt x="154950" y="142875"/>
                </a:lnTo>
                <a:cubicBezTo>
                  <a:pt x="151775" y="133350"/>
                  <a:pt x="147394" y="124145"/>
                  <a:pt x="145425" y="114300"/>
                </a:cubicBezTo>
                <a:cubicBezTo>
                  <a:pt x="142250" y="98425"/>
                  <a:pt x="139827" y="82381"/>
                  <a:pt x="135900" y="66675"/>
                </a:cubicBezTo>
                <a:cubicBezTo>
                  <a:pt x="133465" y="56935"/>
                  <a:pt x="133475" y="45200"/>
                  <a:pt x="126375" y="38100"/>
                </a:cubicBezTo>
                <a:cubicBezTo>
                  <a:pt x="119275" y="31000"/>
                  <a:pt x="107325" y="31750"/>
                  <a:pt x="97800" y="28575"/>
                </a:cubicBezTo>
                <a:cubicBezTo>
                  <a:pt x="91450" y="19050"/>
                  <a:pt x="90198" y="0"/>
                  <a:pt x="78750" y="0"/>
                </a:cubicBezTo>
                <a:cubicBezTo>
                  <a:pt x="68710" y="0"/>
                  <a:pt x="71403" y="18774"/>
                  <a:pt x="69225" y="28575"/>
                </a:cubicBezTo>
                <a:cubicBezTo>
                  <a:pt x="54513" y="94779"/>
                  <a:pt x="66441" y="69604"/>
                  <a:pt x="50175" y="123825"/>
                </a:cubicBezTo>
                <a:cubicBezTo>
                  <a:pt x="0" y="291074"/>
                  <a:pt x="34300" y="425450"/>
                  <a:pt x="31125" y="48577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5" name="Полилиния 52">
            <a:hlinkClick r:id="rId45" action="ppaction://hlinksldjump" tooltip="информация о штате Мэн"/>
          </p:cNvPr>
          <p:cNvSpPr>
            <a:spLocks/>
          </p:cNvSpPr>
          <p:nvPr/>
        </p:nvSpPr>
        <p:spPr bwMode="auto">
          <a:xfrm>
            <a:off x="8072438" y="1571625"/>
            <a:ext cx="642937" cy="952500"/>
          </a:xfrm>
          <a:custGeom>
            <a:avLst/>
            <a:gdLst>
              <a:gd name="T0" fmla="*/ 0 w 581025"/>
              <a:gd name="T1" fmla="*/ 722635 h 901939"/>
              <a:gd name="T2" fmla="*/ 0 w 581025"/>
              <a:gd name="T3" fmla="*/ 722635 h 901939"/>
              <a:gd name="T4" fmla="*/ 104915 w 581025"/>
              <a:gd name="T5" fmla="*/ 815127 h 901939"/>
              <a:gd name="T6" fmla="*/ 157374 w 581025"/>
              <a:gd name="T7" fmla="*/ 841552 h 901939"/>
              <a:gd name="T8" fmla="*/ 209833 w 581025"/>
              <a:gd name="T9" fmla="*/ 920830 h 901939"/>
              <a:gd name="T10" fmla="*/ 244803 w 581025"/>
              <a:gd name="T11" fmla="*/ 1052960 h 901939"/>
              <a:gd name="T12" fmla="*/ 262289 w 581025"/>
              <a:gd name="T13" fmla="*/ 1119023 h 901939"/>
              <a:gd name="T14" fmla="*/ 279776 w 581025"/>
              <a:gd name="T15" fmla="*/ 1158662 h 901939"/>
              <a:gd name="T16" fmla="*/ 297260 w 581025"/>
              <a:gd name="T17" fmla="*/ 1224727 h 901939"/>
              <a:gd name="T18" fmla="*/ 349719 w 581025"/>
              <a:gd name="T19" fmla="*/ 1251152 h 901939"/>
              <a:gd name="T20" fmla="*/ 402178 w 581025"/>
              <a:gd name="T21" fmla="*/ 1119023 h 901939"/>
              <a:gd name="T22" fmla="*/ 454635 w 581025"/>
              <a:gd name="T23" fmla="*/ 1092597 h 901939"/>
              <a:gd name="T24" fmla="*/ 489608 w 581025"/>
              <a:gd name="T25" fmla="*/ 1052960 h 901939"/>
              <a:gd name="T26" fmla="*/ 542067 w 581025"/>
              <a:gd name="T27" fmla="*/ 1026533 h 901939"/>
              <a:gd name="T28" fmla="*/ 612009 w 581025"/>
              <a:gd name="T29" fmla="*/ 960468 h 901939"/>
              <a:gd name="T30" fmla="*/ 646981 w 581025"/>
              <a:gd name="T31" fmla="*/ 920830 h 901939"/>
              <a:gd name="T32" fmla="*/ 734409 w 581025"/>
              <a:gd name="T33" fmla="*/ 828339 h 901939"/>
              <a:gd name="T34" fmla="*/ 804357 w 581025"/>
              <a:gd name="T35" fmla="*/ 815127 h 901939"/>
              <a:gd name="T36" fmla="*/ 856813 w 581025"/>
              <a:gd name="T37" fmla="*/ 801914 h 901939"/>
              <a:gd name="T38" fmla="*/ 979215 w 581025"/>
              <a:gd name="T39" fmla="*/ 722635 h 901939"/>
              <a:gd name="T40" fmla="*/ 1049159 w 581025"/>
              <a:gd name="T41" fmla="*/ 643359 h 901939"/>
              <a:gd name="T42" fmla="*/ 1066645 w 581025"/>
              <a:gd name="T43" fmla="*/ 603721 h 901939"/>
              <a:gd name="T44" fmla="*/ 1049159 w 581025"/>
              <a:gd name="T45" fmla="*/ 550868 h 901939"/>
              <a:gd name="T46" fmla="*/ 996701 w 581025"/>
              <a:gd name="T47" fmla="*/ 524444 h 901939"/>
              <a:gd name="T48" fmla="*/ 909272 w 581025"/>
              <a:gd name="T49" fmla="*/ 445165 h 901939"/>
              <a:gd name="T50" fmla="*/ 874299 w 581025"/>
              <a:gd name="T51" fmla="*/ 365888 h 901939"/>
              <a:gd name="T52" fmla="*/ 839329 w 581025"/>
              <a:gd name="T53" fmla="*/ 286611 h 901939"/>
              <a:gd name="T54" fmla="*/ 821842 w 581025"/>
              <a:gd name="T55" fmla="*/ 246972 h 901939"/>
              <a:gd name="T56" fmla="*/ 734409 w 581025"/>
              <a:gd name="T57" fmla="*/ 167696 h 901939"/>
              <a:gd name="T58" fmla="*/ 646981 w 581025"/>
              <a:gd name="T59" fmla="*/ 75204 h 901939"/>
              <a:gd name="T60" fmla="*/ 594524 w 581025"/>
              <a:gd name="T61" fmla="*/ 48779 h 901939"/>
              <a:gd name="T62" fmla="*/ 559552 w 581025"/>
              <a:gd name="T63" fmla="*/ 9139 h 901939"/>
              <a:gd name="T64" fmla="*/ 489608 w 581025"/>
              <a:gd name="T65" fmla="*/ 75204 h 901939"/>
              <a:gd name="T66" fmla="*/ 367205 w 581025"/>
              <a:gd name="T67" fmla="*/ 114843 h 901939"/>
              <a:gd name="T68" fmla="*/ 297260 w 581025"/>
              <a:gd name="T69" fmla="*/ 180909 h 901939"/>
              <a:gd name="T70" fmla="*/ 279776 w 581025"/>
              <a:gd name="T71" fmla="*/ 141269 h 901939"/>
              <a:gd name="T72" fmla="*/ 244803 w 581025"/>
              <a:gd name="T73" fmla="*/ 180909 h 901939"/>
              <a:gd name="T74" fmla="*/ 209833 w 581025"/>
              <a:gd name="T75" fmla="*/ 273398 h 901939"/>
              <a:gd name="T76" fmla="*/ 174861 w 581025"/>
              <a:gd name="T77" fmla="*/ 524444 h 901939"/>
              <a:gd name="T78" fmla="*/ 157374 w 581025"/>
              <a:gd name="T79" fmla="*/ 564081 h 901939"/>
              <a:gd name="T80" fmla="*/ 122402 w 581025"/>
              <a:gd name="T81" fmla="*/ 603721 h 901939"/>
              <a:gd name="T82" fmla="*/ 87430 w 581025"/>
              <a:gd name="T83" fmla="*/ 709424 h 901939"/>
              <a:gd name="T84" fmla="*/ 0 w 581025"/>
              <a:gd name="T85" fmla="*/ 722635 h 9019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1025"/>
              <a:gd name="T130" fmla="*/ 0 h 901939"/>
              <a:gd name="T131" fmla="*/ 581025 w 581025"/>
              <a:gd name="T132" fmla="*/ 901939 h 9019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1025" h="901939">
                <a:moveTo>
                  <a:pt x="0" y="520939"/>
                </a:moveTo>
                <a:lnTo>
                  <a:pt x="0" y="520939"/>
                </a:lnTo>
                <a:cubicBezTo>
                  <a:pt x="19050" y="543164"/>
                  <a:pt x="36452" y="566916"/>
                  <a:pt x="57150" y="587614"/>
                </a:cubicBezTo>
                <a:cubicBezTo>
                  <a:pt x="65245" y="595709"/>
                  <a:pt x="77630" y="598569"/>
                  <a:pt x="85725" y="606664"/>
                </a:cubicBezTo>
                <a:cubicBezTo>
                  <a:pt x="100656" y="621595"/>
                  <a:pt x="109652" y="643672"/>
                  <a:pt x="114300" y="663814"/>
                </a:cubicBezTo>
                <a:cubicBezTo>
                  <a:pt x="121581" y="695364"/>
                  <a:pt x="127000" y="727314"/>
                  <a:pt x="133350" y="759064"/>
                </a:cubicBezTo>
                <a:cubicBezTo>
                  <a:pt x="136525" y="774939"/>
                  <a:pt x="137755" y="791330"/>
                  <a:pt x="142875" y="806689"/>
                </a:cubicBezTo>
                <a:cubicBezTo>
                  <a:pt x="146050" y="816214"/>
                  <a:pt x="149965" y="825524"/>
                  <a:pt x="152400" y="835264"/>
                </a:cubicBezTo>
                <a:cubicBezTo>
                  <a:pt x="156327" y="850970"/>
                  <a:pt x="153893" y="868833"/>
                  <a:pt x="161925" y="882889"/>
                </a:cubicBezTo>
                <a:cubicBezTo>
                  <a:pt x="167605" y="892828"/>
                  <a:pt x="180975" y="895589"/>
                  <a:pt x="190500" y="901939"/>
                </a:cubicBezTo>
                <a:cubicBezTo>
                  <a:pt x="194313" y="886688"/>
                  <a:pt x="212118" y="811327"/>
                  <a:pt x="219075" y="806689"/>
                </a:cubicBezTo>
                <a:lnTo>
                  <a:pt x="247650" y="787639"/>
                </a:lnTo>
                <a:cubicBezTo>
                  <a:pt x="254000" y="778114"/>
                  <a:pt x="258605" y="767159"/>
                  <a:pt x="266700" y="759064"/>
                </a:cubicBezTo>
                <a:cubicBezTo>
                  <a:pt x="274795" y="750969"/>
                  <a:pt x="288124" y="748953"/>
                  <a:pt x="295275" y="740014"/>
                </a:cubicBezTo>
                <a:cubicBezTo>
                  <a:pt x="347855" y="674289"/>
                  <a:pt x="251483" y="746984"/>
                  <a:pt x="333375" y="692389"/>
                </a:cubicBezTo>
                <a:cubicBezTo>
                  <a:pt x="339725" y="682864"/>
                  <a:pt x="346745" y="673753"/>
                  <a:pt x="352425" y="663814"/>
                </a:cubicBezTo>
                <a:cubicBezTo>
                  <a:pt x="368016" y="636529"/>
                  <a:pt x="370431" y="614064"/>
                  <a:pt x="400050" y="597139"/>
                </a:cubicBezTo>
                <a:cubicBezTo>
                  <a:pt x="411416" y="590644"/>
                  <a:pt x="425563" y="591210"/>
                  <a:pt x="438150" y="587614"/>
                </a:cubicBezTo>
                <a:cubicBezTo>
                  <a:pt x="447804" y="584856"/>
                  <a:pt x="457200" y="581264"/>
                  <a:pt x="466725" y="578089"/>
                </a:cubicBezTo>
                <a:cubicBezTo>
                  <a:pt x="490585" y="560194"/>
                  <a:pt x="514827" y="544819"/>
                  <a:pt x="533400" y="520939"/>
                </a:cubicBezTo>
                <a:cubicBezTo>
                  <a:pt x="547456" y="502867"/>
                  <a:pt x="564260" y="485509"/>
                  <a:pt x="571500" y="463789"/>
                </a:cubicBezTo>
                <a:lnTo>
                  <a:pt x="581025" y="435214"/>
                </a:lnTo>
                <a:cubicBezTo>
                  <a:pt x="577850" y="422514"/>
                  <a:pt x="578762" y="408006"/>
                  <a:pt x="571500" y="397114"/>
                </a:cubicBezTo>
                <a:cubicBezTo>
                  <a:pt x="565150" y="387589"/>
                  <a:pt x="551719" y="385393"/>
                  <a:pt x="542925" y="378064"/>
                </a:cubicBezTo>
                <a:cubicBezTo>
                  <a:pt x="527091" y="364869"/>
                  <a:pt x="504115" y="340747"/>
                  <a:pt x="495300" y="320914"/>
                </a:cubicBezTo>
                <a:cubicBezTo>
                  <a:pt x="487145" y="302564"/>
                  <a:pt x="482600" y="282814"/>
                  <a:pt x="476250" y="263764"/>
                </a:cubicBezTo>
                <a:lnTo>
                  <a:pt x="457200" y="206614"/>
                </a:lnTo>
                <a:cubicBezTo>
                  <a:pt x="454025" y="197089"/>
                  <a:pt x="453244" y="186393"/>
                  <a:pt x="447675" y="178039"/>
                </a:cubicBezTo>
                <a:cubicBezTo>
                  <a:pt x="421153" y="138256"/>
                  <a:pt x="436720" y="157559"/>
                  <a:pt x="400050" y="120889"/>
                </a:cubicBezTo>
                <a:cubicBezTo>
                  <a:pt x="371475" y="35164"/>
                  <a:pt x="403225" y="79614"/>
                  <a:pt x="352425" y="54214"/>
                </a:cubicBezTo>
                <a:cubicBezTo>
                  <a:pt x="342186" y="49094"/>
                  <a:pt x="333375" y="41514"/>
                  <a:pt x="323850" y="35164"/>
                </a:cubicBezTo>
                <a:cubicBezTo>
                  <a:pt x="317500" y="25639"/>
                  <a:pt x="316025" y="8834"/>
                  <a:pt x="304800" y="6589"/>
                </a:cubicBezTo>
                <a:cubicBezTo>
                  <a:pt x="271855" y="0"/>
                  <a:pt x="276351" y="42150"/>
                  <a:pt x="266700" y="54214"/>
                </a:cubicBezTo>
                <a:cubicBezTo>
                  <a:pt x="250255" y="74770"/>
                  <a:pt x="222904" y="77069"/>
                  <a:pt x="200025" y="82789"/>
                </a:cubicBezTo>
                <a:cubicBezTo>
                  <a:pt x="196015" y="94818"/>
                  <a:pt x="188438" y="137042"/>
                  <a:pt x="161925" y="130414"/>
                </a:cubicBezTo>
                <a:cubicBezTo>
                  <a:pt x="152185" y="127979"/>
                  <a:pt x="155575" y="111364"/>
                  <a:pt x="152400" y="101839"/>
                </a:cubicBezTo>
                <a:cubicBezTo>
                  <a:pt x="146050" y="111364"/>
                  <a:pt x="138470" y="120175"/>
                  <a:pt x="133350" y="130414"/>
                </a:cubicBezTo>
                <a:cubicBezTo>
                  <a:pt x="126518" y="144079"/>
                  <a:pt x="117352" y="184882"/>
                  <a:pt x="114300" y="197089"/>
                </a:cubicBezTo>
                <a:cubicBezTo>
                  <a:pt x="107249" y="302849"/>
                  <a:pt x="115434" y="307420"/>
                  <a:pt x="95250" y="378064"/>
                </a:cubicBezTo>
                <a:cubicBezTo>
                  <a:pt x="92492" y="387718"/>
                  <a:pt x="90215" y="397659"/>
                  <a:pt x="85725" y="406639"/>
                </a:cubicBezTo>
                <a:cubicBezTo>
                  <a:pt x="80605" y="416878"/>
                  <a:pt x="73025" y="425689"/>
                  <a:pt x="66675" y="435214"/>
                </a:cubicBezTo>
                <a:cubicBezTo>
                  <a:pt x="65914" y="439017"/>
                  <a:pt x="55613" y="500763"/>
                  <a:pt x="47625" y="511414"/>
                </a:cubicBezTo>
                <a:cubicBezTo>
                  <a:pt x="43365" y="517094"/>
                  <a:pt x="7938" y="519351"/>
                  <a:pt x="0" y="520939"/>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6" name="Полилиния 53">
            <a:hlinkClick r:id="rId46" action="ppaction://hlinksldjump" tooltip="информация о штате Массачусетс"/>
          </p:cNvPr>
          <p:cNvSpPr>
            <a:spLocks/>
          </p:cNvSpPr>
          <p:nvPr/>
        </p:nvSpPr>
        <p:spPr bwMode="auto">
          <a:xfrm>
            <a:off x="7981950" y="2590800"/>
            <a:ext cx="479425" cy="419100"/>
          </a:xfrm>
          <a:custGeom>
            <a:avLst/>
            <a:gdLst>
              <a:gd name="T0" fmla="*/ 0 w 479026"/>
              <a:gd name="T1" fmla="*/ 142875 h 419100"/>
              <a:gd name="T2" fmla="*/ 0 w 479026"/>
              <a:gd name="T3" fmla="*/ 142875 h 419100"/>
              <a:gd name="T4" fmla="*/ 9565 w 479026"/>
              <a:gd name="T5" fmla="*/ 228600 h 419100"/>
              <a:gd name="T6" fmla="*/ 19130 w 479026"/>
              <a:gd name="T7" fmla="*/ 266700 h 419100"/>
              <a:gd name="T8" fmla="*/ 28695 w 479026"/>
              <a:gd name="T9" fmla="*/ 419100 h 419100"/>
              <a:gd name="T10" fmla="*/ 57390 w 479026"/>
              <a:gd name="T11" fmla="*/ 409575 h 419100"/>
              <a:gd name="T12" fmla="*/ 105211 w 479026"/>
              <a:gd name="T13" fmla="*/ 361950 h 419100"/>
              <a:gd name="T14" fmla="*/ 229554 w 479026"/>
              <a:gd name="T15" fmla="*/ 333375 h 419100"/>
              <a:gd name="T16" fmla="*/ 315637 w 479026"/>
              <a:gd name="T17" fmla="*/ 285750 h 419100"/>
              <a:gd name="T18" fmla="*/ 344331 w 479026"/>
              <a:gd name="T19" fmla="*/ 257175 h 419100"/>
              <a:gd name="T20" fmla="*/ 373024 w 479026"/>
              <a:gd name="T21" fmla="*/ 247650 h 419100"/>
              <a:gd name="T22" fmla="*/ 459107 w 479026"/>
              <a:gd name="T23" fmla="*/ 228600 h 419100"/>
              <a:gd name="T24" fmla="*/ 478237 w 479026"/>
              <a:gd name="T25" fmla="*/ 200025 h 419100"/>
              <a:gd name="T26" fmla="*/ 449543 w 479026"/>
              <a:gd name="T27" fmla="*/ 190500 h 419100"/>
              <a:gd name="T28" fmla="*/ 382589 w 479026"/>
              <a:gd name="T29" fmla="*/ 180975 h 419100"/>
              <a:gd name="T30" fmla="*/ 334766 w 479026"/>
              <a:gd name="T31" fmla="*/ 171450 h 419100"/>
              <a:gd name="T32" fmla="*/ 325201 w 479026"/>
              <a:gd name="T33" fmla="*/ 133350 h 419100"/>
              <a:gd name="T34" fmla="*/ 315637 w 479026"/>
              <a:gd name="T35" fmla="*/ 9525 h 419100"/>
              <a:gd name="T36" fmla="*/ 286942 w 479026"/>
              <a:gd name="T37" fmla="*/ 19050 h 419100"/>
              <a:gd name="T38" fmla="*/ 248683 w 479026"/>
              <a:gd name="T39" fmla="*/ 38100 h 419100"/>
              <a:gd name="T40" fmla="*/ 191295 w 479026"/>
              <a:gd name="T41" fmla="*/ 76200 h 419100"/>
              <a:gd name="T42" fmla="*/ 133905 w 479026"/>
              <a:gd name="T43" fmla="*/ 95250 h 419100"/>
              <a:gd name="T44" fmla="*/ 19130 w 479026"/>
              <a:gd name="T45" fmla="*/ 104775 h 419100"/>
              <a:gd name="T46" fmla="*/ 0 w 479026"/>
              <a:gd name="T47" fmla="*/ 142875 h 419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9026"/>
              <a:gd name="T73" fmla="*/ 0 h 419100"/>
              <a:gd name="T74" fmla="*/ 479026 w 479026"/>
              <a:gd name="T75" fmla="*/ 419100 h 419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9026" h="419100">
                <a:moveTo>
                  <a:pt x="0" y="142875"/>
                </a:moveTo>
                <a:lnTo>
                  <a:pt x="0" y="142875"/>
                </a:lnTo>
                <a:cubicBezTo>
                  <a:pt x="3175" y="171450"/>
                  <a:pt x="5153" y="200183"/>
                  <a:pt x="9525" y="228600"/>
                </a:cubicBezTo>
                <a:cubicBezTo>
                  <a:pt x="11516" y="241539"/>
                  <a:pt x="17747" y="253674"/>
                  <a:pt x="19050" y="266700"/>
                </a:cubicBezTo>
                <a:cubicBezTo>
                  <a:pt x="24115" y="317347"/>
                  <a:pt x="25400" y="368300"/>
                  <a:pt x="28575" y="419100"/>
                </a:cubicBezTo>
                <a:cubicBezTo>
                  <a:pt x="38100" y="415925"/>
                  <a:pt x="49310" y="415847"/>
                  <a:pt x="57150" y="409575"/>
                </a:cubicBezTo>
                <a:cubicBezTo>
                  <a:pt x="108744" y="368300"/>
                  <a:pt x="40481" y="390525"/>
                  <a:pt x="104775" y="361950"/>
                </a:cubicBezTo>
                <a:cubicBezTo>
                  <a:pt x="154321" y="339929"/>
                  <a:pt x="174360" y="341124"/>
                  <a:pt x="228600" y="333375"/>
                </a:cubicBezTo>
                <a:cubicBezTo>
                  <a:pt x="294104" y="289706"/>
                  <a:pt x="264030" y="302515"/>
                  <a:pt x="314325" y="285750"/>
                </a:cubicBezTo>
                <a:cubicBezTo>
                  <a:pt x="323850" y="276225"/>
                  <a:pt x="331692" y="264647"/>
                  <a:pt x="342900" y="257175"/>
                </a:cubicBezTo>
                <a:cubicBezTo>
                  <a:pt x="351254" y="251606"/>
                  <a:pt x="361674" y="249828"/>
                  <a:pt x="371475" y="247650"/>
                </a:cubicBezTo>
                <a:cubicBezTo>
                  <a:pt x="472055" y="225299"/>
                  <a:pt x="392874" y="250042"/>
                  <a:pt x="457200" y="228600"/>
                </a:cubicBezTo>
                <a:cubicBezTo>
                  <a:pt x="463550" y="219075"/>
                  <a:pt x="479026" y="211131"/>
                  <a:pt x="476250" y="200025"/>
                </a:cubicBezTo>
                <a:cubicBezTo>
                  <a:pt x="473815" y="190285"/>
                  <a:pt x="457520" y="192469"/>
                  <a:pt x="447675" y="190500"/>
                </a:cubicBezTo>
                <a:cubicBezTo>
                  <a:pt x="425660" y="186097"/>
                  <a:pt x="403145" y="184666"/>
                  <a:pt x="381000" y="180975"/>
                </a:cubicBezTo>
                <a:cubicBezTo>
                  <a:pt x="365031" y="178313"/>
                  <a:pt x="349250" y="174625"/>
                  <a:pt x="333375" y="171450"/>
                </a:cubicBezTo>
                <a:cubicBezTo>
                  <a:pt x="330200" y="158750"/>
                  <a:pt x="325380" y="146351"/>
                  <a:pt x="323850" y="133350"/>
                </a:cubicBezTo>
                <a:cubicBezTo>
                  <a:pt x="319013" y="92237"/>
                  <a:pt x="327416" y="48798"/>
                  <a:pt x="314325" y="9525"/>
                </a:cubicBezTo>
                <a:cubicBezTo>
                  <a:pt x="311150" y="0"/>
                  <a:pt x="294978" y="15095"/>
                  <a:pt x="285750" y="19050"/>
                </a:cubicBezTo>
                <a:cubicBezTo>
                  <a:pt x="272699" y="24643"/>
                  <a:pt x="259826" y="30795"/>
                  <a:pt x="247650" y="38100"/>
                </a:cubicBezTo>
                <a:cubicBezTo>
                  <a:pt x="228017" y="49880"/>
                  <a:pt x="212220" y="68960"/>
                  <a:pt x="190500" y="76200"/>
                </a:cubicBezTo>
                <a:cubicBezTo>
                  <a:pt x="171450" y="82550"/>
                  <a:pt x="153361" y="93582"/>
                  <a:pt x="133350" y="95250"/>
                </a:cubicBezTo>
                <a:cubicBezTo>
                  <a:pt x="95250" y="98425"/>
                  <a:pt x="56303" y="96178"/>
                  <a:pt x="19050" y="104775"/>
                </a:cubicBezTo>
                <a:cubicBezTo>
                  <a:pt x="12132" y="106371"/>
                  <a:pt x="3175" y="136525"/>
                  <a:pt x="0" y="14287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7" name="Полилиния 54">
            <a:hlinkClick r:id="rId47" action="ppaction://hlinksldjump" tooltip="информация о штате Нью-Джерси"/>
          </p:cNvPr>
          <p:cNvSpPr>
            <a:spLocks/>
          </p:cNvSpPr>
          <p:nvPr/>
        </p:nvSpPr>
        <p:spPr bwMode="auto">
          <a:xfrm>
            <a:off x="7786688" y="3038475"/>
            <a:ext cx="204787" cy="419100"/>
          </a:xfrm>
          <a:custGeom>
            <a:avLst/>
            <a:gdLst>
              <a:gd name="T0" fmla="*/ 32919 w 205213"/>
              <a:gd name="T1" fmla="*/ 0 h 418358"/>
              <a:gd name="T2" fmla="*/ 32919 w 205213"/>
              <a:gd name="T3" fmla="*/ 0 h 418358"/>
              <a:gd name="T4" fmla="*/ 117759 w 205213"/>
              <a:gd name="T5" fmla="*/ 9610 h 418358"/>
              <a:gd name="T6" fmla="*/ 146038 w 205213"/>
              <a:gd name="T7" fmla="*/ 19220 h 418358"/>
              <a:gd name="T8" fmla="*/ 155465 w 205213"/>
              <a:gd name="T9" fmla="*/ 48049 h 418358"/>
              <a:gd name="T10" fmla="*/ 164891 w 205213"/>
              <a:gd name="T11" fmla="*/ 115317 h 418358"/>
              <a:gd name="T12" fmla="*/ 183744 w 205213"/>
              <a:gd name="T13" fmla="*/ 172976 h 418358"/>
              <a:gd name="T14" fmla="*/ 183744 w 205213"/>
              <a:gd name="T15" fmla="*/ 384391 h 418358"/>
              <a:gd name="T16" fmla="*/ 127184 w 205213"/>
              <a:gd name="T17" fmla="*/ 413220 h 418358"/>
              <a:gd name="T18" fmla="*/ 14067 w 205213"/>
              <a:gd name="T19" fmla="*/ 403611 h 418358"/>
              <a:gd name="T20" fmla="*/ 23493 w 205213"/>
              <a:gd name="T21" fmla="*/ 355561 h 418358"/>
              <a:gd name="T22" fmla="*/ 70625 w 205213"/>
              <a:gd name="T23" fmla="*/ 269074 h 418358"/>
              <a:gd name="T24" fmla="*/ 98905 w 205213"/>
              <a:gd name="T25" fmla="*/ 259464 h 418358"/>
              <a:gd name="T26" fmla="*/ 89478 w 205213"/>
              <a:gd name="T27" fmla="*/ 201805 h 418358"/>
              <a:gd name="T28" fmla="*/ 61199 w 205213"/>
              <a:gd name="T29" fmla="*/ 192195 h 418358"/>
              <a:gd name="T30" fmla="*/ 32919 w 205213"/>
              <a:gd name="T31" fmla="*/ 172976 h 418358"/>
              <a:gd name="T32" fmla="*/ 14067 w 205213"/>
              <a:gd name="T33" fmla="*/ 144146 h 418358"/>
              <a:gd name="T34" fmla="*/ 32919 w 205213"/>
              <a:gd name="T35" fmla="*/ 38440 h 418358"/>
              <a:gd name="T36" fmla="*/ 32919 w 205213"/>
              <a:gd name="T37" fmla="*/ 0 h 4183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5213"/>
              <a:gd name="T58" fmla="*/ 0 h 418358"/>
              <a:gd name="T59" fmla="*/ 205213 w 205213"/>
              <a:gd name="T60" fmla="*/ 418358 h 4183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5213" h="418358">
                <a:moveTo>
                  <a:pt x="33263" y="0"/>
                </a:moveTo>
                <a:lnTo>
                  <a:pt x="33263" y="0"/>
                </a:lnTo>
                <a:cubicBezTo>
                  <a:pt x="61838" y="3175"/>
                  <a:pt x="90628" y="4798"/>
                  <a:pt x="118988" y="9525"/>
                </a:cubicBezTo>
                <a:cubicBezTo>
                  <a:pt x="128892" y="11176"/>
                  <a:pt x="140463" y="11950"/>
                  <a:pt x="147563" y="19050"/>
                </a:cubicBezTo>
                <a:cubicBezTo>
                  <a:pt x="154663" y="26150"/>
                  <a:pt x="153913" y="38100"/>
                  <a:pt x="157088" y="47625"/>
                </a:cubicBezTo>
                <a:cubicBezTo>
                  <a:pt x="160263" y="69850"/>
                  <a:pt x="161565" y="92424"/>
                  <a:pt x="166613" y="114300"/>
                </a:cubicBezTo>
                <a:cubicBezTo>
                  <a:pt x="171128" y="133866"/>
                  <a:pt x="185663" y="171450"/>
                  <a:pt x="185663" y="171450"/>
                </a:cubicBezTo>
                <a:cubicBezTo>
                  <a:pt x="190385" y="228111"/>
                  <a:pt x="205213" y="322351"/>
                  <a:pt x="185663" y="381000"/>
                </a:cubicBezTo>
                <a:cubicBezTo>
                  <a:pt x="181047" y="394848"/>
                  <a:pt x="139608" y="405877"/>
                  <a:pt x="128513" y="409575"/>
                </a:cubicBezTo>
                <a:cubicBezTo>
                  <a:pt x="90413" y="406400"/>
                  <a:pt x="47777" y="418358"/>
                  <a:pt x="14213" y="400050"/>
                </a:cubicBezTo>
                <a:cubicBezTo>
                  <a:pt x="0" y="392298"/>
                  <a:pt x="19811" y="368131"/>
                  <a:pt x="23738" y="352425"/>
                </a:cubicBezTo>
                <a:cubicBezTo>
                  <a:pt x="29838" y="328027"/>
                  <a:pt x="52015" y="273149"/>
                  <a:pt x="71363" y="266700"/>
                </a:cubicBezTo>
                <a:lnTo>
                  <a:pt x="99938" y="257175"/>
                </a:lnTo>
                <a:cubicBezTo>
                  <a:pt x="96763" y="238125"/>
                  <a:pt x="99995" y="216793"/>
                  <a:pt x="90413" y="200025"/>
                </a:cubicBezTo>
                <a:cubicBezTo>
                  <a:pt x="85432" y="191308"/>
                  <a:pt x="70818" y="194990"/>
                  <a:pt x="61838" y="190500"/>
                </a:cubicBezTo>
                <a:cubicBezTo>
                  <a:pt x="51599" y="185380"/>
                  <a:pt x="42788" y="177800"/>
                  <a:pt x="33263" y="171450"/>
                </a:cubicBezTo>
                <a:cubicBezTo>
                  <a:pt x="26913" y="161925"/>
                  <a:pt x="15249" y="154276"/>
                  <a:pt x="14213" y="142875"/>
                </a:cubicBezTo>
                <a:cubicBezTo>
                  <a:pt x="3632" y="26485"/>
                  <a:pt x="24018" y="102815"/>
                  <a:pt x="33263" y="38100"/>
                </a:cubicBezTo>
                <a:cubicBezTo>
                  <a:pt x="35059" y="25528"/>
                  <a:pt x="33263" y="6350"/>
                  <a:pt x="33263" y="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8" name="Полилиния 55">
            <a:hlinkClick r:id="rId48" action="ppaction://hlinksldjump" tooltip="информация о штате Делавер"/>
          </p:cNvPr>
          <p:cNvSpPr>
            <a:spLocks/>
          </p:cNvSpPr>
          <p:nvPr/>
        </p:nvSpPr>
        <p:spPr bwMode="auto">
          <a:xfrm>
            <a:off x="7780338" y="3390900"/>
            <a:ext cx="130175" cy="220663"/>
          </a:xfrm>
          <a:custGeom>
            <a:avLst/>
            <a:gdLst>
              <a:gd name="T0" fmla="*/ 2116 w 130932"/>
              <a:gd name="T1" fmla="*/ 0 h 220503"/>
              <a:gd name="T2" fmla="*/ 2116 w 130932"/>
              <a:gd name="T3" fmla="*/ 0 h 220503"/>
              <a:gd name="T4" fmla="*/ 48380 w 130932"/>
              <a:gd name="T5" fmla="*/ 66916 h 220503"/>
              <a:gd name="T6" fmla="*/ 94644 w 130932"/>
              <a:gd name="T7" fmla="*/ 133835 h 220503"/>
              <a:gd name="T8" fmla="*/ 122402 w 130932"/>
              <a:gd name="T9" fmla="*/ 191192 h 220503"/>
              <a:gd name="T10" fmla="*/ 94644 w 130932"/>
              <a:gd name="T11" fmla="*/ 210310 h 220503"/>
              <a:gd name="T12" fmla="*/ 20621 w 130932"/>
              <a:gd name="T13" fmla="*/ 200751 h 220503"/>
              <a:gd name="T14" fmla="*/ 11369 w 130932"/>
              <a:gd name="T15" fmla="*/ 95595 h 220503"/>
              <a:gd name="T16" fmla="*/ 2116 w 130932"/>
              <a:gd name="T17" fmla="*/ 38240 h 220503"/>
              <a:gd name="T18" fmla="*/ 2116 w 130932"/>
              <a:gd name="T19" fmla="*/ 0 h 2205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932"/>
              <a:gd name="T31" fmla="*/ 0 h 220503"/>
              <a:gd name="T32" fmla="*/ 130932 w 130932"/>
              <a:gd name="T33" fmla="*/ 220503 h 2205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932" h="220503">
                <a:moveTo>
                  <a:pt x="2178" y="0"/>
                </a:moveTo>
                <a:lnTo>
                  <a:pt x="2178" y="0"/>
                </a:lnTo>
                <a:cubicBezTo>
                  <a:pt x="18053" y="22225"/>
                  <a:pt x="36854" y="42627"/>
                  <a:pt x="49803" y="66675"/>
                </a:cubicBezTo>
                <a:cubicBezTo>
                  <a:pt x="88697" y="138906"/>
                  <a:pt x="41469" y="114697"/>
                  <a:pt x="97428" y="133350"/>
                </a:cubicBezTo>
                <a:cubicBezTo>
                  <a:pt x="101439" y="139367"/>
                  <a:pt x="130932" y="178177"/>
                  <a:pt x="126003" y="190500"/>
                </a:cubicBezTo>
                <a:cubicBezTo>
                  <a:pt x="121751" y="201129"/>
                  <a:pt x="106953" y="203200"/>
                  <a:pt x="97428" y="209550"/>
                </a:cubicBezTo>
                <a:cubicBezTo>
                  <a:pt x="72028" y="206375"/>
                  <a:pt x="36587" y="220503"/>
                  <a:pt x="21228" y="200025"/>
                </a:cubicBezTo>
                <a:cubicBezTo>
                  <a:pt x="187" y="171970"/>
                  <a:pt x="15801" y="130079"/>
                  <a:pt x="11703" y="95250"/>
                </a:cubicBezTo>
                <a:cubicBezTo>
                  <a:pt x="9446" y="76070"/>
                  <a:pt x="6368" y="56953"/>
                  <a:pt x="2178" y="38100"/>
                </a:cubicBezTo>
                <a:cubicBezTo>
                  <a:pt x="0" y="28299"/>
                  <a:pt x="2178" y="6350"/>
                  <a:pt x="2178" y="0"/>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69" name="Полилиния 56">
            <a:hlinkClick r:id="rId49" action="ppaction://hlinksldjump" tooltip="информация о штате Мэриленд"/>
          </p:cNvPr>
          <p:cNvSpPr>
            <a:spLocks/>
          </p:cNvSpPr>
          <p:nvPr/>
        </p:nvSpPr>
        <p:spPr bwMode="auto">
          <a:xfrm>
            <a:off x="7181850" y="3360738"/>
            <a:ext cx="744538" cy="479425"/>
          </a:xfrm>
          <a:custGeom>
            <a:avLst/>
            <a:gdLst>
              <a:gd name="T0" fmla="*/ 0 w 744460"/>
              <a:gd name="T1" fmla="*/ 97597 h 478615"/>
              <a:gd name="T2" fmla="*/ 0 w 744460"/>
              <a:gd name="T3" fmla="*/ 97597 h 478615"/>
              <a:gd name="T4" fmla="*/ 200130 w 744460"/>
              <a:gd name="T5" fmla="*/ 87991 h 478615"/>
              <a:gd name="T6" fmla="*/ 228720 w 744460"/>
              <a:gd name="T7" fmla="*/ 78385 h 478615"/>
              <a:gd name="T8" fmla="*/ 276370 w 744460"/>
              <a:gd name="T9" fmla="*/ 68779 h 478615"/>
              <a:gd name="T10" fmla="*/ 333550 w 744460"/>
              <a:gd name="T11" fmla="*/ 49567 h 478615"/>
              <a:gd name="T12" fmla="*/ 381200 w 744460"/>
              <a:gd name="T13" fmla="*/ 39961 h 478615"/>
              <a:gd name="T14" fmla="*/ 438380 w 744460"/>
              <a:gd name="T15" fmla="*/ 20750 h 478615"/>
              <a:gd name="T16" fmla="*/ 590860 w 744460"/>
              <a:gd name="T17" fmla="*/ 30355 h 478615"/>
              <a:gd name="T18" fmla="*/ 581330 w 744460"/>
              <a:gd name="T19" fmla="*/ 126414 h 478615"/>
              <a:gd name="T20" fmla="*/ 590860 w 744460"/>
              <a:gd name="T21" fmla="*/ 241685 h 478615"/>
              <a:gd name="T22" fmla="*/ 743340 w 744460"/>
              <a:gd name="T23" fmla="*/ 251291 h 478615"/>
              <a:gd name="T24" fmla="*/ 724280 w 744460"/>
              <a:gd name="T25" fmla="*/ 404985 h 478615"/>
              <a:gd name="T26" fmla="*/ 705220 w 744460"/>
              <a:gd name="T27" fmla="*/ 433802 h 478615"/>
              <a:gd name="T28" fmla="*/ 657570 w 744460"/>
              <a:gd name="T29" fmla="*/ 481832 h 478615"/>
              <a:gd name="T30" fmla="*/ 628980 w 744460"/>
              <a:gd name="T31" fmla="*/ 472225 h 478615"/>
              <a:gd name="T32" fmla="*/ 619450 w 744460"/>
              <a:gd name="T33" fmla="*/ 356955 h 478615"/>
              <a:gd name="T34" fmla="*/ 600390 w 744460"/>
              <a:gd name="T35" fmla="*/ 289715 h 478615"/>
              <a:gd name="T36" fmla="*/ 581330 w 744460"/>
              <a:gd name="T37" fmla="*/ 212867 h 478615"/>
              <a:gd name="T38" fmla="*/ 552740 w 744460"/>
              <a:gd name="T39" fmla="*/ 126414 h 478615"/>
              <a:gd name="T40" fmla="*/ 543210 w 744460"/>
              <a:gd name="T41" fmla="*/ 97597 h 478615"/>
              <a:gd name="T42" fmla="*/ 524150 w 744460"/>
              <a:gd name="T43" fmla="*/ 126414 h 478615"/>
              <a:gd name="T44" fmla="*/ 514620 w 744460"/>
              <a:gd name="T45" fmla="*/ 280109 h 478615"/>
              <a:gd name="T46" fmla="*/ 457440 w 744460"/>
              <a:gd name="T47" fmla="*/ 270503 h 478615"/>
              <a:gd name="T48" fmla="*/ 438380 w 744460"/>
              <a:gd name="T49" fmla="*/ 232078 h 478615"/>
              <a:gd name="T50" fmla="*/ 409790 w 744460"/>
              <a:gd name="T51" fmla="*/ 203261 h 478615"/>
              <a:gd name="T52" fmla="*/ 400260 w 744460"/>
              <a:gd name="T53" fmla="*/ 174444 h 478615"/>
              <a:gd name="T54" fmla="*/ 343080 w 744460"/>
              <a:gd name="T55" fmla="*/ 136020 h 478615"/>
              <a:gd name="T56" fmla="*/ 38120 w 744460"/>
              <a:gd name="T57" fmla="*/ 136020 h 478615"/>
              <a:gd name="T58" fmla="*/ 0 w 744460"/>
              <a:gd name="T59" fmla="*/ 97597 h 4786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44460"/>
              <a:gd name="T91" fmla="*/ 0 h 478615"/>
              <a:gd name="T92" fmla="*/ 744460 w 744460"/>
              <a:gd name="T93" fmla="*/ 478615 h 4786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44460" h="478615">
                <a:moveTo>
                  <a:pt x="0" y="96775"/>
                </a:moveTo>
                <a:lnTo>
                  <a:pt x="0" y="96775"/>
                </a:lnTo>
                <a:cubicBezTo>
                  <a:pt x="66675" y="93600"/>
                  <a:pt x="133505" y="92793"/>
                  <a:pt x="200025" y="87250"/>
                </a:cubicBezTo>
                <a:cubicBezTo>
                  <a:pt x="210031" y="86416"/>
                  <a:pt x="218860" y="80160"/>
                  <a:pt x="228600" y="77725"/>
                </a:cubicBezTo>
                <a:cubicBezTo>
                  <a:pt x="244306" y="73798"/>
                  <a:pt x="260606" y="72460"/>
                  <a:pt x="276225" y="68200"/>
                </a:cubicBezTo>
                <a:cubicBezTo>
                  <a:pt x="295598" y="62916"/>
                  <a:pt x="313684" y="53088"/>
                  <a:pt x="333375" y="49150"/>
                </a:cubicBezTo>
                <a:cubicBezTo>
                  <a:pt x="349250" y="45975"/>
                  <a:pt x="365381" y="43885"/>
                  <a:pt x="381000" y="39625"/>
                </a:cubicBezTo>
                <a:cubicBezTo>
                  <a:pt x="400373" y="34341"/>
                  <a:pt x="438150" y="20575"/>
                  <a:pt x="438150" y="20575"/>
                </a:cubicBezTo>
                <a:cubicBezTo>
                  <a:pt x="488950" y="23750"/>
                  <a:pt x="549505" y="0"/>
                  <a:pt x="590550" y="30100"/>
                </a:cubicBezTo>
                <a:cubicBezTo>
                  <a:pt x="616281" y="48969"/>
                  <a:pt x="581025" y="93442"/>
                  <a:pt x="581025" y="125350"/>
                </a:cubicBezTo>
                <a:cubicBezTo>
                  <a:pt x="581025" y="163582"/>
                  <a:pt x="560180" y="216426"/>
                  <a:pt x="590550" y="239650"/>
                </a:cubicBezTo>
                <a:cubicBezTo>
                  <a:pt x="630982" y="270569"/>
                  <a:pt x="692150" y="246000"/>
                  <a:pt x="742950" y="249175"/>
                </a:cubicBezTo>
                <a:cubicBezTo>
                  <a:pt x="741132" y="272809"/>
                  <a:pt x="744460" y="360455"/>
                  <a:pt x="723900" y="401575"/>
                </a:cubicBezTo>
                <a:cubicBezTo>
                  <a:pt x="718780" y="411814"/>
                  <a:pt x="710530" y="420211"/>
                  <a:pt x="704850" y="430150"/>
                </a:cubicBezTo>
                <a:cubicBezTo>
                  <a:pt x="677156" y="478615"/>
                  <a:pt x="702208" y="462781"/>
                  <a:pt x="657225" y="477775"/>
                </a:cubicBezTo>
                <a:cubicBezTo>
                  <a:pt x="647700" y="474600"/>
                  <a:pt x="631603" y="477846"/>
                  <a:pt x="628650" y="468250"/>
                </a:cubicBezTo>
                <a:cubicBezTo>
                  <a:pt x="617406" y="431709"/>
                  <a:pt x="623867" y="391887"/>
                  <a:pt x="619125" y="353950"/>
                </a:cubicBezTo>
                <a:cubicBezTo>
                  <a:pt x="615464" y="324662"/>
                  <a:pt x="607375" y="314040"/>
                  <a:pt x="600075" y="287275"/>
                </a:cubicBezTo>
                <a:cubicBezTo>
                  <a:pt x="593186" y="262016"/>
                  <a:pt x="589304" y="235913"/>
                  <a:pt x="581025" y="211075"/>
                </a:cubicBezTo>
                <a:lnTo>
                  <a:pt x="552450" y="125350"/>
                </a:lnTo>
                <a:lnTo>
                  <a:pt x="542925" y="96775"/>
                </a:lnTo>
                <a:cubicBezTo>
                  <a:pt x="536575" y="106300"/>
                  <a:pt x="525660" y="114042"/>
                  <a:pt x="523875" y="125350"/>
                </a:cubicBezTo>
                <a:cubicBezTo>
                  <a:pt x="515937" y="175626"/>
                  <a:pt x="535874" y="231626"/>
                  <a:pt x="514350" y="277750"/>
                </a:cubicBezTo>
                <a:cubicBezTo>
                  <a:pt x="506183" y="295251"/>
                  <a:pt x="476250" y="271400"/>
                  <a:pt x="457200" y="268225"/>
                </a:cubicBezTo>
                <a:cubicBezTo>
                  <a:pt x="450850" y="255525"/>
                  <a:pt x="446403" y="241679"/>
                  <a:pt x="438150" y="230125"/>
                </a:cubicBezTo>
                <a:cubicBezTo>
                  <a:pt x="430320" y="219164"/>
                  <a:pt x="417047" y="212758"/>
                  <a:pt x="409575" y="201550"/>
                </a:cubicBezTo>
                <a:cubicBezTo>
                  <a:pt x="404006" y="193196"/>
                  <a:pt x="405619" y="181329"/>
                  <a:pt x="400050" y="172975"/>
                </a:cubicBezTo>
                <a:cubicBezTo>
                  <a:pt x="379665" y="142397"/>
                  <a:pt x="372858" y="144861"/>
                  <a:pt x="342900" y="134875"/>
                </a:cubicBezTo>
                <a:cubicBezTo>
                  <a:pt x="209675" y="141219"/>
                  <a:pt x="155853" y="152991"/>
                  <a:pt x="38100" y="134875"/>
                </a:cubicBezTo>
                <a:cubicBezTo>
                  <a:pt x="31083" y="133795"/>
                  <a:pt x="6350" y="103125"/>
                  <a:pt x="0" y="9677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70" name="Полилиния 58">
            <a:hlinkClick r:id="rId50" action="ppaction://hlinksldjump" tooltip="информация о штате Аляска"/>
          </p:cNvPr>
          <p:cNvSpPr>
            <a:spLocks/>
          </p:cNvSpPr>
          <p:nvPr/>
        </p:nvSpPr>
        <p:spPr bwMode="auto">
          <a:xfrm>
            <a:off x="661988" y="5181600"/>
            <a:ext cx="1676400" cy="1571625"/>
          </a:xfrm>
          <a:custGeom>
            <a:avLst/>
            <a:gdLst>
              <a:gd name="T0" fmla="*/ 348095 w 1676609"/>
              <a:gd name="T1" fmla="*/ 123801 h 1571731"/>
              <a:gd name="T2" fmla="*/ 462350 w 1676609"/>
              <a:gd name="T3" fmla="*/ 85707 h 1571731"/>
              <a:gd name="T4" fmla="*/ 519479 w 1676609"/>
              <a:gd name="T5" fmla="*/ 38091 h 1571731"/>
              <a:gd name="T6" fmla="*/ 652781 w 1676609"/>
              <a:gd name="T7" fmla="*/ 9522 h 1571731"/>
              <a:gd name="T8" fmla="*/ 900338 w 1676609"/>
              <a:gd name="T9" fmla="*/ 57138 h 1571731"/>
              <a:gd name="T10" fmla="*/ 995552 w 1676609"/>
              <a:gd name="T11" fmla="*/ 114276 h 1571731"/>
              <a:gd name="T12" fmla="*/ 1071725 w 1676609"/>
              <a:gd name="T13" fmla="*/ 171414 h 1571731"/>
              <a:gd name="T14" fmla="*/ 1195502 w 1676609"/>
              <a:gd name="T15" fmla="*/ 276168 h 1571731"/>
              <a:gd name="T16" fmla="*/ 1176458 w 1676609"/>
              <a:gd name="T17" fmla="*/ 685662 h 1571731"/>
              <a:gd name="T18" fmla="*/ 1176458 w 1676609"/>
              <a:gd name="T19" fmla="*/ 847554 h 1571731"/>
              <a:gd name="T20" fmla="*/ 1243109 w 1676609"/>
              <a:gd name="T21" fmla="*/ 914214 h 1571731"/>
              <a:gd name="T22" fmla="*/ 1328801 w 1676609"/>
              <a:gd name="T23" fmla="*/ 971352 h 1571731"/>
              <a:gd name="T24" fmla="*/ 1376408 w 1676609"/>
              <a:gd name="T25" fmla="*/ 1009446 h 1571731"/>
              <a:gd name="T26" fmla="*/ 1462103 w 1676609"/>
              <a:gd name="T27" fmla="*/ 1076109 h 1571731"/>
              <a:gd name="T28" fmla="*/ 1528751 w 1676609"/>
              <a:gd name="T29" fmla="*/ 1152291 h 1571731"/>
              <a:gd name="T30" fmla="*/ 1576359 w 1676609"/>
              <a:gd name="T31" fmla="*/ 1238001 h 1571731"/>
              <a:gd name="T32" fmla="*/ 1623968 w 1676609"/>
              <a:gd name="T33" fmla="*/ 1323708 h 1571731"/>
              <a:gd name="T34" fmla="*/ 1643009 w 1676609"/>
              <a:gd name="T35" fmla="*/ 1514169 h 1571731"/>
              <a:gd name="T36" fmla="*/ 1566839 w 1676609"/>
              <a:gd name="T37" fmla="*/ 1561785 h 1571731"/>
              <a:gd name="T38" fmla="*/ 1385930 w 1676609"/>
              <a:gd name="T39" fmla="*/ 1457031 h 1571731"/>
              <a:gd name="T40" fmla="*/ 1347845 w 1676609"/>
              <a:gd name="T41" fmla="*/ 1390368 h 1571731"/>
              <a:gd name="T42" fmla="*/ 1243109 w 1676609"/>
              <a:gd name="T43" fmla="*/ 1295139 h 1571731"/>
              <a:gd name="T44" fmla="*/ 1185980 w 1676609"/>
              <a:gd name="T45" fmla="*/ 1209432 h 1571731"/>
              <a:gd name="T46" fmla="*/ 1100288 w 1676609"/>
              <a:gd name="T47" fmla="*/ 1161816 h 1571731"/>
              <a:gd name="T48" fmla="*/ 1014593 w 1676609"/>
              <a:gd name="T49" fmla="*/ 1123722 h 1571731"/>
              <a:gd name="T50" fmla="*/ 671822 w 1676609"/>
              <a:gd name="T51" fmla="*/ 1104678 h 1571731"/>
              <a:gd name="T52" fmla="*/ 576608 w 1676609"/>
              <a:gd name="T53" fmla="*/ 1123722 h 1571731"/>
              <a:gd name="T54" fmla="*/ 500438 w 1676609"/>
              <a:gd name="T55" fmla="*/ 1171338 h 1571731"/>
              <a:gd name="T56" fmla="*/ 414743 w 1676609"/>
              <a:gd name="T57" fmla="*/ 1247523 h 1571731"/>
              <a:gd name="T58" fmla="*/ 281444 w 1676609"/>
              <a:gd name="T59" fmla="*/ 1295139 h 1571731"/>
              <a:gd name="T60" fmla="*/ 167186 w 1676609"/>
              <a:gd name="T61" fmla="*/ 1352277 h 1571731"/>
              <a:gd name="T62" fmla="*/ 24365 w 1676609"/>
              <a:gd name="T63" fmla="*/ 1285614 h 1571731"/>
              <a:gd name="T64" fmla="*/ 71972 w 1676609"/>
              <a:gd name="T65" fmla="*/ 1199907 h 1571731"/>
              <a:gd name="T66" fmla="*/ 138623 w 1676609"/>
              <a:gd name="T67" fmla="*/ 1180860 h 1571731"/>
              <a:gd name="T68" fmla="*/ 252878 w 1676609"/>
              <a:gd name="T69" fmla="*/ 1161816 h 1571731"/>
              <a:gd name="T70" fmla="*/ 290966 w 1676609"/>
              <a:gd name="T71" fmla="*/ 1076109 h 1571731"/>
              <a:gd name="T72" fmla="*/ 224315 w 1676609"/>
              <a:gd name="T73" fmla="*/ 904692 h 1571731"/>
              <a:gd name="T74" fmla="*/ 167186 w 1676609"/>
              <a:gd name="T75" fmla="*/ 780891 h 1571731"/>
              <a:gd name="T76" fmla="*/ 186230 w 1676609"/>
              <a:gd name="T77" fmla="*/ 485676 h 1571731"/>
              <a:gd name="T78" fmla="*/ 224315 w 1676609"/>
              <a:gd name="T79" fmla="*/ 390447 h 1571731"/>
              <a:gd name="T80" fmla="*/ 281444 w 1676609"/>
              <a:gd name="T81" fmla="*/ 266646 h 1571731"/>
              <a:gd name="T82" fmla="*/ 310007 w 1676609"/>
              <a:gd name="T83" fmla="*/ 180939 h 1571731"/>
              <a:gd name="T84" fmla="*/ 348095 w 1676609"/>
              <a:gd name="T85" fmla="*/ 123801 h 15717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76609"/>
              <a:gd name="T130" fmla="*/ 0 h 1571731"/>
              <a:gd name="T131" fmla="*/ 1676609 w 1676609"/>
              <a:gd name="T132" fmla="*/ 1571731 h 15717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76609" h="1571731">
                <a:moveTo>
                  <a:pt x="348224" y="123825"/>
                </a:moveTo>
                <a:lnTo>
                  <a:pt x="348224" y="123825"/>
                </a:lnTo>
                <a:cubicBezTo>
                  <a:pt x="376799" y="120650"/>
                  <a:pt x="406674" y="123392"/>
                  <a:pt x="433949" y="114300"/>
                </a:cubicBezTo>
                <a:cubicBezTo>
                  <a:pt x="446728" y="110040"/>
                  <a:pt x="452176" y="94349"/>
                  <a:pt x="462524" y="85725"/>
                </a:cubicBezTo>
                <a:cubicBezTo>
                  <a:pt x="471318" y="78396"/>
                  <a:pt x="482305" y="74004"/>
                  <a:pt x="491099" y="66675"/>
                </a:cubicBezTo>
                <a:cubicBezTo>
                  <a:pt x="501447" y="58051"/>
                  <a:pt x="509041" y="46370"/>
                  <a:pt x="519674" y="38100"/>
                </a:cubicBezTo>
                <a:cubicBezTo>
                  <a:pt x="537746" y="24044"/>
                  <a:pt x="576824" y="0"/>
                  <a:pt x="576824" y="0"/>
                </a:cubicBezTo>
                <a:cubicBezTo>
                  <a:pt x="602224" y="3175"/>
                  <a:pt x="627995" y="4162"/>
                  <a:pt x="653024" y="9525"/>
                </a:cubicBezTo>
                <a:cubicBezTo>
                  <a:pt x="672659" y="13732"/>
                  <a:pt x="690367" y="25274"/>
                  <a:pt x="710174" y="28575"/>
                </a:cubicBezTo>
                <a:cubicBezTo>
                  <a:pt x="811614" y="45482"/>
                  <a:pt x="748205" y="35369"/>
                  <a:pt x="900674" y="57150"/>
                </a:cubicBezTo>
                <a:cubicBezTo>
                  <a:pt x="919724" y="69850"/>
                  <a:pt x="937346" y="85011"/>
                  <a:pt x="957824" y="95250"/>
                </a:cubicBezTo>
                <a:cubicBezTo>
                  <a:pt x="970524" y="101600"/>
                  <a:pt x="984370" y="106047"/>
                  <a:pt x="995924" y="114300"/>
                </a:cubicBezTo>
                <a:cubicBezTo>
                  <a:pt x="1006885" y="122130"/>
                  <a:pt x="1013723" y="134793"/>
                  <a:pt x="1024499" y="142875"/>
                </a:cubicBezTo>
                <a:cubicBezTo>
                  <a:pt x="1039310" y="153983"/>
                  <a:pt x="1056505" y="161511"/>
                  <a:pt x="1072124" y="171450"/>
                </a:cubicBezTo>
                <a:cubicBezTo>
                  <a:pt x="1144178" y="217303"/>
                  <a:pt x="1104681" y="201352"/>
                  <a:pt x="1157849" y="219075"/>
                </a:cubicBezTo>
                <a:cubicBezTo>
                  <a:pt x="1170549" y="238125"/>
                  <a:pt x="1196521" y="253337"/>
                  <a:pt x="1195949" y="276225"/>
                </a:cubicBezTo>
                <a:cubicBezTo>
                  <a:pt x="1192774" y="403225"/>
                  <a:pt x="1192326" y="530323"/>
                  <a:pt x="1186424" y="657225"/>
                </a:cubicBezTo>
                <a:cubicBezTo>
                  <a:pt x="1185958" y="667254"/>
                  <a:pt x="1179657" y="676146"/>
                  <a:pt x="1176899" y="685800"/>
                </a:cubicBezTo>
                <a:cubicBezTo>
                  <a:pt x="1173303" y="698387"/>
                  <a:pt x="1170549" y="711200"/>
                  <a:pt x="1167374" y="723900"/>
                </a:cubicBezTo>
                <a:cubicBezTo>
                  <a:pt x="1170549" y="765175"/>
                  <a:pt x="1171764" y="806648"/>
                  <a:pt x="1176899" y="847725"/>
                </a:cubicBezTo>
                <a:cubicBezTo>
                  <a:pt x="1178144" y="857688"/>
                  <a:pt x="1179324" y="869200"/>
                  <a:pt x="1186424" y="876300"/>
                </a:cubicBezTo>
                <a:cubicBezTo>
                  <a:pt x="1202613" y="892489"/>
                  <a:pt x="1221854" y="907160"/>
                  <a:pt x="1243574" y="914400"/>
                </a:cubicBezTo>
                <a:cubicBezTo>
                  <a:pt x="1272213" y="923946"/>
                  <a:pt x="1276105" y="922459"/>
                  <a:pt x="1300724" y="942975"/>
                </a:cubicBezTo>
                <a:cubicBezTo>
                  <a:pt x="1311072" y="951599"/>
                  <a:pt x="1320675" y="961202"/>
                  <a:pt x="1329299" y="971550"/>
                </a:cubicBezTo>
                <a:cubicBezTo>
                  <a:pt x="1336628" y="980344"/>
                  <a:pt x="1339410" y="992974"/>
                  <a:pt x="1348349" y="1000125"/>
                </a:cubicBezTo>
                <a:cubicBezTo>
                  <a:pt x="1356189" y="1006397"/>
                  <a:pt x="1367399" y="1006475"/>
                  <a:pt x="1376924" y="1009650"/>
                </a:cubicBezTo>
                <a:cubicBezTo>
                  <a:pt x="1468081" y="1100807"/>
                  <a:pt x="1351366" y="992611"/>
                  <a:pt x="1434074" y="1047750"/>
                </a:cubicBezTo>
                <a:cubicBezTo>
                  <a:pt x="1445282" y="1055222"/>
                  <a:pt x="1452016" y="1068055"/>
                  <a:pt x="1462649" y="1076325"/>
                </a:cubicBezTo>
                <a:cubicBezTo>
                  <a:pt x="1480721" y="1090381"/>
                  <a:pt x="1519799" y="1114425"/>
                  <a:pt x="1519799" y="1114425"/>
                </a:cubicBezTo>
                <a:cubicBezTo>
                  <a:pt x="1522974" y="1127125"/>
                  <a:pt x="1523470" y="1140816"/>
                  <a:pt x="1529324" y="1152525"/>
                </a:cubicBezTo>
                <a:cubicBezTo>
                  <a:pt x="1539563" y="1173003"/>
                  <a:pt x="1560184" y="1187955"/>
                  <a:pt x="1567424" y="1209675"/>
                </a:cubicBezTo>
                <a:cubicBezTo>
                  <a:pt x="1570599" y="1219200"/>
                  <a:pt x="1572073" y="1229473"/>
                  <a:pt x="1576949" y="1238250"/>
                </a:cubicBezTo>
                <a:cubicBezTo>
                  <a:pt x="1588068" y="1258264"/>
                  <a:pt x="1607809" y="1273680"/>
                  <a:pt x="1615049" y="1295400"/>
                </a:cubicBezTo>
                <a:cubicBezTo>
                  <a:pt x="1618224" y="1304925"/>
                  <a:pt x="1618302" y="1316135"/>
                  <a:pt x="1624574" y="1323975"/>
                </a:cubicBezTo>
                <a:cubicBezTo>
                  <a:pt x="1631725" y="1332914"/>
                  <a:pt x="1643624" y="1336675"/>
                  <a:pt x="1653149" y="1343025"/>
                </a:cubicBezTo>
                <a:cubicBezTo>
                  <a:pt x="1666416" y="1409361"/>
                  <a:pt x="1676609" y="1432013"/>
                  <a:pt x="1643624" y="1514475"/>
                </a:cubicBezTo>
                <a:cubicBezTo>
                  <a:pt x="1638351" y="1527658"/>
                  <a:pt x="1617565" y="1526000"/>
                  <a:pt x="1605524" y="1533525"/>
                </a:cubicBezTo>
                <a:cubicBezTo>
                  <a:pt x="1592062" y="1541939"/>
                  <a:pt x="1580124" y="1552575"/>
                  <a:pt x="1567424" y="1562100"/>
                </a:cubicBezTo>
                <a:cubicBezTo>
                  <a:pt x="1529324" y="1558925"/>
                  <a:pt x="1486211" y="1571731"/>
                  <a:pt x="1453124" y="1552575"/>
                </a:cubicBezTo>
                <a:cubicBezTo>
                  <a:pt x="1419584" y="1533157"/>
                  <a:pt x="1386449" y="1457325"/>
                  <a:pt x="1386449" y="1457325"/>
                </a:cubicBezTo>
                <a:cubicBezTo>
                  <a:pt x="1383274" y="1441450"/>
                  <a:pt x="1384956" y="1423756"/>
                  <a:pt x="1376924" y="1409700"/>
                </a:cubicBezTo>
                <a:cubicBezTo>
                  <a:pt x="1371244" y="1399761"/>
                  <a:pt x="1357041" y="1398100"/>
                  <a:pt x="1348349" y="1390650"/>
                </a:cubicBezTo>
                <a:cubicBezTo>
                  <a:pt x="1334712" y="1378961"/>
                  <a:pt x="1323766" y="1364377"/>
                  <a:pt x="1310249" y="1352550"/>
                </a:cubicBezTo>
                <a:cubicBezTo>
                  <a:pt x="1271439" y="1318591"/>
                  <a:pt x="1274833" y="1332911"/>
                  <a:pt x="1243574" y="1295400"/>
                </a:cubicBezTo>
                <a:cubicBezTo>
                  <a:pt x="1168636" y="1205474"/>
                  <a:pt x="1272277" y="1324167"/>
                  <a:pt x="1214999" y="1238250"/>
                </a:cubicBezTo>
                <a:cubicBezTo>
                  <a:pt x="1207527" y="1227042"/>
                  <a:pt x="1197632" y="1217147"/>
                  <a:pt x="1186424" y="1209675"/>
                </a:cubicBezTo>
                <a:cubicBezTo>
                  <a:pt x="1178070" y="1204106"/>
                  <a:pt x="1167374" y="1203325"/>
                  <a:pt x="1157849" y="1200150"/>
                </a:cubicBezTo>
                <a:cubicBezTo>
                  <a:pt x="1066692" y="1108993"/>
                  <a:pt x="1183407" y="1217189"/>
                  <a:pt x="1100699" y="1162050"/>
                </a:cubicBezTo>
                <a:cubicBezTo>
                  <a:pt x="1089491" y="1154578"/>
                  <a:pt x="1084433" y="1138946"/>
                  <a:pt x="1072124" y="1133475"/>
                </a:cubicBezTo>
                <a:cubicBezTo>
                  <a:pt x="1054476" y="1125631"/>
                  <a:pt x="1033827" y="1128140"/>
                  <a:pt x="1014974" y="1123950"/>
                </a:cubicBezTo>
                <a:cubicBezTo>
                  <a:pt x="989747" y="1118344"/>
                  <a:pt x="971595" y="1107023"/>
                  <a:pt x="948299" y="1095375"/>
                </a:cubicBezTo>
                <a:cubicBezTo>
                  <a:pt x="856224" y="1098550"/>
                  <a:pt x="764024" y="1099153"/>
                  <a:pt x="672074" y="1104900"/>
                </a:cubicBezTo>
                <a:cubicBezTo>
                  <a:pt x="662053" y="1105526"/>
                  <a:pt x="653344" y="1112456"/>
                  <a:pt x="643499" y="1114425"/>
                </a:cubicBezTo>
                <a:cubicBezTo>
                  <a:pt x="621484" y="1118828"/>
                  <a:pt x="598969" y="1120259"/>
                  <a:pt x="576824" y="1123950"/>
                </a:cubicBezTo>
                <a:cubicBezTo>
                  <a:pt x="560855" y="1126612"/>
                  <a:pt x="545074" y="1130300"/>
                  <a:pt x="529199" y="1133475"/>
                </a:cubicBezTo>
                <a:cubicBezTo>
                  <a:pt x="519674" y="1146175"/>
                  <a:pt x="511244" y="1159775"/>
                  <a:pt x="500624" y="1171575"/>
                </a:cubicBezTo>
                <a:cubicBezTo>
                  <a:pt x="482602" y="1191600"/>
                  <a:pt x="465890" y="1213781"/>
                  <a:pt x="443474" y="1228725"/>
                </a:cubicBezTo>
                <a:cubicBezTo>
                  <a:pt x="433949" y="1235075"/>
                  <a:pt x="424838" y="1242095"/>
                  <a:pt x="414899" y="1247775"/>
                </a:cubicBezTo>
                <a:cubicBezTo>
                  <a:pt x="394162" y="1259625"/>
                  <a:pt x="350660" y="1279429"/>
                  <a:pt x="329174" y="1285875"/>
                </a:cubicBezTo>
                <a:cubicBezTo>
                  <a:pt x="313667" y="1290527"/>
                  <a:pt x="297424" y="1292225"/>
                  <a:pt x="281549" y="1295400"/>
                </a:cubicBezTo>
                <a:cubicBezTo>
                  <a:pt x="251580" y="1317876"/>
                  <a:pt x="240215" y="1329950"/>
                  <a:pt x="205349" y="1343025"/>
                </a:cubicBezTo>
                <a:cubicBezTo>
                  <a:pt x="193092" y="1347622"/>
                  <a:pt x="179949" y="1349375"/>
                  <a:pt x="167249" y="1352550"/>
                </a:cubicBezTo>
                <a:cubicBezTo>
                  <a:pt x="0" y="1338613"/>
                  <a:pt x="76316" y="1380235"/>
                  <a:pt x="43424" y="1314450"/>
                </a:cubicBezTo>
                <a:cubicBezTo>
                  <a:pt x="38304" y="1304211"/>
                  <a:pt x="30724" y="1295400"/>
                  <a:pt x="24374" y="1285875"/>
                </a:cubicBezTo>
                <a:cubicBezTo>
                  <a:pt x="27549" y="1263650"/>
                  <a:pt x="22996" y="1238825"/>
                  <a:pt x="33899" y="1219200"/>
                </a:cubicBezTo>
                <a:cubicBezTo>
                  <a:pt x="40795" y="1206788"/>
                  <a:pt x="58704" y="1205136"/>
                  <a:pt x="71999" y="1200150"/>
                </a:cubicBezTo>
                <a:cubicBezTo>
                  <a:pt x="84256" y="1195553"/>
                  <a:pt x="97512" y="1194221"/>
                  <a:pt x="110099" y="1190625"/>
                </a:cubicBezTo>
                <a:cubicBezTo>
                  <a:pt x="119753" y="1187867"/>
                  <a:pt x="128829" y="1183069"/>
                  <a:pt x="138674" y="1181100"/>
                </a:cubicBezTo>
                <a:cubicBezTo>
                  <a:pt x="160689" y="1176697"/>
                  <a:pt x="183204" y="1175266"/>
                  <a:pt x="205349" y="1171575"/>
                </a:cubicBezTo>
                <a:cubicBezTo>
                  <a:pt x="221318" y="1168913"/>
                  <a:pt x="237099" y="1165225"/>
                  <a:pt x="252974" y="1162050"/>
                </a:cubicBezTo>
                <a:cubicBezTo>
                  <a:pt x="259324" y="1152525"/>
                  <a:pt x="267375" y="1143936"/>
                  <a:pt x="272024" y="1133475"/>
                </a:cubicBezTo>
                <a:cubicBezTo>
                  <a:pt x="280179" y="1115125"/>
                  <a:pt x="291074" y="1076325"/>
                  <a:pt x="291074" y="1076325"/>
                </a:cubicBezTo>
                <a:cubicBezTo>
                  <a:pt x="288996" y="1049308"/>
                  <a:pt x="302210" y="957017"/>
                  <a:pt x="262499" y="923925"/>
                </a:cubicBezTo>
                <a:cubicBezTo>
                  <a:pt x="251591" y="914835"/>
                  <a:pt x="237099" y="911225"/>
                  <a:pt x="224399" y="904875"/>
                </a:cubicBezTo>
                <a:cubicBezTo>
                  <a:pt x="221224" y="892175"/>
                  <a:pt x="220728" y="878484"/>
                  <a:pt x="214874" y="866775"/>
                </a:cubicBezTo>
                <a:cubicBezTo>
                  <a:pt x="149370" y="735767"/>
                  <a:pt x="193589" y="860071"/>
                  <a:pt x="167249" y="781050"/>
                </a:cubicBezTo>
                <a:cubicBezTo>
                  <a:pt x="170424" y="692150"/>
                  <a:pt x="171047" y="603122"/>
                  <a:pt x="176774" y="514350"/>
                </a:cubicBezTo>
                <a:cubicBezTo>
                  <a:pt x="177420" y="504331"/>
                  <a:pt x="183541" y="495429"/>
                  <a:pt x="186299" y="485775"/>
                </a:cubicBezTo>
                <a:cubicBezTo>
                  <a:pt x="190368" y="471533"/>
                  <a:pt x="197736" y="434325"/>
                  <a:pt x="205349" y="419100"/>
                </a:cubicBezTo>
                <a:cubicBezTo>
                  <a:pt x="210469" y="408861"/>
                  <a:pt x="219279" y="400764"/>
                  <a:pt x="224399" y="390525"/>
                </a:cubicBezTo>
                <a:cubicBezTo>
                  <a:pt x="263834" y="311655"/>
                  <a:pt x="198379" y="415267"/>
                  <a:pt x="252974" y="333375"/>
                </a:cubicBezTo>
                <a:cubicBezTo>
                  <a:pt x="278170" y="232589"/>
                  <a:pt x="243961" y="351273"/>
                  <a:pt x="281549" y="266700"/>
                </a:cubicBezTo>
                <a:cubicBezTo>
                  <a:pt x="289704" y="248350"/>
                  <a:pt x="294249" y="228600"/>
                  <a:pt x="300599" y="209550"/>
                </a:cubicBezTo>
                <a:lnTo>
                  <a:pt x="310124" y="180975"/>
                </a:lnTo>
                <a:cubicBezTo>
                  <a:pt x="313299" y="171450"/>
                  <a:pt x="310124" y="155575"/>
                  <a:pt x="319649" y="152400"/>
                </a:cubicBezTo>
                <a:cubicBezTo>
                  <a:pt x="351236" y="141871"/>
                  <a:pt x="343462" y="128587"/>
                  <a:pt x="348224" y="12382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56371" name="Полилиния 59">
            <a:hlinkClick r:id="rId51" action="ppaction://hlinksldjump" tooltip="информация о штате Гавайи"/>
          </p:cNvPr>
          <p:cNvSpPr>
            <a:spLocks/>
          </p:cNvSpPr>
          <p:nvPr/>
        </p:nvSpPr>
        <p:spPr bwMode="auto">
          <a:xfrm>
            <a:off x="2419350" y="5876925"/>
            <a:ext cx="1095375" cy="750888"/>
          </a:xfrm>
          <a:custGeom>
            <a:avLst/>
            <a:gdLst>
              <a:gd name="T0" fmla="*/ 19050 w 1095375"/>
              <a:gd name="T1" fmla="*/ 199275 h 751453"/>
              <a:gd name="T2" fmla="*/ 19050 w 1095375"/>
              <a:gd name="T3" fmla="*/ 199275 h 751453"/>
              <a:gd name="T4" fmla="*/ 219075 w 1095375"/>
              <a:gd name="T5" fmla="*/ 218253 h 751453"/>
              <a:gd name="T6" fmla="*/ 247650 w 1095375"/>
              <a:gd name="T7" fmla="*/ 237230 h 751453"/>
              <a:gd name="T8" fmla="*/ 323850 w 1095375"/>
              <a:gd name="T9" fmla="*/ 246720 h 751453"/>
              <a:gd name="T10" fmla="*/ 371475 w 1095375"/>
              <a:gd name="T11" fmla="*/ 256210 h 751453"/>
              <a:gd name="T12" fmla="*/ 447675 w 1095375"/>
              <a:gd name="T13" fmla="*/ 284678 h 751453"/>
              <a:gd name="T14" fmla="*/ 485775 w 1095375"/>
              <a:gd name="T15" fmla="*/ 313145 h 751453"/>
              <a:gd name="T16" fmla="*/ 514350 w 1095375"/>
              <a:gd name="T17" fmla="*/ 332124 h 751453"/>
              <a:gd name="T18" fmla="*/ 571500 w 1095375"/>
              <a:gd name="T19" fmla="*/ 389059 h 751453"/>
              <a:gd name="T20" fmla="*/ 628650 w 1095375"/>
              <a:gd name="T21" fmla="*/ 464973 h 751453"/>
              <a:gd name="T22" fmla="*/ 657225 w 1095375"/>
              <a:gd name="T23" fmla="*/ 474462 h 751453"/>
              <a:gd name="T24" fmla="*/ 704850 w 1095375"/>
              <a:gd name="T25" fmla="*/ 540887 h 751453"/>
              <a:gd name="T26" fmla="*/ 742950 w 1095375"/>
              <a:gd name="T27" fmla="*/ 578845 h 751453"/>
              <a:gd name="T28" fmla="*/ 762000 w 1095375"/>
              <a:gd name="T29" fmla="*/ 616802 h 751453"/>
              <a:gd name="T30" fmla="*/ 800100 w 1095375"/>
              <a:gd name="T31" fmla="*/ 664247 h 751453"/>
              <a:gd name="T32" fmla="*/ 819150 w 1095375"/>
              <a:gd name="T33" fmla="*/ 692715 h 751453"/>
              <a:gd name="T34" fmla="*/ 847725 w 1095375"/>
              <a:gd name="T35" fmla="*/ 702204 h 751453"/>
              <a:gd name="T36" fmla="*/ 904875 w 1095375"/>
              <a:gd name="T37" fmla="*/ 740161 h 751453"/>
              <a:gd name="T38" fmla="*/ 981075 w 1095375"/>
              <a:gd name="T39" fmla="*/ 702204 h 751453"/>
              <a:gd name="T40" fmla="*/ 1028700 w 1095375"/>
              <a:gd name="T41" fmla="*/ 673737 h 751453"/>
              <a:gd name="T42" fmla="*/ 1095375 w 1095375"/>
              <a:gd name="T43" fmla="*/ 654758 h 751453"/>
              <a:gd name="T44" fmla="*/ 1085850 w 1095375"/>
              <a:gd name="T45" fmla="*/ 455483 h 751453"/>
              <a:gd name="T46" fmla="*/ 1028700 w 1095375"/>
              <a:gd name="T47" fmla="*/ 398548 h 751453"/>
              <a:gd name="T48" fmla="*/ 981075 w 1095375"/>
              <a:gd name="T49" fmla="*/ 351102 h 751453"/>
              <a:gd name="T50" fmla="*/ 904875 w 1095375"/>
              <a:gd name="T51" fmla="*/ 284678 h 751453"/>
              <a:gd name="T52" fmla="*/ 800100 w 1095375"/>
              <a:gd name="T53" fmla="*/ 208764 h 751453"/>
              <a:gd name="T54" fmla="*/ 714375 w 1095375"/>
              <a:gd name="T55" fmla="*/ 151829 h 751453"/>
              <a:gd name="T56" fmla="*/ 695325 w 1095375"/>
              <a:gd name="T57" fmla="*/ 123360 h 751453"/>
              <a:gd name="T58" fmla="*/ 647700 w 1095375"/>
              <a:gd name="T59" fmla="*/ 113870 h 751453"/>
              <a:gd name="T60" fmla="*/ 619125 w 1095375"/>
              <a:gd name="T61" fmla="*/ 104380 h 751453"/>
              <a:gd name="T62" fmla="*/ 581025 w 1095375"/>
              <a:gd name="T63" fmla="*/ 94892 h 751453"/>
              <a:gd name="T64" fmla="*/ 514350 w 1095375"/>
              <a:gd name="T65" fmla="*/ 56935 h 751453"/>
              <a:gd name="T66" fmla="*/ 457200 w 1095375"/>
              <a:gd name="T67" fmla="*/ 28470 h 751453"/>
              <a:gd name="T68" fmla="*/ 352425 w 1095375"/>
              <a:gd name="T69" fmla="*/ 18980 h 751453"/>
              <a:gd name="T70" fmla="*/ 314325 w 1095375"/>
              <a:gd name="T71" fmla="*/ 9490 h 751453"/>
              <a:gd name="T72" fmla="*/ 285750 w 1095375"/>
              <a:gd name="T73" fmla="*/ 0 h 751453"/>
              <a:gd name="T74" fmla="*/ 257175 w 1095375"/>
              <a:gd name="T75" fmla="*/ 9490 h 751453"/>
              <a:gd name="T76" fmla="*/ 114300 w 1095375"/>
              <a:gd name="T77" fmla="*/ 18980 h 751453"/>
              <a:gd name="T78" fmla="*/ 66675 w 1095375"/>
              <a:gd name="T79" fmla="*/ 28470 h 751453"/>
              <a:gd name="T80" fmla="*/ 28575 w 1095375"/>
              <a:gd name="T81" fmla="*/ 85405 h 751453"/>
              <a:gd name="T82" fmla="*/ 0 w 1095375"/>
              <a:gd name="T83" fmla="*/ 142340 h 751453"/>
              <a:gd name="T84" fmla="*/ 28575 w 1095375"/>
              <a:gd name="T85" fmla="*/ 161317 h 751453"/>
              <a:gd name="T86" fmla="*/ 19050 w 1095375"/>
              <a:gd name="T87" fmla="*/ 199275 h 751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5375"/>
              <a:gd name="T133" fmla="*/ 0 h 751453"/>
              <a:gd name="T134" fmla="*/ 1095375 w 1095375"/>
              <a:gd name="T135" fmla="*/ 751453 h 7514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5375" h="751453">
                <a:moveTo>
                  <a:pt x="19050" y="200025"/>
                </a:moveTo>
                <a:lnTo>
                  <a:pt x="19050" y="200025"/>
                </a:lnTo>
                <a:cubicBezTo>
                  <a:pt x="85725" y="206375"/>
                  <a:pt x="153010" y="208064"/>
                  <a:pt x="219075" y="219075"/>
                </a:cubicBezTo>
                <a:cubicBezTo>
                  <a:pt x="230367" y="220957"/>
                  <a:pt x="236606" y="235113"/>
                  <a:pt x="247650" y="238125"/>
                </a:cubicBezTo>
                <a:cubicBezTo>
                  <a:pt x="272346" y="244860"/>
                  <a:pt x="298550" y="243758"/>
                  <a:pt x="323850" y="247650"/>
                </a:cubicBezTo>
                <a:cubicBezTo>
                  <a:pt x="339851" y="250112"/>
                  <a:pt x="355600" y="254000"/>
                  <a:pt x="371475" y="257175"/>
                </a:cubicBezTo>
                <a:cubicBezTo>
                  <a:pt x="459295" y="315722"/>
                  <a:pt x="324089" y="230823"/>
                  <a:pt x="447675" y="285750"/>
                </a:cubicBezTo>
                <a:cubicBezTo>
                  <a:pt x="462182" y="292197"/>
                  <a:pt x="472857" y="305098"/>
                  <a:pt x="485775" y="314325"/>
                </a:cubicBezTo>
                <a:cubicBezTo>
                  <a:pt x="495090" y="320979"/>
                  <a:pt x="505794" y="325770"/>
                  <a:pt x="514350" y="333375"/>
                </a:cubicBezTo>
                <a:cubicBezTo>
                  <a:pt x="534486" y="351273"/>
                  <a:pt x="559452" y="366428"/>
                  <a:pt x="571500" y="390525"/>
                </a:cubicBezTo>
                <a:cubicBezTo>
                  <a:pt x="590125" y="427775"/>
                  <a:pt x="591208" y="439980"/>
                  <a:pt x="628650" y="466725"/>
                </a:cubicBezTo>
                <a:cubicBezTo>
                  <a:pt x="636820" y="472561"/>
                  <a:pt x="647700" y="473075"/>
                  <a:pt x="657225" y="476250"/>
                </a:cubicBezTo>
                <a:cubicBezTo>
                  <a:pt x="743415" y="562440"/>
                  <a:pt x="629628" y="442628"/>
                  <a:pt x="704850" y="542925"/>
                </a:cubicBezTo>
                <a:cubicBezTo>
                  <a:pt x="715626" y="557293"/>
                  <a:pt x="732174" y="566657"/>
                  <a:pt x="742950" y="581025"/>
                </a:cubicBezTo>
                <a:cubicBezTo>
                  <a:pt x="751469" y="592384"/>
                  <a:pt x="754124" y="607311"/>
                  <a:pt x="762000" y="619125"/>
                </a:cubicBezTo>
                <a:cubicBezTo>
                  <a:pt x="773277" y="636041"/>
                  <a:pt x="787902" y="650486"/>
                  <a:pt x="800100" y="666750"/>
                </a:cubicBezTo>
                <a:cubicBezTo>
                  <a:pt x="806969" y="675908"/>
                  <a:pt x="810211" y="688174"/>
                  <a:pt x="819150" y="695325"/>
                </a:cubicBezTo>
                <a:cubicBezTo>
                  <a:pt x="826990" y="701597"/>
                  <a:pt x="838948" y="699974"/>
                  <a:pt x="847725" y="704850"/>
                </a:cubicBezTo>
                <a:cubicBezTo>
                  <a:pt x="867739" y="715969"/>
                  <a:pt x="904875" y="742950"/>
                  <a:pt x="904875" y="742950"/>
                </a:cubicBezTo>
                <a:cubicBezTo>
                  <a:pt x="971078" y="698815"/>
                  <a:pt x="887869" y="751453"/>
                  <a:pt x="981075" y="704850"/>
                </a:cubicBezTo>
                <a:cubicBezTo>
                  <a:pt x="997634" y="696571"/>
                  <a:pt x="1012141" y="684554"/>
                  <a:pt x="1028700" y="676275"/>
                </a:cubicBezTo>
                <a:cubicBezTo>
                  <a:pt x="1042365" y="669443"/>
                  <a:pt x="1083168" y="660277"/>
                  <a:pt x="1095375" y="657225"/>
                </a:cubicBezTo>
                <a:cubicBezTo>
                  <a:pt x="1092200" y="590550"/>
                  <a:pt x="1094129" y="523435"/>
                  <a:pt x="1085850" y="457200"/>
                </a:cubicBezTo>
                <a:cubicBezTo>
                  <a:pt x="1082643" y="431546"/>
                  <a:pt x="1041776" y="413126"/>
                  <a:pt x="1028700" y="400050"/>
                </a:cubicBezTo>
                <a:cubicBezTo>
                  <a:pt x="965200" y="336550"/>
                  <a:pt x="1057275" y="403225"/>
                  <a:pt x="981075" y="352425"/>
                </a:cubicBezTo>
                <a:cubicBezTo>
                  <a:pt x="927100" y="271462"/>
                  <a:pt x="1016000" y="396875"/>
                  <a:pt x="904875" y="285750"/>
                </a:cubicBezTo>
                <a:cubicBezTo>
                  <a:pt x="812744" y="193619"/>
                  <a:pt x="887267" y="253133"/>
                  <a:pt x="800100" y="209550"/>
                </a:cubicBezTo>
                <a:cubicBezTo>
                  <a:pt x="781962" y="200481"/>
                  <a:pt x="730328" y="168353"/>
                  <a:pt x="714375" y="152400"/>
                </a:cubicBezTo>
                <a:cubicBezTo>
                  <a:pt x="706280" y="144305"/>
                  <a:pt x="705264" y="129505"/>
                  <a:pt x="695325" y="123825"/>
                </a:cubicBezTo>
                <a:cubicBezTo>
                  <a:pt x="681269" y="115793"/>
                  <a:pt x="663406" y="118227"/>
                  <a:pt x="647700" y="114300"/>
                </a:cubicBezTo>
                <a:cubicBezTo>
                  <a:pt x="637960" y="111865"/>
                  <a:pt x="628779" y="107533"/>
                  <a:pt x="619125" y="104775"/>
                </a:cubicBezTo>
                <a:cubicBezTo>
                  <a:pt x="606538" y="101179"/>
                  <a:pt x="593725" y="98425"/>
                  <a:pt x="581025" y="95250"/>
                </a:cubicBezTo>
                <a:cubicBezTo>
                  <a:pt x="511407" y="48838"/>
                  <a:pt x="598943" y="105489"/>
                  <a:pt x="514350" y="57150"/>
                </a:cubicBezTo>
                <a:cubicBezTo>
                  <a:pt x="489198" y="42778"/>
                  <a:pt x="486306" y="32733"/>
                  <a:pt x="457200" y="28575"/>
                </a:cubicBezTo>
                <a:cubicBezTo>
                  <a:pt x="422483" y="23615"/>
                  <a:pt x="387350" y="22225"/>
                  <a:pt x="352425" y="19050"/>
                </a:cubicBezTo>
                <a:cubicBezTo>
                  <a:pt x="339725" y="15875"/>
                  <a:pt x="326912" y="13121"/>
                  <a:pt x="314325" y="9525"/>
                </a:cubicBezTo>
                <a:cubicBezTo>
                  <a:pt x="304671" y="6767"/>
                  <a:pt x="295790" y="0"/>
                  <a:pt x="285750" y="0"/>
                </a:cubicBezTo>
                <a:cubicBezTo>
                  <a:pt x="275710" y="0"/>
                  <a:pt x="267154" y="8416"/>
                  <a:pt x="257175" y="9525"/>
                </a:cubicBezTo>
                <a:cubicBezTo>
                  <a:pt x="209736" y="14796"/>
                  <a:pt x="161925" y="15875"/>
                  <a:pt x="114300" y="19050"/>
                </a:cubicBezTo>
                <a:cubicBezTo>
                  <a:pt x="98425" y="22225"/>
                  <a:pt x="79454" y="18636"/>
                  <a:pt x="66675" y="28575"/>
                </a:cubicBezTo>
                <a:cubicBezTo>
                  <a:pt x="48603" y="42631"/>
                  <a:pt x="41275" y="66675"/>
                  <a:pt x="28575" y="85725"/>
                </a:cubicBezTo>
                <a:cubicBezTo>
                  <a:pt x="3956" y="122654"/>
                  <a:pt x="13145" y="103440"/>
                  <a:pt x="0" y="142875"/>
                </a:cubicBezTo>
                <a:cubicBezTo>
                  <a:pt x="9525" y="149225"/>
                  <a:pt x="21424" y="152986"/>
                  <a:pt x="28575" y="161925"/>
                </a:cubicBezTo>
                <a:cubicBezTo>
                  <a:pt x="34847" y="169765"/>
                  <a:pt x="20638" y="193675"/>
                  <a:pt x="19050" y="200025"/>
                </a:cubicBezTo>
                <a:close/>
              </a:path>
            </a:pathLst>
          </a:cu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endParaRPr lang="ru-RU"/>
          </a:p>
        </p:txBody>
      </p:sp>
      <p:sp>
        <p:nvSpPr>
          <p:cNvPr id="61" name="TextBox 60"/>
          <p:cNvSpPr txBox="1"/>
          <p:nvPr/>
        </p:nvSpPr>
        <p:spPr>
          <a:xfrm>
            <a:off x="0" y="214313"/>
            <a:ext cx="9144000" cy="769937"/>
          </a:xfrm>
          <a:prstGeom prst="rect">
            <a:avLst/>
          </a:prstGeom>
          <a:noFill/>
        </p:spPr>
        <p:txBody>
          <a:bodyPr>
            <a:spAutoFit/>
          </a:bodyPr>
          <a:lstStyle/>
          <a:p>
            <a:pPr algn="ctr">
              <a:defRPr/>
            </a:pPr>
            <a:r>
              <a:rPr lang="ru-RU" sz="4400" dirty="0">
                <a:solidFill>
                  <a:srgbClr val="663300"/>
                </a:solidFill>
                <a:latin typeface="+mj-lt"/>
              </a:rPr>
              <a:t>Политическая карта США</a:t>
            </a:r>
          </a:p>
        </p:txBody>
      </p:sp>
      <p:sp>
        <p:nvSpPr>
          <p:cNvPr id="56373" name="Прямоугольник 52">
            <a:hlinkClick r:id="rId52" action="ppaction://hlinksldjump" tooltip="информация о Вашингтон (Округ Колумбия)"/>
          </p:cNvPr>
          <p:cNvSpPr>
            <a:spLocks noChangeArrowheads="1"/>
          </p:cNvSpPr>
          <p:nvPr/>
        </p:nvSpPr>
        <p:spPr bwMode="auto">
          <a:xfrm>
            <a:off x="7500938" y="3500438"/>
            <a:ext cx="142875" cy="142875"/>
          </a:xfrm>
          <a:prstGeom prst="rect">
            <a:avLst/>
          </a:prstGeom>
          <a:blipFill dpi="0" rotWithShape="1">
            <a:blip r:embed="rId1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ru-RU" smtClean="0"/>
              <a:t>Калифорния</a:t>
            </a:r>
          </a:p>
        </p:txBody>
      </p:sp>
      <p:sp>
        <p:nvSpPr>
          <p:cNvPr id="5734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57348" name="TextBox 4"/>
          <p:cNvSpPr txBox="1">
            <a:spLocks noChangeArrowheads="1"/>
          </p:cNvSpPr>
          <p:nvPr/>
        </p:nvSpPr>
        <p:spPr bwMode="auto">
          <a:xfrm>
            <a:off x="642938" y="1571625"/>
            <a:ext cx="8143875" cy="4370388"/>
          </a:xfrm>
          <a:prstGeom prst="rect">
            <a:avLst/>
          </a:prstGeom>
          <a:noFill/>
          <a:ln w="9525">
            <a:noFill/>
            <a:miter lim="800000"/>
            <a:headEnd/>
            <a:tailEnd/>
          </a:ln>
        </p:spPr>
        <p:txBody>
          <a:bodyPr>
            <a:spAutoFit/>
          </a:bodyPr>
          <a:lstStyle/>
          <a:p>
            <a:pPr>
              <a:buFont typeface="Arial" charset="0"/>
              <a:buChar char="•"/>
            </a:pPr>
            <a:r>
              <a:rPr lang="ru-RU" sz="2000"/>
              <a:t>Официальное название: State of California</a:t>
            </a:r>
          </a:p>
          <a:p>
            <a:pPr>
              <a:buFont typeface="Arial" charset="0"/>
              <a:buChar char="•"/>
            </a:pPr>
            <a:r>
              <a:rPr lang="ru-RU" sz="2000"/>
              <a:t>Столица Калифорнии: Сакраменто</a:t>
            </a:r>
          </a:p>
          <a:p>
            <a:pPr>
              <a:buFont typeface="Arial" charset="0"/>
              <a:buChar char="•"/>
            </a:pPr>
            <a:r>
              <a:rPr lang="ru-RU" sz="2000"/>
              <a:t>Самый крупный город: Лос-Анджелес</a:t>
            </a:r>
          </a:p>
          <a:p>
            <a:pPr>
              <a:buFont typeface="Arial" charset="0"/>
              <a:buChar char="•"/>
            </a:pPr>
            <a:r>
              <a:rPr lang="ru-RU" sz="2000"/>
              <a:t>Другие крупные города: Анахайм, Лонг-Бич, Лос-Анджелес, Окленд, Сакраменто, Сан-Диего, Сан-Франциско, Сан-Хосе, Санта-Ана, Фресно</a:t>
            </a:r>
          </a:p>
          <a:p>
            <a:pPr>
              <a:buFont typeface="Arial" charset="0"/>
              <a:buChar char="•"/>
            </a:pPr>
            <a:r>
              <a:rPr lang="ru-RU" sz="2000"/>
              <a:t>Прозвища штата: золотой штат, трана небесных просторов, штат Сьерры, виноградный штат.</a:t>
            </a:r>
          </a:p>
          <a:p>
            <a:pPr>
              <a:buFont typeface="Arial" charset="0"/>
              <a:buChar char="•"/>
            </a:pPr>
            <a:r>
              <a:rPr lang="ru-RU" sz="2000"/>
              <a:t>Девиз штата: Эврика</a:t>
            </a:r>
          </a:p>
          <a:p>
            <a:pPr>
              <a:buFont typeface="Arial" charset="0"/>
              <a:buChar char="•"/>
            </a:pPr>
            <a:r>
              <a:rPr lang="ru-RU" sz="2000"/>
              <a:t>Почтовый индекс Калифорнии: CA</a:t>
            </a:r>
          </a:p>
          <a:p>
            <a:pPr>
              <a:buFont typeface="Arial" charset="0"/>
              <a:buChar char="•"/>
            </a:pPr>
            <a:r>
              <a:rPr lang="ru-RU" sz="2000"/>
              <a:t>Дата образования штата: 1850 год (31-й по порядку)</a:t>
            </a:r>
          </a:p>
          <a:p>
            <a:pPr>
              <a:buFont typeface="Arial" charset="0"/>
              <a:buChar char="•"/>
            </a:pPr>
            <a:r>
              <a:rPr lang="ru-RU" sz="2000"/>
              <a:t>Площадь: 424 тысяч кв.км. (3 место по стране.)</a:t>
            </a:r>
          </a:p>
          <a:p>
            <a:pPr>
              <a:buFont typeface="Arial" charset="0"/>
              <a:buChar char="•"/>
            </a:pPr>
            <a:r>
              <a:rPr lang="ru-RU" sz="2000"/>
              <a:t>Население: более 34 миллионов человек (1 место по стране).</a:t>
            </a:r>
          </a:p>
          <a:p>
            <a:endParaRPr lang="ru-RU"/>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pPr eaLnBrk="1" hangingPunct="1"/>
            <a:r>
              <a:rPr lang="ru-RU" smtClean="0"/>
              <a:t>Орегон</a:t>
            </a:r>
          </a:p>
        </p:txBody>
      </p:sp>
      <p:sp>
        <p:nvSpPr>
          <p:cNvPr id="58371" name="Содержимое 2"/>
          <p:cNvSpPr>
            <a:spLocks noGrp="1"/>
          </p:cNvSpPr>
          <p:nvPr>
            <p:ph idx="1"/>
          </p:nvPr>
        </p:nvSpPr>
        <p:spPr/>
        <p:txBody>
          <a:bodyPr/>
          <a:lstStyle/>
          <a:p>
            <a:r>
              <a:rPr lang="ru-RU" sz="2000" smtClean="0"/>
              <a:t>Официальное название: State of Oregon</a:t>
            </a:r>
          </a:p>
          <a:p>
            <a:r>
              <a:rPr lang="ru-RU" sz="2000" smtClean="0"/>
              <a:t>Столица Орегона: Сейлем</a:t>
            </a:r>
          </a:p>
          <a:p>
            <a:r>
              <a:rPr lang="ru-RU" sz="2000" smtClean="0"/>
              <a:t>Самый крупный город: Портленд</a:t>
            </a:r>
          </a:p>
          <a:p>
            <a:r>
              <a:rPr lang="ru-RU" sz="2000" smtClean="0"/>
              <a:t>Другие крупные города: Юджин, Грешам, Хиллсборо, Бивертон, Бенд, Медфорд, Спрингфилд, Корваллис</a:t>
            </a:r>
          </a:p>
          <a:p>
            <a:r>
              <a:rPr lang="ru-RU" sz="2000" smtClean="0"/>
              <a:t>Прозвища штата: Бобровый штат</a:t>
            </a:r>
          </a:p>
          <a:p>
            <a:r>
              <a:rPr lang="ru-RU" sz="2000" smtClean="0"/>
              <a:t>Девиз штата: Летит на своих крыльях</a:t>
            </a:r>
          </a:p>
          <a:p>
            <a:r>
              <a:rPr lang="ru-RU" sz="2000" smtClean="0"/>
              <a:t>Дата образования штата: 1859 год (33-й по порядку)</a:t>
            </a:r>
          </a:p>
          <a:p>
            <a:r>
              <a:rPr lang="ru-RU" sz="2000" smtClean="0"/>
              <a:t>Площадь: 255 тысяч кв.км. (9 место по стране).</a:t>
            </a:r>
          </a:p>
          <a:p>
            <a:r>
              <a:rPr lang="ru-RU" sz="2000" smtClean="0"/>
              <a:t>Население: более 3,6 миллионов человек (28 место по стране).</a:t>
            </a:r>
          </a:p>
          <a:p>
            <a:pPr eaLnBrk="1" hangingPunct="1"/>
            <a:endParaRPr lang="ru-RU" sz="2000" smtClean="0"/>
          </a:p>
        </p:txBody>
      </p:sp>
      <p:sp>
        <p:nvSpPr>
          <p:cNvPr id="58372" name="AutoShape 4">
            <a:hlinkClick r:id="rId2" action="ppaction://hlinksldjump" highlightClick="1"/>
          </p:cNvPr>
          <p:cNvSpPr>
            <a:spLocks noChangeArrowheads="1"/>
          </p:cNvSpPr>
          <p:nvPr/>
        </p:nvSpPr>
        <p:spPr bwMode="auto">
          <a:xfrm>
            <a:off x="7559675" y="614362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pPr eaLnBrk="1" hangingPunct="1"/>
            <a:r>
              <a:rPr lang="ru-RU" smtClean="0"/>
              <a:t>Вашингтон</a:t>
            </a:r>
          </a:p>
        </p:txBody>
      </p:sp>
      <p:sp>
        <p:nvSpPr>
          <p:cNvPr id="59395" name="Содержимое 2"/>
          <p:cNvSpPr>
            <a:spLocks noGrp="1"/>
          </p:cNvSpPr>
          <p:nvPr>
            <p:ph idx="1"/>
          </p:nvPr>
        </p:nvSpPr>
        <p:spPr/>
        <p:txBody>
          <a:bodyPr/>
          <a:lstStyle/>
          <a:p>
            <a:r>
              <a:rPr lang="ru-RU" sz="2000" smtClean="0"/>
              <a:t>Столица штата: Олимпия</a:t>
            </a:r>
          </a:p>
          <a:p>
            <a:r>
              <a:rPr lang="ru-RU" sz="2000" smtClean="0"/>
              <a:t>Официальное название: State of Washington</a:t>
            </a:r>
          </a:p>
          <a:p>
            <a:r>
              <a:rPr lang="ru-RU" sz="2000" smtClean="0"/>
              <a:t>Самый крупный город: Сиэтл</a:t>
            </a:r>
          </a:p>
          <a:p>
            <a:r>
              <a:rPr lang="ru-RU" sz="2000" smtClean="0"/>
              <a:t>Другие крупные города: Спокан, Такома, Ванкувер, Бельвью, Эверетт, Спокан-Валли, Федерал Уэй, Кент, Якима, Рентон, Беллингхэм, Обурн, Кенневик, Лэйквуд.</a:t>
            </a:r>
          </a:p>
          <a:p>
            <a:r>
              <a:rPr lang="ru-RU" sz="2000" smtClean="0"/>
              <a:t>Прозвища штата: Вечнозелёный штат</a:t>
            </a:r>
          </a:p>
          <a:p>
            <a:r>
              <a:rPr lang="ru-RU" sz="2000" smtClean="0"/>
              <a:t>Девиз штата: Постепенно</a:t>
            </a:r>
          </a:p>
          <a:p>
            <a:r>
              <a:rPr lang="ru-RU" sz="2000" smtClean="0"/>
              <a:t>Почтовый индекс Вашингтона: WA</a:t>
            </a:r>
          </a:p>
          <a:p>
            <a:r>
              <a:rPr lang="ru-RU" sz="2000" smtClean="0"/>
              <a:t>Дата образования штата: 1889 год (42-й по порядку)</a:t>
            </a:r>
          </a:p>
          <a:p>
            <a:r>
              <a:rPr lang="ru-RU" sz="2000" smtClean="0"/>
              <a:t>Площадь: 184,4 тысяч кв.км. (18 место по стране.)</a:t>
            </a:r>
          </a:p>
          <a:p>
            <a:r>
              <a:rPr lang="ru-RU" sz="2000" smtClean="0"/>
              <a:t>Население: более 6 миллиона человек (14 место по стране).</a:t>
            </a:r>
          </a:p>
          <a:p>
            <a:pPr eaLnBrk="1" hangingPunct="1">
              <a:buFontTx/>
              <a:buNone/>
            </a:pPr>
            <a:endParaRPr lang="ru-RU" smtClean="0"/>
          </a:p>
        </p:txBody>
      </p:sp>
      <p:sp>
        <p:nvSpPr>
          <p:cNvPr id="5939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pPr eaLnBrk="1" hangingPunct="1"/>
            <a:r>
              <a:rPr lang="ru-RU" smtClean="0"/>
              <a:t>Айдахо</a:t>
            </a:r>
          </a:p>
        </p:txBody>
      </p:sp>
      <p:sp>
        <p:nvSpPr>
          <p:cNvPr id="6041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 name="TextBox 5"/>
          <p:cNvSpPr txBox="1"/>
          <p:nvPr/>
        </p:nvSpPr>
        <p:spPr>
          <a:xfrm>
            <a:off x="857250" y="1785938"/>
            <a:ext cx="7358063" cy="3754437"/>
          </a:xfrm>
          <a:prstGeom prst="rect">
            <a:avLst/>
          </a:prstGeom>
          <a:noFill/>
        </p:spPr>
        <p:txBody>
          <a:bodyPr>
            <a:spAutoFit/>
          </a:bodyPr>
          <a:lstStyle/>
          <a:p>
            <a:pPr>
              <a:buFont typeface="Arial" pitchFamily="34" charset="0"/>
              <a:buChar char="•"/>
              <a:defRPr/>
            </a:pPr>
            <a:r>
              <a:rPr lang="ru-RU" dirty="0"/>
              <a:t>.</a:t>
            </a:r>
            <a:r>
              <a:rPr lang="ru-RU" sz="2000" dirty="0">
                <a:latin typeface="+mn-lt"/>
              </a:rPr>
              <a:t>Столица Айдахо: </a:t>
            </a:r>
            <a:r>
              <a:rPr lang="ru-RU" sz="2000" dirty="0" err="1">
                <a:latin typeface="+mn-lt"/>
              </a:rPr>
              <a:t>Бойсе</a:t>
            </a:r>
            <a:endParaRPr lang="ru-RU" sz="2000" dirty="0">
              <a:latin typeface="+mn-lt"/>
            </a:endParaRPr>
          </a:p>
          <a:p>
            <a:pPr>
              <a:buFont typeface="Arial" pitchFamily="34" charset="0"/>
              <a:buChar char="•"/>
              <a:defRPr/>
            </a:pPr>
            <a:r>
              <a:rPr lang="ru-RU" sz="2000" dirty="0">
                <a:latin typeface="+mn-lt"/>
              </a:rPr>
              <a:t> Официальное название: </a:t>
            </a:r>
            <a:r>
              <a:rPr lang="ru-RU" sz="2000" dirty="0" err="1">
                <a:latin typeface="+mn-lt"/>
              </a:rPr>
              <a:t>State</a:t>
            </a:r>
            <a:r>
              <a:rPr lang="ru-RU" sz="2000" dirty="0">
                <a:latin typeface="+mn-lt"/>
              </a:rPr>
              <a:t> </a:t>
            </a:r>
            <a:r>
              <a:rPr lang="ru-RU" sz="2000" dirty="0" err="1">
                <a:latin typeface="+mn-lt"/>
              </a:rPr>
              <a:t>of</a:t>
            </a:r>
            <a:r>
              <a:rPr lang="ru-RU" sz="2000" dirty="0">
                <a:latin typeface="+mn-lt"/>
              </a:rPr>
              <a:t> </a:t>
            </a:r>
            <a:r>
              <a:rPr lang="ru-RU" sz="2000" dirty="0" err="1">
                <a:latin typeface="+mn-lt"/>
              </a:rPr>
              <a:t>Idaho</a:t>
            </a:r>
            <a:endParaRPr lang="ru-RU" sz="2000" dirty="0">
              <a:latin typeface="+mn-lt"/>
            </a:endParaRPr>
          </a:p>
          <a:p>
            <a:pPr>
              <a:buFont typeface="Arial" pitchFamily="34" charset="0"/>
              <a:buChar char="•"/>
              <a:defRPr/>
            </a:pPr>
            <a:r>
              <a:rPr lang="ru-RU" sz="2000" dirty="0">
                <a:latin typeface="+mn-lt"/>
              </a:rPr>
              <a:t> Самый крупный город: </a:t>
            </a:r>
            <a:r>
              <a:rPr lang="ru-RU" sz="2000" dirty="0" err="1">
                <a:latin typeface="+mn-lt"/>
              </a:rPr>
              <a:t>Бойсе</a:t>
            </a:r>
            <a:endParaRPr lang="ru-RU" sz="2000" dirty="0">
              <a:latin typeface="+mn-lt"/>
            </a:endParaRPr>
          </a:p>
          <a:p>
            <a:pPr>
              <a:buFont typeface="Arial" pitchFamily="34" charset="0"/>
              <a:buChar char="•"/>
              <a:defRPr/>
            </a:pPr>
            <a:r>
              <a:rPr lang="ru-RU" sz="2000" dirty="0">
                <a:latin typeface="+mn-lt"/>
              </a:rPr>
              <a:t> Другие крупные города: </a:t>
            </a:r>
            <a:r>
              <a:rPr lang="ru-RU" sz="2000" dirty="0" err="1">
                <a:latin typeface="+mn-lt"/>
              </a:rPr>
              <a:t>Нампа</a:t>
            </a:r>
            <a:r>
              <a:rPr lang="ru-RU" sz="2000" dirty="0">
                <a:latin typeface="+mn-lt"/>
              </a:rPr>
              <a:t>, </a:t>
            </a:r>
            <a:r>
              <a:rPr lang="ru-RU" sz="2000" dirty="0" err="1">
                <a:latin typeface="+mn-lt"/>
              </a:rPr>
              <a:t>Айдахо-Фолс</a:t>
            </a:r>
            <a:r>
              <a:rPr lang="ru-RU" sz="2000" dirty="0">
                <a:latin typeface="+mn-lt"/>
              </a:rPr>
              <a:t>, </a:t>
            </a:r>
            <a:r>
              <a:rPr lang="ru-RU" sz="2000" dirty="0" err="1">
                <a:latin typeface="+mn-lt"/>
              </a:rPr>
              <a:t>Покателло</a:t>
            </a:r>
            <a:r>
              <a:rPr lang="ru-RU" sz="2000" dirty="0">
                <a:latin typeface="+mn-lt"/>
              </a:rPr>
              <a:t>, Меридиан, </a:t>
            </a:r>
            <a:r>
              <a:rPr lang="ru-RU" sz="2000" dirty="0" err="1">
                <a:latin typeface="+mn-lt"/>
              </a:rPr>
              <a:t>Кер-д’Ален</a:t>
            </a:r>
            <a:r>
              <a:rPr lang="ru-RU" sz="2000" dirty="0">
                <a:latin typeface="+mn-lt"/>
              </a:rPr>
              <a:t>, </a:t>
            </a:r>
            <a:r>
              <a:rPr lang="ru-RU" sz="2000" dirty="0" err="1">
                <a:latin typeface="+mn-lt"/>
              </a:rPr>
              <a:t>Туин-Фолс</a:t>
            </a:r>
            <a:r>
              <a:rPr lang="ru-RU" sz="2000" dirty="0">
                <a:latin typeface="+mn-lt"/>
              </a:rPr>
              <a:t>, </a:t>
            </a:r>
            <a:r>
              <a:rPr lang="ru-RU" sz="2000" dirty="0" err="1">
                <a:latin typeface="+mn-lt"/>
              </a:rPr>
              <a:t>Колдуэлл</a:t>
            </a:r>
            <a:r>
              <a:rPr lang="ru-RU" sz="2000" dirty="0">
                <a:latin typeface="+mn-lt"/>
              </a:rPr>
              <a:t>, </a:t>
            </a:r>
            <a:r>
              <a:rPr lang="ru-RU" sz="2000" dirty="0" err="1">
                <a:latin typeface="+mn-lt"/>
              </a:rPr>
              <a:t>Льюистон</a:t>
            </a:r>
            <a:endParaRPr lang="ru-RU" sz="2000" dirty="0">
              <a:latin typeface="+mn-lt"/>
            </a:endParaRPr>
          </a:p>
          <a:p>
            <a:pPr>
              <a:buFont typeface="Arial" pitchFamily="34" charset="0"/>
              <a:buChar char="•"/>
              <a:defRPr/>
            </a:pPr>
            <a:r>
              <a:rPr lang="ru-RU" sz="2000" dirty="0">
                <a:latin typeface="+mn-lt"/>
              </a:rPr>
              <a:t> Прозвища штата:  Штат-самоцвет (</a:t>
            </a:r>
            <a:r>
              <a:rPr lang="ru-RU" sz="2000" dirty="0" err="1">
                <a:latin typeface="+mn-lt"/>
              </a:rPr>
              <a:t>Gem</a:t>
            </a:r>
            <a:r>
              <a:rPr lang="ru-RU" sz="2000" dirty="0">
                <a:latin typeface="+mn-lt"/>
              </a:rPr>
              <a:t> </a:t>
            </a:r>
            <a:r>
              <a:rPr lang="ru-RU" sz="2000" dirty="0" err="1">
                <a:latin typeface="+mn-lt"/>
              </a:rPr>
              <a:t>state</a:t>
            </a:r>
            <a:r>
              <a:rPr lang="ru-RU" sz="2000" dirty="0">
                <a:latin typeface="+mn-lt"/>
              </a:rPr>
              <a:t>)</a:t>
            </a:r>
          </a:p>
          <a:p>
            <a:pPr>
              <a:buFont typeface="Arial" pitchFamily="34" charset="0"/>
              <a:buChar char="•"/>
              <a:defRPr/>
            </a:pPr>
            <a:r>
              <a:rPr lang="ru-RU" sz="2000" dirty="0">
                <a:latin typeface="+mn-lt"/>
              </a:rPr>
              <a:t> Девиз штата: Да будет так навеки (Латынь: </a:t>
            </a:r>
            <a:r>
              <a:rPr lang="ru-RU" sz="2000" dirty="0" err="1">
                <a:latin typeface="+mn-lt"/>
              </a:rPr>
              <a:t>Esto</a:t>
            </a:r>
            <a:r>
              <a:rPr lang="ru-RU" sz="2000" dirty="0">
                <a:latin typeface="+mn-lt"/>
              </a:rPr>
              <a:t> </a:t>
            </a:r>
            <a:r>
              <a:rPr lang="ru-RU" sz="2000" dirty="0" err="1">
                <a:latin typeface="+mn-lt"/>
              </a:rPr>
              <a:t>perpetuum</a:t>
            </a:r>
            <a:r>
              <a:rPr lang="ru-RU" sz="2000" dirty="0">
                <a:latin typeface="+mn-lt"/>
              </a:rPr>
              <a:t>)</a:t>
            </a:r>
          </a:p>
          <a:p>
            <a:pPr>
              <a:buFont typeface="Arial" pitchFamily="34" charset="0"/>
              <a:buChar char="•"/>
              <a:defRPr/>
            </a:pPr>
            <a:r>
              <a:rPr lang="ru-RU" sz="2000" dirty="0">
                <a:latin typeface="+mn-lt"/>
              </a:rPr>
              <a:t> Дата образования штата: 1890 год (43-й по порядку)</a:t>
            </a:r>
          </a:p>
          <a:p>
            <a:pPr>
              <a:buFont typeface="Arial" pitchFamily="34" charset="0"/>
              <a:buChar char="•"/>
              <a:defRPr/>
            </a:pPr>
            <a:r>
              <a:rPr lang="ru-RU" sz="2000" dirty="0">
                <a:latin typeface="+mn-lt"/>
              </a:rPr>
              <a:t> Площадь: 214 тысяч кв.км. (14 место по стране).</a:t>
            </a:r>
          </a:p>
          <a:p>
            <a:pPr>
              <a:buFont typeface="Arial" pitchFamily="34" charset="0"/>
              <a:buChar char="•"/>
              <a:defRPr/>
            </a:pPr>
            <a:r>
              <a:rPr lang="ru-RU" sz="2000" dirty="0">
                <a:latin typeface="+mn-lt"/>
              </a:rPr>
              <a:t> Население: более 1 миллиона человек (39 место по стране).</a:t>
            </a:r>
          </a:p>
          <a:p>
            <a:pPr>
              <a:defRPr/>
            </a:pPr>
            <a:endParaRPr lang="ru-RU"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smtClean="0">
                <a:solidFill>
                  <a:schemeClr val="tx1"/>
                </a:solidFill>
              </a:rPr>
              <a:t>Герб США</a:t>
            </a:r>
          </a:p>
        </p:txBody>
      </p:sp>
      <p:sp>
        <p:nvSpPr>
          <p:cNvPr id="614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148" name="TextBox 6"/>
          <p:cNvSpPr txBox="1">
            <a:spLocks noChangeArrowheads="1"/>
          </p:cNvSpPr>
          <p:nvPr/>
        </p:nvSpPr>
        <p:spPr bwMode="auto">
          <a:xfrm>
            <a:off x="714375" y="1428750"/>
            <a:ext cx="7786688" cy="5570538"/>
          </a:xfrm>
          <a:prstGeom prst="rect">
            <a:avLst/>
          </a:prstGeom>
          <a:noFill/>
          <a:ln w="9525">
            <a:noFill/>
            <a:miter lim="800000"/>
            <a:headEnd/>
            <a:tailEnd/>
          </a:ln>
        </p:spPr>
        <p:txBody>
          <a:bodyPr>
            <a:spAutoFit/>
          </a:bodyPr>
          <a:lstStyle/>
          <a:p>
            <a:r>
              <a:rPr lang="ru-RU" sz="1600"/>
              <a:t>Большая печать США (англ. Great Seal of the United States) — государственная эмблема, использующаяся для подтверждения подлинности документов, выпущенных правительством Соединенных Штатов Америки. Государственный секретарь США считается официальным хранителем Большой печати. Увидеть Большую печать можно в выставочном зале Государственного департамента в Вашингтоне. Лицевая сторона печати часто называется гербом США.</a:t>
            </a:r>
          </a:p>
          <a:p>
            <a:r>
              <a:rPr lang="ru-RU" sz="1600"/>
              <a:t>Особенностью Большой печати США является наличие двух неодинаковых сторон, в то время, как обычно печати имеют лишь одну сторону.</a:t>
            </a:r>
          </a:p>
          <a:p>
            <a:r>
              <a:rPr lang="ru-RU" sz="1600"/>
              <a:t>На лицевой стороне печати изображен белоголовый орлан, являющийся национальным символом США. В одной лапе он держит 13 стрел, в другой оливковую ветвь, символизирующие то, что Соединенные Штаты Америки «хотят мира, но всегда готовы к войне». Оливковая ветвь традиционно изображена с 13 листьями и 13 оливками. Голова орла повернута в сторону оливковой ветви, что означает большее предпочтение миру, а не войне. В клюве орел держит свиток с надписью на латинском «E Pluribus Unum», что переводится как «из многих — единое» (неверный вариант перевода «единство — в многообразии»). Над головой орла расположены 13 звезд в голубом облаке. Звёзды расположены в строках 1-4-3-4-1, формируя шестиконечную звезду. На груди у орла геральдический щит с лазоревой главой и тринадцатикратно рассечённый на серебро и червлень.</a:t>
            </a:r>
          </a:p>
          <a:p>
            <a:r>
              <a:rPr lang="ru-RU"/>
              <a:t> </a:t>
            </a:r>
          </a:p>
          <a:p>
            <a:endParaRPr lang="ru-RU"/>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pPr eaLnBrk="1" hangingPunct="1"/>
            <a:r>
              <a:rPr lang="ru-RU" smtClean="0"/>
              <a:t>Айова </a:t>
            </a:r>
          </a:p>
        </p:txBody>
      </p:sp>
      <p:sp>
        <p:nvSpPr>
          <p:cNvPr id="6144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5" name="TextBox 4"/>
          <p:cNvSpPr txBox="1"/>
          <p:nvPr/>
        </p:nvSpPr>
        <p:spPr>
          <a:xfrm>
            <a:off x="785813" y="1928813"/>
            <a:ext cx="7786687" cy="3446462"/>
          </a:xfrm>
          <a:prstGeom prst="rect">
            <a:avLst/>
          </a:prstGeom>
          <a:noFill/>
        </p:spPr>
        <p:txBody>
          <a:bodyPr>
            <a:spAutoFit/>
          </a:bodyPr>
          <a:lstStyle/>
          <a:p>
            <a:pPr>
              <a:buFont typeface="Arial" pitchFamily="34" charset="0"/>
              <a:buChar char="•"/>
              <a:defRPr/>
            </a:pPr>
            <a:r>
              <a:rPr lang="ru-RU" sz="2000" dirty="0">
                <a:latin typeface="+mj-lt"/>
              </a:rPr>
              <a:t>Столица Айовы: Де-Мойн</a:t>
            </a:r>
          </a:p>
          <a:p>
            <a:pPr>
              <a:buFont typeface="Arial" pitchFamily="34" charset="0"/>
              <a:buChar char="•"/>
              <a:defRPr/>
            </a:pPr>
            <a:r>
              <a:rPr lang="ru-RU" sz="2000" dirty="0">
                <a:latin typeface="+mj-lt"/>
              </a:rPr>
              <a:t>Официальное название: </a:t>
            </a:r>
            <a:r>
              <a:rPr lang="ru-RU" sz="2000" dirty="0" err="1">
                <a:latin typeface="+mj-lt"/>
              </a:rPr>
              <a:t>State</a:t>
            </a:r>
            <a:r>
              <a:rPr lang="ru-RU" sz="2000" dirty="0">
                <a:latin typeface="+mj-lt"/>
              </a:rPr>
              <a:t> </a:t>
            </a:r>
            <a:r>
              <a:rPr lang="ru-RU" sz="2000" dirty="0" err="1">
                <a:latin typeface="+mj-lt"/>
              </a:rPr>
              <a:t>of</a:t>
            </a:r>
            <a:r>
              <a:rPr lang="ru-RU" sz="2000" dirty="0">
                <a:latin typeface="+mj-lt"/>
              </a:rPr>
              <a:t> </a:t>
            </a:r>
            <a:r>
              <a:rPr lang="ru-RU" sz="2000" dirty="0" err="1">
                <a:latin typeface="+mj-lt"/>
              </a:rPr>
              <a:t>Iowa</a:t>
            </a:r>
            <a:endParaRPr lang="ru-RU" sz="2000" dirty="0">
              <a:latin typeface="+mj-lt"/>
            </a:endParaRPr>
          </a:p>
          <a:p>
            <a:pPr>
              <a:buFont typeface="Arial" pitchFamily="34" charset="0"/>
              <a:buChar char="•"/>
              <a:defRPr/>
            </a:pPr>
            <a:r>
              <a:rPr lang="ru-RU" sz="2000" dirty="0">
                <a:latin typeface="+mj-lt"/>
              </a:rPr>
              <a:t>Самый крупный город: Де-Мойн</a:t>
            </a:r>
          </a:p>
          <a:p>
            <a:pPr>
              <a:buFont typeface="Arial" pitchFamily="34" charset="0"/>
              <a:buChar char="•"/>
              <a:defRPr/>
            </a:pPr>
            <a:r>
              <a:rPr lang="ru-RU" sz="2000" dirty="0">
                <a:latin typeface="+mj-lt"/>
              </a:rPr>
              <a:t>Другие крупные города: </a:t>
            </a:r>
            <a:r>
              <a:rPr lang="ru-RU" sz="2000" dirty="0" err="1">
                <a:latin typeface="+mj-lt"/>
              </a:rPr>
              <a:t>Айова-сити</a:t>
            </a:r>
            <a:r>
              <a:rPr lang="ru-RU" sz="2000" dirty="0">
                <a:latin typeface="+mj-lt"/>
              </a:rPr>
              <a:t>, </a:t>
            </a:r>
            <a:r>
              <a:rPr lang="ru-RU" sz="2000" dirty="0" err="1">
                <a:latin typeface="+mj-lt"/>
              </a:rPr>
              <a:t>Берлингтон</a:t>
            </a:r>
            <a:r>
              <a:rPr lang="ru-RU" sz="2000" dirty="0">
                <a:latin typeface="+mj-lt"/>
              </a:rPr>
              <a:t>, </a:t>
            </a:r>
            <a:r>
              <a:rPr lang="ru-RU" sz="2000" dirty="0" err="1">
                <a:latin typeface="+mj-lt"/>
              </a:rPr>
              <a:t>Беттендорф</a:t>
            </a:r>
            <a:r>
              <a:rPr lang="ru-RU" sz="2000" dirty="0">
                <a:latin typeface="+mj-lt"/>
              </a:rPr>
              <a:t>, </a:t>
            </a:r>
          </a:p>
          <a:p>
            <a:pPr>
              <a:defRPr/>
            </a:pPr>
            <a:r>
              <a:rPr lang="ru-RU" sz="2000" dirty="0">
                <a:latin typeface="+mj-lt"/>
              </a:rPr>
              <a:t>Давенпорт, Де-Мойн, </a:t>
            </a:r>
            <a:r>
              <a:rPr lang="ru-RU" sz="2000" dirty="0" err="1">
                <a:latin typeface="+mj-lt"/>
              </a:rPr>
              <a:t>Дабьюк</a:t>
            </a:r>
            <a:r>
              <a:rPr lang="ru-RU" sz="2000" dirty="0">
                <a:latin typeface="+mj-lt"/>
              </a:rPr>
              <a:t>, Вест-Де-Мойн, </a:t>
            </a:r>
            <a:r>
              <a:rPr lang="ru-RU" sz="2000" dirty="0" err="1">
                <a:latin typeface="+mj-lt"/>
              </a:rPr>
              <a:t>Каунсил-Блафс</a:t>
            </a:r>
            <a:endParaRPr lang="ru-RU" sz="2000" dirty="0">
              <a:latin typeface="+mj-lt"/>
            </a:endParaRPr>
          </a:p>
          <a:p>
            <a:pPr>
              <a:buFont typeface="Arial" pitchFamily="34" charset="0"/>
              <a:buChar char="•"/>
              <a:defRPr/>
            </a:pPr>
            <a:r>
              <a:rPr lang="ru-RU" sz="2000" dirty="0">
                <a:latin typeface="+mj-lt"/>
              </a:rPr>
              <a:t>Прозвища штата: штат Соколиного Глаза</a:t>
            </a:r>
          </a:p>
          <a:p>
            <a:pPr>
              <a:buFont typeface="Arial" pitchFamily="34" charset="0"/>
              <a:buChar char="•"/>
              <a:defRPr/>
            </a:pPr>
            <a:r>
              <a:rPr lang="ru-RU" sz="2000" dirty="0">
                <a:latin typeface="+mj-lt"/>
              </a:rPr>
              <a:t>Девиз штата: Наши свободы мы ценим и наши права будем беречь</a:t>
            </a:r>
          </a:p>
          <a:p>
            <a:pPr>
              <a:buFont typeface="Arial" pitchFamily="34" charset="0"/>
              <a:buChar char="•"/>
              <a:defRPr/>
            </a:pPr>
            <a:r>
              <a:rPr lang="ru-RU" sz="2000" dirty="0">
                <a:latin typeface="+mj-lt"/>
              </a:rPr>
              <a:t>Дата образования штата: 1846 год (29-й по порядку)</a:t>
            </a:r>
          </a:p>
          <a:p>
            <a:pPr>
              <a:buFont typeface="Arial" pitchFamily="34" charset="0"/>
              <a:buChar char="•"/>
              <a:defRPr/>
            </a:pPr>
            <a:r>
              <a:rPr lang="ru-RU" sz="2000" dirty="0">
                <a:latin typeface="+mj-lt"/>
              </a:rPr>
              <a:t>Площадь: 145 тысяч кв.км. (26 место по стране).</a:t>
            </a:r>
          </a:p>
          <a:p>
            <a:pPr>
              <a:defRPr/>
            </a:pPr>
            <a:endParaRPr lang="ru-RU"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457200" y="0"/>
            <a:ext cx="8229600" cy="1143000"/>
          </a:xfrm>
        </p:spPr>
        <p:txBody>
          <a:bodyPr/>
          <a:lstStyle/>
          <a:p>
            <a:pPr eaLnBrk="1" hangingPunct="1"/>
            <a:r>
              <a:rPr lang="ru-RU" smtClean="0"/>
              <a:t>Алабама</a:t>
            </a:r>
          </a:p>
        </p:txBody>
      </p:sp>
      <p:sp>
        <p:nvSpPr>
          <p:cNvPr id="62467"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2468" name="TextBox 4"/>
          <p:cNvSpPr txBox="1">
            <a:spLocks noChangeArrowheads="1"/>
          </p:cNvSpPr>
          <p:nvPr/>
        </p:nvSpPr>
        <p:spPr bwMode="auto">
          <a:xfrm>
            <a:off x="642938" y="1092200"/>
            <a:ext cx="7500937" cy="5908675"/>
          </a:xfrm>
          <a:prstGeom prst="rect">
            <a:avLst/>
          </a:prstGeom>
          <a:noFill/>
          <a:ln w="9525">
            <a:noFill/>
            <a:miter lim="800000"/>
            <a:headEnd/>
            <a:tailEnd/>
          </a:ln>
        </p:spPr>
        <p:txBody>
          <a:bodyPr>
            <a:spAutoFit/>
          </a:bodyPr>
          <a:lstStyle/>
          <a:p>
            <a:r>
              <a:rPr lang="ru-RU" u="sng"/>
              <a:t>Столица Алабамы</a:t>
            </a:r>
            <a:r>
              <a:rPr lang="ru-RU"/>
              <a:t>: Монтгомери</a:t>
            </a:r>
          </a:p>
          <a:p>
            <a:endParaRPr lang="ru-RU"/>
          </a:p>
          <a:p>
            <a:r>
              <a:rPr lang="ru-RU" u="sng"/>
              <a:t>Официальное название</a:t>
            </a:r>
            <a:r>
              <a:rPr lang="ru-RU"/>
              <a:t>: State of Alabama</a:t>
            </a:r>
          </a:p>
          <a:p>
            <a:endParaRPr lang="ru-RU"/>
          </a:p>
          <a:p>
            <a:r>
              <a:rPr lang="ru-RU" u="sng"/>
              <a:t>Самый крупный город</a:t>
            </a:r>
            <a:r>
              <a:rPr lang="ru-RU"/>
              <a:t>: Бирмингем</a:t>
            </a:r>
          </a:p>
          <a:p>
            <a:endParaRPr lang="ru-RU"/>
          </a:p>
          <a:p>
            <a:r>
              <a:rPr lang="ru-RU" u="sng"/>
              <a:t>Другие крупные города</a:t>
            </a:r>
            <a:r>
              <a:rPr lang="ru-RU"/>
              <a:t>: Монтгомери, Мобил, Хантсвилл, Тускалуса, Хувер, Дотан, Декейтер, Ауберн, Мэдисон</a:t>
            </a:r>
          </a:p>
          <a:p>
            <a:endParaRPr lang="ru-RU"/>
          </a:p>
          <a:p>
            <a:r>
              <a:rPr lang="ru-RU" u="sng"/>
              <a:t>Прозвища штата</a:t>
            </a:r>
            <a:r>
              <a:rPr lang="ru-RU"/>
              <a:t>: Сердце Юга</a:t>
            </a:r>
          </a:p>
          <a:p>
            <a:endParaRPr lang="ru-RU"/>
          </a:p>
          <a:p>
            <a:r>
              <a:rPr lang="ru-RU" u="sng"/>
              <a:t>Девиз штата</a:t>
            </a:r>
            <a:r>
              <a:rPr lang="ru-RU"/>
              <a:t>: Мы решительно защищаем свои права</a:t>
            </a:r>
          </a:p>
          <a:p>
            <a:endParaRPr lang="ru-RU"/>
          </a:p>
          <a:p>
            <a:r>
              <a:rPr lang="ru-RU" u="sng"/>
              <a:t>Почтовый индекс Алабамы</a:t>
            </a:r>
            <a:r>
              <a:rPr lang="ru-RU"/>
              <a:t>: AL</a:t>
            </a:r>
          </a:p>
          <a:p>
            <a:endParaRPr lang="ru-RU"/>
          </a:p>
          <a:p>
            <a:r>
              <a:rPr lang="ru-RU" u="sng"/>
              <a:t>Дата образования штата</a:t>
            </a:r>
            <a:r>
              <a:rPr lang="ru-RU"/>
              <a:t>: 1819 год (22-й по порядку)</a:t>
            </a:r>
          </a:p>
          <a:p>
            <a:endParaRPr lang="ru-RU"/>
          </a:p>
          <a:p>
            <a:r>
              <a:rPr lang="ru-RU" u="sng"/>
              <a:t>Площадь</a:t>
            </a:r>
            <a:r>
              <a:rPr lang="ru-RU"/>
              <a:t>: 136 тысяч кв.км. (30 место по стране).</a:t>
            </a:r>
          </a:p>
          <a:p>
            <a:endParaRPr lang="ru-RU"/>
          </a:p>
          <a:p>
            <a:r>
              <a:rPr lang="ru-RU" u="sng"/>
              <a:t>Население</a:t>
            </a:r>
            <a:r>
              <a:rPr lang="ru-RU"/>
              <a:t>: более 2,5 миллионов человек (23 место по стране).</a:t>
            </a:r>
          </a:p>
          <a:p>
            <a:endParaRPr lang="ru-RU"/>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457200" y="0"/>
            <a:ext cx="8229600" cy="1143000"/>
          </a:xfrm>
        </p:spPr>
        <p:txBody>
          <a:bodyPr/>
          <a:lstStyle/>
          <a:p>
            <a:pPr eaLnBrk="1" hangingPunct="1"/>
            <a:r>
              <a:rPr lang="ru-RU" smtClean="0"/>
              <a:t>Аляска</a:t>
            </a:r>
          </a:p>
        </p:txBody>
      </p:sp>
      <p:sp>
        <p:nvSpPr>
          <p:cNvPr id="6349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3492" name="TextBox 5"/>
          <p:cNvSpPr txBox="1">
            <a:spLocks noChangeArrowheads="1"/>
          </p:cNvSpPr>
          <p:nvPr/>
        </p:nvSpPr>
        <p:spPr bwMode="auto">
          <a:xfrm>
            <a:off x="500063" y="1071563"/>
            <a:ext cx="7786687" cy="5908675"/>
          </a:xfrm>
          <a:prstGeom prst="rect">
            <a:avLst/>
          </a:prstGeom>
          <a:noFill/>
          <a:ln w="9525">
            <a:noFill/>
            <a:miter lim="800000"/>
            <a:headEnd/>
            <a:tailEnd/>
          </a:ln>
        </p:spPr>
        <p:txBody>
          <a:bodyPr>
            <a:spAutoFit/>
          </a:bodyPr>
          <a:lstStyle/>
          <a:p>
            <a:r>
              <a:rPr lang="ru-RU" u="sng"/>
              <a:t>Столица Аляски (административный центр штата): </a:t>
            </a:r>
            <a:r>
              <a:rPr lang="ru-RU"/>
              <a:t>Джуно</a:t>
            </a:r>
          </a:p>
          <a:p>
            <a:endParaRPr lang="ru-RU"/>
          </a:p>
          <a:p>
            <a:r>
              <a:rPr lang="ru-RU" u="sng"/>
              <a:t>Официальное название</a:t>
            </a:r>
            <a:r>
              <a:rPr lang="ru-RU"/>
              <a:t>: State of Alaska</a:t>
            </a:r>
          </a:p>
          <a:p>
            <a:endParaRPr lang="ru-RU"/>
          </a:p>
          <a:p>
            <a:r>
              <a:rPr lang="ru-RU" u="sng"/>
              <a:t>Самый крупный город</a:t>
            </a:r>
            <a:r>
              <a:rPr lang="ru-RU"/>
              <a:t>: Анкоридж</a:t>
            </a:r>
          </a:p>
          <a:p>
            <a:endParaRPr lang="ru-RU"/>
          </a:p>
          <a:p>
            <a:r>
              <a:rPr lang="ru-RU" u="sng"/>
              <a:t>Другие крупные города</a:t>
            </a:r>
            <a:r>
              <a:rPr lang="ru-RU"/>
              <a:t>: Фэрбенкс, Колледж</a:t>
            </a:r>
          </a:p>
          <a:p>
            <a:endParaRPr lang="ru-RU"/>
          </a:p>
          <a:p>
            <a:r>
              <a:rPr lang="ru-RU" u="sng"/>
              <a:t>Прозвища штата</a:t>
            </a:r>
            <a:r>
              <a:rPr lang="ru-RU"/>
              <a:t>: Последний рубеж</a:t>
            </a:r>
          </a:p>
          <a:p>
            <a:endParaRPr lang="ru-RU"/>
          </a:p>
          <a:p>
            <a:r>
              <a:rPr lang="ru-RU" u="sng"/>
              <a:t>Девиз штата</a:t>
            </a:r>
            <a:r>
              <a:rPr lang="ru-RU"/>
              <a:t>: North to the Future (На Север в будущее)</a:t>
            </a:r>
          </a:p>
          <a:p>
            <a:endParaRPr lang="ru-RU"/>
          </a:p>
          <a:p>
            <a:r>
              <a:rPr lang="ru-RU" u="sng"/>
              <a:t>Почтовый индекс Аляски</a:t>
            </a:r>
            <a:r>
              <a:rPr lang="ru-RU"/>
              <a:t>: AK</a:t>
            </a:r>
          </a:p>
          <a:p>
            <a:endParaRPr lang="ru-RU"/>
          </a:p>
          <a:p>
            <a:r>
              <a:rPr lang="ru-RU" u="sng"/>
              <a:t>Дата образования штата</a:t>
            </a:r>
            <a:r>
              <a:rPr lang="ru-RU"/>
              <a:t>: 1959 год (49-й по порядку)</a:t>
            </a:r>
          </a:p>
          <a:p>
            <a:endParaRPr lang="ru-RU"/>
          </a:p>
          <a:p>
            <a:r>
              <a:rPr lang="ru-RU" u="sng"/>
              <a:t>Площадь</a:t>
            </a:r>
            <a:r>
              <a:rPr lang="ru-RU"/>
              <a:t>: 1718 тысяч кв.км. (1 место по стране. Самый большой штат США).</a:t>
            </a:r>
          </a:p>
          <a:p>
            <a:endParaRPr lang="ru-RU"/>
          </a:p>
          <a:p>
            <a:r>
              <a:rPr lang="ru-RU" u="sng"/>
              <a:t>Население</a:t>
            </a:r>
            <a:r>
              <a:rPr lang="ru-RU"/>
              <a:t>: более 700 тысяч человек (48 место по стране).</a:t>
            </a:r>
          </a:p>
          <a:p>
            <a:endParaRPr lang="ru-RU"/>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457200" y="0"/>
            <a:ext cx="8229600" cy="1143000"/>
          </a:xfrm>
        </p:spPr>
        <p:txBody>
          <a:bodyPr/>
          <a:lstStyle/>
          <a:p>
            <a:pPr eaLnBrk="1" hangingPunct="1"/>
            <a:r>
              <a:rPr lang="ru-RU" smtClean="0"/>
              <a:t>Аризона</a:t>
            </a:r>
          </a:p>
        </p:txBody>
      </p:sp>
      <p:sp>
        <p:nvSpPr>
          <p:cNvPr id="64515"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4516" name="TextBox 4"/>
          <p:cNvSpPr txBox="1">
            <a:spLocks noChangeArrowheads="1"/>
          </p:cNvSpPr>
          <p:nvPr/>
        </p:nvSpPr>
        <p:spPr bwMode="auto">
          <a:xfrm>
            <a:off x="285750" y="949325"/>
            <a:ext cx="8215313" cy="5908675"/>
          </a:xfrm>
          <a:prstGeom prst="rect">
            <a:avLst/>
          </a:prstGeom>
          <a:noFill/>
          <a:ln w="9525">
            <a:noFill/>
            <a:miter lim="800000"/>
            <a:headEnd/>
            <a:tailEnd/>
          </a:ln>
        </p:spPr>
        <p:txBody>
          <a:bodyPr>
            <a:spAutoFit/>
          </a:bodyPr>
          <a:lstStyle/>
          <a:p>
            <a:r>
              <a:rPr lang="ru-RU" u="sng"/>
              <a:t>Столица Аризоны</a:t>
            </a:r>
            <a:r>
              <a:rPr lang="ru-RU"/>
              <a:t>: Финикс</a:t>
            </a:r>
          </a:p>
          <a:p>
            <a:endParaRPr lang="ru-RU"/>
          </a:p>
          <a:p>
            <a:r>
              <a:rPr lang="ru-RU" u="sng"/>
              <a:t>Официальное название</a:t>
            </a:r>
            <a:r>
              <a:rPr lang="ru-RU"/>
              <a:t>: State of Arizona</a:t>
            </a:r>
          </a:p>
          <a:p>
            <a:endParaRPr lang="ru-RU"/>
          </a:p>
          <a:p>
            <a:r>
              <a:rPr lang="ru-RU" u="sng"/>
              <a:t>Самый крупный город</a:t>
            </a:r>
            <a:r>
              <a:rPr lang="ru-RU"/>
              <a:t>: Финикс</a:t>
            </a:r>
          </a:p>
          <a:p>
            <a:endParaRPr lang="ru-RU"/>
          </a:p>
          <a:p>
            <a:r>
              <a:rPr lang="ru-RU" u="sng"/>
              <a:t>Другие крупные города</a:t>
            </a:r>
            <a:r>
              <a:rPr lang="ru-RU"/>
              <a:t>: Гилберт, Глендейл, Кингман, Лейк-Хавасу-Сити, </a:t>
            </a:r>
          </a:p>
          <a:p>
            <a:r>
              <a:rPr lang="ru-RU"/>
              <a:t>Меса, Пеория, Прескотт, Скоттсдейл, Сьерра-Виста, Таксон (Тусон)</a:t>
            </a:r>
          </a:p>
          <a:p>
            <a:endParaRPr lang="ru-RU"/>
          </a:p>
          <a:p>
            <a:r>
              <a:rPr lang="ru-RU" u="sng"/>
              <a:t>Прозвища штата</a:t>
            </a:r>
            <a:r>
              <a:rPr lang="ru-RU"/>
              <a:t>: штат Большого Каньона, штат солнечного заката, </a:t>
            </a:r>
          </a:p>
          <a:p>
            <a:r>
              <a:rPr lang="ru-RU"/>
              <a:t>Американская Италия</a:t>
            </a:r>
          </a:p>
          <a:p>
            <a:endParaRPr lang="ru-RU"/>
          </a:p>
          <a:p>
            <a:r>
              <a:rPr lang="ru-RU" u="sng"/>
              <a:t>Девиз штата</a:t>
            </a:r>
            <a:r>
              <a:rPr lang="ru-RU"/>
              <a:t>: Свобода и союз, сейчас и навсегда, единый и неделимый</a:t>
            </a:r>
          </a:p>
          <a:p>
            <a:endParaRPr lang="ru-RU"/>
          </a:p>
          <a:p>
            <a:r>
              <a:rPr lang="ru-RU" u="sng"/>
              <a:t>Почтовый индекс Аризоны</a:t>
            </a:r>
            <a:r>
              <a:rPr lang="ru-RU"/>
              <a:t>: AZ</a:t>
            </a:r>
          </a:p>
          <a:p>
            <a:endParaRPr lang="ru-RU"/>
          </a:p>
          <a:p>
            <a:r>
              <a:rPr lang="ru-RU" u="sng"/>
              <a:t>Дата образования штата</a:t>
            </a:r>
            <a:r>
              <a:rPr lang="ru-RU"/>
              <a:t>: 1889 год (39-й по порядку)</a:t>
            </a:r>
          </a:p>
          <a:p>
            <a:endParaRPr lang="ru-RU"/>
          </a:p>
          <a:p>
            <a:r>
              <a:rPr lang="ru-RU" u="sng"/>
              <a:t>Площадь</a:t>
            </a:r>
            <a:r>
              <a:rPr lang="ru-RU"/>
              <a:t>: 295 тысяч кв.км. (6 место по стране.)</a:t>
            </a:r>
          </a:p>
          <a:p>
            <a:endParaRPr lang="ru-RU"/>
          </a:p>
          <a:p>
            <a:r>
              <a:rPr lang="ru-RU" u="sng"/>
              <a:t>Население</a:t>
            </a:r>
            <a:r>
              <a:rPr lang="ru-RU"/>
              <a:t>: более 6 миллионов человек (20 место по стране).</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457200" y="0"/>
            <a:ext cx="8229600" cy="1143000"/>
          </a:xfrm>
        </p:spPr>
        <p:txBody>
          <a:bodyPr/>
          <a:lstStyle/>
          <a:p>
            <a:pPr eaLnBrk="1" hangingPunct="1"/>
            <a:r>
              <a:rPr lang="ru-RU" smtClean="0"/>
              <a:t>Арканзас </a:t>
            </a:r>
          </a:p>
        </p:txBody>
      </p:sp>
      <p:sp>
        <p:nvSpPr>
          <p:cNvPr id="6553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5540" name="TextBox 4"/>
          <p:cNvSpPr txBox="1">
            <a:spLocks noChangeArrowheads="1"/>
          </p:cNvSpPr>
          <p:nvPr/>
        </p:nvSpPr>
        <p:spPr bwMode="auto">
          <a:xfrm>
            <a:off x="500063" y="1143000"/>
            <a:ext cx="8001000" cy="5632450"/>
          </a:xfrm>
          <a:prstGeom prst="rect">
            <a:avLst/>
          </a:prstGeom>
          <a:noFill/>
          <a:ln w="9525">
            <a:noFill/>
            <a:miter lim="800000"/>
            <a:headEnd/>
            <a:tailEnd/>
          </a:ln>
        </p:spPr>
        <p:txBody>
          <a:bodyPr>
            <a:spAutoFit/>
          </a:bodyPr>
          <a:lstStyle/>
          <a:p>
            <a:r>
              <a:rPr lang="ru-RU" u="sng"/>
              <a:t>Официальное название</a:t>
            </a:r>
            <a:r>
              <a:rPr lang="en-US"/>
              <a:t>: State of Arkansas</a:t>
            </a:r>
            <a:endParaRPr lang="ru-RU"/>
          </a:p>
          <a:p>
            <a:endParaRPr lang="ru-RU"/>
          </a:p>
          <a:p>
            <a:r>
              <a:rPr lang="ru-RU" u="sng"/>
              <a:t>Столица Арканзаса</a:t>
            </a:r>
            <a:r>
              <a:rPr lang="ru-RU"/>
              <a:t>: Литл-Рок</a:t>
            </a:r>
          </a:p>
          <a:p>
            <a:endParaRPr lang="ru-RU"/>
          </a:p>
          <a:p>
            <a:r>
              <a:rPr lang="ru-RU" u="sng"/>
              <a:t>Самый крупный город</a:t>
            </a:r>
            <a:r>
              <a:rPr lang="ru-RU"/>
              <a:t>: Литл-Рок</a:t>
            </a:r>
          </a:p>
          <a:p>
            <a:endParaRPr lang="ru-RU"/>
          </a:p>
          <a:p>
            <a:r>
              <a:rPr lang="ru-RU" u="sng"/>
              <a:t>Другие крупные города</a:t>
            </a:r>
            <a:r>
              <a:rPr lang="ru-RU"/>
              <a:t>: Форт-Смит, Фейетвилл, Спрингдейл, Джонсборо, Норт-Литл-Рок, Пайн-Блафф, Конуэй, Роджерс, Хот-Спрингс</a:t>
            </a:r>
          </a:p>
          <a:p>
            <a:endParaRPr lang="ru-RU"/>
          </a:p>
          <a:p>
            <a:r>
              <a:rPr lang="ru-RU" u="sng"/>
              <a:t>Прозвища штата</a:t>
            </a:r>
            <a:r>
              <a:rPr lang="ru-RU"/>
              <a:t>: Естественный штат, Штат чудес.</a:t>
            </a:r>
          </a:p>
          <a:p>
            <a:endParaRPr lang="ru-RU"/>
          </a:p>
          <a:p>
            <a:r>
              <a:rPr lang="ru-RU" u="sng"/>
              <a:t>Девиз штата</a:t>
            </a:r>
            <a:r>
              <a:rPr lang="ru-RU"/>
              <a:t>: Народ правит</a:t>
            </a:r>
          </a:p>
          <a:p>
            <a:endParaRPr lang="ru-RU"/>
          </a:p>
          <a:p>
            <a:r>
              <a:rPr lang="ru-RU" u="sng"/>
              <a:t>Почтовый индекс Арканзаса</a:t>
            </a:r>
            <a:r>
              <a:rPr lang="ru-RU"/>
              <a:t>: AR</a:t>
            </a:r>
          </a:p>
          <a:p>
            <a:endParaRPr lang="ru-RU"/>
          </a:p>
          <a:p>
            <a:r>
              <a:rPr lang="ru-RU" u="sng"/>
              <a:t>Дата образования штата</a:t>
            </a:r>
            <a:r>
              <a:rPr lang="ru-RU"/>
              <a:t>: 1836 год (25-й по порядку)</a:t>
            </a:r>
          </a:p>
          <a:p>
            <a:endParaRPr lang="ru-RU"/>
          </a:p>
          <a:p>
            <a:r>
              <a:rPr lang="ru-RU" u="sng"/>
              <a:t>Площадь</a:t>
            </a:r>
            <a:r>
              <a:rPr lang="ru-RU"/>
              <a:t>: 137,7 тысяч кв.км. (29 место по стране.)</a:t>
            </a:r>
          </a:p>
          <a:p>
            <a:endParaRPr lang="ru-RU"/>
          </a:p>
          <a:p>
            <a:r>
              <a:rPr lang="ru-RU" u="sng"/>
              <a:t>Население</a:t>
            </a:r>
            <a:r>
              <a:rPr lang="ru-RU"/>
              <a:t>: более 2,6 миллионов человек (33 место по стране).</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457200" y="0"/>
            <a:ext cx="8229600" cy="1143000"/>
          </a:xfrm>
        </p:spPr>
        <p:txBody>
          <a:bodyPr/>
          <a:lstStyle/>
          <a:p>
            <a:pPr eaLnBrk="1" hangingPunct="1"/>
            <a:r>
              <a:rPr lang="ru-RU" smtClean="0"/>
              <a:t>Вайоминг </a:t>
            </a:r>
          </a:p>
        </p:txBody>
      </p:sp>
      <p:sp>
        <p:nvSpPr>
          <p:cNvPr id="66563"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66564" name="TextBox 4"/>
          <p:cNvSpPr txBox="1">
            <a:spLocks noChangeArrowheads="1"/>
          </p:cNvSpPr>
          <p:nvPr/>
        </p:nvSpPr>
        <p:spPr bwMode="auto">
          <a:xfrm>
            <a:off x="428625" y="1214438"/>
            <a:ext cx="8715375" cy="5632450"/>
          </a:xfrm>
          <a:prstGeom prst="rect">
            <a:avLst/>
          </a:prstGeom>
          <a:noFill/>
          <a:ln w="9525">
            <a:noFill/>
            <a:miter lim="800000"/>
            <a:headEnd/>
            <a:tailEnd/>
          </a:ln>
        </p:spPr>
        <p:txBody>
          <a:bodyPr>
            <a:spAutoFit/>
          </a:bodyPr>
          <a:lstStyle/>
          <a:p>
            <a:r>
              <a:rPr lang="ru-RU"/>
              <a:t>Официальное название: State of Wyoming</a:t>
            </a:r>
          </a:p>
          <a:p>
            <a:endParaRPr lang="ru-RU"/>
          </a:p>
          <a:p>
            <a:r>
              <a:rPr lang="ru-RU"/>
              <a:t>Столица штата Небраска: Шайенн</a:t>
            </a:r>
          </a:p>
          <a:p>
            <a:endParaRPr lang="ru-RU"/>
          </a:p>
          <a:p>
            <a:r>
              <a:rPr lang="ru-RU"/>
              <a:t>Самый крупный город: Шайенн</a:t>
            </a:r>
          </a:p>
          <a:p>
            <a:endParaRPr lang="ru-RU"/>
          </a:p>
          <a:p>
            <a:r>
              <a:rPr lang="ru-RU"/>
              <a:t>Другие крупные города: Грин-Ривер, Джексон, Джиллетт, Дуглас, Каспер, Коди, Ларами, Ривертон, Рок-Спрингс, Роулинс, Уэрленд, Шеридан, Эванстон.</a:t>
            </a:r>
          </a:p>
          <a:p>
            <a:endParaRPr lang="ru-RU"/>
          </a:p>
          <a:p>
            <a:r>
              <a:rPr lang="ru-RU"/>
              <a:t>Прозвища штата: Штат равноправия.</a:t>
            </a:r>
          </a:p>
          <a:p>
            <a:endParaRPr lang="ru-RU"/>
          </a:p>
          <a:p>
            <a:r>
              <a:rPr lang="ru-RU"/>
              <a:t>Девиз штата: Равноправие</a:t>
            </a:r>
          </a:p>
          <a:p>
            <a:endParaRPr lang="ru-RU"/>
          </a:p>
          <a:p>
            <a:r>
              <a:rPr lang="ru-RU"/>
              <a:t>Почтовый индекс Вайоминга: WY</a:t>
            </a:r>
          </a:p>
          <a:p>
            <a:endParaRPr lang="ru-RU"/>
          </a:p>
          <a:p>
            <a:r>
              <a:rPr lang="ru-RU"/>
              <a:t>Дата образования штата: 1890 год (44-й по порядку)</a:t>
            </a:r>
          </a:p>
          <a:p>
            <a:endParaRPr lang="ru-RU"/>
          </a:p>
          <a:p>
            <a:r>
              <a:rPr lang="ru-RU"/>
              <a:t>Площадь: 253,5 тысяч кв.км. (10 место по стране.)</a:t>
            </a:r>
          </a:p>
          <a:p>
            <a:endParaRPr lang="ru-RU"/>
          </a:p>
          <a:p>
            <a:r>
              <a:rPr lang="ru-RU"/>
              <a:t>Население: более 532,5 тысячи человек (50 место по стране).</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Заголовок 1"/>
          <p:cNvSpPr>
            <a:spLocks noGrp="1"/>
          </p:cNvSpPr>
          <p:nvPr>
            <p:ph type="title"/>
          </p:nvPr>
        </p:nvSpPr>
        <p:spPr/>
        <p:txBody>
          <a:bodyPr/>
          <a:lstStyle/>
          <a:p>
            <a:pPr eaLnBrk="1" hangingPunct="1"/>
            <a:r>
              <a:rPr lang="ru-RU" smtClean="0"/>
              <a:t>Вермонт</a:t>
            </a:r>
          </a:p>
        </p:txBody>
      </p:sp>
      <p:sp>
        <p:nvSpPr>
          <p:cNvPr id="67587" name="Содержимое 2"/>
          <p:cNvSpPr>
            <a:spLocks noGrp="1"/>
          </p:cNvSpPr>
          <p:nvPr>
            <p:ph idx="1"/>
          </p:nvPr>
        </p:nvSpPr>
        <p:spPr/>
        <p:txBody>
          <a:bodyPr/>
          <a:lstStyle/>
          <a:p>
            <a:r>
              <a:rPr lang="ru-RU" sz="2000" smtClean="0"/>
              <a:t>Столица штата: Монтпилиер</a:t>
            </a:r>
          </a:p>
          <a:p>
            <a:r>
              <a:rPr lang="ru-RU" sz="2000" smtClean="0"/>
              <a:t>Официальное название: State of Vermont</a:t>
            </a:r>
          </a:p>
          <a:p>
            <a:r>
              <a:rPr lang="ru-RU" sz="2000" smtClean="0"/>
              <a:t>Самый крупный город: Берлингтон</a:t>
            </a:r>
          </a:p>
          <a:p>
            <a:r>
              <a:rPr lang="ru-RU" sz="2000" smtClean="0"/>
              <a:t>Другие крупные города: Бёрлингтон, Брэттлборо, Колчестер, Ратленд, Саут-Бёрлингтон, Хартфорд, Эссекс.</a:t>
            </a:r>
          </a:p>
          <a:p>
            <a:r>
              <a:rPr lang="ru-RU" sz="2000" smtClean="0"/>
              <a:t>Прозвища штата: Штат Зелёных гор</a:t>
            </a:r>
          </a:p>
          <a:p>
            <a:r>
              <a:rPr lang="ru-RU" sz="2000" smtClean="0"/>
              <a:t>Девиз штата: Вермонт, свобода и единство</a:t>
            </a:r>
          </a:p>
          <a:p>
            <a:r>
              <a:rPr lang="ru-RU" sz="2000" smtClean="0"/>
              <a:t>Почтовый индекс Вермонта: VT</a:t>
            </a:r>
          </a:p>
          <a:p>
            <a:r>
              <a:rPr lang="ru-RU" sz="2000" smtClean="0"/>
              <a:t>Дата образования штата: 1791 год (14-й по порядку)</a:t>
            </a:r>
          </a:p>
          <a:p>
            <a:r>
              <a:rPr lang="ru-RU" sz="2000" smtClean="0"/>
              <a:t>Площадь: 25 тысяч кв.км. (45 место по стране.)</a:t>
            </a:r>
          </a:p>
          <a:p>
            <a:r>
              <a:rPr lang="ru-RU" sz="2000" smtClean="0"/>
              <a:t>Население: более 600 тысяч человек (49 место по стране).</a:t>
            </a:r>
          </a:p>
          <a:p>
            <a:pPr eaLnBrk="1" hangingPunct="1">
              <a:buFontTx/>
              <a:buNone/>
            </a:pPr>
            <a:endParaRPr lang="ru-RU" smtClean="0"/>
          </a:p>
        </p:txBody>
      </p:sp>
      <p:sp>
        <p:nvSpPr>
          <p:cNvPr id="6758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Заголовок 1"/>
          <p:cNvSpPr>
            <a:spLocks noGrp="1"/>
          </p:cNvSpPr>
          <p:nvPr>
            <p:ph type="title"/>
          </p:nvPr>
        </p:nvSpPr>
        <p:spPr/>
        <p:txBody>
          <a:bodyPr/>
          <a:lstStyle/>
          <a:p>
            <a:pPr eaLnBrk="1" hangingPunct="1"/>
            <a:r>
              <a:rPr lang="ru-RU" smtClean="0"/>
              <a:t>Вирджния </a:t>
            </a:r>
          </a:p>
        </p:txBody>
      </p:sp>
      <p:sp>
        <p:nvSpPr>
          <p:cNvPr id="68611" name="Содержимое 2"/>
          <p:cNvSpPr>
            <a:spLocks noGrp="1"/>
          </p:cNvSpPr>
          <p:nvPr>
            <p:ph idx="1"/>
          </p:nvPr>
        </p:nvSpPr>
        <p:spPr/>
        <p:txBody>
          <a:bodyPr/>
          <a:lstStyle/>
          <a:p>
            <a:r>
              <a:rPr lang="ru-RU" sz="2000" smtClean="0"/>
              <a:t>Столица штата: Ричмонд</a:t>
            </a:r>
          </a:p>
          <a:p>
            <a:r>
              <a:rPr lang="ru-RU" sz="2000" smtClean="0"/>
              <a:t>Официальное название: Commonwealth of Virginia</a:t>
            </a:r>
          </a:p>
          <a:p>
            <a:r>
              <a:rPr lang="ru-RU" sz="2000" smtClean="0"/>
              <a:t>Самый крупный город: Вирджиния-Бич</a:t>
            </a:r>
          </a:p>
          <a:p>
            <a:r>
              <a:rPr lang="ru-RU" sz="2000" smtClean="0"/>
              <a:t>Другие крупные города: Александрия, Линчберг, Норфолк, Ньюпорт-Ньюс, Портсмут, Хэмптон, Чисапик.</a:t>
            </a:r>
          </a:p>
          <a:p>
            <a:r>
              <a:rPr lang="ru-RU" sz="2000" smtClean="0"/>
              <a:t>Прозвища штата: Старый доминион, Мать президентов.</a:t>
            </a:r>
          </a:p>
          <a:p>
            <a:r>
              <a:rPr lang="ru-RU" sz="2000" smtClean="0"/>
              <a:t>Девиз штата: Так всегда будет с тиранами</a:t>
            </a:r>
          </a:p>
          <a:p>
            <a:r>
              <a:rPr lang="ru-RU" sz="2000" smtClean="0"/>
              <a:t>Почтовый индекс Вирджинии: VA</a:t>
            </a:r>
          </a:p>
          <a:p>
            <a:r>
              <a:rPr lang="ru-RU" sz="2000" smtClean="0"/>
              <a:t>Дата образования штата: 1788 год (10-й по порядку)</a:t>
            </a:r>
          </a:p>
          <a:p>
            <a:r>
              <a:rPr lang="ru-RU" sz="2000" smtClean="0"/>
              <a:t>Площадь: 110,8 тысяч кв.км. (35 место по стране.)</a:t>
            </a:r>
          </a:p>
          <a:p>
            <a:r>
              <a:rPr lang="ru-RU" sz="2000" smtClean="0"/>
              <a:t>Население: более 7,2 миллиона человек (12 место по стране).</a:t>
            </a:r>
          </a:p>
          <a:p>
            <a:pPr eaLnBrk="1" hangingPunct="1"/>
            <a:endParaRPr lang="ru-RU" smtClean="0"/>
          </a:p>
        </p:txBody>
      </p:sp>
      <p:sp>
        <p:nvSpPr>
          <p:cNvPr id="6861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Заголовок 1"/>
          <p:cNvSpPr>
            <a:spLocks noGrp="1"/>
          </p:cNvSpPr>
          <p:nvPr>
            <p:ph type="title"/>
          </p:nvPr>
        </p:nvSpPr>
        <p:spPr/>
        <p:txBody>
          <a:bodyPr/>
          <a:lstStyle/>
          <a:p>
            <a:pPr eaLnBrk="1" hangingPunct="1"/>
            <a:r>
              <a:rPr lang="ru-RU" smtClean="0"/>
              <a:t>Висконсин</a:t>
            </a:r>
          </a:p>
        </p:txBody>
      </p:sp>
      <p:sp>
        <p:nvSpPr>
          <p:cNvPr id="69635" name="Содержимое 2"/>
          <p:cNvSpPr>
            <a:spLocks noGrp="1"/>
          </p:cNvSpPr>
          <p:nvPr>
            <p:ph idx="1"/>
          </p:nvPr>
        </p:nvSpPr>
        <p:spPr/>
        <p:txBody>
          <a:bodyPr/>
          <a:lstStyle/>
          <a:p>
            <a:r>
              <a:rPr lang="ru-RU" sz="2000" smtClean="0"/>
              <a:t>Столица штата: Мэдисон</a:t>
            </a:r>
          </a:p>
          <a:p>
            <a:r>
              <a:rPr lang="ru-RU" sz="2000" smtClean="0"/>
              <a:t>Официальное название: State of Wisconsin</a:t>
            </a:r>
          </a:p>
          <a:p>
            <a:r>
              <a:rPr lang="ru-RU" sz="2000" smtClean="0"/>
              <a:t>Самый крупный город: Милуоки</a:t>
            </a:r>
          </a:p>
          <a:p>
            <a:r>
              <a:rPr lang="ru-RU" sz="2000" smtClean="0"/>
              <a:t>Другие крупные города: Грин-Бей, Кеноша, Расин, Эпплтон, Уокиша, Ошкош, О-Клэр, Вест-Эллис, Джейнсвилл, Ла-Кросс, Шебойгэн.</a:t>
            </a:r>
          </a:p>
          <a:p>
            <a:r>
              <a:rPr lang="ru-RU" sz="2000" smtClean="0"/>
              <a:t>Прозвища штата: Штат барсуков.</a:t>
            </a:r>
          </a:p>
          <a:p>
            <a:r>
              <a:rPr lang="ru-RU" sz="2000" smtClean="0"/>
              <a:t>Девиз штата: Вперед!</a:t>
            </a:r>
          </a:p>
          <a:p>
            <a:r>
              <a:rPr lang="ru-RU" sz="2000" smtClean="0"/>
              <a:t>Почтовый индекс Висконсина: WI</a:t>
            </a:r>
          </a:p>
          <a:p>
            <a:r>
              <a:rPr lang="ru-RU" sz="2000" smtClean="0"/>
              <a:t>Дата образования штата: 1848 год (30-й по порядку)</a:t>
            </a:r>
          </a:p>
          <a:p>
            <a:r>
              <a:rPr lang="ru-RU" sz="2000" smtClean="0"/>
              <a:t>Площадь: 169,7 тысячи кв.км. (23 место по стране.)</a:t>
            </a:r>
          </a:p>
          <a:p>
            <a:r>
              <a:rPr lang="ru-RU" sz="2000" smtClean="0"/>
              <a:t>Население: более 5,5 миллиона человек (18 место по стране).</a:t>
            </a:r>
          </a:p>
          <a:p>
            <a:pPr eaLnBrk="1" hangingPunct="1"/>
            <a:endParaRPr lang="ru-RU" smtClean="0"/>
          </a:p>
        </p:txBody>
      </p:sp>
      <p:sp>
        <p:nvSpPr>
          <p:cNvPr id="6963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lstStyle/>
          <a:p>
            <a:pPr eaLnBrk="1" hangingPunct="1"/>
            <a:r>
              <a:rPr lang="ru-RU" smtClean="0"/>
              <a:t>Гавайи</a:t>
            </a:r>
          </a:p>
        </p:txBody>
      </p:sp>
      <p:sp>
        <p:nvSpPr>
          <p:cNvPr id="70659" name="Содержимое 2"/>
          <p:cNvSpPr>
            <a:spLocks noGrp="1"/>
          </p:cNvSpPr>
          <p:nvPr>
            <p:ph idx="1"/>
          </p:nvPr>
        </p:nvSpPr>
        <p:spPr/>
        <p:txBody>
          <a:bodyPr/>
          <a:lstStyle/>
          <a:p>
            <a:r>
              <a:rPr lang="ru-RU" sz="2000" smtClean="0"/>
              <a:t>Столица штата: Гонолулу</a:t>
            </a:r>
          </a:p>
          <a:p>
            <a:r>
              <a:rPr lang="ru-RU" sz="2000" smtClean="0"/>
              <a:t>Официальное название: State of Hawaii</a:t>
            </a:r>
          </a:p>
          <a:p>
            <a:r>
              <a:rPr lang="ru-RU" sz="2000" smtClean="0"/>
              <a:t>Самый крупный город: Гонолулу</a:t>
            </a:r>
          </a:p>
          <a:p>
            <a:r>
              <a:rPr lang="ru-RU" sz="2000" smtClean="0"/>
              <a:t>Другие крупные города: Хило, Кахулуи, Канеохе, Каилуа, Лихуэ, Перл-Сити.</a:t>
            </a:r>
          </a:p>
          <a:p>
            <a:r>
              <a:rPr lang="ru-RU" sz="2000" smtClean="0"/>
              <a:t>Крупные острова: Гавайи, Кауаи, Кахоолаве, Ланаи, Мауи, Ниихау, Оаху.</a:t>
            </a:r>
          </a:p>
          <a:p>
            <a:r>
              <a:rPr lang="ru-RU" sz="2000" smtClean="0"/>
              <a:t>Прозвища штата: Штат Алоха.</a:t>
            </a:r>
          </a:p>
          <a:p>
            <a:r>
              <a:rPr lang="ru-RU" sz="2000" smtClean="0"/>
              <a:t>Девиз штата: Свобода земли запечатлена в добродетели</a:t>
            </a:r>
          </a:p>
          <a:p>
            <a:r>
              <a:rPr lang="ru-RU" sz="2000" smtClean="0"/>
              <a:t>Почтовый индекс штата Гавайи: HI</a:t>
            </a:r>
          </a:p>
          <a:p>
            <a:r>
              <a:rPr lang="ru-RU" sz="2000" smtClean="0"/>
              <a:t>Дата образования штата: 1959 год (50-й по порядку)</a:t>
            </a:r>
          </a:p>
          <a:p>
            <a:r>
              <a:rPr lang="ru-RU" sz="2000" smtClean="0"/>
              <a:t>Площадь: 28,3 тысячи кв.км. (43 место по стране.)</a:t>
            </a:r>
          </a:p>
          <a:p>
            <a:r>
              <a:rPr lang="ru-RU" sz="2000" smtClean="0"/>
              <a:t>Население: более 1,2 миллиона человек (42 место по стране).</a:t>
            </a:r>
          </a:p>
          <a:p>
            <a:pPr eaLnBrk="1" hangingPunct="1"/>
            <a:endParaRPr lang="ru-RU" smtClean="0"/>
          </a:p>
        </p:txBody>
      </p:sp>
      <p:sp>
        <p:nvSpPr>
          <p:cNvPr id="7066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z="4000" smtClean="0"/>
              <a:t/>
            </a:r>
            <a:br>
              <a:rPr lang="ru-RU" sz="4000" smtClean="0"/>
            </a:br>
            <a:r>
              <a:rPr lang="ru-RU" sz="4000" smtClean="0"/>
              <a:t>Гимн США</a:t>
            </a:r>
            <a:br>
              <a:rPr lang="ru-RU" sz="4000" smtClean="0"/>
            </a:br>
            <a:endParaRPr lang="ru-RU" sz="4000" smtClean="0"/>
          </a:p>
        </p:txBody>
      </p:sp>
      <p:sp>
        <p:nvSpPr>
          <p:cNvPr id="7171"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7172" name="TextBox 7"/>
          <p:cNvSpPr txBox="1">
            <a:spLocks noChangeArrowheads="1"/>
          </p:cNvSpPr>
          <p:nvPr/>
        </p:nvSpPr>
        <p:spPr bwMode="auto">
          <a:xfrm>
            <a:off x="1643063" y="3286125"/>
            <a:ext cx="6715125" cy="369888"/>
          </a:xfrm>
          <a:prstGeom prst="rect">
            <a:avLst/>
          </a:prstGeom>
          <a:noFill/>
          <a:ln w="9525">
            <a:noFill/>
            <a:miter lim="800000"/>
            <a:headEnd/>
            <a:tailEnd/>
          </a:ln>
        </p:spPr>
        <p:txBody>
          <a:bodyPr>
            <a:spAutoFit/>
          </a:bodyPr>
          <a:lstStyle/>
          <a:p>
            <a:endParaRPr lang="ru-RU"/>
          </a:p>
        </p:txBody>
      </p:sp>
      <p:sp>
        <p:nvSpPr>
          <p:cNvPr id="7173" name="Rectangle 8"/>
          <p:cNvSpPr>
            <a:spLocks noChangeArrowheads="1"/>
          </p:cNvSpPr>
          <p:nvPr/>
        </p:nvSpPr>
        <p:spPr bwMode="auto">
          <a:xfrm>
            <a:off x="642938" y="1357313"/>
            <a:ext cx="7858125" cy="4770437"/>
          </a:xfrm>
          <a:prstGeom prst="rect">
            <a:avLst/>
          </a:prstGeom>
          <a:noFill/>
          <a:ln w="9525">
            <a:noFill/>
            <a:miter lim="800000"/>
            <a:headEnd/>
            <a:tailEnd/>
          </a:ln>
        </p:spPr>
        <p:txBody>
          <a:bodyPr anchor="ctr">
            <a:spAutoFit/>
          </a:bodyPr>
          <a:lstStyle/>
          <a:p>
            <a:r>
              <a:rPr lang="ru-RU" sz="1600" b="1">
                <a:cs typeface="Calibri" pitchFamily="34" charset="0"/>
              </a:rPr>
              <a:t>The Star-Spangled Banner</a:t>
            </a:r>
            <a:r>
              <a:rPr lang="ru-RU" sz="1600">
                <a:cs typeface="Calibri" pitchFamily="34" charset="0"/>
              </a:rPr>
              <a:t> («Знамя, усыпанное звёздами») — государственный гимн Соединённых Штатов Америки.</a:t>
            </a:r>
            <a:endParaRPr lang="ru-RU" sz="1600"/>
          </a:p>
          <a:p>
            <a:pPr eaLnBrk="0" hangingPunct="0"/>
            <a:r>
              <a:rPr lang="ru-RU" sz="1600">
                <a:cs typeface="Calibri" pitchFamily="34" charset="0"/>
              </a:rPr>
              <a:t>Его текст был взят из поэмы «Оборона Форта Макгенри», написанной в 1814 году Фрэнссисом Скоттом Ки. Автор, 35-летний адвокат и по совместительству поэт-любитель, написал этот текст после того, как стал свидетелем обстрела Форта Макгенри в Балтиморе британскими кораблями в период войны 1812 года. Первое исполнение состоялось в Балтиморе 29 октября после американской премьеры пьесы Августа фон Коцебу «Граф Бенёвский».</a:t>
            </a:r>
            <a:endParaRPr lang="ru-RU" sz="1600"/>
          </a:p>
          <a:p>
            <a:pPr eaLnBrk="0" hangingPunct="0"/>
            <a:r>
              <a:rPr lang="ru-RU" sz="1600">
                <a:cs typeface="Calibri" pitchFamily="34" charset="0"/>
              </a:rPr>
              <a:t>Долгое время считалось, что текст был положен на популярную британскую застольную мелодию. Однако в 1980-е годы ученым удалось установить, что мелодия имела своего автора. Им был Джон Стаффорд Смит (John Stafford Smith), британский историк музыки, композитор, органист и певец, который в 1766 году написал шутливый гимн «Общества Анакреона», объединявшего лондонских музыкантов. Песня стала официально использоваться в Военно-морских силах США (в 1889), затем в Белом доме (в 1916), а 3 марта 1931 года резолюцией Конгресса была объявлена национальным гимном. До этого официально закреплённого законом гимна США не было</a:t>
            </a:r>
            <a:endParaRPr lang="ru-RU" sz="1600"/>
          </a:p>
          <a:p>
            <a:pPr eaLnBrk="0" hangingPunct="0"/>
            <a:r>
              <a:rPr lang="ru-RU" sz="1600">
                <a:cs typeface="Calibri" pitchFamily="34" charset="0"/>
              </a:rPr>
              <a:t>Песня имеет 4 куплета, но сегодня только первый из них является широко известным.</a:t>
            </a:r>
            <a:endParaRPr lang="ru-RU" sz="160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Заголовок 1"/>
          <p:cNvSpPr>
            <a:spLocks noGrp="1"/>
          </p:cNvSpPr>
          <p:nvPr>
            <p:ph type="title"/>
          </p:nvPr>
        </p:nvSpPr>
        <p:spPr/>
        <p:txBody>
          <a:bodyPr/>
          <a:lstStyle/>
          <a:p>
            <a:pPr eaLnBrk="1" hangingPunct="1"/>
            <a:r>
              <a:rPr lang="ru-RU" smtClean="0"/>
              <a:t>Делавер</a:t>
            </a:r>
          </a:p>
        </p:txBody>
      </p:sp>
      <p:sp>
        <p:nvSpPr>
          <p:cNvPr id="71683" name="Содержимое 2"/>
          <p:cNvSpPr>
            <a:spLocks noGrp="1"/>
          </p:cNvSpPr>
          <p:nvPr>
            <p:ph idx="1"/>
          </p:nvPr>
        </p:nvSpPr>
        <p:spPr/>
        <p:txBody>
          <a:bodyPr/>
          <a:lstStyle/>
          <a:p>
            <a:r>
              <a:rPr lang="ru-RU" sz="2000" smtClean="0"/>
              <a:t>Столица штата: Довер</a:t>
            </a:r>
          </a:p>
          <a:p>
            <a:r>
              <a:rPr lang="ru-RU" sz="2000" smtClean="0"/>
              <a:t>Официальное название: State of Delaware</a:t>
            </a:r>
          </a:p>
          <a:p>
            <a:r>
              <a:rPr lang="ru-RU" sz="2000" smtClean="0"/>
              <a:t>Самый крупный город: Уилмингтон</a:t>
            </a:r>
          </a:p>
          <a:p>
            <a:r>
              <a:rPr lang="ru-RU" sz="2000" smtClean="0"/>
              <a:t>Другие крупные города: Делавэр-Сити, Харрингтон, Луис, Милфорд, Нью-Касл, Ньюарк, Рехобот Бич, Сифорд.</a:t>
            </a:r>
          </a:p>
          <a:p>
            <a:r>
              <a:rPr lang="ru-RU" sz="2000" smtClean="0"/>
              <a:t>Прозвища штата: Первый штат</a:t>
            </a:r>
          </a:p>
          <a:p>
            <a:r>
              <a:rPr lang="ru-RU" sz="2000" smtClean="0"/>
              <a:t>Девиз штата: Свобода и независимость</a:t>
            </a:r>
          </a:p>
          <a:p>
            <a:r>
              <a:rPr lang="ru-RU" sz="2000" smtClean="0"/>
              <a:t>Почтовый индекс Делавэра: DE</a:t>
            </a:r>
          </a:p>
          <a:p>
            <a:r>
              <a:rPr lang="ru-RU" sz="2000" smtClean="0"/>
              <a:t>Дата образования штата: 1787 год (1-й по порядку)</a:t>
            </a:r>
          </a:p>
          <a:p>
            <a:r>
              <a:rPr lang="ru-RU" sz="2000" smtClean="0"/>
              <a:t>Площадь: 6,4 тысяч кв.км. (49 место по стране.)</a:t>
            </a:r>
          </a:p>
          <a:p>
            <a:r>
              <a:rPr lang="ru-RU" sz="2000" smtClean="0"/>
              <a:t>Население: более 784 тысячи человек (45 место по стране).</a:t>
            </a:r>
          </a:p>
          <a:p>
            <a:pPr eaLnBrk="1" hangingPunct="1"/>
            <a:endParaRPr lang="ru-RU" sz="2000" smtClean="0"/>
          </a:p>
        </p:txBody>
      </p:sp>
      <p:sp>
        <p:nvSpPr>
          <p:cNvPr id="7168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Заголовок 1"/>
          <p:cNvSpPr>
            <a:spLocks noGrp="1"/>
          </p:cNvSpPr>
          <p:nvPr>
            <p:ph type="title"/>
          </p:nvPr>
        </p:nvSpPr>
        <p:spPr/>
        <p:txBody>
          <a:bodyPr/>
          <a:lstStyle/>
          <a:p>
            <a:pPr eaLnBrk="1" hangingPunct="1"/>
            <a:r>
              <a:rPr lang="ru-RU" smtClean="0"/>
              <a:t>Джорджия</a:t>
            </a:r>
          </a:p>
        </p:txBody>
      </p:sp>
      <p:sp>
        <p:nvSpPr>
          <p:cNvPr id="72707" name="Содержимое 2"/>
          <p:cNvSpPr>
            <a:spLocks noGrp="1"/>
          </p:cNvSpPr>
          <p:nvPr>
            <p:ph idx="1"/>
          </p:nvPr>
        </p:nvSpPr>
        <p:spPr/>
        <p:txBody>
          <a:bodyPr/>
          <a:lstStyle/>
          <a:p>
            <a:r>
              <a:rPr lang="ru-RU" sz="2000" smtClean="0"/>
              <a:t>Официальное название: State of Georgia</a:t>
            </a:r>
          </a:p>
          <a:p>
            <a:r>
              <a:rPr lang="ru-RU" sz="2000" smtClean="0"/>
              <a:t>Столица Джорджии: Атланта</a:t>
            </a:r>
          </a:p>
          <a:p>
            <a:r>
              <a:rPr lang="ru-RU" sz="2000" smtClean="0"/>
              <a:t>Самый крупный город: Атланта</a:t>
            </a:r>
          </a:p>
          <a:p>
            <a:r>
              <a:rPr lang="ru-RU" sz="2000" smtClean="0"/>
              <a:t>Другие крупные города: Огаста, Колумбус, Саванна, Атенс, Мейкон, Санди-Спрингс, Розуэлл, Олбани</a:t>
            </a:r>
          </a:p>
          <a:p>
            <a:r>
              <a:rPr lang="ru-RU" sz="2000" smtClean="0"/>
              <a:t>Прозвища штата: Персиковый штат или Имперский штат Юга</a:t>
            </a:r>
          </a:p>
          <a:p>
            <a:r>
              <a:rPr lang="ru-RU" sz="2000" smtClean="0"/>
              <a:t>Девиз штата: Мудрость, справедливость и умеренность</a:t>
            </a:r>
          </a:p>
          <a:p>
            <a:r>
              <a:rPr lang="ru-RU" sz="2000" smtClean="0"/>
              <a:t>Дата образования штата: 1788 год (4-й по порядку)</a:t>
            </a:r>
          </a:p>
          <a:p>
            <a:r>
              <a:rPr lang="ru-RU" sz="2000" smtClean="0"/>
              <a:t>Площадь: 154 тысяч кв.км. (14 место по стране).</a:t>
            </a:r>
          </a:p>
          <a:p>
            <a:r>
              <a:rPr lang="ru-RU" sz="2000" smtClean="0"/>
              <a:t>Население: более 8 миллионов человек (39 место по стране).</a:t>
            </a:r>
          </a:p>
          <a:p>
            <a:pPr eaLnBrk="1" hangingPunct="1"/>
            <a:endParaRPr lang="ru-RU" sz="2000" smtClean="0"/>
          </a:p>
        </p:txBody>
      </p:sp>
      <p:sp>
        <p:nvSpPr>
          <p:cNvPr id="7270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Заголовок 1"/>
          <p:cNvSpPr>
            <a:spLocks noGrp="1"/>
          </p:cNvSpPr>
          <p:nvPr>
            <p:ph type="title"/>
          </p:nvPr>
        </p:nvSpPr>
        <p:spPr/>
        <p:txBody>
          <a:bodyPr/>
          <a:lstStyle/>
          <a:p>
            <a:pPr eaLnBrk="1" hangingPunct="1"/>
            <a:r>
              <a:rPr lang="ru-RU" smtClean="0"/>
              <a:t>Западная Вирджиния</a:t>
            </a:r>
          </a:p>
        </p:txBody>
      </p:sp>
      <p:sp>
        <p:nvSpPr>
          <p:cNvPr id="73731" name="Содержимое 2"/>
          <p:cNvSpPr>
            <a:spLocks noGrp="1"/>
          </p:cNvSpPr>
          <p:nvPr>
            <p:ph idx="1"/>
          </p:nvPr>
        </p:nvSpPr>
        <p:spPr/>
        <p:txBody>
          <a:bodyPr/>
          <a:lstStyle/>
          <a:p>
            <a:r>
              <a:rPr lang="ru-RU" sz="2000" smtClean="0"/>
              <a:t>Официальное название: State of West Virginia</a:t>
            </a:r>
          </a:p>
          <a:p>
            <a:r>
              <a:rPr lang="ru-RU" sz="2000" smtClean="0"/>
              <a:t>Столица Айовы: Чарлстон</a:t>
            </a:r>
          </a:p>
          <a:p>
            <a:r>
              <a:rPr lang="ru-RU" sz="2000" smtClean="0"/>
              <a:t>Самый крупный город: Чарлстон</a:t>
            </a:r>
          </a:p>
          <a:p>
            <a:r>
              <a:rPr lang="ru-RU" sz="2000" smtClean="0"/>
              <a:t>Другие крупные города: Чарлстон, Хантингтон, Паркерсберг, Уилинг, Моргантаун</a:t>
            </a:r>
          </a:p>
          <a:p>
            <a:r>
              <a:rPr lang="ru-RU" sz="2000" smtClean="0"/>
              <a:t>Прозвища штата: Горный штат</a:t>
            </a:r>
          </a:p>
          <a:p>
            <a:r>
              <a:rPr lang="ru-RU" sz="2000" smtClean="0"/>
              <a:t>Девиз штата: Горы всегда свободны</a:t>
            </a:r>
          </a:p>
          <a:p>
            <a:r>
              <a:rPr lang="ru-RU" sz="2000" smtClean="0"/>
              <a:t>Дата образования штата: 1863 год (35-й по порядку)</a:t>
            </a:r>
          </a:p>
          <a:p>
            <a:r>
              <a:rPr lang="ru-RU" sz="2000" smtClean="0"/>
              <a:t>Площадь: 62 тысяч кв.км. (41 место по стране).</a:t>
            </a:r>
          </a:p>
          <a:p>
            <a:r>
              <a:rPr lang="ru-RU" sz="2000" smtClean="0"/>
              <a:t>Население: более 1,8 миллионов человек (37 место по стране).</a:t>
            </a:r>
          </a:p>
          <a:p>
            <a:pPr eaLnBrk="1" hangingPunct="1"/>
            <a:endParaRPr lang="ru-RU" sz="2000" smtClean="0"/>
          </a:p>
        </p:txBody>
      </p:sp>
      <p:sp>
        <p:nvSpPr>
          <p:cNvPr id="7373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pPr eaLnBrk="1" hangingPunct="1"/>
            <a:r>
              <a:rPr lang="ru-RU" smtClean="0"/>
              <a:t>Иллинойс</a:t>
            </a:r>
          </a:p>
        </p:txBody>
      </p:sp>
      <p:sp>
        <p:nvSpPr>
          <p:cNvPr id="74755" name="Содержимое 2"/>
          <p:cNvSpPr>
            <a:spLocks noGrp="1"/>
          </p:cNvSpPr>
          <p:nvPr>
            <p:ph idx="1"/>
          </p:nvPr>
        </p:nvSpPr>
        <p:spPr/>
        <p:txBody>
          <a:bodyPr/>
          <a:lstStyle/>
          <a:p>
            <a:r>
              <a:rPr lang="ru-RU" sz="2000" smtClean="0"/>
              <a:t>Официальное название: State of Illinois</a:t>
            </a:r>
          </a:p>
          <a:p>
            <a:r>
              <a:rPr lang="ru-RU" sz="2000" smtClean="0"/>
              <a:t>Столица Иллинойса: Спрингфилд</a:t>
            </a:r>
          </a:p>
          <a:p>
            <a:r>
              <a:rPr lang="ru-RU" sz="2000" smtClean="0"/>
              <a:t>Самый крупный город: Чикаго</a:t>
            </a:r>
          </a:p>
          <a:p>
            <a:r>
              <a:rPr lang="ru-RU" sz="2000" smtClean="0"/>
              <a:t>Другие крупные города: Аврора, Рокфорд, Джолит, Дэнвилл, Белльвилль.</a:t>
            </a:r>
          </a:p>
          <a:p>
            <a:r>
              <a:rPr lang="ru-RU" sz="2000" smtClean="0"/>
              <a:t>Прозвища штата: Земля Линкольна, Штат в прерии</a:t>
            </a:r>
          </a:p>
          <a:p>
            <a:r>
              <a:rPr lang="ru-RU" sz="2000" smtClean="0"/>
              <a:t>Девиз штата: Независимость штата, национальный союз</a:t>
            </a:r>
          </a:p>
          <a:p>
            <a:r>
              <a:rPr lang="ru-RU" sz="2000" smtClean="0"/>
              <a:t>Почтовый индекс Иллинойса: IL</a:t>
            </a:r>
          </a:p>
          <a:p>
            <a:r>
              <a:rPr lang="ru-RU" sz="2000" smtClean="0"/>
              <a:t>Дата образования штата: 1818 год (21-й по порядку)</a:t>
            </a:r>
          </a:p>
          <a:p>
            <a:r>
              <a:rPr lang="ru-RU" sz="2000" smtClean="0"/>
              <a:t>Площадь: 141 тысяч кв.км. (25 место по стране).</a:t>
            </a:r>
          </a:p>
          <a:p>
            <a:r>
              <a:rPr lang="ru-RU" sz="2000" smtClean="0"/>
              <a:t>Население: более 13 миллионов человек (5 место по стране).</a:t>
            </a:r>
          </a:p>
          <a:p>
            <a:pPr eaLnBrk="1" hangingPunct="1"/>
            <a:endParaRPr lang="ru-RU" sz="2000" smtClean="0"/>
          </a:p>
        </p:txBody>
      </p:sp>
      <p:sp>
        <p:nvSpPr>
          <p:cNvPr id="7475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Заголовок 1"/>
          <p:cNvSpPr>
            <a:spLocks noGrp="1"/>
          </p:cNvSpPr>
          <p:nvPr>
            <p:ph type="title"/>
          </p:nvPr>
        </p:nvSpPr>
        <p:spPr/>
        <p:txBody>
          <a:bodyPr/>
          <a:lstStyle/>
          <a:p>
            <a:pPr eaLnBrk="1" hangingPunct="1"/>
            <a:r>
              <a:rPr lang="ru-RU" smtClean="0"/>
              <a:t>Индиана</a:t>
            </a:r>
          </a:p>
        </p:txBody>
      </p:sp>
      <p:sp>
        <p:nvSpPr>
          <p:cNvPr id="75779" name="Содержимое 2"/>
          <p:cNvSpPr>
            <a:spLocks noGrp="1"/>
          </p:cNvSpPr>
          <p:nvPr>
            <p:ph idx="1"/>
          </p:nvPr>
        </p:nvSpPr>
        <p:spPr/>
        <p:txBody>
          <a:bodyPr/>
          <a:lstStyle/>
          <a:p>
            <a:r>
              <a:rPr lang="ru-RU" sz="2000" smtClean="0"/>
              <a:t>Официальное название: State of Indiana</a:t>
            </a:r>
          </a:p>
          <a:p>
            <a:r>
              <a:rPr lang="ru-RU" sz="2000" smtClean="0"/>
              <a:t>Столица Индианы: Индианаполис</a:t>
            </a:r>
          </a:p>
          <a:p>
            <a:r>
              <a:rPr lang="ru-RU" sz="2000" smtClean="0"/>
              <a:t>Самый крупный город: Индианаполис</a:t>
            </a:r>
          </a:p>
          <a:p>
            <a:r>
              <a:rPr lang="ru-RU" sz="2000" smtClean="0"/>
              <a:t>Другие крупные города: Форт-Уэйн, Эвансвилл, Саут-Бенд, Гэри, Хэммонд, Блумингтон, Манси, Лафайетт, Кармел, Андерсон, Терра-Хоут, Элкарт.</a:t>
            </a:r>
          </a:p>
          <a:p>
            <a:r>
              <a:rPr lang="ru-RU" sz="2000" smtClean="0"/>
              <a:t>Прозвища штата: Штат верзил (Hoosier State)</a:t>
            </a:r>
          </a:p>
          <a:p>
            <a:r>
              <a:rPr lang="ru-RU" sz="2000" smtClean="0"/>
              <a:t>Девиз штата: Перекресток Америки</a:t>
            </a:r>
          </a:p>
          <a:p>
            <a:r>
              <a:rPr lang="ru-RU" sz="2000" smtClean="0"/>
              <a:t>Почтовый индекс Род-Айленда: IN</a:t>
            </a:r>
          </a:p>
          <a:p>
            <a:r>
              <a:rPr lang="ru-RU" sz="2000" smtClean="0"/>
              <a:t>Дата образования штата: 1816 год (19-й по порядку)</a:t>
            </a:r>
          </a:p>
          <a:p>
            <a:r>
              <a:rPr lang="ru-RU" sz="2000" smtClean="0"/>
              <a:t>Площадь: 94 тысяч кв.км. (38 место по стране.)</a:t>
            </a:r>
          </a:p>
          <a:p>
            <a:r>
              <a:rPr lang="ru-RU" sz="2000" smtClean="0"/>
              <a:t>Население: более 6 миллионов человек (16 место по стране).</a:t>
            </a:r>
          </a:p>
          <a:p>
            <a:pPr eaLnBrk="1" hangingPunct="1"/>
            <a:endParaRPr lang="ru-RU" sz="2000" smtClean="0"/>
          </a:p>
        </p:txBody>
      </p:sp>
      <p:sp>
        <p:nvSpPr>
          <p:cNvPr id="7578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Заголовок 1"/>
          <p:cNvSpPr>
            <a:spLocks noGrp="1"/>
          </p:cNvSpPr>
          <p:nvPr>
            <p:ph type="title"/>
          </p:nvPr>
        </p:nvSpPr>
        <p:spPr/>
        <p:txBody>
          <a:bodyPr/>
          <a:lstStyle/>
          <a:p>
            <a:pPr eaLnBrk="1" hangingPunct="1"/>
            <a:r>
              <a:rPr lang="ru-RU" smtClean="0"/>
              <a:t>Канзас</a:t>
            </a:r>
          </a:p>
        </p:txBody>
      </p:sp>
      <p:sp>
        <p:nvSpPr>
          <p:cNvPr id="76803" name="Содержимое 2"/>
          <p:cNvSpPr>
            <a:spLocks noGrp="1"/>
          </p:cNvSpPr>
          <p:nvPr>
            <p:ph idx="1"/>
          </p:nvPr>
        </p:nvSpPr>
        <p:spPr/>
        <p:txBody>
          <a:bodyPr/>
          <a:lstStyle/>
          <a:p>
            <a:r>
              <a:rPr lang="ru-RU" sz="2000" smtClean="0"/>
              <a:t>Официальное название: State of Kansas</a:t>
            </a:r>
          </a:p>
          <a:p>
            <a:r>
              <a:rPr lang="ru-RU" sz="2000" smtClean="0"/>
              <a:t>Столица Канзаса: Топика</a:t>
            </a:r>
          </a:p>
          <a:p>
            <a:r>
              <a:rPr lang="ru-RU" sz="2000" smtClean="0"/>
              <a:t>Самый крупный город: Вичита</a:t>
            </a:r>
          </a:p>
          <a:p>
            <a:r>
              <a:rPr lang="ru-RU" sz="2000" smtClean="0"/>
              <a:t>Другие крупные города: Дерби, Додж-Сити, Эмпория, Гарден-Сити, Хейз, Хатчинсон, Канзас-Сити, Лоуренс, Ливенуорт, Ливуд, Ленэкса, Либерал, Манхэттэн, Олат, Оверленд-Парк, Прэри-Вилледж, Салайна, Шоуни.</a:t>
            </a:r>
          </a:p>
          <a:p>
            <a:r>
              <a:rPr lang="ru-RU" sz="2000" smtClean="0"/>
              <a:t>Прозвища штата: Корзина хлеба нации, Штат подсолнухов.</a:t>
            </a:r>
          </a:p>
          <a:p>
            <a:r>
              <a:rPr lang="ru-RU" sz="2000" smtClean="0"/>
              <a:t>Девиз штата: Через тернии к звездам</a:t>
            </a:r>
          </a:p>
          <a:p>
            <a:r>
              <a:rPr lang="ru-RU" sz="2000" smtClean="0"/>
              <a:t>Почтовый индекс Канзаса: KS</a:t>
            </a:r>
          </a:p>
          <a:p>
            <a:r>
              <a:rPr lang="ru-RU" sz="2000" smtClean="0"/>
              <a:t>Дата образования штата: 1861 год (34-й по порядку)</a:t>
            </a:r>
          </a:p>
          <a:p>
            <a:r>
              <a:rPr lang="ru-RU" sz="2000" smtClean="0"/>
              <a:t>Площадь: 213 тысяч кв.км. (15 место по стране.)</a:t>
            </a:r>
          </a:p>
          <a:p>
            <a:r>
              <a:rPr lang="ru-RU" sz="2000" smtClean="0"/>
              <a:t>Население: более 2,6 миллионов человек (32 место по стране).</a:t>
            </a:r>
          </a:p>
          <a:p>
            <a:pPr eaLnBrk="1" hangingPunct="1"/>
            <a:endParaRPr lang="ru-RU" sz="2000" smtClean="0"/>
          </a:p>
        </p:txBody>
      </p:sp>
      <p:sp>
        <p:nvSpPr>
          <p:cNvPr id="7680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Заголовок 1"/>
          <p:cNvSpPr>
            <a:spLocks noGrp="1"/>
          </p:cNvSpPr>
          <p:nvPr>
            <p:ph type="title"/>
          </p:nvPr>
        </p:nvSpPr>
        <p:spPr/>
        <p:txBody>
          <a:bodyPr/>
          <a:lstStyle/>
          <a:p>
            <a:pPr eaLnBrk="1" hangingPunct="1"/>
            <a:r>
              <a:rPr lang="ru-RU" smtClean="0"/>
              <a:t>Кентукки </a:t>
            </a:r>
          </a:p>
        </p:txBody>
      </p:sp>
      <p:sp>
        <p:nvSpPr>
          <p:cNvPr id="77827" name="Содержимое 2"/>
          <p:cNvSpPr>
            <a:spLocks noGrp="1"/>
          </p:cNvSpPr>
          <p:nvPr>
            <p:ph idx="1"/>
          </p:nvPr>
        </p:nvSpPr>
        <p:spPr/>
        <p:txBody>
          <a:bodyPr/>
          <a:lstStyle/>
          <a:p>
            <a:r>
              <a:rPr lang="ru-RU" sz="2000" smtClean="0"/>
              <a:t>Официальное название: Commonwealth of Kentucky</a:t>
            </a:r>
          </a:p>
          <a:p>
            <a:r>
              <a:rPr lang="ru-RU" sz="2000" smtClean="0"/>
              <a:t>Столица штата: Франкфорт</a:t>
            </a:r>
          </a:p>
          <a:p>
            <a:r>
              <a:rPr lang="ru-RU" sz="2000" smtClean="0"/>
              <a:t>Самый крупный город: Луисвилл</a:t>
            </a:r>
          </a:p>
          <a:p>
            <a:r>
              <a:rPr lang="ru-RU" sz="2000" smtClean="0"/>
              <a:t>Другие крупные города: Лексингтон, Оуэнсборо, Боулинг-Грин, Ковингтон, Хопкинсвилл, Хендерсон, Ричмонд, Джефферсонтаун.</a:t>
            </a:r>
          </a:p>
          <a:p>
            <a:r>
              <a:rPr lang="ru-RU" sz="2000" smtClean="0"/>
              <a:t>Прозвища штата: Штат мятлика.</a:t>
            </a:r>
          </a:p>
          <a:p>
            <a:r>
              <a:rPr lang="ru-RU" sz="2000" smtClean="0"/>
              <a:t>Девиз штата: Вместе выстоим, отдельно – упадем</a:t>
            </a:r>
          </a:p>
          <a:p>
            <a:r>
              <a:rPr lang="ru-RU" sz="2000" smtClean="0"/>
              <a:t>Почтовый индекс Кентукки: KY</a:t>
            </a:r>
          </a:p>
          <a:p>
            <a:r>
              <a:rPr lang="ru-RU" sz="2000" smtClean="0"/>
              <a:t>Дата образования штата: 1792 год (15-й по порядку)</a:t>
            </a:r>
          </a:p>
          <a:p>
            <a:r>
              <a:rPr lang="ru-RU" sz="2000" smtClean="0"/>
              <a:t>Площадь: 140,7 тысяч кв.км. (37 место по стране.)</a:t>
            </a:r>
          </a:p>
          <a:p>
            <a:r>
              <a:rPr lang="ru-RU" sz="2000" smtClean="0"/>
              <a:t>Население: более 4 миллиона человек (25 место по стране).</a:t>
            </a:r>
          </a:p>
          <a:p>
            <a:pPr eaLnBrk="1" hangingPunct="1"/>
            <a:endParaRPr lang="ru-RU" sz="2000" smtClean="0"/>
          </a:p>
        </p:txBody>
      </p:sp>
      <p:sp>
        <p:nvSpPr>
          <p:cNvPr id="7782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Заголовок 1"/>
          <p:cNvSpPr>
            <a:spLocks noGrp="1"/>
          </p:cNvSpPr>
          <p:nvPr>
            <p:ph type="title"/>
          </p:nvPr>
        </p:nvSpPr>
        <p:spPr/>
        <p:txBody>
          <a:bodyPr/>
          <a:lstStyle/>
          <a:p>
            <a:pPr eaLnBrk="1" hangingPunct="1"/>
            <a:r>
              <a:rPr lang="ru-RU" smtClean="0"/>
              <a:t>Колорадо</a:t>
            </a:r>
          </a:p>
        </p:txBody>
      </p:sp>
      <p:sp>
        <p:nvSpPr>
          <p:cNvPr id="78851" name="Содержимое 2"/>
          <p:cNvSpPr>
            <a:spLocks noGrp="1"/>
          </p:cNvSpPr>
          <p:nvPr>
            <p:ph idx="1"/>
          </p:nvPr>
        </p:nvSpPr>
        <p:spPr/>
        <p:txBody>
          <a:bodyPr/>
          <a:lstStyle/>
          <a:p>
            <a:r>
              <a:rPr lang="ru-RU" sz="2000" smtClean="0"/>
              <a:t>Официальное название: State of Colorado</a:t>
            </a:r>
          </a:p>
          <a:p>
            <a:r>
              <a:rPr lang="ru-RU" sz="2000" smtClean="0"/>
              <a:t>Столица штата: Денвер</a:t>
            </a:r>
          </a:p>
          <a:p>
            <a:r>
              <a:rPr lang="ru-RU" sz="2000" smtClean="0"/>
              <a:t>Самый крупный город: Денвер</a:t>
            </a:r>
          </a:p>
          <a:p>
            <a:r>
              <a:rPr lang="ru-RU" sz="2000" smtClean="0"/>
              <a:t>Другие крупные города: Колорадо-Спрингс, Аврора, Лейквуд, Форт-Коллинс, Торнтон, Вестминстер, Арвада, Пуэбло, Сентениэл, Боулдер, Грили, Лонгмонт, Лавленд, Гранд-Джанкшн.</a:t>
            </a:r>
          </a:p>
          <a:p>
            <a:r>
              <a:rPr lang="ru-RU" sz="2000" smtClean="0"/>
              <a:t>Прозвища штата: Штат столетия Дня независимости</a:t>
            </a:r>
          </a:p>
          <a:p>
            <a:r>
              <a:rPr lang="ru-RU" sz="2000" smtClean="0"/>
              <a:t>Девиз штата: Ничего без провидения</a:t>
            </a:r>
          </a:p>
          <a:p>
            <a:r>
              <a:rPr lang="ru-RU" sz="2000" smtClean="0"/>
              <a:t>Почтовый индекс Колорадо: CO</a:t>
            </a:r>
          </a:p>
          <a:p>
            <a:r>
              <a:rPr lang="ru-RU" sz="2000" smtClean="0"/>
              <a:t>Дата образования штата: 1876 год (38-й по порядку)</a:t>
            </a:r>
          </a:p>
          <a:p>
            <a:r>
              <a:rPr lang="ru-RU" sz="2000" smtClean="0"/>
              <a:t>Площадь: 269,8 тысяч кв.км. (8 место по стране.)</a:t>
            </a:r>
          </a:p>
          <a:p>
            <a:r>
              <a:rPr lang="ru-RU" sz="2000" smtClean="0"/>
              <a:t>Население: более 4,6 миллиона человек (22 место по стране).</a:t>
            </a:r>
          </a:p>
          <a:p>
            <a:pPr eaLnBrk="1" hangingPunct="1"/>
            <a:endParaRPr lang="ru-RU" sz="2000" smtClean="0"/>
          </a:p>
        </p:txBody>
      </p:sp>
      <p:sp>
        <p:nvSpPr>
          <p:cNvPr id="7885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Заголовок 1"/>
          <p:cNvSpPr>
            <a:spLocks noGrp="1"/>
          </p:cNvSpPr>
          <p:nvPr>
            <p:ph type="title"/>
          </p:nvPr>
        </p:nvSpPr>
        <p:spPr/>
        <p:txBody>
          <a:bodyPr/>
          <a:lstStyle/>
          <a:p>
            <a:pPr eaLnBrk="1" hangingPunct="1"/>
            <a:r>
              <a:rPr lang="ru-RU" smtClean="0"/>
              <a:t>Луизиана</a:t>
            </a:r>
          </a:p>
        </p:txBody>
      </p:sp>
      <p:sp>
        <p:nvSpPr>
          <p:cNvPr id="79875" name="Содержимое 2"/>
          <p:cNvSpPr>
            <a:spLocks noGrp="1"/>
          </p:cNvSpPr>
          <p:nvPr>
            <p:ph idx="1"/>
          </p:nvPr>
        </p:nvSpPr>
        <p:spPr/>
        <p:txBody>
          <a:bodyPr/>
          <a:lstStyle/>
          <a:p>
            <a:r>
              <a:rPr lang="ru-RU" sz="2000" smtClean="0"/>
              <a:t>Официальное название: State of Louisiana</a:t>
            </a:r>
          </a:p>
          <a:p>
            <a:r>
              <a:rPr lang="ru-RU" sz="2000" smtClean="0"/>
              <a:t>Столица штата: Батон-Руж</a:t>
            </a:r>
          </a:p>
          <a:p>
            <a:r>
              <a:rPr lang="ru-RU" sz="2000" smtClean="0"/>
              <a:t>Самый крупный город: Новый Орлеан</a:t>
            </a:r>
          </a:p>
          <a:p>
            <a:r>
              <a:rPr lang="ru-RU" sz="2000" smtClean="0"/>
              <a:t>Другие крупные города: Александрия, Божер-Сити, Хума, Кеннер, Лафайетт, Лейк-Чарльз, Монро, Нью-Айбирия, Опелусас, Растон, Шривпорт, Слайделл, Салфер.</a:t>
            </a:r>
          </a:p>
          <a:p>
            <a:r>
              <a:rPr lang="ru-RU" sz="2000" smtClean="0"/>
              <a:t>Прозвища штата: Штат пеликанов.</a:t>
            </a:r>
          </a:p>
          <a:p>
            <a:r>
              <a:rPr lang="ru-RU" sz="2000" smtClean="0"/>
              <a:t>Девиз штата: Союз, справедливость и уверенность</a:t>
            </a:r>
          </a:p>
          <a:p>
            <a:r>
              <a:rPr lang="ru-RU" sz="2000" smtClean="0"/>
              <a:t>Почтовый индекс Луизианы: LA</a:t>
            </a:r>
          </a:p>
          <a:p>
            <a:r>
              <a:rPr lang="ru-RU" sz="2000" smtClean="0"/>
              <a:t>Дата образования штата: 1812 год (18-й по порядку)</a:t>
            </a:r>
          </a:p>
          <a:p>
            <a:r>
              <a:rPr lang="ru-RU" sz="2000" smtClean="0"/>
              <a:t>Площадь: 134,3 тысяч кв.км. (31 место по стране.)</a:t>
            </a:r>
          </a:p>
          <a:p>
            <a:r>
              <a:rPr lang="ru-RU" sz="2000" smtClean="0"/>
              <a:t>Население: более 4,5 миллиона человек (22 место по стране).</a:t>
            </a:r>
          </a:p>
          <a:p>
            <a:pPr eaLnBrk="1" hangingPunct="1"/>
            <a:endParaRPr lang="ru-RU" sz="2000" smtClean="0"/>
          </a:p>
        </p:txBody>
      </p:sp>
      <p:sp>
        <p:nvSpPr>
          <p:cNvPr id="7987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Заголовок 1"/>
          <p:cNvSpPr>
            <a:spLocks noGrp="1"/>
          </p:cNvSpPr>
          <p:nvPr>
            <p:ph type="title"/>
          </p:nvPr>
        </p:nvSpPr>
        <p:spPr/>
        <p:txBody>
          <a:bodyPr/>
          <a:lstStyle/>
          <a:p>
            <a:pPr eaLnBrk="1" hangingPunct="1"/>
            <a:r>
              <a:rPr lang="ru-RU" smtClean="0"/>
              <a:t>Массачусетс</a:t>
            </a:r>
          </a:p>
        </p:txBody>
      </p:sp>
      <p:sp>
        <p:nvSpPr>
          <p:cNvPr id="80899" name="Содержимое 2"/>
          <p:cNvSpPr>
            <a:spLocks noGrp="1"/>
          </p:cNvSpPr>
          <p:nvPr>
            <p:ph idx="1"/>
          </p:nvPr>
        </p:nvSpPr>
        <p:spPr/>
        <p:txBody>
          <a:bodyPr/>
          <a:lstStyle/>
          <a:p>
            <a:r>
              <a:rPr lang="ru-RU" sz="2000" smtClean="0"/>
              <a:t>Официальное название: Commonwealth of Massachusetts</a:t>
            </a:r>
          </a:p>
          <a:p>
            <a:r>
              <a:rPr lang="ru-RU" sz="2000" smtClean="0"/>
              <a:t>Столица штата: Бостон</a:t>
            </a:r>
          </a:p>
          <a:p>
            <a:r>
              <a:rPr lang="ru-RU" sz="2000" smtClean="0"/>
              <a:t>Самый крупный город: Бостон</a:t>
            </a:r>
          </a:p>
          <a:p>
            <a:r>
              <a:rPr lang="ru-RU" sz="2000" smtClean="0"/>
              <a:t>Другие крупные города: Вустер, Кембридж, Фол-Ривер, Нью-Бедфорд, Куинси.</a:t>
            </a:r>
          </a:p>
          <a:p>
            <a:r>
              <a:rPr lang="ru-RU" sz="2000" smtClean="0"/>
              <a:t>Прозвища штата: Штат Заливов.</a:t>
            </a:r>
          </a:p>
          <a:p>
            <a:r>
              <a:rPr lang="ru-RU" sz="2000" smtClean="0"/>
              <a:t>Девиз штата: С мечом в руках мы жаждем мира, но только мира под сенью свободы</a:t>
            </a:r>
          </a:p>
          <a:p>
            <a:r>
              <a:rPr lang="ru-RU" sz="2000" smtClean="0"/>
              <a:t>Почтовый индекс Массачусетса: MA</a:t>
            </a:r>
          </a:p>
          <a:p>
            <a:r>
              <a:rPr lang="ru-RU" sz="2000" smtClean="0"/>
              <a:t>Дата образования штата: 1788 год (6-й по порядку)</a:t>
            </a:r>
          </a:p>
          <a:p>
            <a:r>
              <a:rPr lang="ru-RU" sz="2000" smtClean="0"/>
              <a:t>Площадь: 27,3 тысячи кв.км. (44 место по стране.)</a:t>
            </a:r>
          </a:p>
          <a:p>
            <a:r>
              <a:rPr lang="ru-RU" sz="2000" smtClean="0"/>
              <a:t>Население: более 6,3 миллиона человек (13 место по стране).</a:t>
            </a:r>
          </a:p>
          <a:p>
            <a:pPr eaLnBrk="1" hangingPunct="1"/>
            <a:endParaRPr lang="ru-RU" sz="2000" smtClean="0"/>
          </a:p>
        </p:txBody>
      </p:sp>
      <p:sp>
        <p:nvSpPr>
          <p:cNvPr id="8090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ru-RU" smtClean="0">
                <a:solidFill>
                  <a:srgbClr val="663300"/>
                </a:solidFill>
              </a:rPr>
              <a:t>Высшие федеральные органы государственной власти США</a:t>
            </a:r>
          </a:p>
        </p:txBody>
      </p:sp>
      <p:sp>
        <p:nvSpPr>
          <p:cNvPr id="4131" name="Rectangle 35">
            <a:hlinkClick r:id="rId2" action="ppaction://hlinksldjump" tooltip="информация о Президенте США"/>
          </p:cNvPr>
          <p:cNvSpPr>
            <a:spLocks noChangeArrowheads="1"/>
          </p:cNvSpPr>
          <p:nvPr/>
        </p:nvSpPr>
        <p:spPr bwMode="auto">
          <a:xfrm>
            <a:off x="3492500" y="1773238"/>
            <a:ext cx="1944688" cy="790575"/>
          </a:xfrm>
          <a:prstGeom prst="rect">
            <a:avLst/>
          </a:prstGeom>
          <a:solidFill>
            <a:srgbClr val="FF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b="1"/>
              <a:t>ПРЕЗИДЕНТ</a:t>
            </a:r>
          </a:p>
        </p:txBody>
      </p:sp>
      <p:sp>
        <p:nvSpPr>
          <p:cNvPr id="4132" name="Rectangle 36">
            <a:hlinkClick r:id="rId3" action="ppaction://hlinksldjump" tooltip="информация о Вице-президенте США"/>
          </p:cNvPr>
          <p:cNvSpPr>
            <a:spLocks noChangeArrowheads="1"/>
          </p:cNvSpPr>
          <p:nvPr/>
        </p:nvSpPr>
        <p:spPr bwMode="auto">
          <a:xfrm>
            <a:off x="3708400" y="3141663"/>
            <a:ext cx="1584325" cy="790575"/>
          </a:xfrm>
          <a:prstGeom prst="rect">
            <a:avLst/>
          </a:prstGeom>
          <a:solidFill>
            <a:srgbClr val="FF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b="1" dirty="0"/>
              <a:t>ВИЦЕ-</a:t>
            </a:r>
          </a:p>
          <a:p>
            <a:pPr algn="ctr">
              <a:defRPr/>
            </a:pPr>
            <a:r>
              <a:rPr lang="ru-RU" b="1" dirty="0"/>
              <a:t>ПРЕЗИДЕНТ</a:t>
            </a:r>
          </a:p>
        </p:txBody>
      </p:sp>
      <p:sp>
        <p:nvSpPr>
          <p:cNvPr id="4133" name="Rectangle 37">
            <a:hlinkClick r:id="rId4" action="ppaction://hlinksldjump" tooltip="информация о Верховном суде США"/>
          </p:cNvPr>
          <p:cNvSpPr>
            <a:spLocks noChangeArrowheads="1"/>
          </p:cNvSpPr>
          <p:nvPr/>
        </p:nvSpPr>
        <p:spPr bwMode="auto">
          <a:xfrm>
            <a:off x="6372225" y="2852738"/>
            <a:ext cx="1944688" cy="790575"/>
          </a:xfrm>
          <a:prstGeom prst="rect">
            <a:avLst/>
          </a:prstGeom>
          <a:solidFill>
            <a:srgbClr val="FF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r>
              <a:rPr lang="ru-RU" b="1"/>
              <a:t>ВЕХОВНЫЙ </a:t>
            </a:r>
          </a:p>
          <a:p>
            <a:pPr algn="ctr">
              <a:defRPr/>
            </a:pPr>
            <a:r>
              <a:rPr lang="ru-RU" b="1"/>
              <a:t>СУД США</a:t>
            </a:r>
          </a:p>
        </p:txBody>
      </p:sp>
      <p:sp>
        <p:nvSpPr>
          <p:cNvPr id="4134" name="Rectangle 38"/>
          <p:cNvSpPr>
            <a:spLocks noChangeArrowheads="1"/>
          </p:cNvSpPr>
          <p:nvPr/>
        </p:nvSpPr>
        <p:spPr bwMode="auto">
          <a:xfrm>
            <a:off x="755650" y="2924175"/>
            <a:ext cx="1512888" cy="2305050"/>
          </a:xfrm>
          <a:prstGeom prst="rect">
            <a:avLst/>
          </a:prstGeom>
          <a:solidFill>
            <a:srgbClr val="FF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ru-RU"/>
          </a:p>
        </p:txBody>
      </p:sp>
      <p:sp>
        <p:nvSpPr>
          <p:cNvPr id="8199" name="Line 39"/>
          <p:cNvSpPr>
            <a:spLocks noChangeShapeType="1"/>
          </p:cNvSpPr>
          <p:nvPr/>
        </p:nvSpPr>
        <p:spPr bwMode="auto">
          <a:xfrm>
            <a:off x="755650" y="3357563"/>
            <a:ext cx="1512888" cy="0"/>
          </a:xfrm>
          <a:prstGeom prst="line">
            <a:avLst/>
          </a:prstGeom>
          <a:noFill/>
          <a:ln w="9525">
            <a:solidFill>
              <a:schemeClr val="tx1"/>
            </a:solidFill>
            <a:round/>
            <a:headEnd/>
            <a:tailEnd/>
          </a:ln>
        </p:spPr>
        <p:txBody>
          <a:bodyPr/>
          <a:lstStyle/>
          <a:p>
            <a:endParaRPr lang="ru-RU"/>
          </a:p>
        </p:txBody>
      </p:sp>
      <p:sp>
        <p:nvSpPr>
          <p:cNvPr id="8200" name="Line 40"/>
          <p:cNvSpPr>
            <a:spLocks noChangeShapeType="1"/>
          </p:cNvSpPr>
          <p:nvPr/>
        </p:nvSpPr>
        <p:spPr bwMode="auto">
          <a:xfrm>
            <a:off x="1547813" y="3357563"/>
            <a:ext cx="0" cy="1871662"/>
          </a:xfrm>
          <a:prstGeom prst="line">
            <a:avLst/>
          </a:prstGeom>
          <a:noFill/>
          <a:ln w="9525">
            <a:solidFill>
              <a:schemeClr val="tx1"/>
            </a:solidFill>
            <a:round/>
            <a:headEnd/>
            <a:tailEnd/>
          </a:ln>
        </p:spPr>
        <p:txBody>
          <a:bodyPr/>
          <a:lstStyle/>
          <a:p>
            <a:endParaRPr lang="ru-RU"/>
          </a:p>
        </p:txBody>
      </p:sp>
      <p:sp>
        <p:nvSpPr>
          <p:cNvPr id="8201" name="Text Box 41"/>
          <p:cNvSpPr txBox="1">
            <a:spLocks noChangeArrowheads="1"/>
          </p:cNvSpPr>
          <p:nvPr/>
        </p:nvSpPr>
        <p:spPr bwMode="auto">
          <a:xfrm>
            <a:off x="827088" y="2924175"/>
            <a:ext cx="1431925" cy="366713"/>
          </a:xfrm>
          <a:prstGeom prst="rect">
            <a:avLst/>
          </a:prstGeom>
          <a:noFill/>
          <a:ln w="9525">
            <a:noFill/>
            <a:miter lim="800000"/>
            <a:headEnd/>
            <a:tailEnd/>
          </a:ln>
        </p:spPr>
        <p:txBody>
          <a:bodyPr wrap="none">
            <a:spAutoFit/>
          </a:bodyPr>
          <a:lstStyle/>
          <a:p>
            <a:r>
              <a:rPr lang="ru-RU" b="1"/>
              <a:t>КОНГРЕСС</a:t>
            </a:r>
          </a:p>
        </p:txBody>
      </p:sp>
      <p:sp>
        <p:nvSpPr>
          <p:cNvPr id="8202" name="Text Box 42"/>
          <p:cNvSpPr txBox="1">
            <a:spLocks noChangeArrowheads="1"/>
          </p:cNvSpPr>
          <p:nvPr/>
        </p:nvSpPr>
        <p:spPr bwMode="auto">
          <a:xfrm rot="-5400000">
            <a:off x="1450181" y="4023520"/>
            <a:ext cx="835025" cy="366712"/>
          </a:xfrm>
          <a:prstGeom prst="rect">
            <a:avLst/>
          </a:prstGeom>
          <a:noFill/>
          <a:ln w="9525">
            <a:noFill/>
            <a:miter lim="800000"/>
            <a:headEnd/>
            <a:tailEnd/>
          </a:ln>
        </p:spPr>
        <p:txBody>
          <a:bodyPr wrap="none">
            <a:spAutoFit/>
          </a:bodyPr>
          <a:lstStyle/>
          <a:p>
            <a:r>
              <a:rPr lang="ru-RU"/>
              <a:t>Сенат</a:t>
            </a:r>
          </a:p>
        </p:txBody>
      </p:sp>
      <p:sp>
        <p:nvSpPr>
          <p:cNvPr id="8203" name="Text Box 43"/>
          <p:cNvSpPr txBox="1">
            <a:spLocks noChangeArrowheads="1"/>
          </p:cNvSpPr>
          <p:nvPr/>
        </p:nvSpPr>
        <p:spPr bwMode="auto">
          <a:xfrm rot="-5400000">
            <a:off x="21431" y="3947319"/>
            <a:ext cx="2109788" cy="641350"/>
          </a:xfrm>
          <a:prstGeom prst="rect">
            <a:avLst/>
          </a:prstGeom>
          <a:noFill/>
          <a:ln w="9525">
            <a:noFill/>
            <a:miter lim="800000"/>
            <a:headEnd/>
            <a:tailEnd/>
          </a:ln>
        </p:spPr>
        <p:txBody>
          <a:bodyPr>
            <a:spAutoFit/>
          </a:bodyPr>
          <a:lstStyle/>
          <a:p>
            <a:pPr algn="ctr"/>
            <a:r>
              <a:rPr lang="ru-RU"/>
              <a:t>Палата представителей</a:t>
            </a:r>
          </a:p>
        </p:txBody>
      </p:sp>
      <p:sp>
        <p:nvSpPr>
          <p:cNvPr id="8204" name="Line 45"/>
          <p:cNvSpPr>
            <a:spLocks noChangeShapeType="1"/>
          </p:cNvSpPr>
          <p:nvPr/>
        </p:nvSpPr>
        <p:spPr bwMode="auto">
          <a:xfrm flipV="1">
            <a:off x="4500563" y="2565400"/>
            <a:ext cx="0" cy="576263"/>
          </a:xfrm>
          <a:prstGeom prst="line">
            <a:avLst/>
          </a:prstGeom>
          <a:noFill/>
          <a:ln w="9525">
            <a:solidFill>
              <a:schemeClr val="tx1"/>
            </a:solidFill>
            <a:round/>
            <a:headEnd/>
            <a:tailEnd type="triangle" w="med" len="med"/>
          </a:ln>
        </p:spPr>
        <p:txBody>
          <a:bodyPr/>
          <a:lstStyle/>
          <a:p>
            <a:endParaRPr lang="ru-RU"/>
          </a:p>
        </p:txBody>
      </p:sp>
      <p:sp>
        <p:nvSpPr>
          <p:cNvPr id="8205" name="Text Box 46"/>
          <p:cNvSpPr txBox="1">
            <a:spLocks noChangeArrowheads="1"/>
          </p:cNvSpPr>
          <p:nvPr/>
        </p:nvSpPr>
        <p:spPr bwMode="auto">
          <a:xfrm>
            <a:off x="4427538" y="2636838"/>
            <a:ext cx="908050" cy="396875"/>
          </a:xfrm>
          <a:prstGeom prst="rect">
            <a:avLst/>
          </a:prstGeom>
          <a:noFill/>
          <a:ln w="9525">
            <a:noFill/>
            <a:miter lim="800000"/>
            <a:headEnd/>
            <a:tailEnd/>
          </a:ln>
        </p:spPr>
        <p:txBody>
          <a:bodyPr wrap="none">
            <a:spAutoFit/>
          </a:bodyPr>
          <a:lstStyle/>
          <a:p>
            <a:r>
              <a:rPr lang="ru-RU" sz="1000" i="1"/>
              <a:t>замещает </a:t>
            </a:r>
          </a:p>
          <a:p>
            <a:r>
              <a:rPr lang="ru-RU" sz="1000" i="1"/>
              <a:t>президента</a:t>
            </a:r>
          </a:p>
        </p:txBody>
      </p:sp>
      <p:sp>
        <p:nvSpPr>
          <p:cNvPr id="8206" name="Text Box 49"/>
          <p:cNvSpPr txBox="1">
            <a:spLocks noChangeArrowheads="1"/>
          </p:cNvSpPr>
          <p:nvPr/>
        </p:nvSpPr>
        <p:spPr bwMode="auto">
          <a:xfrm>
            <a:off x="2217738" y="3500438"/>
            <a:ext cx="1562100" cy="396875"/>
          </a:xfrm>
          <a:prstGeom prst="rect">
            <a:avLst/>
          </a:prstGeom>
          <a:noFill/>
          <a:ln w="9525">
            <a:noFill/>
            <a:miter lim="800000"/>
            <a:headEnd/>
            <a:tailEnd/>
          </a:ln>
        </p:spPr>
        <p:txBody>
          <a:bodyPr wrap="none">
            <a:spAutoFit/>
          </a:bodyPr>
          <a:lstStyle/>
          <a:p>
            <a:pPr algn="ctr"/>
            <a:r>
              <a:rPr lang="ru-RU" sz="1000" i="1"/>
              <a:t>председательствует </a:t>
            </a:r>
          </a:p>
          <a:p>
            <a:pPr algn="ctr"/>
            <a:r>
              <a:rPr lang="ru-RU" sz="1000" i="1"/>
              <a:t>в Сенате</a:t>
            </a:r>
          </a:p>
        </p:txBody>
      </p:sp>
      <p:sp>
        <p:nvSpPr>
          <p:cNvPr id="8207" name="Line 50"/>
          <p:cNvSpPr>
            <a:spLocks noChangeShapeType="1"/>
          </p:cNvSpPr>
          <p:nvPr/>
        </p:nvSpPr>
        <p:spPr bwMode="auto">
          <a:xfrm flipH="1">
            <a:off x="2268538" y="3716338"/>
            <a:ext cx="1439862" cy="0"/>
          </a:xfrm>
          <a:prstGeom prst="line">
            <a:avLst/>
          </a:prstGeom>
          <a:noFill/>
          <a:ln w="9525">
            <a:solidFill>
              <a:schemeClr val="tx1"/>
            </a:solidFill>
            <a:round/>
            <a:headEnd/>
            <a:tailEnd type="triangle" w="med" len="med"/>
          </a:ln>
        </p:spPr>
        <p:txBody>
          <a:bodyPr/>
          <a:lstStyle/>
          <a:p>
            <a:endParaRPr lang="ru-RU"/>
          </a:p>
        </p:txBody>
      </p:sp>
      <p:sp>
        <p:nvSpPr>
          <p:cNvPr id="8208" name="Line 51"/>
          <p:cNvSpPr>
            <a:spLocks noChangeShapeType="1"/>
          </p:cNvSpPr>
          <p:nvPr/>
        </p:nvSpPr>
        <p:spPr bwMode="auto">
          <a:xfrm>
            <a:off x="5435600" y="2133600"/>
            <a:ext cx="1873250" cy="719138"/>
          </a:xfrm>
          <a:prstGeom prst="line">
            <a:avLst/>
          </a:prstGeom>
          <a:noFill/>
          <a:ln w="9525">
            <a:solidFill>
              <a:schemeClr val="tx1"/>
            </a:solidFill>
            <a:round/>
            <a:headEnd/>
            <a:tailEnd type="triangle" w="med" len="med"/>
          </a:ln>
        </p:spPr>
        <p:txBody>
          <a:bodyPr/>
          <a:lstStyle/>
          <a:p>
            <a:endParaRPr lang="ru-RU"/>
          </a:p>
        </p:txBody>
      </p:sp>
      <p:sp>
        <p:nvSpPr>
          <p:cNvPr id="8209" name="Text Box 52"/>
          <p:cNvSpPr txBox="1">
            <a:spLocks noChangeArrowheads="1"/>
          </p:cNvSpPr>
          <p:nvPr/>
        </p:nvSpPr>
        <p:spPr bwMode="auto">
          <a:xfrm rot="1316626">
            <a:off x="5508625" y="2060575"/>
            <a:ext cx="1749425" cy="396875"/>
          </a:xfrm>
          <a:prstGeom prst="rect">
            <a:avLst/>
          </a:prstGeom>
          <a:noFill/>
          <a:ln w="9525">
            <a:noFill/>
            <a:miter lim="800000"/>
            <a:headEnd/>
            <a:tailEnd/>
          </a:ln>
        </p:spPr>
        <p:txBody>
          <a:bodyPr wrap="none">
            <a:spAutoFit/>
          </a:bodyPr>
          <a:lstStyle/>
          <a:p>
            <a:r>
              <a:rPr lang="ru-RU" sz="1000" i="1"/>
              <a:t>«по совету и с согласия» </a:t>
            </a:r>
          </a:p>
          <a:p>
            <a:r>
              <a:rPr lang="ru-RU" sz="1000" i="1"/>
              <a:t>Сената назначает судей</a:t>
            </a:r>
          </a:p>
        </p:txBody>
      </p:sp>
      <p:sp>
        <p:nvSpPr>
          <p:cNvPr id="4149" name="Oval 53"/>
          <p:cNvSpPr>
            <a:spLocks noChangeArrowheads="1"/>
          </p:cNvSpPr>
          <p:nvPr/>
        </p:nvSpPr>
        <p:spPr bwMode="auto">
          <a:xfrm>
            <a:off x="1619250" y="5805488"/>
            <a:ext cx="1584325" cy="792162"/>
          </a:xfrm>
          <a:prstGeom prst="ellipse">
            <a:avLst/>
          </a:prstGeom>
          <a:solidFill>
            <a:srgbClr val="FFCC99"/>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000"/>
              <a:t>Каждый штат</a:t>
            </a:r>
          </a:p>
          <a:p>
            <a:pPr algn="ctr">
              <a:defRPr/>
            </a:pPr>
            <a:r>
              <a:rPr lang="ru-RU" sz="1000"/>
              <a:t>избирает по 2 сенатора </a:t>
            </a:r>
          </a:p>
          <a:p>
            <a:pPr algn="ctr">
              <a:defRPr/>
            </a:pPr>
            <a:r>
              <a:rPr lang="ru-RU" sz="1000"/>
              <a:t>сроком на 6 лет</a:t>
            </a:r>
          </a:p>
        </p:txBody>
      </p:sp>
      <p:sp>
        <p:nvSpPr>
          <p:cNvPr id="4151" name="Oval 55"/>
          <p:cNvSpPr>
            <a:spLocks noChangeArrowheads="1"/>
          </p:cNvSpPr>
          <p:nvPr/>
        </p:nvSpPr>
        <p:spPr bwMode="auto">
          <a:xfrm>
            <a:off x="0" y="5805488"/>
            <a:ext cx="1584325" cy="792162"/>
          </a:xfrm>
          <a:prstGeom prst="ellipse">
            <a:avLst/>
          </a:prstGeom>
          <a:solidFill>
            <a:srgbClr val="FFCC99"/>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000"/>
              <a:t>435 депутатов </a:t>
            </a:r>
          </a:p>
          <a:p>
            <a:pPr algn="ctr">
              <a:defRPr/>
            </a:pPr>
            <a:r>
              <a:rPr lang="ru-RU" sz="1000"/>
              <a:t>избираются всенародно</a:t>
            </a:r>
          </a:p>
          <a:p>
            <a:pPr algn="ctr">
              <a:defRPr/>
            </a:pPr>
            <a:r>
              <a:rPr lang="ru-RU" sz="1000"/>
              <a:t> по одномандатным </a:t>
            </a:r>
          </a:p>
          <a:p>
            <a:pPr algn="ctr">
              <a:defRPr/>
            </a:pPr>
            <a:r>
              <a:rPr lang="ru-RU" sz="1000"/>
              <a:t>округам</a:t>
            </a:r>
          </a:p>
        </p:txBody>
      </p:sp>
      <p:sp>
        <p:nvSpPr>
          <p:cNvPr id="8212" name="Line 56"/>
          <p:cNvSpPr>
            <a:spLocks noChangeShapeType="1"/>
          </p:cNvSpPr>
          <p:nvPr/>
        </p:nvSpPr>
        <p:spPr bwMode="auto">
          <a:xfrm flipH="1" flipV="1">
            <a:off x="1979613" y="5229225"/>
            <a:ext cx="360362" cy="576263"/>
          </a:xfrm>
          <a:prstGeom prst="line">
            <a:avLst/>
          </a:prstGeom>
          <a:noFill/>
          <a:ln w="9525">
            <a:solidFill>
              <a:schemeClr val="tx1"/>
            </a:solidFill>
            <a:prstDash val="dash"/>
            <a:round/>
            <a:headEnd/>
            <a:tailEnd type="triangle" w="med" len="med"/>
          </a:ln>
        </p:spPr>
        <p:txBody>
          <a:bodyPr/>
          <a:lstStyle/>
          <a:p>
            <a:endParaRPr lang="ru-RU"/>
          </a:p>
        </p:txBody>
      </p:sp>
      <p:sp>
        <p:nvSpPr>
          <p:cNvPr id="8213" name="Line 57"/>
          <p:cNvSpPr>
            <a:spLocks noChangeShapeType="1"/>
          </p:cNvSpPr>
          <p:nvPr/>
        </p:nvSpPr>
        <p:spPr bwMode="auto">
          <a:xfrm flipV="1">
            <a:off x="755650" y="5229225"/>
            <a:ext cx="287338" cy="576263"/>
          </a:xfrm>
          <a:prstGeom prst="line">
            <a:avLst/>
          </a:prstGeom>
          <a:noFill/>
          <a:ln w="9525">
            <a:solidFill>
              <a:schemeClr val="tx1"/>
            </a:solidFill>
            <a:prstDash val="dash"/>
            <a:round/>
            <a:headEnd/>
            <a:tailEnd type="triangle" w="med" len="med"/>
          </a:ln>
        </p:spPr>
        <p:txBody>
          <a:bodyPr/>
          <a:lstStyle/>
          <a:p>
            <a:endParaRPr lang="ru-RU"/>
          </a:p>
        </p:txBody>
      </p:sp>
      <p:sp>
        <p:nvSpPr>
          <p:cNvPr id="8214" name="Text Box 58"/>
          <p:cNvSpPr txBox="1">
            <a:spLocks noChangeArrowheads="1"/>
          </p:cNvSpPr>
          <p:nvPr/>
        </p:nvSpPr>
        <p:spPr bwMode="auto">
          <a:xfrm>
            <a:off x="6516688" y="3573463"/>
            <a:ext cx="2189162" cy="396875"/>
          </a:xfrm>
          <a:prstGeom prst="rect">
            <a:avLst/>
          </a:prstGeom>
          <a:noFill/>
          <a:ln w="9525">
            <a:noFill/>
            <a:miter lim="800000"/>
            <a:headEnd/>
            <a:tailEnd/>
          </a:ln>
        </p:spPr>
        <p:txBody>
          <a:bodyPr wrap="none">
            <a:spAutoFit/>
          </a:bodyPr>
          <a:lstStyle/>
          <a:p>
            <a:pPr algn="ctr"/>
            <a:r>
              <a:rPr lang="ru-RU" sz="1000" i="1"/>
              <a:t>надзор за конституционностью </a:t>
            </a:r>
          </a:p>
          <a:p>
            <a:pPr algn="ctr"/>
            <a:r>
              <a:rPr lang="ru-RU" sz="1000" i="1"/>
              <a:t>актов и действий</a:t>
            </a:r>
          </a:p>
        </p:txBody>
      </p:sp>
      <p:sp>
        <p:nvSpPr>
          <p:cNvPr id="8215" name="Line 66"/>
          <p:cNvSpPr>
            <a:spLocks noChangeShapeType="1"/>
          </p:cNvSpPr>
          <p:nvPr/>
        </p:nvSpPr>
        <p:spPr bwMode="auto">
          <a:xfrm flipV="1">
            <a:off x="900113" y="1557338"/>
            <a:ext cx="0" cy="1366837"/>
          </a:xfrm>
          <a:prstGeom prst="line">
            <a:avLst/>
          </a:prstGeom>
          <a:noFill/>
          <a:ln w="9525">
            <a:solidFill>
              <a:schemeClr val="tx1"/>
            </a:solidFill>
            <a:prstDash val="sysDot"/>
            <a:round/>
            <a:headEnd/>
            <a:tailEnd/>
          </a:ln>
        </p:spPr>
        <p:txBody>
          <a:bodyPr/>
          <a:lstStyle/>
          <a:p>
            <a:endParaRPr lang="ru-RU"/>
          </a:p>
        </p:txBody>
      </p:sp>
      <p:sp>
        <p:nvSpPr>
          <p:cNvPr id="8216" name="Line 67"/>
          <p:cNvSpPr>
            <a:spLocks noChangeShapeType="1"/>
          </p:cNvSpPr>
          <p:nvPr/>
        </p:nvSpPr>
        <p:spPr bwMode="auto">
          <a:xfrm>
            <a:off x="900113" y="1557338"/>
            <a:ext cx="7272337" cy="0"/>
          </a:xfrm>
          <a:prstGeom prst="line">
            <a:avLst/>
          </a:prstGeom>
          <a:noFill/>
          <a:ln w="9525">
            <a:solidFill>
              <a:schemeClr val="tx1"/>
            </a:solidFill>
            <a:prstDash val="sysDot"/>
            <a:round/>
            <a:headEnd/>
            <a:tailEnd/>
          </a:ln>
        </p:spPr>
        <p:txBody>
          <a:bodyPr/>
          <a:lstStyle/>
          <a:p>
            <a:endParaRPr lang="ru-RU"/>
          </a:p>
        </p:txBody>
      </p:sp>
      <p:sp>
        <p:nvSpPr>
          <p:cNvPr id="8217" name="Line 68"/>
          <p:cNvSpPr>
            <a:spLocks noChangeShapeType="1"/>
          </p:cNvSpPr>
          <p:nvPr/>
        </p:nvSpPr>
        <p:spPr bwMode="auto">
          <a:xfrm>
            <a:off x="8172450" y="1557338"/>
            <a:ext cx="0" cy="1295400"/>
          </a:xfrm>
          <a:prstGeom prst="line">
            <a:avLst/>
          </a:prstGeom>
          <a:noFill/>
          <a:ln w="9525">
            <a:solidFill>
              <a:schemeClr val="tx1"/>
            </a:solidFill>
            <a:prstDash val="sysDot"/>
            <a:round/>
            <a:headEnd/>
            <a:tailEnd/>
          </a:ln>
        </p:spPr>
        <p:txBody>
          <a:bodyPr/>
          <a:lstStyle/>
          <a:p>
            <a:endParaRPr lang="ru-RU"/>
          </a:p>
        </p:txBody>
      </p:sp>
      <p:sp>
        <p:nvSpPr>
          <p:cNvPr id="8218" name="Line 69"/>
          <p:cNvSpPr>
            <a:spLocks noChangeShapeType="1"/>
          </p:cNvSpPr>
          <p:nvPr/>
        </p:nvSpPr>
        <p:spPr bwMode="auto">
          <a:xfrm>
            <a:off x="4500563" y="1557338"/>
            <a:ext cx="0" cy="215900"/>
          </a:xfrm>
          <a:prstGeom prst="line">
            <a:avLst/>
          </a:prstGeom>
          <a:noFill/>
          <a:ln w="9525">
            <a:solidFill>
              <a:schemeClr val="tx1"/>
            </a:solidFill>
            <a:prstDash val="sysDot"/>
            <a:round/>
            <a:headEnd/>
            <a:tailEnd/>
          </a:ln>
        </p:spPr>
        <p:txBody>
          <a:bodyPr/>
          <a:lstStyle/>
          <a:p>
            <a:endParaRPr lang="ru-RU"/>
          </a:p>
        </p:txBody>
      </p:sp>
      <p:sp>
        <p:nvSpPr>
          <p:cNvPr id="4166" name="Oval 70"/>
          <p:cNvSpPr>
            <a:spLocks noChangeArrowheads="1"/>
          </p:cNvSpPr>
          <p:nvPr/>
        </p:nvSpPr>
        <p:spPr bwMode="auto">
          <a:xfrm>
            <a:off x="1187450" y="1628775"/>
            <a:ext cx="1873250" cy="1223963"/>
          </a:xfrm>
          <a:prstGeom prst="ellipse">
            <a:avLst/>
          </a:prstGeom>
          <a:solidFill>
            <a:srgbClr val="FFCC99"/>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a:defRPr/>
            </a:pPr>
            <a:r>
              <a:rPr lang="ru-RU" sz="1000"/>
              <a:t>Президент США</a:t>
            </a:r>
          </a:p>
          <a:p>
            <a:pPr algn="ctr">
              <a:defRPr/>
            </a:pPr>
            <a:r>
              <a:rPr lang="ru-RU" sz="1000"/>
              <a:t> избирается на </a:t>
            </a:r>
          </a:p>
          <a:p>
            <a:pPr algn="ctr">
              <a:defRPr/>
            </a:pPr>
            <a:r>
              <a:rPr lang="ru-RU" sz="1000"/>
              <a:t>четырёхлетний срок,</a:t>
            </a:r>
          </a:p>
          <a:p>
            <a:pPr algn="ctr">
              <a:defRPr/>
            </a:pPr>
            <a:r>
              <a:rPr lang="ru-RU" sz="1000"/>
              <a:t> причём может занимать </a:t>
            </a:r>
          </a:p>
          <a:p>
            <a:pPr algn="ctr">
              <a:defRPr/>
            </a:pPr>
            <a:r>
              <a:rPr lang="ru-RU" sz="1000"/>
              <a:t>этот пост не</a:t>
            </a:r>
          </a:p>
          <a:p>
            <a:pPr algn="ctr">
              <a:defRPr/>
            </a:pPr>
            <a:r>
              <a:rPr lang="ru-RU" sz="1000"/>
              <a:t> более чем два срока</a:t>
            </a:r>
            <a:r>
              <a:rPr lang="ru-RU" sz="1000" i="1"/>
              <a:t> </a:t>
            </a:r>
          </a:p>
        </p:txBody>
      </p:sp>
      <p:sp>
        <p:nvSpPr>
          <p:cNvPr id="8220" name="Line 71"/>
          <p:cNvSpPr>
            <a:spLocks noChangeShapeType="1"/>
          </p:cNvSpPr>
          <p:nvPr/>
        </p:nvSpPr>
        <p:spPr bwMode="auto">
          <a:xfrm>
            <a:off x="3059113" y="2205038"/>
            <a:ext cx="433387" cy="0"/>
          </a:xfrm>
          <a:prstGeom prst="line">
            <a:avLst/>
          </a:prstGeom>
          <a:noFill/>
          <a:ln w="9525">
            <a:solidFill>
              <a:schemeClr val="tx1"/>
            </a:solidFill>
            <a:prstDash val="dash"/>
            <a:round/>
            <a:headEnd/>
            <a:tailEnd type="triangle" w="med" len="med"/>
          </a:ln>
        </p:spPr>
        <p:txBody>
          <a:bodyPr/>
          <a:lstStyle/>
          <a:p>
            <a:endParaRPr lang="ru-RU"/>
          </a:p>
        </p:txBody>
      </p:sp>
      <p:sp>
        <p:nvSpPr>
          <p:cNvPr id="4716" name="Rectangle 620"/>
          <p:cNvSpPr>
            <a:spLocks noChangeArrowheads="1"/>
          </p:cNvSpPr>
          <p:nvPr/>
        </p:nvSpPr>
        <p:spPr bwMode="auto">
          <a:xfrm>
            <a:off x="3348038" y="4221163"/>
            <a:ext cx="5688012" cy="2305050"/>
          </a:xfrm>
          <a:prstGeom prst="rect">
            <a:avLst/>
          </a:prstGeom>
          <a:solidFill>
            <a:srgbClr val="FFFFCC"/>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ru-RU" sz="1200"/>
          </a:p>
        </p:txBody>
      </p:sp>
      <p:sp>
        <p:nvSpPr>
          <p:cNvPr id="8222" name="Line 621"/>
          <p:cNvSpPr>
            <a:spLocks noChangeShapeType="1"/>
          </p:cNvSpPr>
          <p:nvPr/>
        </p:nvSpPr>
        <p:spPr bwMode="auto">
          <a:xfrm>
            <a:off x="8388350" y="4581525"/>
            <a:ext cx="0" cy="1944688"/>
          </a:xfrm>
          <a:prstGeom prst="line">
            <a:avLst/>
          </a:prstGeom>
          <a:noFill/>
          <a:ln w="9525">
            <a:solidFill>
              <a:schemeClr val="tx1"/>
            </a:solidFill>
            <a:round/>
            <a:headEnd/>
            <a:tailEnd/>
          </a:ln>
        </p:spPr>
        <p:txBody>
          <a:bodyPr/>
          <a:lstStyle/>
          <a:p>
            <a:endParaRPr lang="ru-RU"/>
          </a:p>
        </p:txBody>
      </p:sp>
      <p:sp>
        <p:nvSpPr>
          <p:cNvPr id="8223" name="Line 622"/>
          <p:cNvSpPr>
            <a:spLocks noChangeShapeType="1"/>
          </p:cNvSpPr>
          <p:nvPr/>
        </p:nvSpPr>
        <p:spPr bwMode="auto">
          <a:xfrm>
            <a:off x="8027988" y="4581525"/>
            <a:ext cx="0" cy="1944688"/>
          </a:xfrm>
          <a:prstGeom prst="line">
            <a:avLst/>
          </a:prstGeom>
          <a:noFill/>
          <a:ln w="9525">
            <a:solidFill>
              <a:schemeClr val="tx1"/>
            </a:solidFill>
            <a:round/>
            <a:headEnd/>
            <a:tailEnd/>
          </a:ln>
        </p:spPr>
        <p:txBody>
          <a:bodyPr/>
          <a:lstStyle/>
          <a:p>
            <a:endParaRPr lang="ru-RU"/>
          </a:p>
        </p:txBody>
      </p:sp>
      <p:sp>
        <p:nvSpPr>
          <p:cNvPr id="8224" name="Line 623"/>
          <p:cNvSpPr>
            <a:spLocks noChangeShapeType="1"/>
          </p:cNvSpPr>
          <p:nvPr/>
        </p:nvSpPr>
        <p:spPr bwMode="auto">
          <a:xfrm>
            <a:off x="7667625" y="4581525"/>
            <a:ext cx="0" cy="1944688"/>
          </a:xfrm>
          <a:prstGeom prst="line">
            <a:avLst/>
          </a:prstGeom>
          <a:noFill/>
          <a:ln w="9525">
            <a:solidFill>
              <a:schemeClr val="tx1"/>
            </a:solidFill>
            <a:round/>
            <a:headEnd/>
            <a:tailEnd/>
          </a:ln>
        </p:spPr>
        <p:txBody>
          <a:bodyPr/>
          <a:lstStyle/>
          <a:p>
            <a:endParaRPr lang="ru-RU"/>
          </a:p>
        </p:txBody>
      </p:sp>
      <p:sp>
        <p:nvSpPr>
          <p:cNvPr id="8225" name="Line 624"/>
          <p:cNvSpPr>
            <a:spLocks noChangeShapeType="1"/>
          </p:cNvSpPr>
          <p:nvPr/>
        </p:nvSpPr>
        <p:spPr bwMode="auto">
          <a:xfrm>
            <a:off x="7308850" y="4581525"/>
            <a:ext cx="0" cy="1944688"/>
          </a:xfrm>
          <a:prstGeom prst="line">
            <a:avLst/>
          </a:prstGeom>
          <a:noFill/>
          <a:ln w="9525">
            <a:solidFill>
              <a:schemeClr val="tx1"/>
            </a:solidFill>
            <a:round/>
            <a:headEnd/>
            <a:tailEnd/>
          </a:ln>
        </p:spPr>
        <p:txBody>
          <a:bodyPr/>
          <a:lstStyle/>
          <a:p>
            <a:endParaRPr lang="ru-RU"/>
          </a:p>
        </p:txBody>
      </p:sp>
      <p:sp>
        <p:nvSpPr>
          <p:cNvPr id="8226" name="Line 625"/>
          <p:cNvSpPr>
            <a:spLocks noChangeShapeType="1"/>
          </p:cNvSpPr>
          <p:nvPr/>
        </p:nvSpPr>
        <p:spPr bwMode="auto">
          <a:xfrm>
            <a:off x="6948488" y="4581525"/>
            <a:ext cx="0" cy="1944688"/>
          </a:xfrm>
          <a:prstGeom prst="line">
            <a:avLst/>
          </a:prstGeom>
          <a:noFill/>
          <a:ln w="9525">
            <a:solidFill>
              <a:schemeClr val="tx1"/>
            </a:solidFill>
            <a:round/>
            <a:headEnd/>
            <a:tailEnd/>
          </a:ln>
        </p:spPr>
        <p:txBody>
          <a:bodyPr/>
          <a:lstStyle/>
          <a:p>
            <a:endParaRPr lang="ru-RU"/>
          </a:p>
        </p:txBody>
      </p:sp>
      <p:sp>
        <p:nvSpPr>
          <p:cNvPr id="8227" name="Line 626"/>
          <p:cNvSpPr>
            <a:spLocks noChangeShapeType="1"/>
          </p:cNvSpPr>
          <p:nvPr/>
        </p:nvSpPr>
        <p:spPr bwMode="auto">
          <a:xfrm>
            <a:off x="6588125" y="4581525"/>
            <a:ext cx="0" cy="1944688"/>
          </a:xfrm>
          <a:prstGeom prst="line">
            <a:avLst/>
          </a:prstGeom>
          <a:noFill/>
          <a:ln w="9525">
            <a:solidFill>
              <a:schemeClr val="tx1"/>
            </a:solidFill>
            <a:round/>
            <a:headEnd/>
            <a:tailEnd/>
          </a:ln>
        </p:spPr>
        <p:txBody>
          <a:bodyPr/>
          <a:lstStyle/>
          <a:p>
            <a:endParaRPr lang="ru-RU"/>
          </a:p>
        </p:txBody>
      </p:sp>
      <p:sp>
        <p:nvSpPr>
          <p:cNvPr id="8228" name="Line 627"/>
          <p:cNvSpPr>
            <a:spLocks noChangeShapeType="1"/>
          </p:cNvSpPr>
          <p:nvPr/>
        </p:nvSpPr>
        <p:spPr bwMode="auto">
          <a:xfrm>
            <a:off x="6227763" y="4581525"/>
            <a:ext cx="0" cy="1944688"/>
          </a:xfrm>
          <a:prstGeom prst="line">
            <a:avLst/>
          </a:prstGeom>
          <a:noFill/>
          <a:ln w="9525">
            <a:solidFill>
              <a:schemeClr val="tx1"/>
            </a:solidFill>
            <a:round/>
            <a:headEnd/>
            <a:tailEnd/>
          </a:ln>
        </p:spPr>
        <p:txBody>
          <a:bodyPr/>
          <a:lstStyle/>
          <a:p>
            <a:endParaRPr lang="ru-RU"/>
          </a:p>
        </p:txBody>
      </p:sp>
      <p:sp>
        <p:nvSpPr>
          <p:cNvPr id="8229" name="Line 628"/>
          <p:cNvSpPr>
            <a:spLocks noChangeShapeType="1"/>
          </p:cNvSpPr>
          <p:nvPr/>
        </p:nvSpPr>
        <p:spPr bwMode="auto">
          <a:xfrm>
            <a:off x="5786438" y="4572000"/>
            <a:ext cx="0" cy="1944688"/>
          </a:xfrm>
          <a:prstGeom prst="line">
            <a:avLst/>
          </a:prstGeom>
          <a:noFill/>
          <a:ln w="9525">
            <a:solidFill>
              <a:schemeClr val="tx1"/>
            </a:solidFill>
            <a:round/>
            <a:headEnd/>
            <a:tailEnd/>
          </a:ln>
        </p:spPr>
        <p:txBody>
          <a:bodyPr/>
          <a:lstStyle/>
          <a:p>
            <a:endParaRPr lang="ru-RU"/>
          </a:p>
        </p:txBody>
      </p:sp>
      <p:sp>
        <p:nvSpPr>
          <p:cNvPr id="8230" name="Line 629"/>
          <p:cNvSpPr>
            <a:spLocks noChangeShapeType="1"/>
          </p:cNvSpPr>
          <p:nvPr/>
        </p:nvSpPr>
        <p:spPr bwMode="auto">
          <a:xfrm>
            <a:off x="5357813" y="4572000"/>
            <a:ext cx="0" cy="1944688"/>
          </a:xfrm>
          <a:prstGeom prst="line">
            <a:avLst/>
          </a:prstGeom>
          <a:noFill/>
          <a:ln w="9525">
            <a:solidFill>
              <a:schemeClr val="tx1"/>
            </a:solidFill>
            <a:round/>
            <a:headEnd/>
            <a:tailEnd/>
          </a:ln>
        </p:spPr>
        <p:txBody>
          <a:bodyPr/>
          <a:lstStyle/>
          <a:p>
            <a:endParaRPr lang="ru-RU"/>
          </a:p>
        </p:txBody>
      </p:sp>
      <p:sp>
        <p:nvSpPr>
          <p:cNvPr id="8231" name="Line 630"/>
          <p:cNvSpPr>
            <a:spLocks noChangeShapeType="1"/>
          </p:cNvSpPr>
          <p:nvPr/>
        </p:nvSpPr>
        <p:spPr bwMode="auto">
          <a:xfrm>
            <a:off x="4929188" y="4572000"/>
            <a:ext cx="0" cy="1944688"/>
          </a:xfrm>
          <a:prstGeom prst="line">
            <a:avLst/>
          </a:prstGeom>
          <a:noFill/>
          <a:ln w="9525">
            <a:solidFill>
              <a:schemeClr val="tx1"/>
            </a:solidFill>
            <a:round/>
            <a:headEnd/>
            <a:tailEnd/>
          </a:ln>
        </p:spPr>
        <p:txBody>
          <a:bodyPr/>
          <a:lstStyle/>
          <a:p>
            <a:endParaRPr lang="ru-RU"/>
          </a:p>
        </p:txBody>
      </p:sp>
      <p:sp>
        <p:nvSpPr>
          <p:cNvPr id="8232" name="Line 631"/>
          <p:cNvSpPr>
            <a:spLocks noChangeShapeType="1"/>
          </p:cNvSpPr>
          <p:nvPr/>
        </p:nvSpPr>
        <p:spPr bwMode="auto">
          <a:xfrm>
            <a:off x="4500563" y="4572000"/>
            <a:ext cx="0" cy="1944688"/>
          </a:xfrm>
          <a:prstGeom prst="line">
            <a:avLst/>
          </a:prstGeom>
          <a:noFill/>
          <a:ln w="9525">
            <a:solidFill>
              <a:schemeClr val="tx1"/>
            </a:solidFill>
            <a:round/>
            <a:headEnd/>
            <a:tailEnd/>
          </a:ln>
        </p:spPr>
        <p:txBody>
          <a:bodyPr/>
          <a:lstStyle/>
          <a:p>
            <a:endParaRPr lang="ru-RU"/>
          </a:p>
        </p:txBody>
      </p:sp>
      <p:sp>
        <p:nvSpPr>
          <p:cNvPr id="8233" name="Line 633"/>
          <p:cNvSpPr>
            <a:spLocks noChangeShapeType="1"/>
          </p:cNvSpPr>
          <p:nvPr/>
        </p:nvSpPr>
        <p:spPr bwMode="auto">
          <a:xfrm>
            <a:off x="4067175" y="4581525"/>
            <a:ext cx="0" cy="1944688"/>
          </a:xfrm>
          <a:prstGeom prst="line">
            <a:avLst/>
          </a:prstGeom>
          <a:noFill/>
          <a:ln w="9525">
            <a:solidFill>
              <a:schemeClr val="tx1"/>
            </a:solidFill>
            <a:round/>
            <a:headEnd/>
            <a:tailEnd/>
          </a:ln>
        </p:spPr>
        <p:txBody>
          <a:bodyPr/>
          <a:lstStyle/>
          <a:p>
            <a:endParaRPr lang="ru-RU"/>
          </a:p>
        </p:txBody>
      </p:sp>
      <p:sp>
        <p:nvSpPr>
          <p:cNvPr id="8234" name="Line 634"/>
          <p:cNvSpPr>
            <a:spLocks noChangeShapeType="1"/>
          </p:cNvSpPr>
          <p:nvPr/>
        </p:nvSpPr>
        <p:spPr bwMode="auto">
          <a:xfrm>
            <a:off x="3348038" y="4581525"/>
            <a:ext cx="5688012" cy="0"/>
          </a:xfrm>
          <a:prstGeom prst="line">
            <a:avLst/>
          </a:prstGeom>
          <a:noFill/>
          <a:ln w="9525">
            <a:solidFill>
              <a:schemeClr val="tx1"/>
            </a:solidFill>
            <a:round/>
            <a:headEnd/>
            <a:tailEnd/>
          </a:ln>
        </p:spPr>
        <p:txBody>
          <a:bodyPr/>
          <a:lstStyle/>
          <a:p>
            <a:endParaRPr lang="ru-RU"/>
          </a:p>
        </p:txBody>
      </p:sp>
      <p:sp>
        <p:nvSpPr>
          <p:cNvPr id="8235" name="Line 635"/>
          <p:cNvSpPr>
            <a:spLocks noChangeShapeType="1"/>
          </p:cNvSpPr>
          <p:nvPr/>
        </p:nvSpPr>
        <p:spPr bwMode="auto">
          <a:xfrm>
            <a:off x="3708400" y="4581525"/>
            <a:ext cx="0" cy="1944688"/>
          </a:xfrm>
          <a:prstGeom prst="line">
            <a:avLst/>
          </a:prstGeom>
          <a:noFill/>
          <a:ln w="9525">
            <a:solidFill>
              <a:schemeClr val="tx1"/>
            </a:solidFill>
            <a:round/>
            <a:headEnd/>
            <a:tailEnd/>
          </a:ln>
        </p:spPr>
        <p:txBody>
          <a:bodyPr/>
          <a:lstStyle/>
          <a:p>
            <a:endParaRPr lang="ru-RU"/>
          </a:p>
        </p:txBody>
      </p:sp>
      <p:sp>
        <p:nvSpPr>
          <p:cNvPr id="8236" name="Text Box 637"/>
          <p:cNvSpPr txBox="1">
            <a:spLocks noChangeArrowheads="1"/>
          </p:cNvSpPr>
          <p:nvPr/>
        </p:nvSpPr>
        <p:spPr bwMode="auto">
          <a:xfrm>
            <a:off x="3455988" y="4221163"/>
            <a:ext cx="5688012" cy="366712"/>
          </a:xfrm>
          <a:prstGeom prst="rect">
            <a:avLst/>
          </a:prstGeom>
          <a:noFill/>
          <a:ln w="9525">
            <a:noFill/>
            <a:miter lim="800000"/>
            <a:headEnd/>
            <a:tailEnd/>
          </a:ln>
        </p:spPr>
        <p:txBody>
          <a:bodyPr>
            <a:spAutoFit/>
          </a:bodyPr>
          <a:lstStyle/>
          <a:p>
            <a:pPr algn="ctr"/>
            <a:r>
              <a:rPr lang="ru-RU" b="1"/>
              <a:t>Исполнительное управление президента</a:t>
            </a:r>
          </a:p>
        </p:txBody>
      </p:sp>
      <p:sp>
        <p:nvSpPr>
          <p:cNvPr id="8237" name="Text Box 638"/>
          <p:cNvSpPr txBox="1">
            <a:spLocks noChangeArrowheads="1"/>
          </p:cNvSpPr>
          <p:nvPr/>
        </p:nvSpPr>
        <p:spPr bwMode="auto">
          <a:xfrm rot="-5400000">
            <a:off x="2514600" y="5414963"/>
            <a:ext cx="1944687" cy="274638"/>
          </a:xfrm>
          <a:prstGeom prst="rect">
            <a:avLst/>
          </a:prstGeom>
          <a:noFill/>
          <a:ln w="9525">
            <a:noFill/>
            <a:miter lim="800000"/>
            <a:headEnd/>
            <a:tailEnd/>
          </a:ln>
        </p:spPr>
        <p:txBody>
          <a:bodyPr>
            <a:spAutoFit/>
          </a:bodyPr>
          <a:lstStyle/>
          <a:p>
            <a:pPr algn="ctr"/>
            <a:r>
              <a:rPr lang="ru-RU" sz="1200"/>
              <a:t>Министерство с/х</a:t>
            </a:r>
          </a:p>
        </p:txBody>
      </p:sp>
      <p:sp>
        <p:nvSpPr>
          <p:cNvPr id="8238" name="Text Box 639"/>
          <p:cNvSpPr txBox="1">
            <a:spLocks noChangeArrowheads="1"/>
          </p:cNvSpPr>
          <p:nvPr/>
        </p:nvSpPr>
        <p:spPr bwMode="auto">
          <a:xfrm rot="-5400000">
            <a:off x="2873375" y="5416550"/>
            <a:ext cx="1944688" cy="274638"/>
          </a:xfrm>
          <a:prstGeom prst="rect">
            <a:avLst/>
          </a:prstGeom>
          <a:noFill/>
          <a:ln w="9525">
            <a:noFill/>
            <a:miter lim="800000"/>
            <a:headEnd/>
            <a:tailEnd/>
          </a:ln>
        </p:spPr>
        <p:txBody>
          <a:bodyPr>
            <a:spAutoFit/>
          </a:bodyPr>
          <a:lstStyle/>
          <a:p>
            <a:pPr algn="ctr"/>
            <a:r>
              <a:rPr lang="ru-RU" sz="1200"/>
              <a:t>Министерство торговли</a:t>
            </a:r>
          </a:p>
        </p:txBody>
      </p:sp>
      <p:sp>
        <p:nvSpPr>
          <p:cNvPr id="8239" name="Text Box 641"/>
          <p:cNvSpPr txBox="1">
            <a:spLocks noChangeArrowheads="1"/>
          </p:cNvSpPr>
          <p:nvPr/>
        </p:nvSpPr>
        <p:spPr bwMode="auto">
          <a:xfrm rot="-5400000">
            <a:off x="3308350" y="5407025"/>
            <a:ext cx="1944688" cy="274638"/>
          </a:xfrm>
          <a:prstGeom prst="rect">
            <a:avLst/>
          </a:prstGeom>
          <a:noFill/>
          <a:ln w="9525">
            <a:noFill/>
            <a:miter lim="800000"/>
            <a:headEnd/>
            <a:tailEnd/>
          </a:ln>
        </p:spPr>
        <p:txBody>
          <a:bodyPr>
            <a:spAutoFit/>
          </a:bodyPr>
          <a:lstStyle/>
          <a:p>
            <a:pPr algn="ctr"/>
            <a:r>
              <a:rPr lang="ru-RU" sz="1200"/>
              <a:t>Министерство обороны</a:t>
            </a:r>
          </a:p>
        </p:txBody>
      </p:sp>
      <p:sp>
        <p:nvSpPr>
          <p:cNvPr id="8240" name="Text Box 642"/>
          <p:cNvSpPr txBox="1">
            <a:spLocks noChangeArrowheads="1"/>
          </p:cNvSpPr>
          <p:nvPr/>
        </p:nvSpPr>
        <p:spPr bwMode="auto">
          <a:xfrm rot="-5400000">
            <a:off x="3757613" y="5314950"/>
            <a:ext cx="1943100" cy="457200"/>
          </a:xfrm>
          <a:prstGeom prst="rect">
            <a:avLst/>
          </a:prstGeom>
          <a:noFill/>
          <a:ln w="9525">
            <a:noFill/>
            <a:miter lim="800000"/>
            <a:headEnd/>
            <a:tailEnd/>
          </a:ln>
        </p:spPr>
        <p:txBody>
          <a:bodyPr>
            <a:spAutoFit/>
          </a:bodyPr>
          <a:lstStyle/>
          <a:p>
            <a:pPr algn="ctr"/>
            <a:r>
              <a:rPr lang="ru-RU" sz="1200"/>
              <a:t>Министерство образования</a:t>
            </a:r>
          </a:p>
        </p:txBody>
      </p:sp>
      <p:sp>
        <p:nvSpPr>
          <p:cNvPr id="8241" name="Text Box 643"/>
          <p:cNvSpPr txBox="1">
            <a:spLocks noChangeArrowheads="1"/>
          </p:cNvSpPr>
          <p:nvPr/>
        </p:nvSpPr>
        <p:spPr bwMode="auto">
          <a:xfrm rot="-5400000">
            <a:off x="4186238" y="5314950"/>
            <a:ext cx="1943100" cy="457200"/>
          </a:xfrm>
          <a:prstGeom prst="rect">
            <a:avLst/>
          </a:prstGeom>
          <a:noFill/>
          <a:ln w="9525">
            <a:noFill/>
            <a:miter lim="800000"/>
            <a:headEnd/>
            <a:tailEnd/>
          </a:ln>
        </p:spPr>
        <p:txBody>
          <a:bodyPr>
            <a:spAutoFit/>
          </a:bodyPr>
          <a:lstStyle/>
          <a:p>
            <a:pPr algn="ctr"/>
            <a:r>
              <a:rPr lang="ru-RU" sz="1200"/>
              <a:t>Министерство энергетики</a:t>
            </a:r>
          </a:p>
        </p:txBody>
      </p:sp>
      <p:sp>
        <p:nvSpPr>
          <p:cNvPr id="8242" name="Line 644"/>
          <p:cNvSpPr>
            <a:spLocks noChangeShapeType="1"/>
          </p:cNvSpPr>
          <p:nvPr/>
        </p:nvSpPr>
        <p:spPr bwMode="auto">
          <a:xfrm>
            <a:off x="5364163" y="2565400"/>
            <a:ext cx="576262" cy="1655763"/>
          </a:xfrm>
          <a:prstGeom prst="line">
            <a:avLst/>
          </a:prstGeom>
          <a:noFill/>
          <a:ln w="9525">
            <a:solidFill>
              <a:schemeClr val="tx1"/>
            </a:solidFill>
            <a:round/>
            <a:headEnd/>
            <a:tailEnd type="triangle" w="med" len="med"/>
          </a:ln>
        </p:spPr>
        <p:txBody>
          <a:bodyPr/>
          <a:lstStyle/>
          <a:p>
            <a:endParaRPr lang="ru-RU"/>
          </a:p>
        </p:txBody>
      </p:sp>
      <p:sp>
        <p:nvSpPr>
          <p:cNvPr id="8243" name="Text Box 645"/>
          <p:cNvSpPr txBox="1">
            <a:spLocks noChangeArrowheads="1"/>
          </p:cNvSpPr>
          <p:nvPr/>
        </p:nvSpPr>
        <p:spPr bwMode="auto">
          <a:xfrm rot="4333433">
            <a:off x="4965701" y="3035300"/>
            <a:ext cx="1625600" cy="396875"/>
          </a:xfrm>
          <a:prstGeom prst="rect">
            <a:avLst/>
          </a:prstGeom>
          <a:noFill/>
          <a:ln w="9525">
            <a:noFill/>
            <a:miter lim="800000"/>
            <a:headEnd/>
            <a:tailEnd/>
          </a:ln>
        </p:spPr>
        <p:txBody>
          <a:bodyPr wrap="none">
            <a:spAutoFit/>
          </a:bodyPr>
          <a:lstStyle/>
          <a:p>
            <a:pPr algn="ctr"/>
            <a:r>
              <a:rPr lang="ru-RU" sz="1000" i="1"/>
              <a:t>назначает должн. лица </a:t>
            </a:r>
          </a:p>
          <a:p>
            <a:pPr algn="ctr"/>
            <a:r>
              <a:rPr lang="ru-RU" sz="1000" i="1"/>
              <a:t>с согласия Сената  </a:t>
            </a:r>
          </a:p>
        </p:txBody>
      </p:sp>
      <p:sp>
        <p:nvSpPr>
          <p:cNvPr id="8244" name="Text Box 646"/>
          <p:cNvSpPr txBox="1">
            <a:spLocks noChangeArrowheads="1"/>
          </p:cNvSpPr>
          <p:nvPr/>
        </p:nvSpPr>
        <p:spPr bwMode="auto">
          <a:xfrm rot="-5400000">
            <a:off x="4586288" y="5324475"/>
            <a:ext cx="1943100" cy="457200"/>
          </a:xfrm>
          <a:prstGeom prst="rect">
            <a:avLst/>
          </a:prstGeom>
          <a:noFill/>
          <a:ln w="9525">
            <a:noFill/>
            <a:miter lim="800000"/>
            <a:headEnd/>
            <a:tailEnd/>
          </a:ln>
        </p:spPr>
        <p:txBody>
          <a:bodyPr>
            <a:spAutoFit/>
          </a:bodyPr>
          <a:lstStyle/>
          <a:p>
            <a:pPr algn="ctr"/>
            <a:r>
              <a:rPr lang="ru-RU" sz="1200"/>
              <a:t>Министерство здравоохранения</a:t>
            </a:r>
          </a:p>
        </p:txBody>
      </p:sp>
      <p:sp>
        <p:nvSpPr>
          <p:cNvPr id="8245" name="Text Box 647"/>
          <p:cNvSpPr txBox="1">
            <a:spLocks noChangeArrowheads="1"/>
          </p:cNvSpPr>
          <p:nvPr/>
        </p:nvSpPr>
        <p:spPr bwMode="auto">
          <a:xfrm rot="-5400000">
            <a:off x="4916488" y="5316538"/>
            <a:ext cx="2197100" cy="457200"/>
          </a:xfrm>
          <a:prstGeom prst="rect">
            <a:avLst/>
          </a:prstGeom>
          <a:noFill/>
          <a:ln w="9525">
            <a:noFill/>
            <a:miter lim="800000"/>
            <a:headEnd/>
            <a:tailEnd/>
          </a:ln>
        </p:spPr>
        <p:txBody>
          <a:bodyPr>
            <a:spAutoFit/>
          </a:bodyPr>
          <a:lstStyle/>
          <a:p>
            <a:pPr algn="ctr"/>
            <a:r>
              <a:rPr lang="ru-RU" sz="1200"/>
              <a:t>Министерство внутренней безопасности</a:t>
            </a:r>
          </a:p>
        </p:txBody>
      </p:sp>
      <p:sp>
        <p:nvSpPr>
          <p:cNvPr id="8246" name="Text Box 648"/>
          <p:cNvSpPr txBox="1">
            <a:spLocks noChangeArrowheads="1"/>
          </p:cNvSpPr>
          <p:nvPr/>
        </p:nvSpPr>
        <p:spPr bwMode="auto">
          <a:xfrm rot="-5400000">
            <a:off x="5341143" y="5323682"/>
            <a:ext cx="2087563" cy="457200"/>
          </a:xfrm>
          <a:prstGeom prst="rect">
            <a:avLst/>
          </a:prstGeom>
          <a:noFill/>
          <a:ln w="9525">
            <a:noFill/>
            <a:miter lim="800000"/>
            <a:headEnd/>
            <a:tailEnd/>
          </a:ln>
        </p:spPr>
        <p:txBody>
          <a:bodyPr>
            <a:spAutoFit/>
          </a:bodyPr>
          <a:lstStyle/>
          <a:p>
            <a:pPr algn="ctr"/>
            <a:r>
              <a:rPr lang="ru-RU" sz="1200"/>
              <a:t>Министерство жилищного  и городского развития</a:t>
            </a:r>
          </a:p>
        </p:txBody>
      </p:sp>
      <p:sp>
        <p:nvSpPr>
          <p:cNvPr id="8247" name="Text Box 649"/>
          <p:cNvSpPr txBox="1">
            <a:spLocks noChangeArrowheads="1"/>
          </p:cNvSpPr>
          <p:nvPr/>
        </p:nvSpPr>
        <p:spPr bwMode="auto">
          <a:xfrm rot="-5400000">
            <a:off x="5768182" y="5415756"/>
            <a:ext cx="1943100" cy="274637"/>
          </a:xfrm>
          <a:prstGeom prst="rect">
            <a:avLst/>
          </a:prstGeom>
          <a:noFill/>
          <a:ln w="9525">
            <a:noFill/>
            <a:miter lim="800000"/>
            <a:headEnd/>
            <a:tailEnd/>
          </a:ln>
        </p:spPr>
        <p:txBody>
          <a:bodyPr>
            <a:spAutoFit/>
          </a:bodyPr>
          <a:lstStyle/>
          <a:p>
            <a:pPr algn="ctr"/>
            <a:r>
              <a:rPr lang="ru-RU" sz="1200"/>
              <a:t>Министерство юстиции</a:t>
            </a:r>
          </a:p>
        </p:txBody>
      </p:sp>
      <p:sp>
        <p:nvSpPr>
          <p:cNvPr id="8248" name="Text Box 650"/>
          <p:cNvSpPr txBox="1">
            <a:spLocks noChangeArrowheads="1"/>
          </p:cNvSpPr>
          <p:nvPr/>
        </p:nvSpPr>
        <p:spPr bwMode="auto">
          <a:xfrm rot="-5400000">
            <a:off x="6126957" y="5415756"/>
            <a:ext cx="1943100" cy="274637"/>
          </a:xfrm>
          <a:prstGeom prst="rect">
            <a:avLst/>
          </a:prstGeom>
          <a:noFill/>
          <a:ln w="9525">
            <a:noFill/>
            <a:miter lim="800000"/>
            <a:headEnd/>
            <a:tailEnd/>
          </a:ln>
        </p:spPr>
        <p:txBody>
          <a:bodyPr>
            <a:spAutoFit/>
          </a:bodyPr>
          <a:lstStyle/>
          <a:p>
            <a:pPr algn="ctr"/>
            <a:r>
              <a:rPr lang="ru-RU" sz="1200"/>
              <a:t>Министерство труда</a:t>
            </a:r>
          </a:p>
        </p:txBody>
      </p:sp>
      <p:sp>
        <p:nvSpPr>
          <p:cNvPr id="8249" name="Text Box 651"/>
          <p:cNvSpPr txBox="1">
            <a:spLocks noChangeArrowheads="1"/>
          </p:cNvSpPr>
          <p:nvPr/>
        </p:nvSpPr>
        <p:spPr bwMode="auto">
          <a:xfrm rot="-5400000">
            <a:off x="6496050" y="5321300"/>
            <a:ext cx="1936750" cy="457200"/>
          </a:xfrm>
          <a:prstGeom prst="rect">
            <a:avLst/>
          </a:prstGeom>
          <a:noFill/>
          <a:ln w="9525">
            <a:noFill/>
            <a:miter lim="800000"/>
            <a:headEnd/>
            <a:tailEnd/>
          </a:ln>
        </p:spPr>
        <p:txBody>
          <a:bodyPr>
            <a:spAutoFit/>
          </a:bodyPr>
          <a:lstStyle/>
          <a:p>
            <a:pPr algn="ctr"/>
            <a:r>
              <a:rPr lang="ru-RU" sz="1200"/>
              <a:t>Государственный департамент</a:t>
            </a:r>
          </a:p>
        </p:txBody>
      </p:sp>
      <p:sp>
        <p:nvSpPr>
          <p:cNvPr id="8250" name="Text Box 652"/>
          <p:cNvSpPr txBox="1">
            <a:spLocks noChangeArrowheads="1"/>
          </p:cNvSpPr>
          <p:nvPr/>
        </p:nvSpPr>
        <p:spPr bwMode="auto">
          <a:xfrm rot="-5400000">
            <a:off x="6865938" y="5311775"/>
            <a:ext cx="1917700" cy="457200"/>
          </a:xfrm>
          <a:prstGeom prst="rect">
            <a:avLst/>
          </a:prstGeom>
          <a:noFill/>
          <a:ln w="9525">
            <a:noFill/>
            <a:miter lim="800000"/>
            <a:headEnd/>
            <a:tailEnd/>
          </a:ln>
        </p:spPr>
        <p:txBody>
          <a:bodyPr>
            <a:spAutoFit/>
          </a:bodyPr>
          <a:lstStyle/>
          <a:p>
            <a:pPr algn="ctr"/>
            <a:r>
              <a:rPr lang="ru-RU" sz="1200"/>
              <a:t>Министерство внутренних дел</a:t>
            </a:r>
          </a:p>
        </p:txBody>
      </p:sp>
      <p:sp>
        <p:nvSpPr>
          <p:cNvPr id="8251" name="Line 653"/>
          <p:cNvSpPr>
            <a:spLocks noChangeShapeType="1"/>
          </p:cNvSpPr>
          <p:nvPr/>
        </p:nvSpPr>
        <p:spPr bwMode="auto">
          <a:xfrm>
            <a:off x="8748713" y="4581525"/>
            <a:ext cx="0" cy="1944688"/>
          </a:xfrm>
          <a:prstGeom prst="line">
            <a:avLst/>
          </a:prstGeom>
          <a:noFill/>
          <a:ln w="9525">
            <a:solidFill>
              <a:schemeClr val="tx1"/>
            </a:solidFill>
            <a:round/>
            <a:headEnd/>
            <a:tailEnd/>
          </a:ln>
        </p:spPr>
        <p:txBody>
          <a:bodyPr/>
          <a:lstStyle/>
          <a:p>
            <a:endParaRPr lang="ru-RU"/>
          </a:p>
        </p:txBody>
      </p:sp>
      <p:sp>
        <p:nvSpPr>
          <p:cNvPr id="8252" name="Text Box 654"/>
          <p:cNvSpPr txBox="1">
            <a:spLocks noChangeArrowheads="1"/>
          </p:cNvSpPr>
          <p:nvPr/>
        </p:nvSpPr>
        <p:spPr bwMode="auto">
          <a:xfrm rot="-5400000">
            <a:off x="7196931" y="5412582"/>
            <a:ext cx="1939925" cy="274638"/>
          </a:xfrm>
          <a:prstGeom prst="rect">
            <a:avLst/>
          </a:prstGeom>
          <a:noFill/>
          <a:ln w="9525">
            <a:noFill/>
            <a:miter lim="800000"/>
            <a:headEnd/>
            <a:tailEnd/>
          </a:ln>
        </p:spPr>
        <p:txBody>
          <a:bodyPr>
            <a:spAutoFit/>
          </a:bodyPr>
          <a:lstStyle/>
          <a:p>
            <a:pPr algn="ctr"/>
            <a:r>
              <a:rPr lang="ru-RU" sz="1200"/>
              <a:t>Министерство финансов</a:t>
            </a:r>
          </a:p>
        </p:txBody>
      </p:sp>
      <p:sp>
        <p:nvSpPr>
          <p:cNvPr id="8253" name="Text Box 655"/>
          <p:cNvSpPr txBox="1">
            <a:spLocks noChangeArrowheads="1"/>
          </p:cNvSpPr>
          <p:nvPr/>
        </p:nvSpPr>
        <p:spPr bwMode="auto">
          <a:xfrm rot="-5400000">
            <a:off x="7833519" y="5352256"/>
            <a:ext cx="2108200" cy="274638"/>
          </a:xfrm>
          <a:prstGeom prst="rect">
            <a:avLst/>
          </a:prstGeom>
          <a:noFill/>
          <a:ln w="9525">
            <a:noFill/>
            <a:miter lim="800000"/>
            <a:headEnd/>
            <a:tailEnd/>
          </a:ln>
        </p:spPr>
        <p:txBody>
          <a:bodyPr>
            <a:spAutoFit/>
          </a:bodyPr>
          <a:lstStyle/>
          <a:p>
            <a:r>
              <a:rPr lang="ru-RU" sz="1200"/>
              <a:t>Министерство транспорта</a:t>
            </a:r>
          </a:p>
        </p:txBody>
      </p:sp>
      <p:sp>
        <p:nvSpPr>
          <p:cNvPr id="8254" name="Text Box 656"/>
          <p:cNvSpPr txBox="1">
            <a:spLocks noChangeArrowheads="1"/>
          </p:cNvSpPr>
          <p:nvPr/>
        </p:nvSpPr>
        <p:spPr bwMode="auto">
          <a:xfrm rot="-5400000">
            <a:off x="7604125" y="5364163"/>
            <a:ext cx="1882775" cy="457200"/>
          </a:xfrm>
          <a:prstGeom prst="rect">
            <a:avLst/>
          </a:prstGeom>
          <a:noFill/>
          <a:ln w="9525">
            <a:noFill/>
            <a:miter lim="800000"/>
            <a:headEnd/>
            <a:tailEnd/>
          </a:ln>
        </p:spPr>
        <p:txBody>
          <a:bodyPr>
            <a:spAutoFit/>
          </a:bodyPr>
          <a:lstStyle/>
          <a:p>
            <a:pPr algn="ctr"/>
            <a:r>
              <a:rPr lang="ru-RU" sz="1200"/>
              <a:t>Министерство по делам ветеранов</a:t>
            </a:r>
          </a:p>
        </p:txBody>
      </p:sp>
      <p:sp>
        <p:nvSpPr>
          <p:cNvPr id="8255" name="Прямоугольник 66">
            <a:hlinkClick r:id="rId5" action="ppaction://hlinksldjump" tooltip="информация о Конгрессе США"/>
          </p:cNvPr>
          <p:cNvSpPr>
            <a:spLocks noChangeArrowheads="1"/>
          </p:cNvSpPr>
          <p:nvPr/>
        </p:nvSpPr>
        <p:spPr bwMode="auto">
          <a:xfrm>
            <a:off x="785813" y="2928938"/>
            <a:ext cx="1500187" cy="428625"/>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56" name="Прямоугольник 67">
            <a:hlinkClick r:id="rId7" action="ppaction://hlinksldjump" tooltip="информация о Палате представителей"/>
          </p:cNvPr>
          <p:cNvSpPr>
            <a:spLocks noChangeArrowheads="1"/>
          </p:cNvSpPr>
          <p:nvPr/>
        </p:nvSpPr>
        <p:spPr bwMode="auto">
          <a:xfrm>
            <a:off x="785813" y="3357563"/>
            <a:ext cx="714375" cy="1857375"/>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57" name="Прямоугольник 68">
            <a:hlinkClick r:id="rId8" action="ppaction://hlinksldjump" tooltip="информация о Сенате"/>
          </p:cNvPr>
          <p:cNvSpPr>
            <a:spLocks noChangeArrowheads="1"/>
          </p:cNvSpPr>
          <p:nvPr/>
        </p:nvSpPr>
        <p:spPr bwMode="auto">
          <a:xfrm>
            <a:off x="1571625" y="3357563"/>
            <a:ext cx="714375" cy="1857375"/>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58" name="Прямоугольник 69">
            <a:hlinkClick r:id="rId9" action="ppaction://hlinksldjump" tooltip="информация об Исполнительном управлении президента США"/>
          </p:cNvPr>
          <p:cNvSpPr>
            <a:spLocks noChangeArrowheads="1"/>
          </p:cNvSpPr>
          <p:nvPr/>
        </p:nvSpPr>
        <p:spPr bwMode="auto">
          <a:xfrm>
            <a:off x="3357563" y="4214813"/>
            <a:ext cx="5786437" cy="357187"/>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59" name="Прямоугольник 86">
            <a:hlinkClick r:id="rId10" action="ppaction://hlinksldjump" tooltip="информация о Министерстве с/х"/>
          </p:cNvPr>
          <p:cNvSpPr>
            <a:spLocks noChangeArrowheads="1"/>
          </p:cNvSpPr>
          <p:nvPr/>
        </p:nvSpPr>
        <p:spPr bwMode="auto">
          <a:xfrm>
            <a:off x="3357563" y="4572000"/>
            <a:ext cx="357187"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0" name="Прямоугольник 87">
            <a:hlinkClick r:id="rId11" action="ppaction://hlinksldjump" tooltip="информация о Министерстве торговли"/>
          </p:cNvPr>
          <p:cNvSpPr>
            <a:spLocks noChangeArrowheads="1"/>
          </p:cNvSpPr>
          <p:nvPr/>
        </p:nvSpPr>
        <p:spPr bwMode="auto">
          <a:xfrm>
            <a:off x="3714750" y="4572000"/>
            <a:ext cx="357188"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1" name="Прямоугольник 88">
            <a:hlinkClick r:id="rId12" action="ppaction://hlinksldjump" tooltip="информация о Министерстве обороны"/>
          </p:cNvPr>
          <p:cNvSpPr>
            <a:spLocks noChangeArrowheads="1"/>
          </p:cNvSpPr>
          <p:nvPr/>
        </p:nvSpPr>
        <p:spPr bwMode="auto">
          <a:xfrm>
            <a:off x="4071938" y="4572000"/>
            <a:ext cx="428625"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2" name="Прямоугольник 89">
            <a:hlinkClick r:id="rId13" action="ppaction://hlinksldjump" tooltip="информация о Министерстве образования"/>
          </p:cNvPr>
          <p:cNvSpPr>
            <a:spLocks noChangeArrowheads="1"/>
          </p:cNvSpPr>
          <p:nvPr/>
        </p:nvSpPr>
        <p:spPr bwMode="auto">
          <a:xfrm>
            <a:off x="4500563" y="4572000"/>
            <a:ext cx="428625"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3" name="Прямоугольник 90">
            <a:hlinkClick r:id="rId14" action="ppaction://hlinksldjump" tooltip="информация о Министерстве энергетики"/>
          </p:cNvPr>
          <p:cNvSpPr>
            <a:spLocks noChangeArrowheads="1"/>
          </p:cNvSpPr>
          <p:nvPr/>
        </p:nvSpPr>
        <p:spPr bwMode="auto">
          <a:xfrm>
            <a:off x="4929188" y="4572000"/>
            <a:ext cx="428625"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4" name="Прямоугольник 91">
            <a:hlinkClick r:id="rId15" action="ppaction://hlinksldjump" tooltip="информация о Министерстве здравоохранения"/>
          </p:cNvPr>
          <p:cNvSpPr>
            <a:spLocks noChangeArrowheads="1"/>
          </p:cNvSpPr>
          <p:nvPr/>
        </p:nvSpPr>
        <p:spPr bwMode="auto">
          <a:xfrm>
            <a:off x="5357813" y="4572000"/>
            <a:ext cx="428625"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5" name="Прямоугольник 92">
            <a:hlinkClick r:id="rId16" action="ppaction://hlinksldjump" tooltip="информация о Министерстве внутренней безопасности"/>
          </p:cNvPr>
          <p:cNvSpPr>
            <a:spLocks noChangeArrowheads="1"/>
          </p:cNvSpPr>
          <p:nvPr/>
        </p:nvSpPr>
        <p:spPr bwMode="auto">
          <a:xfrm>
            <a:off x="5786438" y="4572000"/>
            <a:ext cx="428625"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6" name="Прямоугольник 93">
            <a:hlinkClick r:id="rId17" action="ppaction://hlinksldjump" tooltip="информация о Министерстве жилищного и городского развития"/>
          </p:cNvPr>
          <p:cNvSpPr>
            <a:spLocks noChangeArrowheads="1"/>
          </p:cNvSpPr>
          <p:nvPr/>
        </p:nvSpPr>
        <p:spPr bwMode="auto">
          <a:xfrm>
            <a:off x="6215063" y="4572000"/>
            <a:ext cx="357187"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7" name="Прямоугольник 94">
            <a:hlinkClick r:id="rId18" action="ppaction://hlinksldjump" tooltip="информация о Министерстве юстиции"/>
          </p:cNvPr>
          <p:cNvSpPr>
            <a:spLocks noChangeArrowheads="1"/>
          </p:cNvSpPr>
          <p:nvPr/>
        </p:nvSpPr>
        <p:spPr bwMode="auto">
          <a:xfrm>
            <a:off x="6572250" y="4572000"/>
            <a:ext cx="357188"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8" name="Прямоугольник 95">
            <a:hlinkClick r:id="rId19" action="ppaction://hlinksldjump" tooltip="информация о Министерстве труда"/>
          </p:cNvPr>
          <p:cNvSpPr>
            <a:spLocks noChangeArrowheads="1"/>
          </p:cNvSpPr>
          <p:nvPr/>
        </p:nvSpPr>
        <p:spPr bwMode="auto">
          <a:xfrm>
            <a:off x="6929438" y="4572000"/>
            <a:ext cx="357187"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69" name="Прямоугольник 96">
            <a:hlinkClick r:id="rId20" action="ppaction://hlinksldjump" tooltip="информация о Государственном департаменте"/>
          </p:cNvPr>
          <p:cNvSpPr>
            <a:spLocks noChangeArrowheads="1"/>
          </p:cNvSpPr>
          <p:nvPr/>
        </p:nvSpPr>
        <p:spPr bwMode="auto">
          <a:xfrm>
            <a:off x="7286625" y="4572000"/>
            <a:ext cx="357188"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70" name="Прямоугольник 97">
            <a:hlinkClick r:id="rId16" action="ppaction://hlinksldjump" tooltip="информация о Министерстве внутренних дел"/>
          </p:cNvPr>
          <p:cNvSpPr>
            <a:spLocks noChangeArrowheads="1"/>
          </p:cNvSpPr>
          <p:nvPr/>
        </p:nvSpPr>
        <p:spPr bwMode="auto">
          <a:xfrm>
            <a:off x="7643813" y="4572000"/>
            <a:ext cx="357187"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71" name="Прямоугольник 98">
            <a:hlinkClick r:id="rId21" action="ppaction://hlinksldjump" tooltip="информация о Министерстве финансов"/>
          </p:cNvPr>
          <p:cNvSpPr>
            <a:spLocks noChangeArrowheads="1"/>
          </p:cNvSpPr>
          <p:nvPr/>
        </p:nvSpPr>
        <p:spPr bwMode="auto">
          <a:xfrm>
            <a:off x="8001000" y="4572000"/>
            <a:ext cx="357188"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72" name="Прямоугольник 99">
            <a:hlinkClick r:id="rId22" action="ppaction://hlinksldjump" tooltip="информация о Министерстве по делам ветеравнов"/>
          </p:cNvPr>
          <p:cNvSpPr>
            <a:spLocks noChangeArrowheads="1"/>
          </p:cNvSpPr>
          <p:nvPr/>
        </p:nvSpPr>
        <p:spPr bwMode="auto">
          <a:xfrm>
            <a:off x="8358188" y="4572000"/>
            <a:ext cx="357187"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
        <p:nvSpPr>
          <p:cNvPr id="8273" name="Прямоугольник 100">
            <a:hlinkClick r:id="rId23" action="ppaction://hlinksldjump" tooltip="информация о Министерстве транспорта"/>
          </p:cNvPr>
          <p:cNvSpPr>
            <a:spLocks noChangeArrowheads="1"/>
          </p:cNvSpPr>
          <p:nvPr/>
        </p:nvSpPr>
        <p:spPr bwMode="auto">
          <a:xfrm>
            <a:off x="8786813" y="4572000"/>
            <a:ext cx="214312" cy="2000250"/>
          </a:xfrm>
          <a:prstGeom prst="rect">
            <a:avLst/>
          </a:prstGeom>
          <a:blipFill dpi="0" rotWithShape="1">
            <a:blip r:embed="rId6" cstate="print">
              <a:alphaModFix amt="0"/>
            </a:blip>
            <a:srcRect/>
            <a:tile tx="0" ty="0" sx="100000" sy="100000" flip="none" algn="tl"/>
          </a:blipFill>
          <a:ln w="3175">
            <a:solidFill>
              <a:srgbClr val="663300">
                <a:alpha val="0"/>
              </a:srgbClr>
            </a:solidFill>
            <a:miter lim="800000"/>
            <a:headEnd/>
            <a:tailEnd/>
          </a:ln>
        </p:spPr>
        <p:txBody>
          <a:bodyPr wrap="none" anchor="ctr"/>
          <a:lstStyle/>
          <a:p>
            <a:pPr algn="ctr"/>
            <a:endParaRPr lang="ru-RU"/>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Заголовок 1"/>
          <p:cNvSpPr>
            <a:spLocks noGrp="1"/>
          </p:cNvSpPr>
          <p:nvPr>
            <p:ph type="title"/>
          </p:nvPr>
        </p:nvSpPr>
        <p:spPr/>
        <p:txBody>
          <a:bodyPr/>
          <a:lstStyle/>
          <a:p>
            <a:pPr eaLnBrk="1" hangingPunct="1"/>
            <a:r>
              <a:rPr lang="ru-RU" smtClean="0"/>
              <a:t>Миннесота</a:t>
            </a:r>
          </a:p>
        </p:txBody>
      </p:sp>
      <p:sp>
        <p:nvSpPr>
          <p:cNvPr id="81923" name="Содержимое 2"/>
          <p:cNvSpPr>
            <a:spLocks noGrp="1"/>
          </p:cNvSpPr>
          <p:nvPr>
            <p:ph idx="1"/>
          </p:nvPr>
        </p:nvSpPr>
        <p:spPr/>
        <p:txBody>
          <a:bodyPr/>
          <a:lstStyle/>
          <a:p>
            <a:r>
              <a:rPr lang="ru-RU" sz="2000" smtClean="0"/>
              <a:t>Официальное название: State of Minnesota</a:t>
            </a:r>
          </a:p>
          <a:p>
            <a:r>
              <a:rPr lang="ru-RU" sz="2000" smtClean="0"/>
              <a:t>Столица штата: Сент-Пол</a:t>
            </a:r>
          </a:p>
          <a:p>
            <a:r>
              <a:rPr lang="ru-RU" sz="2000" smtClean="0"/>
              <a:t>Самый крупный город: Миннеаполис</a:t>
            </a:r>
          </a:p>
          <a:p>
            <a:r>
              <a:rPr lang="ru-RU" sz="2000" smtClean="0"/>
              <a:t>Другие крупные города: Блумингтон, Бруклин-Парк, Бернсвилл, Кун-Рэпидс, Дулут, Иган, Плимут, Рочестер, Сент-Клауд, Сент-Пол.</a:t>
            </a:r>
          </a:p>
          <a:p>
            <a:r>
              <a:rPr lang="ru-RU" sz="2000" smtClean="0"/>
              <a:t>Прозвища штата: Штат Северной звезды, Штат сусликов, Земля 10000 озёр, Штат хлеба с маслом, Пшеничный штат.</a:t>
            </a:r>
          </a:p>
          <a:p>
            <a:r>
              <a:rPr lang="ru-RU" sz="2000" smtClean="0"/>
              <a:t>Девиз штата: Полярная звезда</a:t>
            </a:r>
          </a:p>
          <a:p>
            <a:r>
              <a:rPr lang="ru-RU" sz="2000" smtClean="0"/>
              <a:t>Почтовый индекс штата Миннесота: MN</a:t>
            </a:r>
          </a:p>
          <a:p>
            <a:r>
              <a:rPr lang="ru-RU" sz="2000" smtClean="0"/>
              <a:t>Дата образования штата: 1858 год (32-й по порядку)</a:t>
            </a:r>
          </a:p>
          <a:p>
            <a:r>
              <a:rPr lang="ru-RU" sz="2000" smtClean="0"/>
              <a:t>Площадь: 225,3 тысячи кв.км. (12 место по стране.)</a:t>
            </a:r>
          </a:p>
          <a:p>
            <a:r>
              <a:rPr lang="ru-RU" sz="2000" smtClean="0"/>
              <a:t>Население: более 5,2 миллиона человек (21 место по стране).</a:t>
            </a:r>
          </a:p>
          <a:p>
            <a:pPr eaLnBrk="1" hangingPunct="1"/>
            <a:endParaRPr lang="ru-RU" sz="2000" smtClean="0"/>
          </a:p>
        </p:txBody>
      </p:sp>
      <p:sp>
        <p:nvSpPr>
          <p:cNvPr id="8192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pPr eaLnBrk="1" hangingPunct="1"/>
            <a:r>
              <a:rPr lang="ru-RU" smtClean="0"/>
              <a:t>Миссисипи</a:t>
            </a:r>
          </a:p>
        </p:txBody>
      </p:sp>
      <p:sp>
        <p:nvSpPr>
          <p:cNvPr id="82947" name="Содержимое 2"/>
          <p:cNvSpPr>
            <a:spLocks noGrp="1"/>
          </p:cNvSpPr>
          <p:nvPr>
            <p:ph idx="1"/>
          </p:nvPr>
        </p:nvSpPr>
        <p:spPr/>
        <p:txBody>
          <a:bodyPr/>
          <a:lstStyle/>
          <a:p>
            <a:r>
              <a:rPr lang="ru-RU" sz="2000" smtClean="0"/>
              <a:t>Официальное название: State of Mississippi</a:t>
            </a:r>
          </a:p>
          <a:p>
            <a:r>
              <a:rPr lang="ru-RU" sz="2000" smtClean="0"/>
              <a:t>Столица штата: Джексон</a:t>
            </a:r>
          </a:p>
          <a:p>
            <a:r>
              <a:rPr lang="ru-RU" sz="2000" smtClean="0"/>
              <a:t>Самый крупный город: Джексон</a:t>
            </a:r>
          </a:p>
          <a:p>
            <a:r>
              <a:rPr lang="ru-RU" sz="2000" smtClean="0"/>
              <a:t>Другие крупные города: Билокси, Виксбург, Галфпорт, Гринвилл, Кларксдейл, Клинтон, Колумбус, Меридиэн, Олив-Бранч, Паскагула, Перл, Риджленд, Саутхэвен, Тупэло, Хатисберг.</a:t>
            </a:r>
          </a:p>
          <a:p>
            <a:r>
              <a:rPr lang="ru-RU" sz="2000" smtClean="0"/>
              <a:t>Прозвища штата: Штат магнолии, Штат гостеприимства</a:t>
            </a:r>
          </a:p>
          <a:p>
            <a:r>
              <a:rPr lang="ru-RU" sz="2000" smtClean="0"/>
              <a:t>Девиз штата: Отвагой и оружием</a:t>
            </a:r>
          </a:p>
          <a:p>
            <a:r>
              <a:rPr lang="ru-RU" sz="2000" smtClean="0"/>
              <a:t>Почтовый индекс Миссисипи: MS</a:t>
            </a:r>
          </a:p>
          <a:p>
            <a:r>
              <a:rPr lang="ru-RU" sz="2000" smtClean="0"/>
              <a:t>Дата образования штата: 1817 год (20-й по порядку)</a:t>
            </a:r>
          </a:p>
          <a:p>
            <a:r>
              <a:rPr lang="ru-RU" sz="2000" smtClean="0"/>
              <a:t>Площадь: 125,5 тысяч кв.км. (32 место по стране.)</a:t>
            </a:r>
          </a:p>
          <a:p>
            <a:r>
              <a:rPr lang="ru-RU" sz="2000" smtClean="0"/>
              <a:t>Население: более 2,7 тысячи человек (31 место по стране).</a:t>
            </a:r>
          </a:p>
          <a:p>
            <a:pPr eaLnBrk="1" hangingPunct="1"/>
            <a:endParaRPr lang="ru-RU" sz="2000" smtClean="0"/>
          </a:p>
        </p:txBody>
      </p:sp>
      <p:sp>
        <p:nvSpPr>
          <p:cNvPr id="8294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Заголовок 1"/>
          <p:cNvSpPr>
            <a:spLocks noGrp="1"/>
          </p:cNvSpPr>
          <p:nvPr>
            <p:ph type="title"/>
          </p:nvPr>
        </p:nvSpPr>
        <p:spPr/>
        <p:txBody>
          <a:bodyPr/>
          <a:lstStyle/>
          <a:p>
            <a:pPr eaLnBrk="1" hangingPunct="1"/>
            <a:r>
              <a:rPr lang="ru-RU" smtClean="0"/>
              <a:t>Миссури</a:t>
            </a:r>
          </a:p>
        </p:txBody>
      </p:sp>
      <p:sp>
        <p:nvSpPr>
          <p:cNvPr id="83971" name="Содержимое 2"/>
          <p:cNvSpPr>
            <a:spLocks noGrp="1"/>
          </p:cNvSpPr>
          <p:nvPr>
            <p:ph idx="1"/>
          </p:nvPr>
        </p:nvSpPr>
        <p:spPr/>
        <p:txBody>
          <a:bodyPr/>
          <a:lstStyle/>
          <a:p>
            <a:r>
              <a:rPr lang="ru-RU" sz="2000" smtClean="0"/>
              <a:t>Официальное название: State of Missouri</a:t>
            </a:r>
          </a:p>
          <a:p>
            <a:r>
              <a:rPr lang="ru-RU" sz="2000" smtClean="0"/>
              <a:t>Столица Миссури: Джефферсон-Сити</a:t>
            </a:r>
          </a:p>
          <a:p>
            <a:r>
              <a:rPr lang="ru-RU" sz="2000" smtClean="0"/>
              <a:t>Самый крупный город: Канзас-Сити</a:t>
            </a:r>
          </a:p>
          <a:p>
            <a:r>
              <a:rPr lang="ru-RU" sz="2000" smtClean="0"/>
              <a:t>Другие крупные города: Сент-Луис, Спрингфилд, Индепенденс, Колумбия, Лис-Саммит, О’Фаллон, Сент-Джозеф, Сент-Чарль, Сент-Питер, Блу-Спрингс</a:t>
            </a:r>
          </a:p>
          <a:p>
            <a:r>
              <a:rPr lang="ru-RU" sz="2000" smtClean="0"/>
              <a:t>Прозвища штата: «Штат „покажи — мне“»</a:t>
            </a:r>
          </a:p>
          <a:p>
            <a:r>
              <a:rPr lang="ru-RU" sz="2000" smtClean="0"/>
              <a:t>Девиз штата: Благосостояние народа должно быть наивысшим законом</a:t>
            </a:r>
          </a:p>
          <a:p>
            <a:r>
              <a:rPr lang="ru-RU" sz="2000" smtClean="0"/>
              <a:t>Дата образования штата: 1821 год (24-й по порядку)</a:t>
            </a:r>
          </a:p>
          <a:p>
            <a:r>
              <a:rPr lang="ru-RU" sz="2000" smtClean="0"/>
              <a:t>Площадь: 180 тысяч кв.км. (21 место по стране).</a:t>
            </a:r>
          </a:p>
          <a:p>
            <a:r>
              <a:rPr lang="ru-RU" sz="2000" smtClean="0"/>
              <a:t>Население: более 5,5 миллионов человек (17 место по стране).</a:t>
            </a:r>
          </a:p>
          <a:p>
            <a:pPr eaLnBrk="1" hangingPunct="1"/>
            <a:endParaRPr lang="ru-RU" sz="2000" smtClean="0"/>
          </a:p>
        </p:txBody>
      </p:sp>
      <p:sp>
        <p:nvSpPr>
          <p:cNvPr id="8397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Заголовок 1"/>
          <p:cNvSpPr>
            <a:spLocks noGrp="1"/>
          </p:cNvSpPr>
          <p:nvPr>
            <p:ph type="title"/>
          </p:nvPr>
        </p:nvSpPr>
        <p:spPr>
          <a:xfrm>
            <a:off x="457200" y="44450"/>
            <a:ext cx="8229600" cy="1143000"/>
          </a:xfrm>
        </p:spPr>
        <p:txBody>
          <a:bodyPr/>
          <a:lstStyle/>
          <a:p>
            <a:pPr eaLnBrk="1" hangingPunct="1"/>
            <a:r>
              <a:rPr lang="ru-RU" smtClean="0"/>
              <a:t>Мичиган</a:t>
            </a:r>
          </a:p>
        </p:txBody>
      </p:sp>
      <p:sp>
        <p:nvSpPr>
          <p:cNvPr id="84995" name="Содержимое 2"/>
          <p:cNvSpPr>
            <a:spLocks noGrp="1"/>
          </p:cNvSpPr>
          <p:nvPr>
            <p:ph idx="1"/>
          </p:nvPr>
        </p:nvSpPr>
        <p:spPr>
          <a:xfrm>
            <a:off x="457200" y="1052513"/>
            <a:ext cx="8229600" cy="4525962"/>
          </a:xfrm>
        </p:spPr>
        <p:txBody>
          <a:bodyPr/>
          <a:lstStyle/>
          <a:p>
            <a:r>
              <a:rPr lang="ru-RU" sz="2000" smtClean="0"/>
              <a:t>Официальное название: </a:t>
            </a:r>
            <a:r>
              <a:rPr lang="en-US" sz="2000" smtClean="0"/>
              <a:t>State of Michigan</a:t>
            </a:r>
          </a:p>
          <a:p>
            <a:r>
              <a:rPr lang="ru-RU" sz="2000" smtClean="0"/>
              <a:t>Столица Мичигана: Лансинг</a:t>
            </a:r>
          </a:p>
          <a:p>
            <a:r>
              <a:rPr lang="ru-RU" sz="2000" smtClean="0"/>
              <a:t>Самый крупный город: Детройт</a:t>
            </a:r>
          </a:p>
          <a:p>
            <a:r>
              <a:rPr lang="ru-RU" sz="2000" smtClean="0"/>
              <a:t>Другие крупные города: Детройт, Гранд-Рапидс, Уоррен, Флинт, Стирлинг-Хайтс, Лансинг, Энн-Арбор, Ливониа, Дирборн, Клинтон.</a:t>
            </a:r>
          </a:p>
          <a:p>
            <a:r>
              <a:rPr lang="ru-RU" sz="2000" smtClean="0"/>
              <a:t>Прозвища штата: </a:t>
            </a:r>
            <a:r>
              <a:rPr lang="en-US" sz="2000" smtClean="0"/>
              <a:t>The Great Lakes State (</a:t>
            </a:r>
            <a:r>
              <a:rPr lang="ru-RU" sz="2000" smtClean="0"/>
              <a:t>Штат великих озёр), </a:t>
            </a:r>
            <a:r>
              <a:rPr lang="en-US" sz="2000" smtClean="0"/>
              <a:t>The Wolverine State (</a:t>
            </a:r>
            <a:r>
              <a:rPr lang="ru-RU" sz="2000" smtClean="0"/>
              <a:t>Штат росомахи), </a:t>
            </a:r>
            <a:r>
              <a:rPr lang="en-US" sz="2000" smtClean="0"/>
              <a:t>The Automotive State (</a:t>
            </a:r>
            <a:r>
              <a:rPr lang="ru-RU" sz="2000" smtClean="0"/>
              <a:t>Автомобильный штат), </a:t>
            </a:r>
            <a:r>
              <a:rPr lang="en-US" sz="2000" smtClean="0"/>
              <a:t>Water-Winter Wonderland (</a:t>
            </a:r>
            <a:r>
              <a:rPr lang="ru-RU" sz="2000" smtClean="0"/>
              <a:t>Страна водно-зимних чудес).</a:t>
            </a:r>
          </a:p>
          <a:p>
            <a:r>
              <a:rPr lang="ru-RU" sz="2000" smtClean="0"/>
              <a:t>Девиз штата: Если ты ищешь прекрасный полуостров – взгляни вокруг</a:t>
            </a:r>
          </a:p>
          <a:p>
            <a:r>
              <a:rPr lang="ru-RU" sz="2000" smtClean="0"/>
              <a:t>Дата образования штата: 1837 год (26-й по порядку)</a:t>
            </a:r>
          </a:p>
          <a:p>
            <a:r>
              <a:rPr lang="ru-RU" sz="2000" smtClean="0"/>
              <a:t>Площадь: 251 тысяч кв.км. (11 место по стране).</a:t>
            </a:r>
          </a:p>
          <a:p>
            <a:r>
              <a:rPr lang="ru-RU" sz="2000" smtClean="0"/>
              <a:t>Население: более 10 миллионов человек (8 место по стране).</a:t>
            </a:r>
          </a:p>
        </p:txBody>
      </p:sp>
      <p:sp>
        <p:nvSpPr>
          <p:cNvPr id="8499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Заголовок 1"/>
          <p:cNvSpPr>
            <a:spLocks noGrp="1"/>
          </p:cNvSpPr>
          <p:nvPr>
            <p:ph type="title"/>
          </p:nvPr>
        </p:nvSpPr>
        <p:spPr/>
        <p:txBody>
          <a:bodyPr/>
          <a:lstStyle/>
          <a:p>
            <a:pPr eaLnBrk="1" hangingPunct="1"/>
            <a:r>
              <a:rPr lang="ru-RU" smtClean="0"/>
              <a:t>Монтана</a:t>
            </a:r>
          </a:p>
        </p:txBody>
      </p:sp>
      <p:sp>
        <p:nvSpPr>
          <p:cNvPr id="86019" name="Содержимое 2"/>
          <p:cNvSpPr>
            <a:spLocks noGrp="1"/>
          </p:cNvSpPr>
          <p:nvPr>
            <p:ph idx="1"/>
          </p:nvPr>
        </p:nvSpPr>
        <p:spPr/>
        <p:txBody>
          <a:bodyPr/>
          <a:lstStyle/>
          <a:p>
            <a:r>
              <a:rPr lang="ru-RU" sz="2000" smtClean="0"/>
              <a:t>Официальное название: State of Montana</a:t>
            </a:r>
          </a:p>
          <a:p>
            <a:r>
              <a:rPr lang="ru-RU" sz="2000" smtClean="0"/>
              <a:t>Столица Монтаны: Хелена</a:t>
            </a:r>
          </a:p>
          <a:p>
            <a:r>
              <a:rPr lang="ru-RU" sz="2000" smtClean="0"/>
              <a:t>Самый крупный город: Биллингс</a:t>
            </a:r>
          </a:p>
          <a:p>
            <a:r>
              <a:rPr lang="ru-RU" sz="2000" smtClean="0"/>
              <a:t>Другие крупные города: Анаконда, Белгрейд, Боузмэн, Бьютт, Глендайв, Грейт-Фолс, Гавр, Калиспелл, Лоурел, Луистон, Ливингстон, Майлз-Сити, Мизула, Сидни, Уайтфиш</a:t>
            </a:r>
          </a:p>
          <a:p>
            <a:r>
              <a:rPr lang="ru-RU" sz="2000" smtClean="0"/>
              <a:t>Прозвища штата: Штат сокровищ</a:t>
            </a:r>
          </a:p>
          <a:p>
            <a:r>
              <a:rPr lang="ru-RU" sz="2000" smtClean="0"/>
              <a:t>Девиз штата: Золото и серебро</a:t>
            </a:r>
          </a:p>
          <a:p>
            <a:r>
              <a:rPr lang="ru-RU" sz="2000" smtClean="0"/>
              <a:t>Почтовый индекс Монтаны: MT</a:t>
            </a:r>
          </a:p>
          <a:p>
            <a:r>
              <a:rPr lang="ru-RU" sz="2000" smtClean="0"/>
              <a:t>Дата образования штата: 1889 год (41-й по порядку)</a:t>
            </a:r>
          </a:p>
          <a:p>
            <a:r>
              <a:rPr lang="ru-RU" sz="2000" smtClean="0"/>
              <a:t>Площадь: 381 тысяч кв.км. (4 место по стране).</a:t>
            </a:r>
          </a:p>
          <a:p>
            <a:r>
              <a:rPr lang="ru-RU" sz="2000" smtClean="0"/>
              <a:t>Население: более 1 миллиона человек (44 место по стране).</a:t>
            </a:r>
          </a:p>
          <a:p>
            <a:pPr eaLnBrk="1" hangingPunct="1"/>
            <a:endParaRPr lang="ru-RU" sz="2000" smtClean="0"/>
          </a:p>
        </p:txBody>
      </p:sp>
      <p:sp>
        <p:nvSpPr>
          <p:cNvPr id="8602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Заголовок 1"/>
          <p:cNvSpPr>
            <a:spLocks noGrp="1"/>
          </p:cNvSpPr>
          <p:nvPr>
            <p:ph type="title"/>
          </p:nvPr>
        </p:nvSpPr>
        <p:spPr/>
        <p:txBody>
          <a:bodyPr/>
          <a:lstStyle/>
          <a:p>
            <a:pPr eaLnBrk="1" hangingPunct="1"/>
            <a:r>
              <a:rPr lang="ru-RU" smtClean="0"/>
              <a:t>Мэн</a:t>
            </a:r>
          </a:p>
        </p:txBody>
      </p:sp>
      <p:sp>
        <p:nvSpPr>
          <p:cNvPr id="87043" name="Содержимое 2"/>
          <p:cNvSpPr>
            <a:spLocks noGrp="1"/>
          </p:cNvSpPr>
          <p:nvPr>
            <p:ph idx="1"/>
          </p:nvPr>
        </p:nvSpPr>
        <p:spPr/>
        <p:txBody>
          <a:bodyPr/>
          <a:lstStyle/>
          <a:p>
            <a:r>
              <a:rPr lang="ru-RU" sz="2000" smtClean="0"/>
              <a:t>Официальное название: State of Maine</a:t>
            </a:r>
          </a:p>
          <a:p>
            <a:r>
              <a:rPr lang="ru-RU" sz="2000" smtClean="0"/>
              <a:t>Столица Мэна: Индианаполис</a:t>
            </a:r>
          </a:p>
          <a:p>
            <a:r>
              <a:rPr lang="ru-RU" sz="2000" smtClean="0"/>
              <a:t>Самый крупный город: Портленд</a:t>
            </a:r>
          </a:p>
          <a:p>
            <a:r>
              <a:rPr lang="ru-RU" sz="2000" smtClean="0"/>
              <a:t>Другие крупные города: Бангор, Биддефорд, Брансуик, Горем, Йорк, Кеннебанк, Льюистон, Оберн, Сако, Санфорд, Саут-Портленд, Скарборо, Уиндем , Уотервилл, Уэстбрук, Фалмут.</a:t>
            </a:r>
          </a:p>
          <a:p>
            <a:r>
              <a:rPr lang="ru-RU" sz="2000" smtClean="0"/>
              <a:t>Прозвища штата: Сосновый штат</a:t>
            </a:r>
          </a:p>
          <a:p>
            <a:r>
              <a:rPr lang="ru-RU" sz="2000" smtClean="0"/>
              <a:t>Девиз штата: Я направляю</a:t>
            </a:r>
          </a:p>
          <a:p>
            <a:r>
              <a:rPr lang="ru-RU" sz="2000" smtClean="0"/>
              <a:t>Почтовый индекс Мэна: ME</a:t>
            </a:r>
          </a:p>
          <a:p>
            <a:r>
              <a:rPr lang="ru-RU" sz="2000" smtClean="0"/>
              <a:t>Дата образования штата: 1820 год (23-й по порядку)</a:t>
            </a:r>
          </a:p>
          <a:p>
            <a:r>
              <a:rPr lang="ru-RU" sz="2000" smtClean="0"/>
              <a:t>Площадь: 86,5 тысяч кв.км. (39 место по стране.)</a:t>
            </a:r>
          </a:p>
          <a:p>
            <a:r>
              <a:rPr lang="ru-RU" sz="2000" smtClean="0"/>
              <a:t>Население: более 1,2 миллионов человек (40 место по стране).</a:t>
            </a:r>
          </a:p>
          <a:p>
            <a:pPr eaLnBrk="1" hangingPunct="1"/>
            <a:endParaRPr lang="ru-RU" sz="2000" smtClean="0"/>
          </a:p>
        </p:txBody>
      </p:sp>
      <p:sp>
        <p:nvSpPr>
          <p:cNvPr id="8704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Заголовок 1"/>
          <p:cNvSpPr>
            <a:spLocks noGrp="1"/>
          </p:cNvSpPr>
          <p:nvPr>
            <p:ph type="title"/>
          </p:nvPr>
        </p:nvSpPr>
        <p:spPr>
          <a:xfrm>
            <a:off x="457200" y="71438"/>
            <a:ext cx="8229600" cy="1143000"/>
          </a:xfrm>
        </p:spPr>
        <p:txBody>
          <a:bodyPr/>
          <a:lstStyle/>
          <a:p>
            <a:pPr eaLnBrk="1" hangingPunct="1"/>
            <a:r>
              <a:rPr lang="ru-RU" smtClean="0"/>
              <a:t>Мэриленд</a:t>
            </a:r>
          </a:p>
        </p:txBody>
      </p:sp>
      <p:sp>
        <p:nvSpPr>
          <p:cNvPr id="88067" name="Содержимое 2"/>
          <p:cNvSpPr>
            <a:spLocks noGrp="1"/>
          </p:cNvSpPr>
          <p:nvPr>
            <p:ph idx="1"/>
          </p:nvPr>
        </p:nvSpPr>
        <p:spPr>
          <a:xfrm>
            <a:off x="457200" y="1143000"/>
            <a:ext cx="8229600" cy="4525963"/>
          </a:xfrm>
        </p:spPr>
        <p:txBody>
          <a:bodyPr/>
          <a:lstStyle/>
          <a:p>
            <a:r>
              <a:rPr lang="ru-RU" sz="2000" smtClean="0"/>
              <a:t>Официальное название: State of Maryland</a:t>
            </a:r>
          </a:p>
          <a:p>
            <a:r>
              <a:rPr lang="ru-RU" sz="2000" smtClean="0"/>
              <a:t>Столица Мэриленда: Аннаполис</a:t>
            </a:r>
          </a:p>
          <a:p>
            <a:r>
              <a:rPr lang="ru-RU" sz="2000" smtClean="0"/>
              <a:t>Самый крупный город: Балтимор</a:t>
            </a:r>
          </a:p>
          <a:p>
            <a:r>
              <a:rPr lang="ru-RU" sz="2000" smtClean="0"/>
              <a:t>Другие крупные города: Абердин, Буи, Колледж-Парк, Камберленд, Фредерик, Гейтерсберг, Гринбелт, Хейгерстаун, Лорел, Роквилл, Солсбери, Такома-Парк, Вестминстер, Оушен сити.</a:t>
            </a:r>
          </a:p>
          <a:p>
            <a:r>
              <a:rPr lang="ru-RU" sz="2000" smtClean="0"/>
              <a:t>Прозвища штата: Штат старой границы, Штат-кокард, Свободный штат.</a:t>
            </a:r>
          </a:p>
          <a:p>
            <a:r>
              <a:rPr lang="ru-RU" sz="2000" smtClean="0"/>
              <a:t>Девиз штата: Дела мужские, слова женские</a:t>
            </a:r>
          </a:p>
          <a:p>
            <a:r>
              <a:rPr lang="ru-RU" sz="2000" smtClean="0"/>
              <a:t>Почтовый индекс Мэриленда: MD</a:t>
            </a:r>
          </a:p>
          <a:p>
            <a:r>
              <a:rPr lang="ru-RU" sz="2000" smtClean="0"/>
              <a:t>Дата образования штата: 1788 год (7-й по порядку)</a:t>
            </a:r>
          </a:p>
          <a:p>
            <a:r>
              <a:rPr lang="ru-RU" sz="2000" smtClean="0"/>
              <a:t>Площадь: 32 тысяч кв.км. (42 место по стране.)</a:t>
            </a:r>
          </a:p>
          <a:p>
            <a:r>
              <a:rPr lang="ru-RU" sz="2000" smtClean="0"/>
              <a:t>Население: более 5 миллионов человек (19 место по стране).</a:t>
            </a:r>
          </a:p>
          <a:p>
            <a:pPr eaLnBrk="1" hangingPunct="1"/>
            <a:endParaRPr lang="ru-RU" sz="2000" smtClean="0"/>
          </a:p>
        </p:txBody>
      </p:sp>
      <p:sp>
        <p:nvSpPr>
          <p:cNvPr id="8806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Заголовок 1"/>
          <p:cNvSpPr>
            <a:spLocks noGrp="1"/>
          </p:cNvSpPr>
          <p:nvPr>
            <p:ph type="title"/>
          </p:nvPr>
        </p:nvSpPr>
        <p:spPr/>
        <p:txBody>
          <a:bodyPr/>
          <a:lstStyle/>
          <a:p>
            <a:pPr eaLnBrk="1" hangingPunct="1"/>
            <a:r>
              <a:rPr lang="ru-RU" smtClean="0"/>
              <a:t>Небраска</a:t>
            </a:r>
          </a:p>
        </p:txBody>
      </p:sp>
      <p:sp>
        <p:nvSpPr>
          <p:cNvPr id="89091" name="Содержимое 2"/>
          <p:cNvSpPr>
            <a:spLocks noGrp="1"/>
          </p:cNvSpPr>
          <p:nvPr>
            <p:ph idx="1"/>
          </p:nvPr>
        </p:nvSpPr>
        <p:spPr/>
        <p:txBody>
          <a:bodyPr/>
          <a:lstStyle/>
          <a:p>
            <a:r>
              <a:rPr lang="ru-RU" sz="2000" smtClean="0"/>
              <a:t>Официальное название: State of Nebraska</a:t>
            </a:r>
          </a:p>
          <a:p>
            <a:r>
              <a:rPr lang="ru-RU" sz="2000" smtClean="0"/>
              <a:t>Столица штата Небраска: Линкольн</a:t>
            </a:r>
          </a:p>
          <a:p>
            <a:r>
              <a:rPr lang="ru-RU" sz="2000" smtClean="0"/>
              <a:t>Самый крупный город: Омаха</a:t>
            </a:r>
          </a:p>
          <a:p>
            <a:r>
              <a:rPr lang="ru-RU" sz="2000" smtClean="0"/>
              <a:t>Другие крупные города: Аллайанс, Биатрис, Белвью, Колумбус, Фримонт, Гиринг, Гранд-Айленд, Хейстингс, Карни, Ла-Виста, Лексингтон, Мак-Кук, Норфолк, Норт-Платт, Папилион, Скотсблафф, Саут-Су-Сити, Йорк.</a:t>
            </a:r>
          </a:p>
          <a:p>
            <a:r>
              <a:rPr lang="ru-RU" sz="2000" smtClean="0"/>
              <a:t>Прозвища штата: штат сажающих деревья, штат черной воды.</a:t>
            </a:r>
          </a:p>
          <a:p>
            <a:r>
              <a:rPr lang="ru-RU" sz="2000" smtClean="0"/>
              <a:t>Девиз штата: Равенство перед законом</a:t>
            </a:r>
          </a:p>
          <a:p>
            <a:r>
              <a:rPr lang="ru-RU" sz="2000" smtClean="0"/>
              <a:t>Почтовый индекс штата Небраска: NE</a:t>
            </a:r>
          </a:p>
          <a:p>
            <a:r>
              <a:rPr lang="ru-RU" sz="2000" smtClean="0"/>
              <a:t>Дата образования штата: 1867 год (37-й по порядку)</a:t>
            </a:r>
          </a:p>
          <a:p>
            <a:r>
              <a:rPr lang="ru-RU" sz="2000" smtClean="0"/>
              <a:t>Площадь: 200 тысяч кв.км. (16 место по стране.)</a:t>
            </a:r>
          </a:p>
          <a:p>
            <a:r>
              <a:rPr lang="ru-RU" sz="2000" smtClean="0"/>
              <a:t>Население: более 1,7 миллионов человек (38 место по стране).</a:t>
            </a:r>
          </a:p>
          <a:p>
            <a:pPr eaLnBrk="1" hangingPunct="1"/>
            <a:endParaRPr lang="ru-RU" sz="2000" smtClean="0"/>
          </a:p>
        </p:txBody>
      </p:sp>
      <p:sp>
        <p:nvSpPr>
          <p:cNvPr id="8909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Заголовок 1"/>
          <p:cNvSpPr>
            <a:spLocks noGrp="1"/>
          </p:cNvSpPr>
          <p:nvPr>
            <p:ph type="title"/>
          </p:nvPr>
        </p:nvSpPr>
        <p:spPr/>
        <p:txBody>
          <a:bodyPr/>
          <a:lstStyle/>
          <a:p>
            <a:pPr eaLnBrk="1" hangingPunct="1"/>
            <a:r>
              <a:rPr lang="ru-RU" smtClean="0"/>
              <a:t>Невада</a:t>
            </a:r>
          </a:p>
        </p:txBody>
      </p:sp>
      <p:sp>
        <p:nvSpPr>
          <p:cNvPr id="90115" name="Содержимое 2"/>
          <p:cNvSpPr>
            <a:spLocks noGrp="1"/>
          </p:cNvSpPr>
          <p:nvPr>
            <p:ph idx="1"/>
          </p:nvPr>
        </p:nvSpPr>
        <p:spPr/>
        <p:txBody>
          <a:bodyPr/>
          <a:lstStyle/>
          <a:p>
            <a:r>
              <a:rPr lang="ru-RU" sz="2000" smtClean="0"/>
              <a:t>Официальное название: State of Nevada</a:t>
            </a:r>
          </a:p>
          <a:p>
            <a:r>
              <a:rPr lang="ru-RU" sz="2000" smtClean="0"/>
              <a:t>Столица штата: Карсон-Сити</a:t>
            </a:r>
          </a:p>
          <a:p>
            <a:r>
              <a:rPr lang="ru-RU" sz="2000" smtClean="0"/>
              <a:t>Самый крупный город: Лас-Вегас</a:t>
            </a:r>
          </a:p>
          <a:p>
            <a:r>
              <a:rPr lang="ru-RU" sz="2000" smtClean="0"/>
              <a:t>Другие крупные города: Хендерсон, Парадайз, Рино, Санрайз-Мэнер, Норт-Лас-Вегас, Спринг-Вэлли, Спаркс, Винчестер.</a:t>
            </a:r>
          </a:p>
          <a:p>
            <a:r>
              <a:rPr lang="ru-RU" sz="2000" smtClean="0"/>
              <a:t>Прозвища штата: Серебряный штат; Штат, рождённый в боях.</a:t>
            </a:r>
          </a:p>
          <a:p>
            <a:r>
              <a:rPr lang="ru-RU" sz="2000" smtClean="0"/>
              <a:t>Девиз штата: Всё за Свою Страну</a:t>
            </a:r>
          </a:p>
          <a:p>
            <a:r>
              <a:rPr lang="ru-RU" sz="2000" smtClean="0"/>
              <a:t>Почтовый индекс Невады: NV</a:t>
            </a:r>
          </a:p>
          <a:p>
            <a:r>
              <a:rPr lang="ru-RU" sz="2000" smtClean="0"/>
              <a:t>Дата образования штата: 1864 год (36-й по порядку)</a:t>
            </a:r>
          </a:p>
          <a:p>
            <a:r>
              <a:rPr lang="ru-RU" sz="2000" smtClean="0"/>
              <a:t>Площадь: 286 тысяч кв.км. (7 место по стране.)</a:t>
            </a:r>
          </a:p>
          <a:p>
            <a:r>
              <a:rPr lang="ru-RU" sz="2000" smtClean="0"/>
              <a:t>Население: более 2 миллиона человек (35 место по стране).</a:t>
            </a:r>
          </a:p>
          <a:p>
            <a:pPr eaLnBrk="1" hangingPunct="1"/>
            <a:endParaRPr lang="ru-RU" sz="2000" smtClean="0"/>
          </a:p>
        </p:txBody>
      </p:sp>
      <p:sp>
        <p:nvSpPr>
          <p:cNvPr id="9011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Заголовок 1"/>
          <p:cNvSpPr>
            <a:spLocks noGrp="1"/>
          </p:cNvSpPr>
          <p:nvPr>
            <p:ph type="title"/>
          </p:nvPr>
        </p:nvSpPr>
        <p:spPr/>
        <p:txBody>
          <a:bodyPr/>
          <a:lstStyle/>
          <a:p>
            <a:pPr eaLnBrk="1" hangingPunct="1"/>
            <a:r>
              <a:rPr lang="ru-RU" smtClean="0"/>
              <a:t>Нью-Гемпшир</a:t>
            </a:r>
          </a:p>
        </p:txBody>
      </p:sp>
      <p:sp>
        <p:nvSpPr>
          <p:cNvPr id="91139" name="Содержимое 2"/>
          <p:cNvSpPr>
            <a:spLocks noGrp="1"/>
          </p:cNvSpPr>
          <p:nvPr>
            <p:ph idx="1"/>
          </p:nvPr>
        </p:nvSpPr>
        <p:spPr/>
        <p:txBody>
          <a:bodyPr/>
          <a:lstStyle/>
          <a:p>
            <a:r>
              <a:rPr lang="ru-RU" sz="2000" smtClean="0"/>
              <a:t>Официальное название: State of New Hampshire</a:t>
            </a:r>
          </a:p>
          <a:p>
            <a:r>
              <a:rPr lang="ru-RU" sz="2000" smtClean="0"/>
              <a:t>Столица штата: Конкорд</a:t>
            </a:r>
          </a:p>
          <a:p>
            <a:r>
              <a:rPr lang="ru-RU" sz="2000" smtClean="0"/>
              <a:t>Самый крупный город: Манчестер</a:t>
            </a:r>
          </a:p>
          <a:p>
            <a:r>
              <a:rPr lang="ru-RU" sz="2000" smtClean="0"/>
              <a:t>Другие крупные города: Дерри, Довер, Мэрримек, Нэшуа, Рочестер.</a:t>
            </a:r>
          </a:p>
          <a:p>
            <a:r>
              <a:rPr lang="ru-RU" sz="2000" smtClean="0"/>
              <a:t>Прозвища штата: Гранитный штат</a:t>
            </a:r>
          </a:p>
          <a:p>
            <a:r>
              <a:rPr lang="ru-RU" sz="2000" smtClean="0"/>
              <a:t>Девиз штата: Живи свободным</a:t>
            </a:r>
          </a:p>
          <a:p>
            <a:r>
              <a:rPr lang="ru-RU" sz="2000" smtClean="0"/>
              <a:t>Почтовый индекс Нью-Гэмпшира: NH</a:t>
            </a:r>
          </a:p>
          <a:p>
            <a:r>
              <a:rPr lang="ru-RU" sz="2000" smtClean="0"/>
              <a:t>Дата образования штата: 1788 год (9-й по порядку)</a:t>
            </a:r>
          </a:p>
          <a:p>
            <a:r>
              <a:rPr lang="ru-RU" sz="2000" smtClean="0"/>
              <a:t>Площадь: 24,2 тысяч кв.км. (46 место по стране.)</a:t>
            </a:r>
          </a:p>
          <a:p>
            <a:r>
              <a:rPr lang="ru-RU" sz="2000" smtClean="0"/>
              <a:t>Население: более 1,2 миллиона человек (41 место по стране).</a:t>
            </a:r>
          </a:p>
          <a:p>
            <a:pPr eaLnBrk="1" hangingPunct="1"/>
            <a:endParaRPr lang="ru-RU" sz="2000" smtClean="0"/>
          </a:p>
        </p:txBody>
      </p:sp>
      <p:sp>
        <p:nvSpPr>
          <p:cNvPr id="9114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smtClean="0"/>
              <a:t>Президент США</a:t>
            </a:r>
          </a:p>
        </p:txBody>
      </p:sp>
      <p:sp>
        <p:nvSpPr>
          <p:cNvPr id="9219"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
        <p:nvSpPr>
          <p:cNvPr id="9220" name="TextBox 4"/>
          <p:cNvSpPr txBox="1">
            <a:spLocks noChangeArrowheads="1"/>
          </p:cNvSpPr>
          <p:nvPr/>
        </p:nvSpPr>
        <p:spPr bwMode="auto">
          <a:xfrm>
            <a:off x="857250" y="1714500"/>
            <a:ext cx="7429500" cy="3970338"/>
          </a:xfrm>
          <a:prstGeom prst="rect">
            <a:avLst/>
          </a:prstGeom>
          <a:noFill/>
          <a:ln w="9525">
            <a:noFill/>
            <a:miter lim="800000"/>
            <a:headEnd/>
            <a:tailEnd/>
          </a:ln>
        </p:spPr>
        <p:txBody>
          <a:bodyPr>
            <a:spAutoFit/>
          </a:bodyPr>
          <a:lstStyle/>
          <a:p>
            <a:r>
              <a:rPr lang="ru-RU" b="1">
                <a:hlinkClick r:id="rId4" action="ppaction://hlinksldjump"/>
              </a:rPr>
              <a:t>Президент США</a:t>
            </a:r>
            <a:r>
              <a:rPr lang="ru-RU"/>
              <a:t> — глава исполнительной власти США с функциями главы государства и главнокомандующий Армии и Флота. Имеет право вето на законопроекты (билли), принятые Конгрессом США. Должность введена Конституцией США, принятой Конституционным конвентом (собранием) в 1787 году. Первым президентом США стал в 1789 году Джордж Вашингтон. До его вступления в должность название «президент» использовалось в сочетании «президент Континентального конгресса» — председатель съезда представителей колоний, на котором была принята Декларация о независимости.</a:t>
            </a:r>
          </a:p>
          <a:p>
            <a:r>
              <a:rPr lang="ru-RU"/>
              <a:t>Действующий президент США — </a:t>
            </a:r>
            <a:r>
              <a:rPr lang="ru-RU">
                <a:hlinkClick r:id="rId4" action="ppaction://hlinksldjump"/>
              </a:rPr>
              <a:t>Барак Обама</a:t>
            </a:r>
            <a:r>
              <a:rPr lang="ru-RU"/>
              <a:t>. Официально 44-й президент США вступил в должность 20 января 2009 года.</a:t>
            </a:r>
          </a:p>
          <a:p>
            <a:endParaRPr lang="ru-RU"/>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Заголовок 1"/>
          <p:cNvSpPr>
            <a:spLocks noGrp="1"/>
          </p:cNvSpPr>
          <p:nvPr>
            <p:ph type="title"/>
          </p:nvPr>
        </p:nvSpPr>
        <p:spPr>
          <a:xfrm>
            <a:off x="457200" y="71438"/>
            <a:ext cx="8229600" cy="1143000"/>
          </a:xfrm>
        </p:spPr>
        <p:txBody>
          <a:bodyPr/>
          <a:lstStyle/>
          <a:p>
            <a:pPr eaLnBrk="1" hangingPunct="1"/>
            <a:r>
              <a:rPr lang="ru-RU" smtClean="0"/>
              <a:t>Нью-Джерси</a:t>
            </a:r>
          </a:p>
        </p:txBody>
      </p:sp>
      <p:sp>
        <p:nvSpPr>
          <p:cNvPr id="92163" name="Содержимое 2"/>
          <p:cNvSpPr>
            <a:spLocks noGrp="1"/>
          </p:cNvSpPr>
          <p:nvPr>
            <p:ph idx="1"/>
          </p:nvPr>
        </p:nvSpPr>
        <p:spPr>
          <a:xfrm>
            <a:off x="457200" y="1143000"/>
            <a:ext cx="8229600" cy="4525963"/>
          </a:xfrm>
        </p:spPr>
        <p:txBody>
          <a:bodyPr/>
          <a:lstStyle/>
          <a:p>
            <a:r>
              <a:rPr lang="ru-RU" sz="2000" smtClean="0"/>
              <a:t>Официальное название: State of New Jersey</a:t>
            </a:r>
          </a:p>
          <a:p>
            <a:r>
              <a:rPr lang="ru-RU" sz="2000" smtClean="0"/>
              <a:t>Столица штата: Трентон</a:t>
            </a:r>
          </a:p>
          <a:p>
            <a:r>
              <a:rPr lang="ru-RU" sz="2000" smtClean="0"/>
              <a:t>Самый крупный город: Ньюарк</a:t>
            </a:r>
          </a:p>
          <a:p>
            <a:r>
              <a:rPr lang="ru-RU" sz="2000" smtClean="0"/>
              <a:t>Другие крупные города: Атлантик-Сити, Байонн, Камден, Черри-Хилл, Клифтон, Ист-Оранж, Эдисон, Элизабет, Хакенсак, Хобокен, Джерси-Сити, Линден, Лонг-Бранч, Мидлтаун, Нью-Брансуик, Пассеик, Патерсон, Перт-Эмбой, Плэйнфилд, Принстон, Томс-Ривер, Юнион-Сити, Вайнленд.</a:t>
            </a:r>
          </a:p>
          <a:p>
            <a:r>
              <a:rPr lang="ru-RU" sz="2000" smtClean="0"/>
              <a:t>Прозвища штата: Штат садов.</a:t>
            </a:r>
          </a:p>
          <a:p>
            <a:r>
              <a:rPr lang="ru-RU" sz="2000" smtClean="0"/>
              <a:t>Девиз штата: Свобода и процветание</a:t>
            </a:r>
          </a:p>
          <a:p>
            <a:r>
              <a:rPr lang="ru-RU" sz="2000" smtClean="0"/>
              <a:t>Почтовый индекс Нью-Джерси: NJ</a:t>
            </a:r>
          </a:p>
          <a:p>
            <a:r>
              <a:rPr lang="ru-RU" sz="2000" smtClean="0"/>
              <a:t>Дата образования штата: 1787 год (3-й по порядку)</a:t>
            </a:r>
          </a:p>
          <a:p>
            <a:r>
              <a:rPr lang="ru-RU" sz="2000" smtClean="0"/>
              <a:t>Площадь: 22,6 тысяч кв.км. (47 место по стране.)</a:t>
            </a:r>
          </a:p>
          <a:p>
            <a:r>
              <a:rPr lang="ru-RU" sz="2000" smtClean="0"/>
              <a:t>Население: более 8,5 миллиона человек (9 место по стране).</a:t>
            </a:r>
          </a:p>
          <a:p>
            <a:pPr eaLnBrk="1" hangingPunct="1"/>
            <a:endParaRPr lang="ru-RU" sz="2000" smtClean="0"/>
          </a:p>
        </p:txBody>
      </p:sp>
      <p:sp>
        <p:nvSpPr>
          <p:cNvPr id="9216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Заголовок 1"/>
          <p:cNvSpPr>
            <a:spLocks noGrp="1"/>
          </p:cNvSpPr>
          <p:nvPr>
            <p:ph type="title"/>
          </p:nvPr>
        </p:nvSpPr>
        <p:spPr/>
        <p:txBody>
          <a:bodyPr/>
          <a:lstStyle/>
          <a:p>
            <a:pPr eaLnBrk="1" hangingPunct="1"/>
            <a:r>
              <a:rPr lang="ru-RU" smtClean="0"/>
              <a:t>Нью-Йорк</a:t>
            </a:r>
          </a:p>
        </p:txBody>
      </p:sp>
      <p:sp>
        <p:nvSpPr>
          <p:cNvPr id="93187" name="Содержимое 2"/>
          <p:cNvSpPr>
            <a:spLocks noGrp="1"/>
          </p:cNvSpPr>
          <p:nvPr>
            <p:ph idx="1"/>
          </p:nvPr>
        </p:nvSpPr>
        <p:spPr/>
        <p:txBody>
          <a:bodyPr/>
          <a:lstStyle/>
          <a:p>
            <a:r>
              <a:rPr lang="ru-RU" sz="2000" smtClean="0"/>
              <a:t>Официальное название: State of New York</a:t>
            </a:r>
          </a:p>
          <a:p>
            <a:r>
              <a:rPr lang="ru-RU" sz="2000" smtClean="0"/>
              <a:t>Столица штата: Олбани</a:t>
            </a:r>
          </a:p>
          <a:p>
            <a:r>
              <a:rPr lang="ru-RU" sz="2000" smtClean="0"/>
              <a:t>Самый крупный город: Нью-Йорк</a:t>
            </a:r>
          </a:p>
          <a:p>
            <a:r>
              <a:rPr lang="ru-RU" sz="2000" smtClean="0"/>
              <a:t>Другие крупные города: Буффало, Йонкерс, Сиракьюс (Сиракузы), Нью-Рошель, Маунт-Вернон, Скенектади, Ютика, Ниагара-Фоллс.</a:t>
            </a:r>
          </a:p>
          <a:p>
            <a:r>
              <a:rPr lang="ru-RU" sz="2000" smtClean="0"/>
              <a:t>Прозвища штата: Имперский штат.</a:t>
            </a:r>
          </a:p>
          <a:p>
            <a:r>
              <a:rPr lang="ru-RU" sz="2000" smtClean="0"/>
              <a:t>Девиз штата: Всегда ввысь</a:t>
            </a:r>
          </a:p>
          <a:p>
            <a:r>
              <a:rPr lang="ru-RU" sz="2000" smtClean="0"/>
              <a:t>Почтовый индекс Нью-Йорка: NY</a:t>
            </a:r>
          </a:p>
          <a:p>
            <a:r>
              <a:rPr lang="ru-RU" sz="2000" smtClean="0"/>
              <a:t>Дата образования штата: 1788 год (11-й по порядку)</a:t>
            </a:r>
          </a:p>
          <a:p>
            <a:r>
              <a:rPr lang="ru-RU" sz="2000" smtClean="0"/>
              <a:t>Площадь: 141,2 тысяч кв.км. (27 место по стране.)</a:t>
            </a:r>
          </a:p>
          <a:p>
            <a:r>
              <a:rPr lang="ru-RU" sz="2000" smtClean="0"/>
              <a:t>Население: более 19,5 миллиона человек (3 место по стране).</a:t>
            </a:r>
          </a:p>
          <a:p>
            <a:pPr eaLnBrk="1" hangingPunct="1"/>
            <a:endParaRPr lang="ru-RU" sz="2000" smtClean="0"/>
          </a:p>
        </p:txBody>
      </p:sp>
      <p:sp>
        <p:nvSpPr>
          <p:cNvPr id="9318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Заголовок 1"/>
          <p:cNvSpPr>
            <a:spLocks noGrp="1"/>
          </p:cNvSpPr>
          <p:nvPr>
            <p:ph type="title"/>
          </p:nvPr>
        </p:nvSpPr>
        <p:spPr/>
        <p:txBody>
          <a:bodyPr/>
          <a:lstStyle/>
          <a:p>
            <a:pPr eaLnBrk="1" hangingPunct="1"/>
            <a:r>
              <a:rPr lang="ru-RU" smtClean="0"/>
              <a:t>Нью-Мексико</a:t>
            </a:r>
          </a:p>
        </p:txBody>
      </p:sp>
      <p:sp>
        <p:nvSpPr>
          <p:cNvPr id="94211" name="Содержимое 2"/>
          <p:cNvSpPr>
            <a:spLocks noGrp="1"/>
          </p:cNvSpPr>
          <p:nvPr>
            <p:ph idx="1"/>
          </p:nvPr>
        </p:nvSpPr>
        <p:spPr/>
        <p:txBody>
          <a:bodyPr/>
          <a:lstStyle/>
          <a:p>
            <a:r>
              <a:rPr lang="ru-RU" sz="2000" smtClean="0"/>
              <a:t>Официальное название</a:t>
            </a:r>
            <a:r>
              <a:rPr lang="en-US" sz="2000" smtClean="0"/>
              <a:t>: State of New Mexico</a:t>
            </a:r>
            <a:endParaRPr lang="ru-RU" sz="2000" smtClean="0"/>
          </a:p>
          <a:p>
            <a:r>
              <a:rPr lang="ru-RU" sz="2000" smtClean="0"/>
              <a:t>Столица штата: Санта-Фе</a:t>
            </a:r>
          </a:p>
          <a:p>
            <a:r>
              <a:rPr lang="ru-RU" sz="2000" smtClean="0"/>
              <a:t>Самый крупный город: Альбукерке</a:t>
            </a:r>
          </a:p>
          <a:p>
            <a:r>
              <a:rPr lang="ru-RU" sz="2000" smtClean="0"/>
              <a:t>Другие крупные города: Лас-Крусес, Розуэлл, Фармингтон, Рио-Ранчо, Саут-Вэлли, Аламогордо, Кловис, Хоббс, Карлсбад, Лос-Аламос, Лас-Вегас.</a:t>
            </a:r>
          </a:p>
          <a:p>
            <a:r>
              <a:rPr lang="ru-RU" sz="2000" smtClean="0"/>
              <a:t>Прозвища штата: Земля очарования.</a:t>
            </a:r>
          </a:p>
          <a:p>
            <a:r>
              <a:rPr lang="ru-RU" sz="2000" smtClean="0"/>
              <a:t>Девиз штата: Растет на ходу</a:t>
            </a:r>
          </a:p>
          <a:p>
            <a:r>
              <a:rPr lang="ru-RU" sz="2000" smtClean="0"/>
              <a:t>Почтовый индекс Нью-Мексико: NM</a:t>
            </a:r>
          </a:p>
          <a:p>
            <a:r>
              <a:rPr lang="ru-RU" sz="2000" smtClean="0"/>
              <a:t>Дата образования штата: 1912 год (47-й по порядку)</a:t>
            </a:r>
          </a:p>
          <a:p>
            <a:r>
              <a:rPr lang="ru-RU" sz="2000" smtClean="0"/>
              <a:t>Площадь: 315,2 тысячи кв.км. (5 место по стране.)</a:t>
            </a:r>
          </a:p>
          <a:p>
            <a:r>
              <a:rPr lang="ru-RU" sz="2000" smtClean="0"/>
              <a:t>Население: более 1,8 миллиона человек (36 место по стране).</a:t>
            </a:r>
          </a:p>
          <a:p>
            <a:pPr eaLnBrk="1" hangingPunct="1"/>
            <a:endParaRPr lang="ru-RU" sz="2000" smtClean="0"/>
          </a:p>
        </p:txBody>
      </p:sp>
      <p:sp>
        <p:nvSpPr>
          <p:cNvPr id="9421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Заголовок 1"/>
          <p:cNvSpPr>
            <a:spLocks noGrp="1"/>
          </p:cNvSpPr>
          <p:nvPr>
            <p:ph type="title"/>
          </p:nvPr>
        </p:nvSpPr>
        <p:spPr/>
        <p:txBody>
          <a:bodyPr/>
          <a:lstStyle/>
          <a:p>
            <a:pPr eaLnBrk="1" hangingPunct="1"/>
            <a:r>
              <a:rPr lang="ru-RU" smtClean="0"/>
              <a:t>Огайо</a:t>
            </a:r>
          </a:p>
        </p:txBody>
      </p:sp>
      <p:sp>
        <p:nvSpPr>
          <p:cNvPr id="95235" name="Содержимое 2"/>
          <p:cNvSpPr>
            <a:spLocks noGrp="1"/>
          </p:cNvSpPr>
          <p:nvPr>
            <p:ph idx="1"/>
          </p:nvPr>
        </p:nvSpPr>
        <p:spPr/>
        <p:txBody>
          <a:bodyPr/>
          <a:lstStyle/>
          <a:p>
            <a:r>
              <a:rPr lang="ru-RU" sz="2000" smtClean="0"/>
              <a:t>Официальное название: State of Ohio</a:t>
            </a:r>
          </a:p>
          <a:p>
            <a:r>
              <a:rPr lang="ru-RU" sz="2000" smtClean="0"/>
              <a:t>Столица штата: Колумбус</a:t>
            </a:r>
          </a:p>
          <a:p>
            <a:r>
              <a:rPr lang="ru-RU" sz="2000" smtClean="0"/>
              <a:t>Самый крупный город: Колумбус</a:t>
            </a:r>
          </a:p>
          <a:p>
            <a:r>
              <a:rPr lang="ru-RU" sz="2000" smtClean="0"/>
              <a:t>Другие крупные города: Кливленд, Цинциннати, Толедо, Акрон, Дейтон, Янгстаун, Парма, Кантон, Лорейн.</a:t>
            </a:r>
          </a:p>
          <a:p>
            <a:r>
              <a:rPr lang="ru-RU" sz="2000" smtClean="0"/>
              <a:t>Прозвища штата: Штат конского каштана</a:t>
            </a:r>
          </a:p>
          <a:p>
            <a:r>
              <a:rPr lang="ru-RU" sz="2000" smtClean="0"/>
              <a:t>Девиз штата: С Божьей помощью всё возможно</a:t>
            </a:r>
          </a:p>
          <a:p>
            <a:r>
              <a:rPr lang="ru-RU" sz="2000" smtClean="0"/>
              <a:t>Почтовый индекс Огайо: OH</a:t>
            </a:r>
          </a:p>
          <a:p>
            <a:r>
              <a:rPr lang="ru-RU" sz="2000" smtClean="0"/>
              <a:t>Дата образования штата: 1803 год (17-й по порядку)</a:t>
            </a:r>
          </a:p>
          <a:p>
            <a:r>
              <a:rPr lang="ru-RU" sz="2000" smtClean="0"/>
              <a:t>Площадь: 116 тысяч кв.км. (34 место по стране.)</a:t>
            </a:r>
          </a:p>
          <a:p>
            <a:r>
              <a:rPr lang="ru-RU" sz="2000" smtClean="0"/>
              <a:t>Население: более 11,5 миллионов человек (7 место по стране).</a:t>
            </a:r>
          </a:p>
          <a:p>
            <a:pPr eaLnBrk="1" hangingPunct="1"/>
            <a:endParaRPr lang="ru-RU" sz="2000" smtClean="0"/>
          </a:p>
        </p:txBody>
      </p:sp>
      <p:sp>
        <p:nvSpPr>
          <p:cNvPr id="9523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Заголовок 1"/>
          <p:cNvSpPr>
            <a:spLocks noGrp="1"/>
          </p:cNvSpPr>
          <p:nvPr>
            <p:ph type="title"/>
          </p:nvPr>
        </p:nvSpPr>
        <p:spPr/>
        <p:txBody>
          <a:bodyPr/>
          <a:lstStyle/>
          <a:p>
            <a:pPr eaLnBrk="1" hangingPunct="1"/>
            <a:r>
              <a:rPr lang="ru-RU" smtClean="0"/>
              <a:t>Оклахома</a:t>
            </a:r>
          </a:p>
        </p:txBody>
      </p:sp>
      <p:sp>
        <p:nvSpPr>
          <p:cNvPr id="96259" name="Содержимое 2"/>
          <p:cNvSpPr>
            <a:spLocks noGrp="1"/>
          </p:cNvSpPr>
          <p:nvPr>
            <p:ph idx="1"/>
          </p:nvPr>
        </p:nvSpPr>
        <p:spPr/>
        <p:txBody>
          <a:bodyPr/>
          <a:lstStyle/>
          <a:p>
            <a:r>
              <a:rPr lang="ru-RU" sz="2000" smtClean="0"/>
              <a:t>Официальное название: State of Oklahoma</a:t>
            </a:r>
          </a:p>
          <a:p>
            <a:r>
              <a:rPr lang="ru-RU" sz="2000" smtClean="0"/>
              <a:t>Столица штата: Оклахома-Сити</a:t>
            </a:r>
          </a:p>
          <a:p>
            <a:r>
              <a:rPr lang="ru-RU" sz="2000" smtClean="0"/>
              <a:t>Самый крупный город: Оклахома-сити</a:t>
            </a:r>
          </a:p>
          <a:p>
            <a:r>
              <a:rPr lang="ru-RU" sz="2000" smtClean="0"/>
              <a:t>Другие крупные города: Талса, Норман, Лотон, Брокен-Эрроу, Эдмонт, Мидуэст-Сити, Инид, Мур, Стиллуотер.</a:t>
            </a:r>
          </a:p>
          <a:p>
            <a:r>
              <a:rPr lang="ru-RU" sz="2000" smtClean="0"/>
              <a:t>Прозвища штата: Быстрый штат, Штат торопыг, Штат землезахватчиков.</a:t>
            </a:r>
          </a:p>
          <a:p>
            <a:r>
              <a:rPr lang="ru-RU" sz="2000" smtClean="0"/>
              <a:t>Девиз штата: Труд преодолевает всё</a:t>
            </a:r>
          </a:p>
          <a:p>
            <a:r>
              <a:rPr lang="ru-RU" sz="2000" smtClean="0"/>
              <a:t>Почтовый индекс Оклахомы: OK</a:t>
            </a:r>
          </a:p>
          <a:p>
            <a:r>
              <a:rPr lang="ru-RU" sz="2000" smtClean="0"/>
              <a:t>Дата образования штата: 1907 год (46-й по порядку)</a:t>
            </a:r>
          </a:p>
          <a:p>
            <a:r>
              <a:rPr lang="ru-RU" sz="2000" smtClean="0"/>
              <a:t>Площадь: 181 тысяча кв.км. (20 место по стране.)</a:t>
            </a:r>
          </a:p>
          <a:p>
            <a:r>
              <a:rPr lang="ru-RU" sz="2000" smtClean="0"/>
              <a:t>Население: более 3,5 тысячи человек (27 место по стране).</a:t>
            </a:r>
          </a:p>
          <a:p>
            <a:pPr eaLnBrk="1" hangingPunct="1"/>
            <a:endParaRPr lang="ru-RU" sz="2000" smtClean="0"/>
          </a:p>
        </p:txBody>
      </p:sp>
      <p:sp>
        <p:nvSpPr>
          <p:cNvPr id="9626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Заголовок 1"/>
          <p:cNvSpPr>
            <a:spLocks noGrp="1"/>
          </p:cNvSpPr>
          <p:nvPr>
            <p:ph type="title"/>
          </p:nvPr>
        </p:nvSpPr>
        <p:spPr/>
        <p:txBody>
          <a:bodyPr/>
          <a:lstStyle/>
          <a:p>
            <a:pPr eaLnBrk="1" hangingPunct="1"/>
            <a:r>
              <a:rPr lang="ru-RU" smtClean="0"/>
              <a:t>Пенсильвания</a:t>
            </a:r>
          </a:p>
        </p:txBody>
      </p:sp>
      <p:sp>
        <p:nvSpPr>
          <p:cNvPr id="97283" name="Содержимое 2"/>
          <p:cNvSpPr>
            <a:spLocks noGrp="1"/>
          </p:cNvSpPr>
          <p:nvPr>
            <p:ph idx="1"/>
          </p:nvPr>
        </p:nvSpPr>
        <p:spPr/>
        <p:txBody>
          <a:bodyPr/>
          <a:lstStyle/>
          <a:p>
            <a:r>
              <a:rPr lang="ru-RU" sz="2000" smtClean="0"/>
              <a:t>Официальное название: Commonwealth of Pennsylvania</a:t>
            </a:r>
          </a:p>
          <a:p>
            <a:r>
              <a:rPr lang="ru-RU" sz="2000" smtClean="0"/>
              <a:t>Столица Пенсильвании: Гаррисберг</a:t>
            </a:r>
          </a:p>
          <a:p>
            <a:r>
              <a:rPr lang="ru-RU" sz="2000" smtClean="0"/>
              <a:t>Самый крупный город: Филадельфия</a:t>
            </a:r>
          </a:p>
          <a:p>
            <a:r>
              <a:rPr lang="ru-RU" sz="2000" smtClean="0"/>
              <a:t>Другие крупные города: Питтсбург, Аллентаун, Эри, Рединг, Скрентон, Бетлехем, Ланкастер, Алтуна, Гаррисберг.</a:t>
            </a:r>
          </a:p>
          <a:p>
            <a:r>
              <a:rPr lang="ru-RU" sz="2000" smtClean="0"/>
              <a:t>Прозвища штата: штат замкового камня, квакерский штат.</a:t>
            </a:r>
          </a:p>
          <a:p>
            <a:r>
              <a:rPr lang="ru-RU" sz="2000" smtClean="0"/>
              <a:t>Девиз штата: Америка начинается здесь</a:t>
            </a:r>
          </a:p>
          <a:p>
            <a:r>
              <a:rPr lang="ru-RU" sz="2000" smtClean="0"/>
              <a:t>Дата образования штата: 1787 год (2-й по порядку)</a:t>
            </a:r>
          </a:p>
          <a:p>
            <a:r>
              <a:rPr lang="ru-RU" sz="2000" smtClean="0"/>
              <a:t>Площадь: 119 тысяч кв.км. (33 место по стране).</a:t>
            </a:r>
          </a:p>
          <a:p>
            <a:r>
              <a:rPr lang="ru-RU" sz="2000" smtClean="0"/>
              <a:t>Население: более 12 миллионов человек (6 место по стране).</a:t>
            </a:r>
          </a:p>
          <a:p>
            <a:pPr eaLnBrk="1" hangingPunct="1"/>
            <a:endParaRPr lang="ru-RU" sz="2000" smtClean="0"/>
          </a:p>
        </p:txBody>
      </p:sp>
      <p:sp>
        <p:nvSpPr>
          <p:cNvPr id="97284"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Заголовок 1"/>
          <p:cNvSpPr>
            <a:spLocks noGrp="1"/>
          </p:cNvSpPr>
          <p:nvPr>
            <p:ph type="title"/>
          </p:nvPr>
        </p:nvSpPr>
        <p:spPr/>
        <p:txBody>
          <a:bodyPr/>
          <a:lstStyle/>
          <a:p>
            <a:pPr eaLnBrk="1" hangingPunct="1"/>
            <a:r>
              <a:rPr lang="ru-RU" smtClean="0"/>
              <a:t>Северная Дакота</a:t>
            </a:r>
          </a:p>
        </p:txBody>
      </p:sp>
      <p:sp>
        <p:nvSpPr>
          <p:cNvPr id="98307" name="Содержимое 2"/>
          <p:cNvSpPr>
            <a:spLocks noGrp="1"/>
          </p:cNvSpPr>
          <p:nvPr>
            <p:ph idx="1"/>
          </p:nvPr>
        </p:nvSpPr>
        <p:spPr/>
        <p:txBody>
          <a:bodyPr/>
          <a:lstStyle/>
          <a:p>
            <a:r>
              <a:rPr lang="ru-RU" sz="2000" smtClean="0"/>
              <a:t>Официальное название: State of North Dakota</a:t>
            </a:r>
          </a:p>
          <a:p>
            <a:r>
              <a:rPr lang="ru-RU" sz="2000" smtClean="0"/>
              <a:t>Столица Мэна: Бисмарк</a:t>
            </a:r>
          </a:p>
          <a:p>
            <a:r>
              <a:rPr lang="ru-RU" sz="2000" smtClean="0"/>
              <a:t>Самый крупный город: Фарго</a:t>
            </a:r>
          </a:p>
          <a:p>
            <a:r>
              <a:rPr lang="ru-RU" sz="2000" smtClean="0"/>
              <a:t>Другие крупные города: Гранд-Форкс, Майнот, Мандан, Дикинсон, Джеймстаун, Вест-Фарго, Уиллистон, Уопетон, Девилс-Лейк, Валли-Сити</a:t>
            </a:r>
          </a:p>
          <a:p>
            <a:r>
              <a:rPr lang="ru-RU" sz="2000" smtClean="0"/>
              <a:t>Прозвища штата: Штат земляной белки, Штат индейцев сиу</a:t>
            </a:r>
          </a:p>
          <a:p>
            <a:r>
              <a:rPr lang="ru-RU" sz="2000" smtClean="0"/>
              <a:t>Девиз штата: Свобода и союз, сейчас и навсегда, единый и неделимый</a:t>
            </a:r>
          </a:p>
          <a:p>
            <a:r>
              <a:rPr lang="ru-RU" sz="2000" smtClean="0"/>
              <a:t>Почтовый индекс Северной Дакоты: ND</a:t>
            </a:r>
          </a:p>
          <a:p>
            <a:r>
              <a:rPr lang="ru-RU" sz="2000" smtClean="0"/>
              <a:t>Дата образования штата: 1889 год (39-й по порядку)</a:t>
            </a:r>
          </a:p>
          <a:p>
            <a:r>
              <a:rPr lang="ru-RU" sz="2000" smtClean="0"/>
              <a:t>Площадь: 183 тысяч кв.км. (19 место по стране.)</a:t>
            </a:r>
          </a:p>
          <a:p>
            <a:r>
              <a:rPr lang="ru-RU" sz="2000" smtClean="0"/>
              <a:t>Население: более 630 тысяч человек (47 место по стране).</a:t>
            </a:r>
          </a:p>
          <a:p>
            <a:pPr eaLnBrk="1" hangingPunct="1"/>
            <a:endParaRPr lang="ru-RU" sz="2000" smtClean="0"/>
          </a:p>
        </p:txBody>
      </p:sp>
      <p:sp>
        <p:nvSpPr>
          <p:cNvPr id="98308"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Заголовок 1"/>
          <p:cNvSpPr>
            <a:spLocks noGrp="1"/>
          </p:cNvSpPr>
          <p:nvPr>
            <p:ph type="title"/>
          </p:nvPr>
        </p:nvSpPr>
        <p:spPr/>
        <p:txBody>
          <a:bodyPr/>
          <a:lstStyle/>
          <a:p>
            <a:pPr eaLnBrk="1" hangingPunct="1"/>
            <a:r>
              <a:rPr lang="ru-RU" smtClean="0"/>
              <a:t>Северная Каролина</a:t>
            </a:r>
          </a:p>
        </p:txBody>
      </p:sp>
      <p:sp>
        <p:nvSpPr>
          <p:cNvPr id="99331" name="Содержимое 2"/>
          <p:cNvSpPr>
            <a:spLocks noGrp="1"/>
          </p:cNvSpPr>
          <p:nvPr>
            <p:ph idx="1"/>
          </p:nvPr>
        </p:nvSpPr>
        <p:spPr/>
        <p:txBody>
          <a:bodyPr/>
          <a:lstStyle/>
          <a:p>
            <a:r>
              <a:rPr lang="ru-RU" sz="2000" smtClean="0"/>
              <a:t>Официальное название: State of North Carolina</a:t>
            </a:r>
          </a:p>
          <a:p>
            <a:r>
              <a:rPr lang="ru-RU" sz="2000" smtClean="0"/>
              <a:t>Столица Северной Каролины: Роли</a:t>
            </a:r>
          </a:p>
          <a:p>
            <a:r>
              <a:rPr lang="ru-RU" sz="2000" smtClean="0"/>
              <a:t>Самый крупный город: Шарлотт</a:t>
            </a:r>
          </a:p>
          <a:p>
            <a:r>
              <a:rPr lang="ru-RU" sz="2000" smtClean="0"/>
              <a:t>Другие крупные города: Ашвилл, Кэри, Шарлотт, Дарем, Фейетвилл, Гастония, Гринсборо, Гринвилл, Хикори, Хай-Пойнт, Джэксонвилл, Роли, Уилмингтон, Уинстон-Сейлем</a:t>
            </a:r>
          </a:p>
          <a:p>
            <a:r>
              <a:rPr lang="ru-RU" sz="2000" smtClean="0"/>
              <a:t>Прозвища штата: Штат дегтярников.</a:t>
            </a:r>
          </a:p>
          <a:p>
            <a:r>
              <a:rPr lang="ru-RU" sz="2000" smtClean="0"/>
              <a:t>Девиз штата: Лучше быть, чем казаться</a:t>
            </a:r>
          </a:p>
          <a:p>
            <a:r>
              <a:rPr lang="ru-RU" sz="2000" smtClean="0"/>
              <a:t>Почтовый индекс Северной Каролины: NC</a:t>
            </a:r>
          </a:p>
          <a:p>
            <a:r>
              <a:rPr lang="ru-RU" sz="2000" smtClean="0"/>
              <a:t>Дата образования штата: 1789 год (12-й по порядку)</a:t>
            </a:r>
          </a:p>
          <a:p>
            <a:r>
              <a:rPr lang="ru-RU" sz="2000" smtClean="0"/>
              <a:t>Площадь: 139 тысяч кв.км. (28 место по стране.)</a:t>
            </a:r>
          </a:p>
          <a:p>
            <a:r>
              <a:rPr lang="ru-RU" sz="2000" smtClean="0"/>
              <a:t>Население: более 8 миллионов человек (11 место по стране).</a:t>
            </a:r>
          </a:p>
          <a:p>
            <a:pPr eaLnBrk="1" hangingPunct="1"/>
            <a:endParaRPr lang="ru-RU" sz="2000" smtClean="0"/>
          </a:p>
        </p:txBody>
      </p:sp>
      <p:sp>
        <p:nvSpPr>
          <p:cNvPr id="99332"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Заголовок 1"/>
          <p:cNvSpPr>
            <a:spLocks noGrp="1"/>
          </p:cNvSpPr>
          <p:nvPr>
            <p:ph type="title"/>
          </p:nvPr>
        </p:nvSpPr>
        <p:spPr/>
        <p:txBody>
          <a:bodyPr/>
          <a:lstStyle/>
          <a:p>
            <a:pPr eaLnBrk="1" hangingPunct="1"/>
            <a:r>
              <a:rPr lang="ru-RU" smtClean="0"/>
              <a:t>Теннесси</a:t>
            </a:r>
          </a:p>
        </p:txBody>
      </p:sp>
      <p:sp>
        <p:nvSpPr>
          <p:cNvPr id="100355" name="Содержимое 2"/>
          <p:cNvSpPr>
            <a:spLocks noGrp="1"/>
          </p:cNvSpPr>
          <p:nvPr>
            <p:ph idx="1"/>
          </p:nvPr>
        </p:nvSpPr>
        <p:spPr/>
        <p:txBody>
          <a:bodyPr/>
          <a:lstStyle/>
          <a:p>
            <a:r>
              <a:rPr lang="ru-RU" sz="2000" smtClean="0"/>
              <a:t>Официальное название: State of Tennessee</a:t>
            </a:r>
          </a:p>
          <a:p>
            <a:r>
              <a:rPr lang="ru-RU" sz="2000" smtClean="0"/>
              <a:t>Столица штата Небраска: Нэшвилл</a:t>
            </a:r>
          </a:p>
          <a:p>
            <a:r>
              <a:rPr lang="ru-RU" sz="2000" smtClean="0"/>
              <a:t>Самый крупный город: Мемфис</a:t>
            </a:r>
          </a:p>
          <a:p>
            <a:r>
              <a:rPr lang="ru-RU" sz="2000" smtClean="0"/>
              <a:t>Другие крупные города: Бристол, Джексон, Джонсон-Сити, Кингспорт, Кларксвилл, Мерфрисборо, Ноксвилл, Чаттануга.</a:t>
            </a:r>
          </a:p>
          <a:p>
            <a:r>
              <a:rPr lang="ru-RU" sz="2000" smtClean="0"/>
              <a:t>Прозвища штата: Добровольческий штат, штат Большой излучины.</a:t>
            </a:r>
          </a:p>
          <a:p>
            <a:r>
              <a:rPr lang="ru-RU" sz="2000" smtClean="0"/>
              <a:t>Девиз штата: Сельское хозяйство и торговля</a:t>
            </a:r>
          </a:p>
          <a:p>
            <a:r>
              <a:rPr lang="ru-RU" sz="2000" smtClean="0"/>
              <a:t>Почтовый индекс Теннесси: TN</a:t>
            </a:r>
          </a:p>
          <a:p>
            <a:r>
              <a:rPr lang="ru-RU" sz="2000" smtClean="0"/>
              <a:t>Дата образования штата: 1796 год (16-й по порядку)</a:t>
            </a:r>
          </a:p>
          <a:p>
            <a:r>
              <a:rPr lang="ru-RU" sz="2000" smtClean="0"/>
              <a:t>Площадь: 109 тысяч кв.км. (36 место по стране.)</a:t>
            </a:r>
          </a:p>
          <a:p>
            <a:r>
              <a:rPr lang="ru-RU" sz="2000" smtClean="0"/>
              <a:t>Население: более 5,6 миллионов человек (16 место по стране).</a:t>
            </a:r>
          </a:p>
          <a:p>
            <a:pPr eaLnBrk="1" hangingPunct="1"/>
            <a:endParaRPr lang="ru-RU" sz="2000" smtClean="0"/>
          </a:p>
        </p:txBody>
      </p:sp>
      <p:sp>
        <p:nvSpPr>
          <p:cNvPr id="100356"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Заголовок 1"/>
          <p:cNvSpPr>
            <a:spLocks noGrp="1"/>
          </p:cNvSpPr>
          <p:nvPr>
            <p:ph type="title"/>
          </p:nvPr>
        </p:nvSpPr>
        <p:spPr>
          <a:xfrm>
            <a:off x="457200" y="0"/>
            <a:ext cx="8229600" cy="1143000"/>
          </a:xfrm>
        </p:spPr>
        <p:txBody>
          <a:bodyPr/>
          <a:lstStyle/>
          <a:p>
            <a:pPr eaLnBrk="1" hangingPunct="1"/>
            <a:r>
              <a:rPr lang="ru-RU" smtClean="0"/>
              <a:t>Техас</a:t>
            </a:r>
          </a:p>
        </p:txBody>
      </p:sp>
      <p:sp>
        <p:nvSpPr>
          <p:cNvPr id="101379" name="Содержимое 2"/>
          <p:cNvSpPr>
            <a:spLocks noGrp="1"/>
          </p:cNvSpPr>
          <p:nvPr>
            <p:ph idx="1"/>
          </p:nvPr>
        </p:nvSpPr>
        <p:spPr>
          <a:xfrm>
            <a:off x="457200" y="1143000"/>
            <a:ext cx="8229600" cy="4525963"/>
          </a:xfrm>
        </p:spPr>
        <p:txBody>
          <a:bodyPr/>
          <a:lstStyle/>
          <a:p>
            <a:r>
              <a:rPr lang="ru-RU" sz="2000" smtClean="0"/>
              <a:t>Официальное название: State of Texas</a:t>
            </a:r>
          </a:p>
          <a:p>
            <a:r>
              <a:rPr lang="ru-RU" sz="2000" smtClean="0"/>
              <a:t>Столица штата: Остин</a:t>
            </a:r>
          </a:p>
          <a:p>
            <a:r>
              <a:rPr lang="ru-RU" sz="2000" smtClean="0"/>
              <a:t>Самый крупный город: Хьюстон</a:t>
            </a:r>
          </a:p>
          <a:p>
            <a:r>
              <a:rPr lang="ru-RU" sz="2000" smtClean="0"/>
              <a:t>Другие крупные города: Абилин, Амарилло(Амарильё), Бомонт—Порт-Артур, Браунсвилл, Виктория, Уичито-Фолс, Даллас, Форт-Уэрт, Арлингтон, Киллин—Темпл, Колледж, Стейшен, Брайан, Корпус-Кристи, Лаббок, Ларедо, Лонгвью, Макаллен—Эдинбург, Маршалл, Мидленд</a:t>
            </a:r>
          </a:p>
          <a:p>
            <a:r>
              <a:rPr lang="ru-RU" sz="2000" smtClean="0"/>
              <a:t>Прозвища штата: Штат одинокой звезды; Говяжий штат.</a:t>
            </a:r>
          </a:p>
          <a:p>
            <a:r>
              <a:rPr lang="ru-RU" sz="2000" smtClean="0"/>
              <a:t>Девиз штата: Дружба</a:t>
            </a:r>
          </a:p>
          <a:p>
            <a:r>
              <a:rPr lang="ru-RU" sz="2000" smtClean="0"/>
              <a:t>Почтовый индекс Техаса: TX</a:t>
            </a:r>
          </a:p>
          <a:p>
            <a:r>
              <a:rPr lang="ru-RU" sz="2000" smtClean="0"/>
              <a:t>Дата образования штата: 1845 год (28-й по порядку)</a:t>
            </a:r>
          </a:p>
          <a:p>
            <a:r>
              <a:rPr lang="ru-RU" sz="2000" smtClean="0"/>
              <a:t>Площадь: 695,6 тысяч кв.км. (2 место по стране.)</a:t>
            </a:r>
          </a:p>
          <a:p>
            <a:r>
              <a:rPr lang="ru-RU" sz="2000" smtClean="0"/>
              <a:t>Население: более 20,8 миллиона человек (2 место по стране).</a:t>
            </a:r>
          </a:p>
          <a:p>
            <a:pPr eaLnBrk="1" hangingPunct="1"/>
            <a:endParaRPr lang="ru-RU" sz="2000" smtClean="0"/>
          </a:p>
        </p:txBody>
      </p:sp>
      <p:sp>
        <p:nvSpPr>
          <p:cNvPr id="101380" name="AutoShape 4">
            <a:hlinkClick r:id="rId2" action="ppaction://hlinksldjump" highlightClick="1"/>
          </p:cNvPr>
          <p:cNvSpPr>
            <a:spLocks noChangeArrowheads="1"/>
          </p:cNvSpPr>
          <p:nvPr/>
        </p:nvSpPr>
        <p:spPr bwMode="auto">
          <a:xfrm>
            <a:off x="7559675" y="6137275"/>
            <a:ext cx="1584325" cy="720725"/>
          </a:xfrm>
          <a:prstGeom prst="actionButtonBackPrevious">
            <a:avLst/>
          </a:prstGeom>
          <a:blipFill dpi="0" rotWithShape="1">
            <a:blip r:embed="rId3" cstate="print"/>
            <a:srcRect/>
            <a:tile tx="0" ty="0" sx="100000" sy="100000" flip="none" algn="tl"/>
          </a:blipFill>
          <a:ln w="3175">
            <a:solidFill>
              <a:srgbClr val="663300"/>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tile tx="0" ty="0" sx="100000" sy="100000" flip="none" algn="tl"/>
        </a:blipFill>
        <a:ln w="3175">
          <a:solidFill>
            <a:srgbClr val="663300"/>
          </a:solidFill>
          <a:miter lim="800000"/>
          <a:headEnd/>
          <a:tailEnd/>
        </a:ln>
        <a:effectLst/>
      </a:spPr>
      <a:bodyPr wrap="none" anchor="ctr"/>
      <a:lstStyle>
        <a:defPPr>
          <a:defRPr/>
        </a:defPPr>
      </a:lstStyle>
    </a:sp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1151</TotalTime>
  <Words>4817</Words>
  <Application>Microsoft Office PowerPoint</Application>
  <PresentationFormat>Экран (4:3)</PresentationFormat>
  <Paragraphs>826</Paragraphs>
  <Slides>105</Slides>
  <Notes>0</Notes>
  <HiddenSlides>95</HiddenSlides>
  <MMClips>1</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105</vt:i4>
      </vt:variant>
    </vt:vector>
  </HeadingPairs>
  <TitlesOfParts>
    <vt:vector size="108" baseType="lpstr">
      <vt:lpstr>Arial</vt:lpstr>
      <vt:lpstr>Calibri</vt:lpstr>
      <vt:lpstr>Оформление по умолчанию</vt:lpstr>
      <vt:lpstr>Слайд 1</vt:lpstr>
      <vt:lpstr>Флаг США</vt:lpstr>
      <vt:lpstr>Герб США</vt:lpstr>
      <vt:lpstr>Гимн США</vt:lpstr>
      <vt:lpstr>Флаг США</vt:lpstr>
      <vt:lpstr>Герб США</vt:lpstr>
      <vt:lpstr> Гимн США </vt:lpstr>
      <vt:lpstr>Высшие федеральные органы государственной власти США</vt:lpstr>
      <vt:lpstr>Президент США</vt:lpstr>
      <vt:lpstr>Барак Обама</vt:lpstr>
      <vt:lpstr>Вице-президент США</vt:lpstr>
      <vt:lpstr>Джозеф Байден</vt:lpstr>
      <vt:lpstr>Конгресс США</vt:lpstr>
      <vt:lpstr>Капитолий Вашингтона</vt:lpstr>
      <vt:lpstr>Палата представителей</vt:lpstr>
      <vt:lpstr>Спикер Палаты Представителей</vt:lpstr>
      <vt:lpstr>Конституция США</vt:lpstr>
      <vt:lpstr>Сенат</vt:lpstr>
      <vt:lpstr>Верховный суд США</vt:lpstr>
      <vt:lpstr>Исполнительное управление президента США</vt:lpstr>
      <vt:lpstr>Министерство сельского хозяйства США</vt:lpstr>
      <vt:lpstr>Министерство торговли США</vt:lpstr>
      <vt:lpstr>Министерство обороны США</vt:lpstr>
      <vt:lpstr>Министерство образования США</vt:lpstr>
      <vt:lpstr>Министерство энергетики США</vt:lpstr>
      <vt:lpstr>Министерство здравоохранения США</vt:lpstr>
      <vt:lpstr>Министерство внутренней безопасности США</vt:lpstr>
      <vt:lpstr>Министерство жилищного и городского развития США</vt:lpstr>
      <vt:lpstr>Министерство юстиции США</vt:lpstr>
      <vt:lpstr>Министерство труда США</vt:lpstr>
      <vt:lpstr>Государственный департамент США</vt:lpstr>
      <vt:lpstr>Министерство внутренних дел США</vt:lpstr>
      <vt:lpstr>Министерство финансов США</vt:lpstr>
      <vt:lpstr>Министерство по делам ветеранов США</vt:lpstr>
      <vt:lpstr>Министерство транспорта США</vt:lpstr>
      <vt:lpstr>Министры</vt:lpstr>
      <vt:lpstr>Министры</vt:lpstr>
      <vt:lpstr>Министры</vt:lpstr>
      <vt:lpstr>Министры</vt:lpstr>
      <vt:lpstr>Министры</vt:lpstr>
      <vt:lpstr>Основные Политические партии США</vt:lpstr>
      <vt:lpstr>Демократическая партия</vt:lpstr>
      <vt:lpstr>Дебби Вассерман-Шульц</vt:lpstr>
      <vt:lpstr>Республиканская партия</vt:lpstr>
      <vt:lpstr>Райнс Прибус</vt:lpstr>
      <vt:lpstr>Третьи партии США</vt:lpstr>
      <vt:lpstr>Третьи партии США</vt:lpstr>
      <vt:lpstr>Либертарианская партия</vt:lpstr>
      <vt:lpstr>Джефф Нил</vt:lpstr>
      <vt:lpstr>Партия зеленых</vt:lpstr>
      <vt:lpstr>Конституционная партия</vt:lpstr>
      <vt:lpstr>Джим Клаймер</vt:lpstr>
      <vt:lpstr>Выборы президента США 2013</vt:lpstr>
      <vt:lpstr>Слайд 54</vt:lpstr>
      <vt:lpstr>Слайд 55</vt:lpstr>
      <vt:lpstr>Калифорния</vt:lpstr>
      <vt:lpstr>Орегон</vt:lpstr>
      <vt:lpstr>Вашингтон</vt:lpstr>
      <vt:lpstr>Айдахо</vt:lpstr>
      <vt:lpstr>Айова </vt:lpstr>
      <vt:lpstr>Алабама</vt:lpstr>
      <vt:lpstr>Аляска</vt:lpstr>
      <vt:lpstr>Аризона</vt:lpstr>
      <vt:lpstr>Арканзас </vt:lpstr>
      <vt:lpstr>Вайоминг </vt:lpstr>
      <vt:lpstr>Вермонт</vt:lpstr>
      <vt:lpstr>Вирджния </vt:lpstr>
      <vt:lpstr>Висконсин</vt:lpstr>
      <vt:lpstr>Гавайи</vt:lpstr>
      <vt:lpstr>Делавер</vt:lpstr>
      <vt:lpstr>Джорджия</vt:lpstr>
      <vt:lpstr>Западная Вирджиния</vt:lpstr>
      <vt:lpstr>Иллинойс</vt:lpstr>
      <vt:lpstr>Индиана</vt:lpstr>
      <vt:lpstr>Канзас</vt:lpstr>
      <vt:lpstr>Кентукки </vt:lpstr>
      <vt:lpstr>Колорадо</vt:lpstr>
      <vt:lpstr>Луизиана</vt:lpstr>
      <vt:lpstr>Массачусетс</vt:lpstr>
      <vt:lpstr>Миннесота</vt:lpstr>
      <vt:lpstr>Миссисипи</vt:lpstr>
      <vt:lpstr>Миссури</vt:lpstr>
      <vt:lpstr>Мичиган</vt:lpstr>
      <vt:lpstr>Монтана</vt:lpstr>
      <vt:lpstr>Мэн</vt:lpstr>
      <vt:lpstr>Мэриленд</vt:lpstr>
      <vt:lpstr>Небраска</vt:lpstr>
      <vt:lpstr>Невада</vt:lpstr>
      <vt:lpstr>Нью-Гемпшир</vt:lpstr>
      <vt:lpstr>Нью-Джерси</vt:lpstr>
      <vt:lpstr>Нью-Йорк</vt:lpstr>
      <vt:lpstr>Нью-Мексико</vt:lpstr>
      <vt:lpstr>Огайо</vt:lpstr>
      <vt:lpstr>Оклахома</vt:lpstr>
      <vt:lpstr>Пенсильвания</vt:lpstr>
      <vt:lpstr>Северная Дакота</vt:lpstr>
      <vt:lpstr>Северная Каролина</vt:lpstr>
      <vt:lpstr>Теннесси</vt:lpstr>
      <vt:lpstr>Техас</vt:lpstr>
      <vt:lpstr>Флорида</vt:lpstr>
      <vt:lpstr>Южная Дакота</vt:lpstr>
      <vt:lpstr>Южная Каролина</vt:lpstr>
      <vt:lpstr>Юта</vt:lpstr>
      <vt:lpstr>Вашингтон (Округ Колумбия)</vt:lpstr>
      <vt:lpstr>Слайд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США</dc:title>
  <dc:creator>Student</dc:creator>
  <cp:lastModifiedBy>Юлия</cp:lastModifiedBy>
  <cp:revision>81</cp:revision>
  <dcterms:created xsi:type="dcterms:W3CDTF">2013-03-12T09:06:59Z</dcterms:created>
  <dcterms:modified xsi:type="dcterms:W3CDTF">2013-05-27T21:43:42Z</dcterms:modified>
</cp:coreProperties>
</file>