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899" y="2258881"/>
            <a:ext cx="11840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Первичная переработка нефти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Использование нефтепродуктов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8843" y="5832390"/>
            <a:ext cx="267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ученица 11-Г класса</a:t>
            </a:r>
          </a:p>
          <a:p>
            <a:r>
              <a:rPr lang="ru-RU" dirty="0" smtClean="0"/>
              <a:t>Соловей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02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508" y="2423638"/>
            <a:ext cx="79816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КОНЕЦ!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91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326076"/>
            <a:ext cx="7257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Цель </a:t>
            </a:r>
            <a:r>
              <a:rPr lang="ru-RU" dirty="0" smtClean="0">
                <a:latin typeface="Arial" panose="020B0604020202020204" pitchFamily="34" charset="0"/>
              </a:rPr>
              <a:t>переработки нефти</a:t>
            </a:r>
            <a:r>
              <a:rPr lang="ru-RU" dirty="0">
                <a:latin typeface="Arial" panose="020B0604020202020204" pitchFamily="34" charset="0"/>
              </a:rPr>
              <a:t> (</a:t>
            </a:r>
            <a:r>
              <a:rPr lang="ru-RU" b="1" dirty="0">
                <a:latin typeface="Arial" panose="020B0604020202020204" pitchFamily="34" charset="0"/>
              </a:rPr>
              <a:t>нефтепереработки</a:t>
            </a:r>
            <a:r>
              <a:rPr lang="ru-RU" dirty="0">
                <a:latin typeface="Arial" panose="020B0604020202020204" pitchFamily="34" charset="0"/>
              </a:rPr>
              <a:t>) — производство нефтепродуктов, прежде всего различных видов топлива (автомобильного, авиационного, котельного и т. д.) и сырья для последующей химической переработки.</a:t>
            </a:r>
            <a:endParaRPr lang="ru-RU" dirty="0"/>
          </a:p>
        </p:txBody>
      </p:sp>
      <p:pic>
        <p:nvPicPr>
          <p:cNvPr id="1026" name="Picture 2" descr="https://upload.wikimedia.org/wikipedia/commons/9/9c/ShellMartinez-re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46" y="1532238"/>
            <a:ext cx="6601683" cy="39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1643" y="5593493"/>
            <a:ext cx="6870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Нефтеперерабатывающий завод компании </a:t>
            </a:r>
            <a:r>
              <a:rPr lang="en-US" sz="1600" dirty="0" smtClean="0"/>
              <a:t>Shell</a:t>
            </a:r>
            <a:r>
              <a:rPr lang="ru-RU" sz="1600" dirty="0" smtClean="0"/>
              <a:t> в Калифорнии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1886117"/>
            <a:ext cx="5387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Первичные процессы переработки не предполагают химических изменений нефти и представляют собой ее физическое разделение на фракции. Сначала промышленная нефть проходит первичный технологический процесс очистки добытой нефти от нефтяного газа, воды и механических примесей - этот процесс называется </a:t>
            </a:r>
            <a:r>
              <a:rPr lang="ru-RU" b="1" dirty="0">
                <a:latin typeface="Arial" panose="020B0604020202020204" pitchFamily="34" charset="0"/>
              </a:rPr>
              <a:t>первичной сепарацией </a:t>
            </a:r>
            <a:r>
              <a:rPr lang="ru-RU" b="1" dirty="0" smtClean="0">
                <a:latin typeface="Arial" panose="020B0604020202020204" pitchFamily="34" charset="0"/>
              </a:rPr>
              <a:t>нефти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4432302"/>
            <a:ext cx="5387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Фракция</a:t>
            </a:r>
            <a:r>
              <a:rPr lang="ru-RU" dirty="0">
                <a:latin typeface="Arial" panose="020B0604020202020204" pitchFamily="34" charset="0"/>
              </a:rPr>
              <a:t> — часть сыпучего или кускового твёрдого материала </a:t>
            </a:r>
            <a:r>
              <a:rPr lang="ru-RU" dirty="0" smtClean="0">
                <a:latin typeface="Arial" panose="020B0604020202020204" pitchFamily="34" charset="0"/>
              </a:rPr>
              <a:t>либо </a:t>
            </a:r>
            <a:r>
              <a:rPr lang="ru-RU" dirty="0">
                <a:latin typeface="Arial" panose="020B0604020202020204" pitchFamily="34" charset="0"/>
              </a:rPr>
              <a:t>жидкой смеси (например, нефти), выделенная по определённому признаку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083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934" y="114982"/>
            <a:ext cx="98030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Подготовка </a:t>
            </a:r>
            <a:r>
              <a:rPr lang="ru-RU" sz="2400" b="1" dirty="0" smtClean="0">
                <a:latin typeface="Arial" panose="020B0604020202020204" pitchFamily="34" charset="0"/>
              </a:rPr>
              <a:t>нефти</a:t>
            </a:r>
          </a:p>
          <a:p>
            <a:pPr algn="ctr"/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Нефть </a:t>
            </a:r>
            <a:r>
              <a:rPr lang="ru-RU" dirty="0">
                <a:latin typeface="Arial" panose="020B0604020202020204" pitchFamily="34" charset="0"/>
              </a:rPr>
              <a:t>поступает на НПЗ (нефтеперерабатывающий завод) в подготовленном виде для транспортировки. На заводе она подвергается дополнительной очистке от механических примесей, удалению растворённых лёгких углеводородов (С1-С4) и обезвоживанию на электрообессоливающих установках (ЭЛОУ).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545" y="2231587"/>
            <a:ext cx="9539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Атмосферная </a:t>
            </a:r>
            <a:r>
              <a:rPr lang="ru-RU" sz="2400" b="1" dirty="0" smtClean="0">
                <a:latin typeface="Arial" panose="020B0604020202020204" pitchFamily="34" charset="0"/>
              </a:rPr>
              <a:t>перегонка</a:t>
            </a:r>
          </a:p>
          <a:p>
            <a:pPr algn="ctr"/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Нефть </a:t>
            </a:r>
            <a:r>
              <a:rPr lang="ru-RU" dirty="0">
                <a:latin typeface="Arial" panose="020B0604020202020204" pitchFamily="34" charset="0"/>
              </a:rPr>
              <a:t>поступает в ректификационные колонны на атмосферную перегонку (перегонку при атмосферном давлении), где разделяется на несколько фракций: </a:t>
            </a:r>
            <a:r>
              <a:rPr lang="ru-RU" dirty="0" smtClean="0">
                <a:latin typeface="Arial" panose="020B0604020202020204" pitchFamily="34" charset="0"/>
              </a:rPr>
              <a:t>легкую и тяжёлую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бензиновые</a:t>
            </a:r>
            <a:r>
              <a:rPr lang="ru-RU" dirty="0">
                <a:latin typeface="Arial" panose="020B0604020202020204" pitchFamily="34" charset="0"/>
              </a:rPr>
              <a:t> фракции, керосиновую фракцию, дизельную фракцию и остаток атмосферной перегонки — мазут. Качество получаемых фракций не соответствует требованиям, предъявляемым к товарным нефтепродуктам, поэтому фракции подвергают дальнейшей (вторичной) переработке.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22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2754" y="171620"/>
            <a:ext cx="4187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Linux Libertine"/>
              </a:rPr>
              <a:t>Ректификационная колонна</a:t>
            </a:r>
            <a:endParaRPr lang="ru-RU" sz="2400" b="0" i="0" dirty="0">
              <a:effectLst/>
              <a:latin typeface="Linux Liberti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725" y="1012374"/>
            <a:ext cx="82460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Ректификационная колонна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(</a:t>
            </a:r>
            <a:r>
              <a:rPr lang="ru-RU" b="1" dirty="0" smtClean="0">
                <a:latin typeface="Arial" panose="020B0604020202020204" pitchFamily="34" charset="0"/>
              </a:rPr>
              <a:t>ректификационный </a:t>
            </a:r>
            <a:r>
              <a:rPr lang="ru-RU" b="1" dirty="0">
                <a:latin typeface="Arial" panose="020B0604020202020204" pitchFamily="34" charset="0"/>
              </a:rPr>
              <a:t>колонный аппарат</a:t>
            </a:r>
            <a:r>
              <a:rPr lang="ru-RU" dirty="0">
                <a:latin typeface="Arial" panose="020B0604020202020204" pitchFamily="34" charset="0"/>
              </a:rPr>
              <a:t>) — цилиндрический вертикальный сосуд постоянного или переменного сечения, оснащенный внутренними тепло- и </a:t>
            </a:r>
            <a:r>
              <a:rPr lang="ru-RU" dirty="0" smtClean="0">
                <a:latin typeface="Arial" panose="020B0604020202020204" pitchFamily="34" charset="0"/>
              </a:rPr>
              <a:t>массообменными устройствами </a:t>
            </a:r>
            <a:r>
              <a:rPr lang="ru-RU" dirty="0">
                <a:latin typeface="Arial" panose="020B0604020202020204" pitchFamily="34" charset="0"/>
              </a:rPr>
              <a:t>и вспомогательными </a:t>
            </a:r>
            <a:r>
              <a:rPr lang="ru-RU" dirty="0" smtClean="0">
                <a:latin typeface="Arial" panose="020B0604020202020204" pitchFamily="34" charset="0"/>
              </a:rPr>
              <a:t>узлами, </a:t>
            </a:r>
            <a:r>
              <a:rPr lang="ru-RU" dirty="0">
                <a:latin typeface="Arial" panose="020B0604020202020204" pitchFamily="34" charset="0"/>
              </a:rPr>
              <a:t>предназначенный для разделения жидких смесей на фракции, каждая из которых содержит вещества с близкой температурой кипения. Классическая колонна представляет собой вертикальный цилиндр, внутри которого располагаются контактные устройства — тарелки или насадки. Соответственно различают ректификационные колонны </a:t>
            </a:r>
            <a:r>
              <a:rPr lang="ru-RU" i="1" dirty="0">
                <a:latin typeface="Arial" panose="020B0604020202020204" pitchFamily="34" charset="0"/>
              </a:rPr>
              <a:t>тарельчатые</a:t>
            </a:r>
            <a:r>
              <a:rPr lang="ru-RU" dirty="0">
                <a:latin typeface="Arial" panose="020B0604020202020204" pitchFamily="34" charset="0"/>
              </a:rPr>
              <a:t> и </a:t>
            </a:r>
            <a:r>
              <a:rPr lang="ru-RU" i="1" dirty="0">
                <a:latin typeface="Arial" panose="020B0604020202020204" pitchFamily="34" charset="0"/>
              </a:rPr>
              <a:t>насадочные</a:t>
            </a:r>
            <a:r>
              <a:rPr lang="ru-RU" dirty="0">
                <a:latin typeface="Arial" panose="020B0604020202020204" pitchFamily="34" charset="0"/>
              </a:rPr>
              <a:t>. Вспомогательные узлы предназначены для ввода, распределения и аккумулирования (сбора) жидкости и пара. Нагреваемая жидкая смесь поступает из контейнера в ректификационную колонну, где «легкие» фракции (продукты, имеющие более низкую температуру кипения) концентрируются в верхней части колонны, а «тяжелые» (продукты, имеющие более высокую температуру кипения) — в нижней. Ректификационная колонна, в верхней части которой давление близко к атмосферному, называется </a:t>
            </a:r>
            <a:r>
              <a:rPr lang="ru-RU" b="1" dirty="0">
                <a:latin typeface="Arial" panose="020B0604020202020204" pitchFamily="34" charset="0"/>
              </a:rPr>
              <a:t>атмосферной колонной</a:t>
            </a:r>
            <a:r>
              <a:rPr lang="ru-RU" dirty="0">
                <a:latin typeface="Arial" panose="020B0604020202020204" pitchFamily="34" charset="0"/>
              </a:rPr>
              <a:t>. В </a:t>
            </a:r>
            <a:r>
              <a:rPr lang="ru-RU" b="1" dirty="0">
                <a:latin typeface="Arial" panose="020B0604020202020204" pitchFamily="34" charset="0"/>
              </a:rPr>
              <a:t>вакуумных колоннах</a:t>
            </a:r>
            <a:r>
              <a:rPr lang="ru-RU" dirty="0">
                <a:latin typeface="Arial" panose="020B0604020202020204" pitchFamily="34" charset="0"/>
              </a:rPr>
              <a:t> промышленного назначения используется низкое абсолютное давление в верхней части колонны — как правило, 1,87—2,4 КПа и </a:t>
            </a:r>
            <a:r>
              <a:rPr lang="ru-RU" dirty="0" smtClean="0">
                <a:latin typeface="Arial" panose="020B0604020202020204" pitchFamily="34" charset="0"/>
              </a:rPr>
              <a:t>менее.</a:t>
            </a:r>
            <a:endParaRPr lang="ru-RU" dirty="0"/>
          </a:p>
        </p:txBody>
      </p:sp>
      <p:pic>
        <p:nvPicPr>
          <p:cNvPr id="2050" name="Picture 2" descr="https://upload.wikimedia.org/wikipedia/commons/thumb/c/cc/Colonne_distillazione.jpg/800px-Colonne_distill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4" y="1012374"/>
            <a:ext cx="3507838" cy="46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74" y="5633951"/>
            <a:ext cx="364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Промышленные ректификационные колонны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3752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первичной переработки нефти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3085" y="105718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>
                <a:latin typeface="Linux Libertine"/>
              </a:rPr>
              <a:t>Бензин</a:t>
            </a:r>
            <a:endParaRPr lang="ru-RU" sz="3200" b="1" i="1" u="sng" dirty="0">
              <a:effectLst/>
              <a:latin typeface="Linux Libertin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659" y="823435"/>
            <a:ext cx="5750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Бензин</a:t>
            </a:r>
            <a:r>
              <a:rPr lang="ru-RU" dirty="0">
                <a:latin typeface="Arial" panose="020B0604020202020204" pitchFamily="34" charset="0"/>
              </a:rPr>
              <a:t> — горючая смесь лёгких углеводородов с температурой кипения от 33 до 205 °C (в зависимости от примесей). Плотность около 0,71 г/см³. Теплотворная способность примерно 10 200 </a:t>
            </a:r>
            <a:r>
              <a:rPr lang="ru-RU" dirty="0" smtClean="0">
                <a:latin typeface="Arial" panose="020B0604020202020204" pitchFamily="34" charset="0"/>
              </a:rPr>
              <a:t>ккал/кг.</a:t>
            </a:r>
            <a:r>
              <a:rPr lang="ru-RU" dirty="0">
                <a:latin typeface="Arial" panose="020B0604020202020204" pitchFamily="34" charset="0"/>
              </a:rPr>
              <a:t> Температура замерзания −72 °C в случае использования специальных присадок.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659" y="2990479"/>
            <a:ext cx="116235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Долгое время бензин получали путём ректификации 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и отбора фракций нефти, выкипающих в определённых температурных </a:t>
            </a:r>
            <a:r>
              <a:rPr lang="ru-RU" dirty="0" smtClean="0">
                <a:latin typeface="Arial" panose="020B0604020202020204" pitchFamily="34" charset="0"/>
              </a:rPr>
              <a:t>пределах. </a:t>
            </a:r>
            <a:r>
              <a:rPr lang="ru-RU" dirty="0">
                <a:latin typeface="Arial" panose="020B0604020202020204" pitchFamily="34" charset="0"/>
              </a:rPr>
              <a:t>Однако общим свойством этих бензинов является низкое октановое </a:t>
            </a:r>
            <a:r>
              <a:rPr lang="ru-RU" dirty="0" smtClean="0">
                <a:latin typeface="Arial" panose="020B0604020202020204" pitchFamily="34" charset="0"/>
              </a:rPr>
              <a:t>число. </a:t>
            </a:r>
            <a:r>
              <a:rPr lang="ru-RU" dirty="0">
                <a:latin typeface="Arial" panose="020B0604020202020204" pitchFamily="34" charset="0"/>
              </a:rPr>
              <a:t>Вообще получение прямогонных бензинов с октановым числом выше 65 по моторному методу редко и возможно лишь из </a:t>
            </a:r>
            <a:r>
              <a:rPr lang="ru-RU" dirty="0" smtClean="0">
                <a:latin typeface="Arial" panose="020B0604020202020204" pitchFamily="34" charset="0"/>
              </a:rPr>
              <a:t>нефти</a:t>
            </a:r>
            <a:r>
              <a:rPr lang="ru-RU" dirty="0">
                <a:latin typeface="Arial" panose="020B0604020202020204" pitchFamily="34" charset="0"/>
              </a:rPr>
              <a:t> Азербайджана, Средней Азии, Краснодарского края </a:t>
            </a:r>
            <a:r>
              <a:rPr lang="ru-RU" dirty="0" smtClean="0">
                <a:latin typeface="Arial" panose="020B0604020202020204" pitchFamily="34" charset="0"/>
              </a:rPr>
              <a:t>и Сахалина</a:t>
            </a:r>
            <a:r>
              <a:rPr lang="ru-RU" dirty="0">
                <a:latin typeface="Arial" panose="020B0604020202020204" pitchFamily="34" charset="0"/>
              </a:rPr>
              <a:t>. Однако даже для дистиллятов из этих </a:t>
            </a:r>
            <a:r>
              <a:rPr lang="ru-RU" dirty="0" smtClean="0">
                <a:latin typeface="Arial" panose="020B0604020202020204" pitchFamily="34" charset="0"/>
              </a:rPr>
              <a:t>нефти </a:t>
            </a:r>
            <a:r>
              <a:rPr lang="ru-RU" dirty="0">
                <a:latin typeface="Arial" panose="020B0604020202020204" pitchFamily="34" charset="0"/>
              </a:rPr>
              <a:t>характерно резкое понижение октанового числа с ростом температуры конца отбора. Поэтому всю бензиновую </a:t>
            </a:r>
            <a:r>
              <a:rPr lang="ru-RU" dirty="0" smtClean="0">
                <a:latin typeface="Arial" panose="020B0604020202020204" pitchFamily="34" charset="0"/>
              </a:rPr>
              <a:t>фракцию используют </a:t>
            </a:r>
            <a:r>
              <a:rPr lang="ru-RU" dirty="0">
                <a:latin typeface="Arial" panose="020B0604020202020204" pitchFamily="34" charset="0"/>
              </a:rPr>
              <a:t>редко. </a:t>
            </a:r>
            <a:r>
              <a:rPr lang="ru-RU" dirty="0" smtClean="0">
                <a:latin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</a:rPr>
              <a:t>побудило </a:t>
            </a:r>
            <a:r>
              <a:rPr lang="ru-RU" dirty="0" err="1">
                <a:latin typeface="Arial" panose="020B0604020202020204" pitchFamily="34" charset="0"/>
              </a:rPr>
              <a:t>нефтепереработчиков</a:t>
            </a:r>
            <a:r>
              <a:rPr lang="ru-RU" dirty="0">
                <a:latin typeface="Arial" panose="020B0604020202020204" pitchFamily="34" charset="0"/>
              </a:rPr>
              <a:t> еще в 1930-е годы отбирать фракцию до 90-95°C, чтобы в нее не попадал н-гептан, либо включать в отбор более тяжелые фракции с их последующей четкой ректификацией для удаления нормальных </a:t>
            </a:r>
            <a:r>
              <a:rPr lang="ru-RU" dirty="0" smtClean="0">
                <a:latin typeface="Arial" panose="020B0604020202020204" pitchFamily="34" charset="0"/>
              </a:rPr>
              <a:t>парафинов. </a:t>
            </a:r>
            <a:r>
              <a:rPr lang="ru-RU" dirty="0">
                <a:latin typeface="Arial" panose="020B0604020202020204" pitchFamily="34" charset="0"/>
              </a:rPr>
              <a:t>Подобная "</a:t>
            </a:r>
            <a:r>
              <a:rPr lang="ru-RU" dirty="0" err="1">
                <a:latin typeface="Arial" panose="020B0604020202020204" pitchFamily="34" charset="0"/>
              </a:rPr>
              <a:t>денормализация</a:t>
            </a:r>
            <a:r>
              <a:rPr lang="ru-RU" dirty="0">
                <a:latin typeface="Arial" panose="020B0604020202020204" pitchFamily="34" charset="0"/>
              </a:rPr>
              <a:t>" прямогонных бензинов позволяет довести октановое число до 74-76 пунктов с существенным, однако, снижением выхода целевого продукта. В настоящее время из </a:t>
            </a:r>
            <a:r>
              <a:rPr lang="ru-RU" dirty="0" err="1">
                <a:latin typeface="Arial" panose="020B0604020202020204" pitchFamily="34" charset="0"/>
              </a:rPr>
              <a:t>нефтей</a:t>
            </a:r>
            <a:r>
              <a:rPr lang="ru-RU" dirty="0">
                <a:latin typeface="Arial" panose="020B0604020202020204" pitchFamily="34" charset="0"/>
              </a:rPr>
              <a:t> отгоняют фракцию НК-180°C, которую потом вторично </a:t>
            </a:r>
            <a:r>
              <a:rPr lang="ru-RU" dirty="0" smtClean="0">
                <a:latin typeface="Arial" panose="020B0604020202020204" pitchFamily="34" charset="0"/>
              </a:rPr>
              <a:t>делят. </a:t>
            </a:r>
            <a:r>
              <a:rPr lang="ru-RU" dirty="0">
                <a:latin typeface="Arial" panose="020B0604020202020204" pitchFamily="34" charset="0"/>
              </a:rPr>
              <a:t>Эти последние дистилляты используют как компоненты товарных бензинов, либо направляют на облагораживание (изомеризация).</a:t>
            </a:r>
            <a:endParaRPr lang="ru-RU" dirty="0"/>
          </a:p>
        </p:txBody>
      </p:sp>
      <p:pic>
        <p:nvPicPr>
          <p:cNvPr id="3076" name="Picture 4" descr="http://neftegaz.ru/images/benzin-suic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85" y="0"/>
            <a:ext cx="3379967" cy="29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30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216" y="0"/>
            <a:ext cx="1874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>
                <a:latin typeface="Linux Libertine"/>
              </a:rPr>
              <a:t>Керосин</a:t>
            </a:r>
            <a:endParaRPr lang="ru-RU" sz="3200" b="1" i="1" u="sng" dirty="0">
              <a:effectLst/>
              <a:latin typeface="Linux Liberti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07" y="706561"/>
            <a:ext cx="6911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latin typeface="Arial" panose="020B0604020202020204" pitchFamily="34" charset="0"/>
              </a:rPr>
              <a:t>Керосин</a:t>
            </a:r>
            <a:r>
              <a:rPr lang="ru-RU" smtClean="0">
                <a:latin typeface="Arial" panose="020B0604020202020204" pitchFamily="34" charset="0"/>
              </a:rPr>
              <a:t>  — горючая смесь жидких углеводородов (от C</a:t>
            </a:r>
            <a:r>
              <a:rPr lang="ru-RU" baseline="-25000" smtClean="0">
                <a:latin typeface="Arial" panose="020B0604020202020204" pitchFamily="34" charset="0"/>
              </a:rPr>
              <a:t>8</a:t>
            </a:r>
            <a:r>
              <a:rPr lang="ru-RU" smtClean="0">
                <a:latin typeface="Arial" panose="020B0604020202020204" pitchFamily="34" charset="0"/>
              </a:rPr>
              <a:t> до C</a:t>
            </a:r>
            <a:r>
              <a:rPr lang="ru-RU" baseline="-25000" smtClean="0">
                <a:latin typeface="Arial" panose="020B0604020202020204" pitchFamily="34" charset="0"/>
              </a:rPr>
              <a:t>15</a:t>
            </a:r>
            <a:r>
              <a:rPr lang="ru-RU" smtClean="0">
                <a:latin typeface="Arial" panose="020B0604020202020204" pitchFamily="34" charset="0"/>
              </a:rPr>
              <a:t>) с температурой кипения в интервале 150—250 °C, прозрачная, бесцветная (или слегка желтоватая), слегка маслянистая на ощупь, получаемая путём прямой перегонки или ректификации нефти.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373" y="218388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nux Libertine"/>
              </a:rPr>
              <a:t>Свойства и </a:t>
            </a:r>
            <a:r>
              <a:rPr lang="ru-RU" b="1" dirty="0" smtClean="0">
                <a:latin typeface="Linux Libertine"/>
              </a:rPr>
              <a:t>состав: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Плотность </a:t>
            </a:r>
            <a:r>
              <a:rPr lang="ru-RU" dirty="0">
                <a:latin typeface="Arial" panose="020B0604020202020204" pitchFamily="34" charset="0"/>
              </a:rPr>
              <a:t>0,78—0,85 </a:t>
            </a:r>
            <a:r>
              <a:rPr lang="ru-RU" dirty="0" smtClean="0">
                <a:latin typeface="Arial" panose="020B0604020202020204" pitchFamily="34" charset="0"/>
              </a:rPr>
              <a:t>г/см³ </a:t>
            </a:r>
            <a:r>
              <a:rPr lang="ru-RU" dirty="0">
                <a:latin typeface="Arial" panose="020B0604020202020204" pitchFamily="34" charset="0"/>
              </a:rPr>
              <a:t>(при 20 °C), вязкость 1,2—4,5 мм²/с (при 20 °C), температура вспышки 28—72 °C, теплота сгорания около 43 МДж/кг.</a:t>
            </a:r>
          </a:p>
          <a:p>
            <a:r>
              <a:rPr lang="ru-RU" dirty="0">
                <a:latin typeface="Arial" panose="020B0604020202020204" pitchFamily="34" charset="0"/>
              </a:rPr>
              <a:t>В зависимости от химического состава и способа переработки нефти, из которой получен керосин, в его состав входят: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предельные </a:t>
            </a:r>
            <a:r>
              <a:rPr lang="ru-RU" dirty="0">
                <a:latin typeface="Arial" panose="020B0604020202020204" pitchFamily="34" charset="0"/>
              </a:rPr>
              <a:t>алифатические углеводороды </a:t>
            </a:r>
            <a:r>
              <a:rPr lang="ru-RU" dirty="0" smtClean="0">
                <a:latin typeface="Arial" panose="020B0604020202020204" pitchFamily="34" charset="0"/>
              </a:rPr>
              <a:t>—                                                          20— 60</a:t>
            </a:r>
            <a:r>
              <a:rPr lang="ru-RU" dirty="0">
                <a:latin typeface="Arial" panose="020B0604020202020204" pitchFamily="34" charset="0"/>
              </a:rPr>
              <a:t> 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нафтеновые </a:t>
            </a:r>
            <a:r>
              <a:rPr lang="ru-RU" dirty="0">
                <a:latin typeface="Arial" panose="020B0604020202020204" pitchFamily="34" charset="0"/>
              </a:rPr>
              <a:t>углеводороды 20—50 %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бициклические</a:t>
            </a:r>
            <a:r>
              <a:rPr lang="ru-RU" dirty="0">
                <a:latin typeface="Arial" panose="020B0604020202020204" pitchFamily="34" charset="0"/>
              </a:rPr>
              <a:t> ароматические 5—25 %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непредельные </a:t>
            </a:r>
            <a:r>
              <a:rPr lang="ru-RU" dirty="0">
                <a:latin typeface="Arial" panose="020B0604020202020204" pitchFamily="34" charset="0"/>
              </a:rPr>
              <a:t>углеводороды — до 2 %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примеси </a:t>
            </a:r>
            <a:r>
              <a:rPr lang="ru-RU" dirty="0">
                <a:latin typeface="Arial" panose="020B0604020202020204" pitchFamily="34" charset="0"/>
              </a:rPr>
              <a:t>сернистых, азотистых или кислородных соединений.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://dev.muravushka.ru/wp-content/uploads/2011/09/43b6a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91" y="1836308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63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7272" y="0"/>
            <a:ext cx="1546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>
                <a:latin typeface="Linux Libertine"/>
              </a:rPr>
              <a:t>Мазут</a:t>
            </a:r>
            <a:endParaRPr lang="ru-RU" sz="3200" b="1" i="1" u="sng" dirty="0">
              <a:effectLst/>
              <a:latin typeface="Linux Liberti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7" y="714799"/>
            <a:ext cx="10709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Мазут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(возможно</a:t>
            </a:r>
            <a:r>
              <a:rPr lang="ru-RU" dirty="0">
                <a:latin typeface="Arial" panose="020B0604020202020204" pitchFamily="34" charset="0"/>
              </a:rPr>
              <a:t>, от арабского "</a:t>
            </a:r>
            <a:r>
              <a:rPr lang="ru-RU" dirty="0" err="1">
                <a:latin typeface="Arial" panose="020B0604020202020204" pitchFamily="34" charset="0"/>
              </a:rPr>
              <a:t>мазхулат</a:t>
            </a:r>
            <a:r>
              <a:rPr lang="ru-RU" dirty="0">
                <a:latin typeface="Arial" panose="020B0604020202020204" pitchFamily="34" charset="0"/>
              </a:rPr>
              <a:t>" — "отбросы") — жидкий продукт тёмно-коричневого цвета, остаток после выделения из нефти или продуктов её вторичной переработки бензиновых, керосиновых и </a:t>
            </a:r>
            <a:r>
              <a:rPr lang="ru-RU" dirty="0" err="1" smtClean="0">
                <a:latin typeface="Arial" panose="020B0604020202020204" pitchFamily="34" charset="0"/>
              </a:rPr>
              <a:t>газойлевых</a:t>
            </a:r>
            <a:r>
              <a:rPr lang="ru-RU" dirty="0" smtClean="0">
                <a:latin typeface="Arial" panose="020B0604020202020204" pitchFamily="34" charset="0"/>
              </a:rPr>
              <a:t> фракций</a:t>
            </a:r>
            <a:r>
              <a:rPr lang="ru-RU" dirty="0">
                <a:latin typeface="Arial" panose="020B0604020202020204" pitchFamily="34" charset="0"/>
              </a:rPr>
              <a:t>, выкипающих до 350—360°С.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847" y="1768153"/>
            <a:ext cx="9003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Linux Libertine"/>
              </a:rPr>
              <a:t>Свойства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Мазут </a:t>
            </a:r>
            <a:r>
              <a:rPr lang="ru-RU" dirty="0">
                <a:latin typeface="Arial" panose="020B0604020202020204" pitchFamily="34" charset="0"/>
              </a:rPr>
              <a:t>представляет собой смесь углеводородов (с молекулярной массой от 400 до 1000), нефтяных смол (с молекулярной массой 500—3000 и более), </a:t>
            </a:r>
            <a:r>
              <a:rPr lang="ru-RU" dirty="0" err="1">
                <a:latin typeface="Arial" panose="020B0604020202020204" pitchFamily="34" charset="0"/>
              </a:rPr>
              <a:t>асфальтенов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карбенов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карбоидов</a:t>
            </a:r>
            <a:r>
              <a:rPr lang="ru-RU" dirty="0">
                <a:latin typeface="Arial" panose="020B0604020202020204" pitchFamily="34" charset="0"/>
              </a:rPr>
              <a:t> и органических соединений, содержащих металлы (V, </a:t>
            </a:r>
            <a:r>
              <a:rPr lang="ru-RU" dirty="0" err="1">
                <a:latin typeface="Arial" panose="020B0604020202020204" pitchFamily="34" charset="0"/>
              </a:rPr>
              <a:t>Ni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Fe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Mg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Na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Ca</a:t>
            </a:r>
            <a:r>
              <a:rPr lang="ru-RU" dirty="0">
                <a:latin typeface="Arial" panose="020B0604020202020204" pitchFamily="34" charset="0"/>
              </a:rPr>
              <a:t>). Физико-химические свойства мазута зависят от химического состава исходной нефти и степени отгона </a:t>
            </a:r>
            <a:r>
              <a:rPr lang="ru-RU" dirty="0" err="1">
                <a:latin typeface="Arial" panose="020B0604020202020204" pitchFamily="34" charset="0"/>
              </a:rPr>
              <a:t>дистиллятных</a:t>
            </a:r>
            <a:r>
              <a:rPr lang="ru-RU" dirty="0">
                <a:latin typeface="Arial" panose="020B0604020202020204" pitchFamily="34" charset="0"/>
              </a:rPr>
              <a:t> фракций и характеризуются следующими данными : вязкость 8—80 мм²/с (при 100 °C), плотность 0,89—1 г/см³ (при 20 °C), температура застывания 10—40°С, содержание серы 0,5—3,5 %, золы до 0,3 %, низшая теплота сгорания 39,4—40,7 МДж/моль. Типичное распределение смолисто-асфальтеновых веществ в </a:t>
            </a:r>
            <a:r>
              <a:rPr lang="ru-RU" dirty="0" smtClean="0">
                <a:latin typeface="Arial" panose="020B0604020202020204" pitchFamily="34" charset="0"/>
              </a:rPr>
              <a:t>мазуте.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6794"/>
              </p:ext>
            </p:extLst>
          </p:nvPr>
        </p:nvGraphicFramePr>
        <p:xfrm>
          <a:off x="271847" y="4710349"/>
          <a:ext cx="9218144" cy="1533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536"/>
                <a:gridCol w="2304536"/>
                <a:gridCol w="2304536"/>
                <a:gridCol w="2304536"/>
              </a:tblGrid>
              <a:tr h="38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Смолы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Асфальтены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Карбены и карбоиды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83483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Мазут атмосферной перегонки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83483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*Малосернистая нефть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83483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Мазут вторичной переработки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053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Linux Libertine"/>
              </a:rPr>
              <a:t>Применение</a:t>
            </a: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Мазуты </a:t>
            </a:r>
            <a:r>
              <a:rPr lang="ru-RU" dirty="0">
                <a:latin typeface="Arial" panose="020B0604020202020204" pitchFamily="34" charset="0"/>
              </a:rPr>
              <a:t>применяются в качестве топлива для паровых котлов, котельных установок и промышленных </a:t>
            </a:r>
            <a:r>
              <a:rPr lang="ru-RU" dirty="0" smtClean="0">
                <a:latin typeface="Arial" panose="020B0604020202020204" pitchFamily="34" charset="0"/>
              </a:rPr>
              <a:t>печей, </a:t>
            </a:r>
            <a:r>
              <a:rPr lang="ru-RU" dirty="0">
                <a:latin typeface="Arial" panose="020B0604020202020204" pitchFamily="34" charset="0"/>
              </a:rPr>
              <a:t>для производства флотского мазута, тяжелого моторного топлива для крейцкопфных дизелей и бункерного топлива. Выход мазута составляет около 50 % по массе в расчете на исходную нефть. В связи с необходимостью углубления ее дальнейшей переработки мазут во все большем масштабе подвергают дальнейшей переработке, отгоняя под вакуумом </a:t>
            </a:r>
            <a:r>
              <a:rPr lang="ru-RU" dirty="0" smtClean="0">
                <a:latin typeface="Arial" panose="020B0604020202020204" pitchFamily="34" charset="0"/>
              </a:rPr>
              <a:t>дистилляты. </a:t>
            </a:r>
            <a:r>
              <a:rPr lang="ru-RU" dirty="0">
                <a:latin typeface="Arial" panose="020B0604020202020204" pitchFamily="34" charset="0"/>
              </a:rPr>
              <a:t>Вакуумные дистилляты применяют как сырье для получения моторных </a:t>
            </a:r>
            <a:r>
              <a:rPr lang="ru-RU" dirty="0" smtClean="0">
                <a:latin typeface="Arial" panose="020B0604020202020204" pitchFamily="34" charset="0"/>
              </a:rPr>
              <a:t>топлив</a:t>
            </a:r>
            <a:r>
              <a:rPr lang="ru-RU" dirty="0">
                <a:latin typeface="Arial" panose="020B0604020202020204" pitchFamily="34" charset="0"/>
              </a:rPr>
              <a:t> и </a:t>
            </a:r>
            <a:r>
              <a:rPr lang="ru-RU" dirty="0" err="1">
                <a:latin typeface="Arial" panose="020B0604020202020204" pitchFamily="34" charset="0"/>
              </a:rPr>
              <a:t>дистиллятных</a:t>
            </a:r>
            <a:r>
              <a:rPr lang="ru-RU" dirty="0">
                <a:latin typeface="Arial" panose="020B0604020202020204" pitchFamily="34" charset="0"/>
              </a:rPr>
              <a:t> смазочных масел. Остаток вакуумной перегонки мазута используют для переработки на </a:t>
            </a:r>
            <a:r>
              <a:rPr lang="ru-RU" dirty="0" smtClean="0">
                <a:latin typeface="Arial" panose="020B0604020202020204" pitchFamily="34" charset="0"/>
              </a:rPr>
              <a:t>установках</a:t>
            </a:r>
            <a:r>
              <a:rPr lang="ru-RU" dirty="0">
                <a:latin typeface="Arial" panose="020B0604020202020204" pitchFamily="34" charset="0"/>
              </a:rPr>
              <a:t> коксования, в производстве остаточных смазочных масел и гудрона, затем перерабатываемого на битум.</a:t>
            </a:r>
          </a:p>
          <a:p>
            <a:r>
              <a:rPr lang="ru-RU" b="1" dirty="0">
                <a:latin typeface="Arial" panose="020B0604020202020204" pitchFamily="34" charset="0"/>
              </a:rPr>
              <a:t>Примерный компонентный состав товарного мазута</a:t>
            </a:r>
            <a:r>
              <a:rPr lang="ru-RU" dirty="0">
                <a:latin typeface="Arial" panose="020B0604020202020204" pitchFamily="34" charset="0"/>
              </a:rPr>
              <a:t> может включать в себя: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1. Мазут атмосферной перегонки нефти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2. Гудрон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3. Вакуумные газойли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4. Экстракты масляного производства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5. </a:t>
            </a:r>
            <a:r>
              <a:rPr lang="ru-RU" dirty="0" err="1">
                <a:latin typeface="Arial" panose="020B0604020202020204" pitchFamily="34" charset="0"/>
              </a:rPr>
              <a:t>Керосино-газойлевые</a:t>
            </a:r>
            <a:r>
              <a:rPr lang="ru-RU" dirty="0">
                <a:latin typeface="Arial" panose="020B0604020202020204" pitchFamily="34" charset="0"/>
              </a:rPr>
              <a:t> фракции (первичные и вторичные)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6. Тяжелые газойли каталитического крекинга и коксования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7. Битумы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8. Остатки </a:t>
            </a:r>
            <a:r>
              <a:rPr lang="ru-RU" dirty="0" err="1">
                <a:latin typeface="Arial" panose="020B0604020202020204" pitchFamily="34" charset="0"/>
              </a:rPr>
              <a:t>висбрекинга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9. Тяжелая смола пиролиза</a:t>
            </a:r>
          </a:p>
          <a:p>
            <a:r>
              <a:rPr lang="ru-RU" dirty="0">
                <a:latin typeface="Arial" panose="020B0604020202020204" pitchFamily="34" charset="0"/>
              </a:rPr>
              <a:t>Основные потребители мазута — промышленность, флот и жилищно-коммунальное хозяйств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http://www.ua.all.biz/img/ua/catalog/19597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348" y="27143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05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163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Linux Libertine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первичной переработки нефти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</dc:creator>
  <cp:lastModifiedBy>Elen</cp:lastModifiedBy>
  <cp:revision>5</cp:revision>
  <dcterms:created xsi:type="dcterms:W3CDTF">2014-11-23T10:08:05Z</dcterms:created>
  <dcterms:modified xsi:type="dcterms:W3CDTF">2014-11-23T10:49:36Z</dcterms:modified>
</cp:coreProperties>
</file>