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Глобалізація. Переваги та недоліки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3272408" cy="1584176"/>
          </a:xfr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11-Б класу</a:t>
            </a:r>
          </a:p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Прищепа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Єлизавета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01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7848872" cy="5614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0" dirty="0" err="1" smtClean="0">
                <a:latin typeface="Cambria" pitchFamily="18" charset="0"/>
              </a:rPr>
              <a:t>Глобалізація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являє</a:t>
            </a:r>
            <a:r>
              <a:rPr lang="ru-RU" sz="2800" i="0" dirty="0">
                <a:latin typeface="Cambria" pitchFamily="18" charset="0"/>
              </a:rPr>
              <a:t> собою </a:t>
            </a:r>
            <a:r>
              <a:rPr lang="ru-RU" sz="2800" i="0" dirty="0" err="1">
                <a:latin typeface="Cambria" pitchFamily="18" charset="0"/>
              </a:rPr>
              <a:t>процес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економічної</a:t>
            </a:r>
            <a:r>
              <a:rPr lang="ru-RU" sz="2800" i="0" dirty="0">
                <a:latin typeface="Cambria" pitchFamily="18" charset="0"/>
              </a:rPr>
              <a:t>, </a:t>
            </a:r>
            <a:r>
              <a:rPr lang="ru-RU" sz="2800" i="0" dirty="0" err="1">
                <a:latin typeface="Cambria" pitchFamily="18" charset="0"/>
              </a:rPr>
              <a:t>політичної</a:t>
            </a:r>
            <a:r>
              <a:rPr lang="ru-RU" sz="2800" i="0" dirty="0">
                <a:latin typeface="Cambria" pitchFamily="18" charset="0"/>
              </a:rPr>
              <a:t> і </a:t>
            </a:r>
            <a:r>
              <a:rPr lang="ru-RU" sz="2800" i="0" dirty="0" err="1">
                <a:latin typeface="Cambria" pitchFamily="18" charset="0"/>
              </a:rPr>
              <a:t>культурної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інтеграції</a:t>
            </a:r>
            <a:r>
              <a:rPr lang="ru-RU" sz="2800" i="0" dirty="0">
                <a:latin typeface="Cambria" pitchFamily="18" charset="0"/>
              </a:rPr>
              <a:t> та </a:t>
            </a:r>
            <a:r>
              <a:rPr lang="ru-RU" sz="2800" i="0" dirty="0" err="1">
                <a:latin typeface="Cambria" pitchFamily="18" charset="0"/>
              </a:rPr>
              <a:t>уніфікації</a:t>
            </a:r>
            <a:r>
              <a:rPr lang="ru-RU" sz="2800" i="0" dirty="0">
                <a:latin typeface="Cambria" pitchFamily="18" charset="0"/>
              </a:rPr>
              <a:t>. </a:t>
            </a:r>
            <a:r>
              <a:rPr lang="ru-RU" sz="2800" i="0" dirty="0" err="1">
                <a:latin typeface="Cambria" pitchFamily="18" charset="0"/>
              </a:rPr>
              <a:t>Також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глобалізація</a:t>
            </a:r>
            <a:r>
              <a:rPr lang="ru-RU" sz="2800" i="0" dirty="0">
                <a:latin typeface="Cambria" pitchFamily="18" charset="0"/>
              </a:rPr>
              <a:t> є </a:t>
            </a:r>
            <a:r>
              <a:rPr lang="ru-RU" sz="2800" i="0" dirty="0" err="1">
                <a:latin typeface="Cambria" pitchFamily="18" charset="0"/>
              </a:rPr>
              <a:t>процесом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створення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світової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економіки</a:t>
            </a:r>
            <a:r>
              <a:rPr lang="ru-RU" sz="2800" i="0" dirty="0">
                <a:latin typeface="Cambria" pitchFamily="18" charset="0"/>
              </a:rPr>
              <a:t> з </a:t>
            </a:r>
            <a:r>
              <a:rPr lang="ru-RU" sz="2800" i="0" dirty="0" err="1">
                <a:latin typeface="Cambria" pitchFamily="18" charset="0"/>
              </a:rPr>
              <a:t>безлічі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національних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економік</a:t>
            </a:r>
            <a:r>
              <a:rPr lang="ru-RU" sz="2800" i="0" dirty="0">
                <a:latin typeface="Cambria" pitchFamily="18" charset="0"/>
              </a:rPr>
              <a:t>. </a:t>
            </a:r>
            <a:r>
              <a:rPr lang="ru-RU" sz="2800" i="0" dirty="0" err="1">
                <a:latin typeface="Cambria" pitchFamily="18" charset="0"/>
              </a:rPr>
              <a:t>Глобалізація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виникла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багато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століть</a:t>
            </a:r>
            <a:r>
              <a:rPr lang="ru-RU" sz="2800" i="0" dirty="0">
                <a:latin typeface="Cambria" pitchFamily="18" charset="0"/>
              </a:rPr>
              <a:t> тому з початком </a:t>
            </a:r>
            <a:r>
              <a:rPr lang="ru-RU" sz="2800" i="0" dirty="0" err="1">
                <a:latin typeface="Cambria" pitchFamily="18" charset="0"/>
              </a:rPr>
              <a:t>розвитку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Римської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імперії</a:t>
            </a:r>
            <a:r>
              <a:rPr lang="ru-RU" sz="2800" i="0" dirty="0">
                <a:latin typeface="Cambria" pitchFamily="18" charset="0"/>
              </a:rPr>
              <a:t> і </a:t>
            </a:r>
            <a:r>
              <a:rPr lang="ru-RU" sz="2800" i="0" dirty="0" err="1">
                <a:latin typeface="Cambria" pitchFamily="18" charset="0"/>
              </a:rPr>
              <a:t>стрімко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розвивається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сьогодні</a:t>
            </a:r>
            <a:r>
              <a:rPr lang="ru-RU" sz="2800" i="0" dirty="0">
                <a:latin typeface="Cambria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00" y="3801480"/>
            <a:ext cx="5846400" cy="26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2440" y="332656"/>
            <a:ext cx="82089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0" dirty="0" err="1" smtClean="0">
                <a:latin typeface="Cambria" pitchFamily="18" charset="0"/>
              </a:rPr>
              <a:t>Глобалізація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тягне</a:t>
            </a:r>
            <a:r>
              <a:rPr lang="ru-RU" sz="2800" i="0" dirty="0">
                <a:latin typeface="Cambria" pitchFamily="18" charset="0"/>
              </a:rPr>
              <a:t> за собою </a:t>
            </a:r>
            <a:r>
              <a:rPr lang="ru-RU" sz="2800" i="0" dirty="0" err="1">
                <a:latin typeface="Cambria" pitchFamily="18" charset="0"/>
              </a:rPr>
              <a:t>безліч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наслідків</a:t>
            </a:r>
            <a:r>
              <a:rPr lang="ru-RU" sz="2800" i="0" dirty="0">
                <a:latin typeface="Cambria" pitchFamily="18" charset="0"/>
              </a:rPr>
              <a:t>. </a:t>
            </a:r>
            <a:r>
              <a:rPr lang="ru-RU" sz="2800" i="0" dirty="0" err="1">
                <a:latin typeface="Cambria" pitchFamily="18" charset="0"/>
              </a:rPr>
              <a:t>Основні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наслідки</a:t>
            </a:r>
            <a:r>
              <a:rPr lang="ru-RU" sz="2800" i="0" dirty="0">
                <a:latin typeface="Cambria" pitchFamily="18" charset="0"/>
              </a:rPr>
              <a:t> – </a:t>
            </a:r>
            <a:r>
              <a:rPr lang="ru-RU" sz="2800" i="0" dirty="0" err="1">
                <a:latin typeface="Cambria" pitchFamily="18" charset="0"/>
              </a:rPr>
              <a:t>це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глобальний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поділ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праці</a:t>
            </a:r>
            <a:r>
              <a:rPr lang="ru-RU" sz="2800" i="0" dirty="0">
                <a:latin typeface="Cambria" pitchFamily="18" charset="0"/>
              </a:rPr>
              <a:t>, </a:t>
            </a:r>
            <a:r>
              <a:rPr lang="ru-RU" sz="2800" i="0" dirty="0" err="1">
                <a:latin typeface="Cambria" pitchFamily="18" charset="0"/>
              </a:rPr>
              <a:t>міграція</a:t>
            </a:r>
            <a:r>
              <a:rPr lang="ru-RU" sz="2800" i="0" dirty="0">
                <a:latin typeface="Cambria" pitchFamily="18" charset="0"/>
              </a:rPr>
              <a:t> людей, </a:t>
            </a:r>
            <a:r>
              <a:rPr lang="ru-RU" sz="2800" i="0" dirty="0" err="1">
                <a:latin typeface="Cambria" pitchFamily="18" charset="0"/>
              </a:rPr>
              <a:t>капіталу</a:t>
            </a:r>
            <a:r>
              <a:rPr lang="ru-RU" sz="2800" i="0" dirty="0">
                <a:latin typeface="Cambria" pitchFamily="18" charset="0"/>
              </a:rPr>
              <a:t>, </a:t>
            </a:r>
            <a:r>
              <a:rPr lang="ru-RU" sz="2800" i="0" dirty="0" err="1">
                <a:latin typeface="Cambria" pitchFamily="18" charset="0"/>
              </a:rPr>
              <a:t>виробництва</a:t>
            </a:r>
            <a:r>
              <a:rPr lang="ru-RU" sz="2800" i="0" dirty="0">
                <a:latin typeface="Cambria" pitchFamily="18" charset="0"/>
              </a:rPr>
              <a:t>, </a:t>
            </a:r>
            <a:r>
              <a:rPr lang="ru-RU" sz="2800" i="0" dirty="0" err="1">
                <a:latin typeface="Cambria" pitchFamily="18" charset="0"/>
              </a:rPr>
              <a:t>стандартизація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законодавства</a:t>
            </a:r>
            <a:r>
              <a:rPr lang="ru-RU" sz="2800" i="0" dirty="0">
                <a:latin typeface="Cambria" pitchFamily="18" charset="0"/>
              </a:rPr>
              <a:t>, </a:t>
            </a:r>
            <a:r>
              <a:rPr lang="ru-RU" sz="2800" i="0" dirty="0" err="1">
                <a:latin typeface="Cambria" pitchFamily="18" charset="0"/>
              </a:rPr>
              <a:t>економічних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процесів</a:t>
            </a:r>
            <a:r>
              <a:rPr lang="ru-RU" sz="2800" i="0" dirty="0">
                <a:latin typeface="Cambria" pitchFamily="18" charset="0"/>
              </a:rPr>
              <a:t>, а </a:t>
            </a:r>
            <a:r>
              <a:rPr lang="ru-RU" sz="2800" i="0" dirty="0" err="1">
                <a:latin typeface="Cambria" pitchFamily="18" charset="0"/>
              </a:rPr>
              <a:t>також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злиття</a:t>
            </a:r>
            <a:r>
              <a:rPr lang="ru-RU" sz="2800" i="0" dirty="0">
                <a:latin typeface="Cambria" pitchFamily="18" charset="0"/>
              </a:rPr>
              <a:t> культур </a:t>
            </a:r>
            <a:r>
              <a:rPr lang="ru-RU" sz="2800" i="0" dirty="0" err="1">
                <a:latin typeface="Cambria" pitchFamily="18" charset="0"/>
              </a:rPr>
              <a:t>різних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країн</a:t>
            </a:r>
            <a:r>
              <a:rPr lang="ru-RU" sz="2800" i="0" dirty="0">
                <a:latin typeface="Cambria" pitchFamily="18" charset="0"/>
              </a:rPr>
              <a:t>. </a:t>
            </a:r>
            <a:r>
              <a:rPr lang="ru-RU" sz="2800" i="0" dirty="0" err="1">
                <a:latin typeface="Cambria" pitchFamily="18" charset="0"/>
              </a:rPr>
              <a:t>Глобалізація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допомагає</a:t>
            </a:r>
            <a:r>
              <a:rPr lang="ru-RU" sz="2800" i="0" dirty="0">
                <a:latin typeface="Cambria" pitchFamily="18" charset="0"/>
              </a:rPr>
              <a:t> нам </a:t>
            </a:r>
            <a:r>
              <a:rPr lang="ru-RU" sz="2800" i="0" dirty="0" err="1">
                <a:latin typeface="Cambria" pitchFamily="18" charset="0"/>
              </a:rPr>
              <a:t>вирішувати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спільні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проблеми</a:t>
            </a:r>
            <a:r>
              <a:rPr lang="ru-RU" sz="2800" i="0" dirty="0">
                <a:latin typeface="Cambria" pitchFamily="18" charset="0"/>
              </a:rPr>
              <a:t>, але </a:t>
            </a:r>
            <a:r>
              <a:rPr lang="ru-RU" sz="2800" i="0" dirty="0" err="1">
                <a:latin typeface="Cambria" pitchFamily="18" charset="0"/>
              </a:rPr>
              <a:t>робить</a:t>
            </a:r>
            <a:r>
              <a:rPr lang="ru-RU" sz="2800" i="0" dirty="0">
                <a:latin typeface="Cambria" pitchFamily="18" charset="0"/>
              </a:rPr>
              <a:t> людей та </a:t>
            </a:r>
            <a:r>
              <a:rPr lang="ru-RU" sz="2800" i="0" dirty="0" err="1">
                <a:latin typeface="Cambria" pitchFamily="18" charset="0"/>
              </a:rPr>
              <a:t>країни</a:t>
            </a:r>
            <a:r>
              <a:rPr lang="ru-RU" sz="2800" i="0" dirty="0">
                <a:latin typeface="Cambria" pitchFamily="18" charset="0"/>
              </a:rPr>
              <a:t> </a:t>
            </a:r>
            <a:r>
              <a:rPr lang="ru-RU" sz="2800" i="0" dirty="0" err="1">
                <a:latin typeface="Cambria" pitchFamily="18" charset="0"/>
              </a:rPr>
              <a:t>залежними</a:t>
            </a:r>
            <a:r>
              <a:rPr lang="ru-RU" sz="2800" i="0" dirty="0">
                <a:latin typeface="Cambria" pitchFamily="18" charset="0"/>
              </a:rPr>
              <a:t> один </a:t>
            </a:r>
            <a:r>
              <a:rPr lang="ru-RU" sz="2800" i="0" dirty="0" err="1">
                <a:latin typeface="Cambria" pitchFamily="18" charset="0"/>
              </a:rPr>
              <a:t>від</a:t>
            </a:r>
            <a:r>
              <a:rPr lang="ru-RU" sz="2800" i="0" dirty="0">
                <a:latin typeface="Cambria" pitchFamily="18" charset="0"/>
              </a:rPr>
              <a:t> одного.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1821"/>
            <a:ext cx="2971736" cy="2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61821"/>
            <a:ext cx="3848364" cy="2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24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5112568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i="0" dirty="0" err="1" smtClean="0">
                <a:latin typeface="Cambria" pitchFamily="18" charset="0"/>
              </a:rPr>
              <a:t>Що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стосується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переваг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глобалізації</a:t>
            </a:r>
            <a:r>
              <a:rPr lang="ru-RU" sz="2400" i="0" dirty="0">
                <a:latin typeface="Cambria" pitchFamily="18" charset="0"/>
              </a:rPr>
              <a:t> ми </a:t>
            </a:r>
            <a:r>
              <a:rPr lang="ru-RU" sz="2400" i="0" dirty="0" err="1">
                <a:latin typeface="Cambria" pitchFamily="18" charset="0"/>
              </a:rPr>
              <a:t>можемо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сказати</a:t>
            </a:r>
            <a:r>
              <a:rPr lang="ru-RU" sz="2400" i="0" dirty="0">
                <a:latin typeface="Cambria" pitchFamily="18" charset="0"/>
              </a:rPr>
              <a:t> про </a:t>
            </a:r>
            <a:r>
              <a:rPr lang="ru-RU" sz="2400" i="0" dirty="0" err="1">
                <a:latin typeface="Cambria" pitchFamily="18" charset="0"/>
              </a:rPr>
              <a:t>декілька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пунктів</a:t>
            </a:r>
            <a:r>
              <a:rPr lang="ru-RU" sz="2400" i="0" dirty="0" smtClean="0"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Підвищення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ліквідності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капіталу</a:t>
            </a:r>
            <a:r>
              <a:rPr lang="ru-RU" sz="2400" i="0" dirty="0">
                <a:latin typeface="Cambria" pitchFamily="18" charset="0"/>
              </a:rPr>
              <a:t> – </a:t>
            </a:r>
            <a:r>
              <a:rPr lang="ru-RU" sz="2400" i="0" dirty="0" err="1">
                <a:latin typeface="Cambria" pitchFamily="18" charset="0"/>
              </a:rPr>
              <a:t>інвестори</a:t>
            </a:r>
            <a:r>
              <a:rPr lang="ru-RU" sz="2400" i="0" dirty="0">
                <a:latin typeface="Cambria" pitchFamily="18" charset="0"/>
              </a:rPr>
              <a:t> з </a:t>
            </a:r>
            <a:r>
              <a:rPr lang="ru-RU" sz="2400" i="0" dirty="0" err="1">
                <a:latin typeface="Cambria" pitchFamily="18" charset="0"/>
              </a:rPr>
              <a:t>розвинених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країн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отримали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можливість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інвестувати</a:t>
            </a:r>
            <a:r>
              <a:rPr lang="ru-RU" sz="2400" i="0" dirty="0">
                <a:latin typeface="Cambria" pitchFamily="18" charset="0"/>
              </a:rPr>
              <a:t> в </a:t>
            </a:r>
            <a:r>
              <a:rPr lang="ru-RU" sz="2400" i="0" dirty="0" err="1">
                <a:latin typeface="Cambria" pitchFamily="18" charset="0"/>
              </a:rPr>
              <a:t>країни</a:t>
            </a:r>
            <a:r>
              <a:rPr lang="ru-RU" sz="2400" i="0" dirty="0">
                <a:latin typeface="Cambria" pitchFamily="18" charset="0"/>
              </a:rPr>
              <a:t>, </a:t>
            </a:r>
            <a:r>
              <a:rPr lang="ru-RU" sz="2400" i="0" dirty="0" err="1">
                <a:latin typeface="Cambria" pitchFamily="18" charset="0"/>
              </a:rPr>
              <a:t>що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розвиваються</a:t>
            </a:r>
            <a:r>
              <a:rPr lang="ru-RU" sz="2400" i="0" dirty="0">
                <a:latin typeface="Cambria" pitchFamily="18" charset="0"/>
              </a:rPr>
              <a:t>; </a:t>
            </a:r>
            <a:r>
              <a:rPr lang="ru-RU" sz="2400" i="0" dirty="0" err="1">
                <a:latin typeface="Cambria" pitchFamily="18" charset="0"/>
              </a:rPr>
              <a:t>це</a:t>
            </a:r>
            <a:r>
              <a:rPr lang="ru-RU" sz="2400" i="0" dirty="0">
                <a:latin typeface="Cambria" pitchFamily="18" charset="0"/>
              </a:rPr>
              <a:t>, в свою </a:t>
            </a:r>
            <a:r>
              <a:rPr lang="ru-RU" sz="2400" i="0" dirty="0" err="1">
                <a:latin typeface="Cambria" pitchFamily="18" charset="0"/>
              </a:rPr>
              <a:t>чергу</a:t>
            </a:r>
            <a:r>
              <a:rPr lang="ru-RU" sz="2400" i="0" dirty="0">
                <a:latin typeface="Cambria" pitchFamily="18" charset="0"/>
              </a:rPr>
              <a:t>, </a:t>
            </a:r>
            <a:r>
              <a:rPr lang="ru-RU" sz="2400" i="0" dirty="0" err="1">
                <a:latin typeface="Cambria" pitchFamily="18" charset="0"/>
              </a:rPr>
              <a:t>дає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вигоду</a:t>
            </a:r>
            <a:r>
              <a:rPr lang="ru-RU" sz="2400" i="0" dirty="0">
                <a:latin typeface="Cambria" pitchFamily="18" charset="0"/>
              </a:rPr>
              <a:t> не </a:t>
            </a:r>
            <a:r>
              <a:rPr lang="ru-RU" sz="2400" i="0" dirty="0" err="1">
                <a:latin typeface="Cambria" pitchFamily="18" charset="0"/>
              </a:rPr>
              <a:t>тільки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інвесторам</a:t>
            </a:r>
            <a:r>
              <a:rPr lang="ru-RU" sz="2400" i="0" dirty="0">
                <a:latin typeface="Cambria" pitchFamily="18" charset="0"/>
              </a:rPr>
              <a:t>, а й </a:t>
            </a:r>
            <a:r>
              <a:rPr lang="ru-RU" sz="2400" i="0" dirty="0" err="1">
                <a:latin typeface="Cambria" pitchFamily="18" charset="0"/>
              </a:rPr>
              <a:t>дає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серйозний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поштовх</a:t>
            </a:r>
            <a:r>
              <a:rPr lang="ru-RU" sz="2400" i="0" dirty="0">
                <a:latin typeface="Cambria" pitchFamily="18" charset="0"/>
              </a:rPr>
              <a:t> до </a:t>
            </a:r>
            <a:r>
              <a:rPr lang="ru-RU" sz="2400" i="0" dirty="0" err="1">
                <a:latin typeface="Cambria" pitchFamily="18" charset="0"/>
              </a:rPr>
              <a:t>розвитку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країнам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третього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світу</a:t>
            </a:r>
            <a:r>
              <a:rPr lang="ru-RU" sz="2400" i="0" dirty="0"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Підвищення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швидкості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інформації</a:t>
            </a:r>
            <a:r>
              <a:rPr lang="ru-RU" sz="2400" i="0" dirty="0">
                <a:latin typeface="Cambria" pitchFamily="18" charset="0"/>
              </a:rPr>
              <a:t> – люди в </a:t>
            </a:r>
            <a:r>
              <a:rPr lang="ru-RU" sz="2400" i="0" dirty="0" err="1">
                <a:latin typeface="Cambria" pitchFamily="18" charset="0"/>
              </a:rPr>
              <a:t>усьому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світі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отримали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можливість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миттєвого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обміну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інформацією</a:t>
            </a:r>
            <a:r>
              <a:rPr lang="ru-RU" sz="2400" i="0" dirty="0">
                <a:latin typeface="Cambria" pitchFamily="18" charset="0"/>
              </a:rPr>
              <a:t>, в першу </a:t>
            </a:r>
            <a:r>
              <a:rPr lang="ru-RU" sz="2400" i="0" dirty="0" err="1">
                <a:latin typeface="Cambria" pitchFamily="18" charset="0"/>
              </a:rPr>
              <a:t>чергу</a:t>
            </a:r>
            <a:r>
              <a:rPr lang="ru-RU" sz="2400" i="0" dirty="0">
                <a:latin typeface="Cambria" pitchFamily="18" charset="0"/>
              </a:rPr>
              <a:t> через </a:t>
            </a:r>
            <a:r>
              <a:rPr lang="ru-RU" sz="2400" i="0" dirty="0" err="1">
                <a:latin typeface="Cambria" pitchFamily="18" charset="0"/>
              </a:rPr>
              <a:t>світові</a:t>
            </a:r>
            <a:r>
              <a:rPr lang="ru-RU" sz="2400" i="0" dirty="0">
                <a:latin typeface="Cambria" pitchFamily="18" charset="0"/>
              </a:rPr>
              <a:t> ЗМІ. </a:t>
            </a:r>
            <a:r>
              <a:rPr lang="ru-RU" sz="2400" i="0" dirty="0" err="1">
                <a:latin typeface="Cambria" pitchFamily="18" charset="0"/>
              </a:rPr>
              <a:t>Це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дає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можливість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швидкого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реагування</a:t>
            </a:r>
            <a:r>
              <a:rPr lang="ru-RU" sz="2400" i="0" dirty="0">
                <a:latin typeface="Cambria" pitchFamily="18" charset="0"/>
              </a:rPr>
              <a:t> на </a:t>
            </a:r>
            <a:r>
              <a:rPr lang="ru-RU" sz="2400" i="0" dirty="0" err="1">
                <a:latin typeface="Cambria" pitchFamily="18" charset="0"/>
              </a:rPr>
              <a:t>основні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події</a:t>
            </a:r>
            <a:r>
              <a:rPr lang="ru-RU" sz="2400" i="0" dirty="0">
                <a:latin typeface="Cambria" pitchFamily="18" charset="0"/>
              </a:rPr>
              <a:t> та </a:t>
            </a:r>
            <a:r>
              <a:rPr lang="ru-RU" sz="2400" i="0" dirty="0" err="1" smtClean="0">
                <a:latin typeface="Cambria" pitchFamily="18" charset="0"/>
              </a:rPr>
              <a:t>проблеми</a:t>
            </a:r>
            <a:r>
              <a:rPr lang="ru-RU" sz="2400" i="0" dirty="0" smtClean="0">
                <a:latin typeface="Cambria" pitchFamily="18" charset="0"/>
              </a:rPr>
              <a:t>.</a:t>
            </a:r>
            <a:endParaRPr lang="ru-RU" sz="2400" i="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28392" cy="28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528392" cy="259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5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04664"/>
            <a:ext cx="4176464" cy="61206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Зниження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ймовірності</a:t>
            </a:r>
            <a:r>
              <a:rPr lang="ru-RU" sz="2400" i="0" dirty="0">
                <a:latin typeface="Cambria" pitchFamily="18" charset="0"/>
              </a:rPr>
              <a:t> початку </a:t>
            </a:r>
            <a:r>
              <a:rPr lang="ru-RU" sz="2400" i="0" dirty="0" err="1">
                <a:latin typeface="Cambria" pitchFamily="18" charset="0"/>
              </a:rPr>
              <a:t>війни</a:t>
            </a:r>
            <a:r>
              <a:rPr lang="ru-RU" sz="2400" i="0" dirty="0">
                <a:latin typeface="Cambria" pitchFamily="18" charset="0"/>
              </a:rPr>
              <a:t> – </a:t>
            </a:r>
            <a:r>
              <a:rPr lang="ru-RU" sz="2400" i="0" dirty="0" err="1">
                <a:latin typeface="Cambria" pitchFamily="18" charset="0"/>
              </a:rPr>
              <a:t>країни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занадто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тісно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взаємопов’язані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між</a:t>
            </a:r>
            <a:r>
              <a:rPr lang="ru-RU" sz="2400" i="0" dirty="0">
                <a:latin typeface="Cambria" pitchFamily="18" charset="0"/>
              </a:rPr>
              <a:t> собою; в </a:t>
            </a:r>
            <a:r>
              <a:rPr lang="ru-RU" sz="2400" i="0" dirty="0" err="1">
                <a:latin typeface="Cambria" pitchFamily="18" charset="0"/>
              </a:rPr>
              <a:t>такій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ситуації</a:t>
            </a:r>
            <a:r>
              <a:rPr lang="ru-RU" sz="2400" i="0" dirty="0">
                <a:latin typeface="Cambria" pitchFamily="18" charset="0"/>
              </a:rPr>
              <a:t> будь </a:t>
            </a:r>
            <a:r>
              <a:rPr lang="ru-RU" sz="2400" i="0" dirty="0" err="1">
                <a:latin typeface="Cambria" pitchFamily="18" charset="0"/>
              </a:rPr>
              <a:t>збройний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конфлікт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стає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невигідною</a:t>
            </a:r>
            <a:r>
              <a:rPr lang="ru-RU" sz="2400" i="0" dirty="0"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Доступність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інноваційних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засобів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спрощення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бізнесу</a:t>
            </a:r>
            <a:r>
              <a:rPr lang="ru-RU" sz="2400" i="0" dirty="0">
                <a:latin typeface="Cambria" pitchFamily="18" charset="0"/>
              </a:rPr>
              <a:t> та </a:t>
            </a:r>
            <a:r>
              <a:rPr lang="ru-RU" sz="2400" i="0" dirty="0" err="1">
                <a:latin typeface="Cambria" pitchFamily="18" charset="0"/>
              </a:rPr>
              <a:t>підприємництва</a:t>
            </a:r>
            <a:r>
              <a:rPr lang="ru-RU" sz="2400" i="0" dirty="0">
                <a:latin typeface="Cambria" pitchFamily="18" charset="0"/>
              </a:rPr>
              <a:t> – в наш час стали </a:t>
            </a:r>
            <a:r>
              <a:rPr lang="ru-RU" sz="2400" i="0" dirty="0" err="1">
                <a:latin typeface="Cambria" pitchFamily="18" charset="0"/>
              </a:rPr>
              <a:t>доступними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комп’ютери</a:t>
            </a:r>
            <a:r>
              <a:rPr lang="ru-RU" sz="2400" i="0" dirty="0">
                <a:latin typeface="Cambria" pitchFamily="18" charset="0"/>
              </a:rPr>
              <a:t>, </a:t>
            </a:r>
            <a:r>
              <a:rPr lang="ru-RU" sz="2400" i="0" dirty="0" err="1">
                <a:latin typeface="Cambria" pitchFamily="18" charset="0"/>
              </a:rPr>
              <a:t>техніка</a:t>
            </a:r>
            <a:r>
              <a:rPr lang="ru-RU" sz="2400" i="0" dirty="0">
                <a:latin typeface="Cambria" pitchFamily="18" charset="0"/>
              </a:rPr>
              <a:t> та </a:t>
            </a:r>
            <a:r>
              <a:rPr lang="ru-RU" sz="2400" i="0" dirty="0" err="1" smtClean="0">
                <a:latin typeface="Cambria" pitchFamily="18" charset="0"/>
              </a:rPr>
              <a:t>Інтернет</a:t>
            </a:r>
            <a:r>
              <a:rPr lang="ru-RU" sz="2400" i="0" dirty="0" smtClean="0">
                <a:latin typeface="Cambria" pitchFamily="18" charset="0"/>
              </a:rPr>
              <a:t>, </a:t>
            </a:r>
            <a:r>
              <a:rPr lang="ru-RU" sz="2400" i="0" dirty="0" err="1" smtClean="0">
                <a:latin typeface="Cambria" pitchFamily="18" charset="0"/>
              </a:rPr>
              <a:t>що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допомагають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отримувати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>
                <a:latin typeface="Cambria" pitchFamily="18" charset="0"/>
              </a:rPr>
              <a:t>все, </a:t>
            </a:r>
            <a:r>
              <a:rPr lang="ru-RU" sz="2400" i="0" dirty="0" err="1">
                <a:latin typeface="Cambria" pitchFamily="18" charset="0"/>
              </a:rPr>
              <a:t>що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потрібно</a:t>
            </a:r>
            <a:r>
              <a:rPr lang="ru-RU" sz="2400" i="0" dirty="0">
                <a:latin typeface="Cambria" pitchFamily="18" charset="0"/>
              </a:rPr>
              <a:t> в </a:t>
            </a:r>
            <a:r>
              <a:rPr lang="ru-RU" sz="2400" i="0" dirty="0" err="1">
                <a:latin typeface="Cambria" pitchFamily="18" charset="0"/>
              </a:rPr>
              <a:t>бізнесі</a:t>
            </a:r>
            <a:r>
              <a:rPr lang="ru-RU" sz="2400" i="0" dirty="0"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Розвиток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міжнародної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торгівлі</a:t>
            </a:r>
            <a:r>
              <a:rPr lang="ru-RU" sz="2400" i="0" dirty="0">
                <a:latin typeface="Cambria" pitchFamily="18" charset="0"/>
              </a:rPr>
              <a:t> і </a:t>
            </a:r>
            <a:r>
              <a:rPr lang="ru-RU" sz="2400" i="0" dirty="0" err="1">
                <a:latin typeface="Cambria" pitchFamily="18" charset="0"/>
              </a:rPr>
              <a:t>міжнародних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компаній</a:t>
            </a:r>
            <a:r>
              <a:rPr lang="ru-RU" sz="2400" i="0" dirty="0">
                <a:latin typeface="Cambria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2" y="476672"/>
            <a:ext cx="40993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1" y="3291142"/>
            <a:ext cx="4099333" cy="303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5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504056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i="0" dirty="0" err="1" smtClean="0">
                <a:latin typeface="Cambria" pitchFamily="18" charset="0"/>
              </a:rPr>
              <a:t>Також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необхідно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сказати</a:t>
            </a:r>
            <a:r>
              <a:rPr lang="ru-RU" sz="2400" i="0" dirty="0">
                <a:latin typeface="Cambria" pitchFamily="18" charset="0"/>
              </a:rPr>
              <a:t> про </a:t>
            </a:r>
            <a:r>
              <a:rPr lang="ru-RU" sz="2400" i="0" dirty="0" err="1">
                <a:latin typeface="Cambria" pitchFamily="18" charset="0"/>
              </a:rPr>
              <a:t>деякі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недоліки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глобалізації</a:t>
            </a:r>
            <a:r>
              <a:rPr lang="ru-RU" sz="2400" i="0" dirty="0" smtClean="0"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Безробіття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>
                <a:latin typeface="Cambria" pitchFamily="18" charset="0"/>
              </a:rPr>
              <a:t>– </a:t>
            </a:r>
            <a:r>
              <a:rPr lang="ru-RU" sz="2400" i="0" dirty="0" err="1">
                <a:latin typeface="Cambria" pitchFamily="18" charset="0"/>
              </a:rPr>
              <a:t>транснаціональні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компанії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завжди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шукають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більш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дешеву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робочу</a:t>
            </a:r>
            <a:r>
              <a:rPr lang="ru-RU" sz="2400" i="0" dirty="0">
                <a:latin typeface="Cambria" pitchFamily="18" charset="0"/>
              </a:rPr>
              <a:t> силу, </a:t>
            </a:r>
            <a:r>
              <a:rPr lang="ru-RU" sz="2400" i="0" dirty="0" err="1">
                <a:latin typeface="Cambria" pitchFamily="18" charset="0"/>
              </a:rPr>
              <a:t>що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змушує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їх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переносити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виробництво</a:t>
            </a:r>
            <a:r>
              <a:rPr lang="ru-RU" sz="2400" i="0" dirty="0">
                <a:latin typeface="Cambria" pitchFamily="18" charset="0"/>
              </a:rPr>
              <a:t> в </a:t>
            </a:r>
            <a:r>
              <a:rPr lang="ru-RU" sz="2400" i="0" dirty="0" err="1">
                <a:latin typeface="Cambria" pitchFamily="18" charset="0"/>
              </a:rPr>
              <a:t>країни</a:t>
            </a:r>
            <a:r>
              <a:rPr lang="ru-RU" sz="2400" i="0" dirty="0">
                <a:latin typeface="Cambria" pitchFamily="18" charset="0"/>
              </a:rPr>
              <a:t>, </a:t>
            </a:r>
            <a:r>
              <a:rPr lang="ru-RU" sz="2400" i="0" dirty="0" err="1">
                <a:latin typeface="Cambria" pitchFamily="18" charset="0"/>
              </a:rPr>
              <a:t>що</a:t>
            </a:r>
            <a:r>
              <a:rPr lang="ru-RU" sz="2400" i="0" dirty="0">
                <a:latin typeface="Cambria" pitchFamily="18" charset="0"/>
              </a:rPr>
              <a:t> </a:t>
            </a:r>
            <a:r>
              <a:rPr lang="ru-RU" sz="2400" i="0" dirty="0" err="1">
                <a:latin typeface="Cambria" pitchFamily="18" charset="0"/>
              </a:rPr>
              <a:t>розвиваються</a:t>
            </a:r>
            <a:r>
              <a:rPr lang="ru-RU" sz="2400" i="0" dirty="0">
                <a:latin typeface="Cambria" pitchFamily="18" charset="0"/>
              </a:rPr>
              <a:t>, </a:t>
            </a:r>
            <a:r>
              <a:rPr lang="ru-RU" sz="2400" i="0" dirty="0" err="1">
                <a:latin typeface="Cambria" pitchFamily="18" charset="0"/>
              </a:rPr>
              <a:t>такі</a:t>
            </a:r>
            <a:r>
              <a:rPr lang="ru-RU" sz="2400" i="0" dirty="0">
                <a:latin typeface="Cambria" pitchFamily="18" charset="0"/>
              </a:rPr>
              <a:t> як Китай.</a:t>
            </a:r>
          </a:p>
          <a:p>
            <a:pPr>
              <a:buFont typeface="Wingdings" pitchFamily="2" charset="2"/>
              <a:buChar char="v"/>
            </a:pP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Надмірна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залежність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однієї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країни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від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інших</a:t>
            </a:r>
            <a:r>
              <a:rPr lang="ru-RU" sz="2400" i="0" dirty="0" smtClean="0">
                <a:latin typeface="Cambria" pitchFamily="18" charset="0"/>
              </a:rPr>
              <a:t> – </a:t>
            </a:r>
            <a:r>
              <a:rPr lang="ru-RU" sz="2400" i="0" dirty="0" err="1" smtClean="0">
                <a:latin typeface="Cambria" pitchFamily="18" charset="0"/>
              </a:rPr>
              <a:t>остання</a:t>
            </a:r>
            <a:r>
              <a:rPr lang="ru-RU" sz="2400" i="0" dirty="0" smtClean="0">
                <a:latin typeface="Cambria" pitchFamily="18" charset="0"/>
              </a:rPr>
              <a:t> криза </a:t>
            </a:r>
            <a:r>
              <a:rPr lang="ru-RU" sz="2400" i="0" dirty="0" err="1" smtClean="0">
                <a:latin typeface="Cambria" pitchFamily="18" charset="0"/>
              </a:rPr>
              <a:t>чітко</a:t>
            </a:r>
            <a:r>
              <a:rPr lang="ru-RU" sz="2400" i="0" smtClean="0">
                <a:latin typeface="Cambria" pitchFamily="18" charset="0"/>
              </a:rPr>
              <a:t> показала </a:t>
            </a:r>
            <a:r>
              <a:rPr lang="ru-RU" sz="2400" i="0" dirty="0" err="1" smtClean="0">
                <a:latin typeface="Cambria" pitchFamily="18" charset="0"/>
              </a:rPr>
              <a:t>наскільки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тісно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пов’язані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країни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між</a:t>
            </a:r>
            <a:r>
              <a:rPr lang="ru-RU" sz="2400" i="0" dirty="0" smtClean="0">
                <a:latin typeface="Cambria" pitchFamily="18" charset="0"/>
              </a:rPr>
              <a:t> собою. </a:t>
            </a:r>
            <a:r>
              <a:rPr lang="ru-RU" sz="2400" i="0" dirty="0" err="1" smtClean="0">
                <a:latin typeface="Cambria" pitchFamily="18" charset="0"/>
              </a:rPr>
              <a:t>Кооперація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допомагає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країнам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розвиватися</a:t>
            </a:r>
            <a:r>
              <a:rPr lang="ru-RU" sz="2400" i="0" dirty="0" smtClean="0">
                <a:latin typeface="Cambria" pitchFamily="18" charset="0"/>
              </a:rPr>
              <a:t>, але і проблема </a:t>
            </a:r>
            <a:r>
              <a:rPr lang="ru-RU" sz="2400" i="0" dirty="0" err="1" smtClean="0">
                <a:latin typeface="Cambria" pitchFamily="18" charset="0"/>
              </a:rPr>
              <a:t>однієї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великої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країни</a:t>
            </a:r>
            <a:r>
              <a:rPr lang="ru-RU" sz="2400" i="0" dirty="0" smtClean="0">
                <a:latin typeface="Cambria" pitchFamily="18" charset="0"/>
              </a:rPr>
              <a:t> автоматично </a:t>
            </a:r>
            <a:r>
              <a:rPr lang="ru-RU" sz="2400" i="0" dirty="0" err="1" smtClean="0">
                <a:latin typeface="Cambria" pitchFamily="18" charset="0"/>
              </a:rPr>
              <a:t>стає</a:t>
            </a:r>
            <a:r>
              <a:rPr lang="ru-RU" sz="2400" i="0" dirty="0" smtClean="0">
                <a:latin typeface="Cambria" pitchFamily="18" charset="0"/>
              </a:rPr>
              <a:t> проблемою </a:t>
            </a:r>
            <a:r>
              <a:rPr lang="ru-RU" sz="2400" i="0" dirty="0" err="1" smtClean="0">
                <a:latin typeface="Cambria" pitchFamily="18" charset="0"/>
              </a:rPr>
              <a:t>всього</a:t>
            </a:r>
            <a:r>
              <a:rPr lang="ru-RU" sz="2400" i="0" dirty="0" smtClean="0">
                <a:latin typeface="Cambria" pitchFamily="18" charset="0"/>
              </a:rPr>
              <a:t> </a:t>
            </a:r>
            <a:r>
              <a:rPr lang="ru-RU" sz="2400" i="0" dirty="0" err="1" smtClean="0">
                <a:latin typeface="Cambria" pitchFamily="18" charset="0"/>
              </a:rPr>
              <a:t>світу</a:t>
            </a:r>
            <a:r>
              <a:rPr lang="ru-RU" sz="2400" i="0" dirty="0" smtClean="0">
                <a:latin typeface="Cambria" pitchFamily="18" charset="0"/>
              </a:rPr>
              <a:t>.</a:t>
            </a:r>
            <a:endParaRPr lang="ru-RU" sz="2400" i="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692696"/>
            <a:ext cx="3583285" cy="227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5" y="3212976"/>
            <a:ext cx="3583285" cy="28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4104456" cy="6048672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i="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 smtClean="0">
                <a:solidFill>
                  <a:srgbClr val="FFFFFF"/>
                </a:solidFill>
                <a:latin typeface="Cambria" pitchFamily="18" charset="0"/>
              </a:rPr>
              <a:t>Збільшення</a:t>
            </a:r>
            <a:r>
              <a:rPr lang="ru-RU" sz="2800" i="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нелегальної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імміграції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–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величезну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проблему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розвиненим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країнам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створюють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нелегальні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іммігранти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з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країн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,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що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розвиваються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, в основному тому,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що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їм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вкрай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важко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знайти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роботу, і вони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лягають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важким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вантажем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на </a:t>
            </a:r>
            <a:r>
              <a:rPr lang="ru-RU" sz="2800" i="0" dirty="0" err="1">
                <a:solidFill>
                  <a:srgbClr val="FFFFFF"/>
                </a:solidFill>
                <a:latin typeface="Cambria" pitchFamily="18" charset="0"/>
              </a:rPr>
              <a:t>бюджети</a:t>
            </a:r>
            <a:r>
              <a:rPr lang="ru-RU" sz="2800" i="0" dirty="0">
                <a:solidFill>
                  <a:srgbClr val="FFFFFF"/>
                </a:solidFill>
                <a:latin typeface="Cambria" pitchFamily="18" charset="0"/>
              </a:rPr>
              <a:t> держав.</a:t>
            </a:r>
            <a:endParaRPr lang="ru-RU" sz="2800" i="0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5845"/>
            <a:ext cx="4248472" cy="273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3978"/>
            <a:ext cx="4248472" cy="32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6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932040" y="620688"/>
            <a:ext cx="410445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0" dirty="0" smtClean="0"/>
              <a:t>Таким </a:t>
            </a:r>
            <a:r>
              <a:rPr lang="ru-RU" sz="2800" i="0" dirty="0"/>
              <a:t>чином, </a:t>
            </a:r>
            <a:r>
              <a:rPr lang="ru-RU" sz="2800" i="0" dirty="0" err="1"/>
              <a:t>можна</a:t>
            </a:r>
            <a:r>
              <a:rPr lang="ru-RU" sz="2800" i="0" dirty="0"/>
              <a:t> </a:t>
            </a:r>
            <a:r>
              <a:rPr lang="ru-RU" sz="2800" i="0" dirty="0" err="1"/>
              <a:t>зробити</a:t>
            </a:r>
            <a:r>
              <a:rPr lang="ru-RU" sz="2800" i="0" dirty="0"/>
              <a:t> </a:t>
            </a:r>
            <a:r>
              <a:rPr lang="ru-RU" sz="2800" i="0" dirty="0" err="1"/>
              <a:t>висновок</a:t>
            </a:r>
            <a:r>
              <a:rPr lang="ru-RU" sz="2800" i="0" dirty="0"/>
              <a:t>, </a:t>
            </a:r>
            <a:r>
              <a:rPr lang="ru-RU" sz="2800" i="0" dirty="0" err="1"/>
              <a:t>що</a:t>
            </a:r>
            <a:r>
              <a:rPr lang="ru-RU" sz="2800" i="0" dirty="0"/>
              <a:t>, як ми </a:t>
            </a:r>
            <a:r>
              <a:rPr lang="ru-RU" sz="2800" i="0" dirty="0" err="1"/>
              <a:t>бачимо</a:t>
            </a:r>
            <a:r>
              <a:rPr lang="ru-RU" sz="2800" i="0" dirty="0"/>
              <a:t>, </a:t>
            </a:r>
            <a:r>
              <a:rPr lang="ru-RU" sz="2800" i="0" dirty="0" err="1"/>
              <a:t>глобалізація</a:t>
            </a:r>
            <a:r>
              <a:rPr lang="ru-RU" sz="2800" i="0" dirty="0"/>
              <a:t> є </a:t>
            </a:r>
            <a:r>
              <a:rPr lang="ru-RU" sz="2800" i="0" dirty="0" err="1"/>
              <a:t>складним</a:t>
            </a:r>
            <a:r>
              <a:rPr lang="ru-RU" sz="2800" i="0" dirty="0"/>
              <a:t> і </a:t>
            </a:r>
            <a:r>
              <a:rPr lang="ru-RU" sz="2800" i="0" dirty="0" err="1"/>
              <a:t>багатогранним</a:t>
            </a:r>
            <a:r>
              <a:rPr lang="ru-RU" sz="2800" i="0" dirty="0"/>
              <a:t> </a:t>
            </a:r>
            <a:r>
              <a:rPr lang="ru-RU" sz="2800" i="0" dirty="0" err="1"/>
              <a:t>процесом</a:t>
            </a:r>
            <a:r>
              <a:rPr lang="ru-RU" sz="2800" i="0" dirty="0"/>
              <a:t>, </a:t>
            </a:r>
            <a:r>
              <a:rPr lang="ru-RU" sz="2800" i="0" dirty="0" err="1"/>
              <a:t>який</a:t>
            </a:r>
            <a:r>
              <a:rPr lang="ru-RU" sz="2800" i="0" dirty="0"/>
              <a:t> </a:t>
            </a:r>
            <a:r>
              <a:rPr lang="ru-RU" sz="2800" i="0" dirty="0" err="1"/>
              <a:t>вимагає</a:t>
            </a:r>
            <a:r>
              <a:rPr lang="ru-RU" sz="2800" i="0" dirty="0"/>
              <a:t> </a:t>
            </a:r>
            <a:r>
              <a:rPr lang="ru-RU" sz="2800" i="0" dirty="0" err="1"/>
              <a:t>уваги</a:t>
            </a:r>
            <a:r>
              <a:rPr lang="ru-RU" sz="2800" i="0" dirty="0"/>
              <a:t> і </a:t>
            </a:r>
            <a:r>
              <a:rPr lang="ru-RU" sz="2800" i="0" dirty="0" err="1"/>
              <a:t>жорсткого</a:t>
            </a:r>
            <a:r>
              <a:rPr lang="ru-RU" sz="2800" i="0" dirty="0"/>
              <a:t> контролю. </a:t>
            </a:r>
            <a:r>
              <a:rPr lang="ru-RU" sz="2800" i="0" dirty="0" err="1"/>
              <a:t>Існує</a:t>
            </a:r>
            <a:r>
              <a:rPr lang="ru-RU" sz="2800" i="0" dirty="0"/>
              <a:t> </a:t>
            </a:r>
            <a:r>
              <a:rPr lang="ru-RU" sz="2800" i="0" dirty="0" err="1"/>
              <a:t>безліч</a:t>
            </a:r>
            <a:r>
              <a:rPr lang="ru-RU" sz="2800" i="0" dirty="0"/>
              <a:t> </a:t>
            </a:r>
            <a:r>
              <a:rPr lang="ru-RU" sz="2800" i="0" dirty="0" err="1"/>
              <a:t>недоліків</a:t>
            </a:r>
            <a:r>
              <a:rPr lang="ru-RU" sz="2800" i="0" dirty="0"/>
              <a:t> </a:t>
            </a:r>
            <a:r>
              <a:rPr lang="ru-RU" sz="2800" i="0" dirty="0" err="1"/>
              <a:t>глобалізації</a:t>
            </a:r>
            <a:r>
              <a:rPr lang="ru-RU" sz="2800" i="0" dirty="0"/>
              <a:t>, з </a:t>
            </a:r>
            <a:r>
              <a:rPr lang="ru-RU" sz="2800" i="0" dirty="0" err="1"/>
              <a:t>якими</a:t>
            </a:r>
            <a:r>
              <a:rPr lang="ru-RU" sz="2800" i="0" dirty="0"/>
              <a:t> </a:t>
            </a:r>
            <a:r>
              <a:rPr lang="ru-RU" sz="2800" i="0" dirty="0" err="1"/>
              <a:t>неможливо</a:t>
            </a:r>
            <a:r>
              <a:rPr lang="ru-RU" sz="2800" i="0" dirty="0"/>
              <a:t> </a:t>
            </a:r>
            <a:r>
              <a:rPr lang="ru-RU" sz="2800" i="0" dirty="0" err="1"/>
              <a:t>або</a:t>
            </a:r>
            <a:r>
              <a:rPr lang="ru-RU" sz="2800" i="0" dirty="0"/>
              <a:t> </a:t>
            </a:r>
            <a:r>
              <a:rPr lang="ru-RU" sz="2800" i="0" dirty="0" err="1"/>
              <a:t>вкрай</a:t>
            </a:r>
            <a:r>
              <a:rPr lang="ru-RU" sz="2800" i="0" dirty="0"/>
              <a:t> складно </a:t>
            </a:r>
            <a:r>
              <a:rPr lang="ru-RU" sz="2800" i="0" dirty="0" err="1"/>
              <a:t>боротися</a:t>
            </a:r>
            <a:r>
              <a:rPr lang="ru-RU" sz="2800" i="0" dirty="0"/>
              <a:t>. У </a:t>
            </a:r>
            <a:r>
              <a:rPr lang="ru-RU" sz="2800" i="0" dirty="0" err="1"/>
              <a:t>даній</a:t>
            </a:r>
            <a:r>
              <a:rPr lang="ru-RU" sz="2800" i="0" dirty="0"/>
              <a:t> </a:t>
            </a:r>
            <a:r>
              <a:rPr lang="ru-RU" sz="2800" i="0" dirty="0" err="1"/>
              <a:t>ситуації</a:t>
            </a:r>
            <a:r>
              <a:rPr lang="ru-RU" sz="2800" i="0" dirty="0"/>
              <a:t> </a:t>
            </a:r>
            <a:r>
              <a:rPr lang="ru-RU" sz="2800" i="0" dirty="0" err="1"/>
              <a:t>необхідно</a:t>
            </a:r>
            <a:r>
              <a:rPr lang="ru-RU" sz="2800" i="0" dirty="0"/>
              <a:t> </a:t>
            </a:r>
            <a:r>
              <a:rPr lang="ru-RU" sz="2800" i="0" dirty="0" err="1"/>
              <a:t>сконцентрувати</a:t>
            </a:r>
            <a:r>
              <a:rPr lang="ru-RU" sz="2800" i="0" dirty="0"/>
              <a:t> </a:t>
            </a:r>
            <a:r>
              <a:rPr lang="ru-RU" sz="2800" i="0" dirty="0" err="1"/>
              <a:t>увагу</a:t>
            </a:r>
            <a:r>
              <a:rPr lang="ru-RU" sz="2800" i="0" dirty="0"/>
              <a:t> на </a:t>
            </a:r>
            <a:r>
              <a:rPr lang="ru-RU" sz="2800" i="0" dirty="0" err="1"/>
              <a:t>позитивних</a:t>
            </a:r>
            <a:r>
              <a:rPr lang="ru-RU" sz="2800" i="0" dirty="0"/>
              <a:t> </a:t>
            </a:r>
            <a:r>
              <a:rPr lang="ru-RU" sz="2800" i="0" dirty="0" err="1"/>
              <a:t>ефектах</a:t>
            </a:r>
            <a:r>
              <a:rPr lang="ru-RU" sz="2800" i="0" dirty="0"/>
              <a:t> і </a:t>
            </a:r>
            <a:r>
              <a:rPr lang="ru-RU" sz="2800" i="0" dirty="0" err="1"/>
              <a:t>всіма</a:t>
            </a:r>
            <a:r>
              <a:rPr lang="ru-RU" sz="2800" i="0" dirty="0"/>
              <a:t> силами </a:t>
            </a:r>
            <a:r>
              <a:rPr lang="ru-RU" sz="2800" i="0" dirty="0" err="1"/>
              <a:t>намагатися</a:t>
            </a:r>
            <a:r>
              <a:rPr lang="ru-RU" sz="2800" i="0" dirty="0"/>
              <a:t> </a:t>
            </a:r>
            <a:r>
              <a:rPr lang="ru-RU" sz="2800" i="0" dirty="0" err="1"/>
              <a:t>знизити</a:t>
            </a:r>
            <a:r>
              <a:rPr lang="ru-RU" sz="2800" i="0" dirty="0"/>
              <a:t> </a:t>
            </a:r>
            <a:r>
              <a:rPr lang="ru-RU" sz="2800" i="0" dirty="0" err="1"/>
              <a:t>негативні</a:t>
            </a:r>
            <a:r>
              <a:rPr lang="ru-RU" sz="2800" i="0" dirty="0"/>
              <a:t>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9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Tradeshow</vt:lpstr>
      <vt:lpstr>Глобалізація. Переваги та недоліки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qwery</cp:lastModifiedBy>
  <cp:revision>5</cp:revision>
  <dcterms:modified xsi:type="dcterms:W3CDTF">2014-04-26T15:15:25Z</dcterms:modified>
</cp:coreProperties>
</file>