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72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6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9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176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pPr/>
              <a:t>28.04.2013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pPr/>
              <a:t>28.04.2013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1619" cy="713232"/>
            <a:chOff x="0" y="0"/>
            <a:chExt cx="12188825" cy="713232"/>
          </a:xfrm>
        </p:grpSpPr>
        <p:sp>
          <p:nvSpPr>
            <p:cNvPr id="7" name="Прямоугольник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0" y="0"/>
            <a:ext cx="534924" cy="6858000"/>
            <a:chOff x="0" y="0"/>
            <a:chExt cx="713232" cy="6858000"/>
          </a:xfrm>
        </p:grpSpPr>
        <p:sp>
          <p:nvSpPr>
            <p:cNvPr id="12" name="Прямоугольник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607571" y="0"/>
            <a:ext cx="560165" cy="6858000"/>
            <a:chOff x="11476762" y="0"/>
            <a:chExt cx="746886" cy="6858000"/>
          </a:xfrm>
        </p:grpSpPr>
        <p:sp>
          <p:nvSpPr>
            <p:cNvPr id="15" name="Прямоугольник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V="1">
            <a:off x="0" y="6144768"/>
            <a:ext cx="9141619" cy="713232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1188720"/>
            <a:ext cx="72009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3749040"/>
            <a:ext cx="72009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0" y="6309360"/>
            <a:ext cx="9141619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2552" y="0"/>
            <a:ext cx="9141619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188720"/>
            <a:ext cx="72009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3749040"/>
            <a:ext cx="72009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ru-RU" smtClean="0"/>
              <a:pPr/>
              <a:t>28.04.2013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305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28.04.2013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708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28.04.2013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28.04.2013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1619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" y="1005840"/>
            <a:ext cx="541782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28.04.2013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480" y="548640"/>
            <a:ext cx="500634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28.04.2013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5829300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 flipV="1">
            <a:off x="0" y="6309360"/>
            <a:ext cx="5829300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5400000" flipV="1">
            <a:off x="-3223260" y="3223260"/>
            <a:ext cx="6858000" cy="411480"/>
            <a:chOff x="0" y="0"/>
            <a:chExt cx="12188825" cy="713232"/>
          </a:xfrm>
        </p:grpSpPr>
        <p:sp>
          <p:nvSpPr>
            <p:cNvPr id="15" name="Прямоугольник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16200000" flipH="1" flipV="1">
            <a:off x="2194559" y="3223261"/>
            <a:ext cx="6858000" cy="411480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 bwMode="auto">
          <a:xfrm flipV="1">
            <a:off x="0" y="6309360"/>
            <a:ext cx="9141619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673352"/>
            <a:ext cx="713232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391656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391656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391656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02132" y="926108"/>
            <a:ext cx="68227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Розвиток науки</a:t>
            </a:r>
            <a:endParaRPr lang="ru-RU" sz="72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50355"/>
          <a:stretch>
            <a:fillRect/>
          </a:stretch>
        </p:blipFill>
        <p:spPr bwMode="auto">
          <a:xfrm>
            <a:off x="803569" y="2261717"/>
            <a:ext cx="3774237" cy="187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t="50256"/>
          <a:stretch>
            <a:fillRect/>
          </a:stretch>
        </p:blipFill>
        <p:spPr bwMode="auto">
          <a:xfrm>
            <a:off x="4612387" y="2262907"/>
            <a:ext cx="3774237" cy="18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45019" y="5107709"/>
            <a:ext cx="2733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Candara" pitchFamily="34" charset="0"/>
              </a:rPr>
              <a:t>Підготувала</a:t>
            </a:r>
          </a:p>
          <a:p>
            <a:pPr algn="r"/>
            <a:r>
              <a:rPr lang="uk-UA" dirty="0" smtClean="0">
                <a:latin typeface="Candara" pitchFamily="34" charset="0"/>
              </a:rPr>
              <a:t>учениця 10-А класу</a:t>
            </a:r>
          </a:p>
          <a:p>
            <a:pPr algn="r"/>
            <a:r>
              <a:rPr lang="uk-UA" dirty="0" err="1" smtClean="0">
                <a:latin typeface="Candara" pitchFamily="34" charset="0"/>
              </a:rPr>
              <a:t>Кошина</a:t>
            </a:r>
            <a:r>
              <a:rPr lang="uk-UA" dirty="0" smtClean="0">
                <a:latin typeface="Candara" pitchFamily="34" charset="0"/>
              </a:rPr>
              <a:t> Анна</a:t>
            </a:r>
          </a:p>
        </p:txBody>
      </p:sp>
    </p:spTree>
    <p:extLst>
      <p:ext uri="{BB962C8B-B14F-4D97-AF65-F5344CB8AC3E}">
        <p14:creationId xmlns:p14="http://schemas.microsoft.com/office/powerpoint/2010/main" xmlns="" val="267154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811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Біологія</a:t>
            </a:r>
            <a:endParaRPr lang="ru-RU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5308" y="1242307"/>
            <a:ext cx="6576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err="1" smtClean="0">
                <a:latin typeface="Candara" pitchFamily="34" charset="0"/>
              </a:rPr>
              <a:t>Олександр</a:t>
            </a:r>
            <a:r>
              <a:rPr lang="ru-RU" sz="2800" b="1" i="1" u="sng" dirty="0" smtClean="0">
                <a:latin typeface="Candara" pitchFamily="34" charset="0"/>
              </a:rPr>
              <a:t> </a:t>
            </a:r>
            <a:r>
              <a:rPr lang="ru-RU" sz="2800" b="1" i="1" u="sng" dirty="0" err="1" smtClean="0">
                <a:latin typeface="Candara" pitchFamily="34" charset="0"/>
              </a:rPr>
              <a:t>Флемінг</a:t>
            </a:r>
            <a:r>
              <a:rPr lang="ru-RU" sz="2800" b="1" i="1" u="sng" dirty="0" smtClean="0">
                <a:latin typeface="Candara" pitchFamily="34" charset="0"/>
              </a:rPr>
              <a:t> </a:t>
            </a:r>
            <a:r>
              <a:rPr lang="ru-RU" sz="2800" b="1" i="1" u="sng" dirty="0" err="1" smtClean="0">
                <a:latin typeface="Candara" pitchFamily="34" charset="0"/>
              </a:rPr>
              <a:t>і</a:t>
            </a:r>
            <a:r>
              <a:rPr lang="ru-RU" sz="2800" b="1" i="1" u="sng" dirty="0" smtClean="0">
                <a:latin typeface="Candara" pitchFamily="34" charset="0"/>
              </a:rPr>
              <a:t> </a:t>
            </a:r>
            <a:r>
              <a:rPr lang="ru-RU" sz="2800" b="1" i="1" u="sng" dirty="0" smtClean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ru-RU" sz="2800" b="1" i="1" u="sng" dirty="0" err="1" smtClean="0">
                <a:solidFill>
                  <a:prstClr val="black"/>
                </a:solidFill>
                <a:latin typeface="Candara" pitchFamily="34" charset="0"/>
              </a:rPr>
              <a:t>Говард</a:t>
            </a:r>
            <a:r>
              <a:rPr lang="ru-RU" sz="2800" b="1" i="1" u="sng" dirty="0" smtClean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ru-RU" sz="2800" b="1" i="1" u="sng" dirty="0" err="1" smtClean="0">
                <a:solidFill>
                  <a:prstClr val="black"/>
                </a:solidFill>
                <a:latin typeface="Candara" pitchFamily="34" charset="0"/>
              </a:rPr>
              <a:t>Флорей</a:t>
            </a:r>
            <a:endParaRPr lang="uk-UA" sz="2800" dirty="0" smtClean="0"/>
          </a:p>
          <a:p>
            <a:pPr algn="ctr"/>
            <a:endParaRPr lang="uk-UA" sz="2800" b="1" i="1" u="sng" dirty="0" smtClean="0">
              <a:latin typeface="Candar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7550" y="1776714"/>
            <a:ext cx="2745506" cy="3882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996" y="1727201"/>
            <a:ext cx="3482042" cy="3954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23273" y="1865745"/>
            <a:ext cx="6077528" cy="49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 smtClean="0">
                <a:latin typeface="Candara" pitchFamily="34" charset="0"/>
              </a:rPr>
              <a:t>	</a:t>
            </a:r>
            <a:endParaRPr lang="ru-RU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637" y="5745017"/>
            <a:ext cx="8608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– </a:t>
            </a:r>
            <a:r>
              <a:rPr lang="uk-UA" sz="2400" dirty="0" smtClean="0">
                <a:latin typeface="Candara" pitchFamily="34" charset="0"/>
              </a:rPr>
              <a:t>британські біологи, що винайшли пеніцилін </a:t>
            </a:r>
            <a:r>
              <a:rPr lang="uk-UA" sz="2400" b="1" dirty="0" smtClean="0">
                <a:latin typeface="Candara"/>
                <a:ea typeface="Calibri"/>
                <a:cs typeface="Times New Roman"/>
              </a:rPr>
              <a:t>1928 </a:t>
            </a:r>
            <a:r>
              <a:rPr lang="uk-UA" sz="2400" b="1" dirty="0" smtClean="0">
                <a:latin typeface="Candara"/>
                <a:ea typeface="Calibri"/>
                <a:cs typeface="Times New Roman"/>
              </a:rPr>
              <a:t>р. в </a:t>
            </a:r>
            <a:r>
              <a:rPr lang="uk-UA" sz="2400" b="1" dirty="0" smtClean="0">
                <a:latin typeface="Candara"/>
                <a:ea typeface="Calibri"/>
                <a:cs typeface="Times New Roman"/>
              </a:rPr>
              <a:t>Англії.</a:t>
            </a:r>
            <a:endParaRPr lang="uk-UA" sz="2400" dirty="0" smtClean="0">
              <a:latin typeface="Candara" pitchFamily="34" charset="0"/>
            </a:endParaRPr>
          </a:p>
          <a:p>
            <a:endParaRPr lang="uk-UA" sz="2400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13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811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Біологія</a:t>
            </a:r>
            <a:endParaRPr lang="ru-RU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8508" y="1380852"/>
            <a:ext cx="525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latin typeface="Candara" pitchFamily="34" charset="0"/>
              </a:rPr>
              <a:t>Карл </a:t>
            </a:r>
            <a:r>
              <a:rPr lang="ru-RU" sz="2800" b="1" i="1" u="sng" dirty="0" err="1" smtClean="0">
                <a:latin typeface="Candara" pitchFamily="34" charset="0"/>
              </a:rPr>
              <a:t>Ландштейнер</a:t>
            </a:r>
            <a:endParaRPr lang="uk-UA" sz="2800" b="1" i="1" u="sng" dirty="0" smtClean="0"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345" y="2992581"/>
            <a:ext cx="6077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	</a:t>
            </a:r>
            <a:endParaRPr lang="uk-UA" sz="2400" dirty="0" smtClean="0"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8582" y="1911927"/>
            <a:ext cx="467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– австрійський лікар, імунолог, хімік, інфекціоніст</a:t>
            </a:r>
            <a:r>
              <a:rPr lang="uk-UA" sz="2400" dirty="0" smtClean="0">
                <a:latin typeface="Candara" pitchFamily="34" charset="0"/>
              </a:rPr>
              <a:t>. Йому </a:t>
            </a:r>
            <a:r>
              <a:rPr lang="uk-UA" sz="2400" dirty="0" smtClean="0">
                <a:latin typeface="Candara" pitchFamily="34" charset="0"/>
              </a:rPr>
              <a:t>разом з іншими дослідниками вдалося відкрити наявність різних груп крові, резус-фактора, а також інфекційний характер тяжкого захворювання на поліомієліт.</a:t>
            </a:r>
          </a:p>
          <a:p>
            <a:endParaRPr lang="uk-UA" sz="2400" dirty="0" smtClean="0">
              <a:latin typeface="Candar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669" y="1256145"/>
            <a:ext cx="3354531" cy="5011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0113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811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Біологія</a:t>
            </a:r>
            <a:endParaRPr lang="ru-RU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703471"/>
            <a:ext cx="327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err="1" smtClean="0">
                <a:latin typeface="Candara" pitchFamily="34" charset="0"/>
              </a:rPr>
              <a:t>Гуго</a:t>
            </a:r>
            <a:r>
              <a:rPr lang="ru-RU" sz="2800" b="1" i="1" u="sng" dirty="0" smtClean="0">
                <a:latin typeface="Candara" pitchFamily="34" charset="0"/>
              </a:rPr>
              <a:t> де </a:t>
            </a:r>
            <a:r>
              <a:rPr lang="ru-RU" sz="2800" b="1" i="1" u="sng" dirty="0" err="1" smtClean="0">
                <a:latin typeface="Candara" pitchFamily="34" charset="0"/>
              </a:rPr>
              <a:t>Фріз</a:t>
            </a:r>
            <a:endParaRPr lang="uk-UA" sz="2800" b="1" i="1" u="sng" dirty="0" smtClean="0"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345" y="2992581"/>
            <a:ext cx="6077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	</a:t>
            </a:r>
            <a:endParaRPr lang="uk-UA" sz="2400" dirty="0" smtClean="0">
              <a:latin typeface="Candara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92" y="1366409"/>
            <a:ext cx="2902806" cy="4192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540" y="1413773"/>
            <a:ext cx="3079438" cy="41372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80329" y="5698854"/>
            <a:ext cx="327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latin typeface="Candara" pitchFamily="34" charset="0"/>
              </a:rPr>
              <a:t>Карл </a:t>
            </a:r>
            <a:r>
              <a:rPr lang="ru-RU" sz="2800" b="1" i="1" u="sng" dirty="0" err="1" smtClean="0">
                <a:latin typeface="Candara" pitchFamily="34" charset="0"/>
              </a:rPr>
              <a:t>Еріх</a:t>
            </a:r>
            <a:r>
              <a:rPr lang="ru-RU" sz="2800" b="1" i="1" u="sng" dirty="0" smtClean="0">
                <a:latin typeface="Candara" pitchFamily="34" charset="0"/>
              </a:rPr>
              <a:t> </a:t>
            </a:r>
            <a:r>
              <a:rPr lang="ru-RU" sz="2800" b="1" i="1" u="sng" dirty="0" err="1" smtClean="0">
                <a:latin typeface="Candara" pitchFamily="34" charset="0"/>
              </a:rPr>
              <a:t>Корренс</a:t>
            </a:r>
            <a:r>
              <a:rPr lang="ru-RU" sz="2800" b="1" i="1" u="sng" dirty="0" smtClean="0">
                <a:latin typeface="Candara" pitchFamily="34" charset="0"/>
              </a:rPr>
              <a:t> </a:t>
            </a:r>
            <a:endParaRPr lang="uk-UA" sz="2800" b="1" i="1" u="sng" dirty="0" smtClean="0">
              <a:latin typeface="Candara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4227" y="1394692"/>
            <a:ext cx="2623306" cy="4184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086765" y="5694235"/>
            <a:ext cx="327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err="1" smtClean="0">
                <a:latin typeface="Candara" pitchFamily="34" charset="0"/>
              </a:rPr>
              <a:t>Еріх</a:t>
            </a:r>
            <a:r>
              <a:rPr lang="ru-RU" sz="2800" b="1" i="1" u="sng" dirty="0" smtClean="0">
                <a:latin typeface="Candara" pitchFamily="34" charset="0"/>
              </a:rPr>
              <a:t> Чермак </a:t>
            </a:r>
            <a:endParaRPr lang="uk-UA" sz="2800" b="1" i="1" u="sng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13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811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Філософія</a:t>
            </a:r>
            <a:endParaRPr lang="ru-RU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3927" y="1533228"/>
            <a:ext cx="503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u="sng" dirty="0" smtClean="0">
                <a:latin typeface="Candara" pitchFamily="34" charset="0"/>
              </a:rPr>
              <a:t>Освальд </a:t>
            </a:r>
            <a:r>
              <a:rPr lang="uk-UA" sz="2800" b="1" i="1" u="sng" dirty="0" err="1" smtClean="0">
                <a:latin typeface="Candara" pitchFamily="34" charset="0"/>
              </a:rPr>
              <a:t>Шпенґлер</a:t>
            </a:r>
            <a:endParaRPr lang="uk-UA" sz="2800" b="1" i="1" u="sng" dirty="0" smtClean="0">
              <a:latin typeface="Candar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487" y="1237673"/>
            <a:ext cx="3610438" cy="4904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943928" y="2152063"/>
            <a:ext cx="49599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– німецький </a:t>
            </a:r>
            <a:r>
              <a:rPr lang="uk-UA" sz="2400" dirty="0" smtClean="0">
                <a:latin typeface="Candara" pitchFamily="34" charset="0"/>
              </a:rPr>
              <a:t>історик і </a:t>
            </a:r>
            <a:r>
              <a:rPr lang="uk-UA" sz="2400" dirty="0" smtClean="0">
                <a:latin typeface="Candara" pitchFamily="34" charset="0"/>
              </a:rPr>
              <a:t>філософ, славу якому принесла двотомна праця </a:t>
            </a:r>
            <a:r>
              <a:rPr lang="uk-UA" sz="2400" b="1" dirty="0" smtClean="0">
                <a:latin typeface="Candara" pitchFamily="34" charset="0"/>
              </a:rPr>
              <a:t>«Занепад Європи: начерк морфології світової історії», </a:t>
            </a:r>
            <a:r>
              <a:rPr lang="uk-UA" sz="2400" dirty="0" smtClean="0">
                <a:latin typeface="Candara" pitchFamily="34" charset="0"/>
              </a:rPr>
              <a:t>за якою </a:t>
            </a:r>
            <a:r>
              <a:rPr lang="uk-UA" sz="2400" dirty="0" smtClean="0">
                <a:latin typeface="Candara" pitchFamily="34" charset="0"/>
              </a:rPr>
              <a:t>історія </a:t>
            </a:r>
            <a:r>
              <a:rPr lang="uk-UA" sz="2400" dirty="0" smtClean="0">
                <a:latin typeface="Candara" pitchFamily="34" charset="0"/>
              </a:rPr>
              <a:t>є «живим організмом» і розвивається циклічно, переживаючи «весну», «літо», «осінь» і «зиму».</a:t>
            </a:r>
            <a:endParaRPr lang="uk-UA" sz="2400" b="1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13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791839"/>
            <a:ext cx="503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u="sng" dirty="0" smtClean="0">
                <a:latin typeface="Candara" pitchFamily="34" charset="0"/>
              </a:rPr>
              <a:t>Бертран Рассел</a:t>
            </a:r>
            <a:endParaRPr lang="uk-UA" sz="2800" b="1" i="1" u="sng" dirty="0" smtClean="0"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45" y="2429146"/>
            <a:ext cx="5089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– 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англійський філософ, займався </a:t>
            </a:r>
          </a:p>
          <a:p>
            <a:pPr lvl="1">
              <a:buFont typeface="Wingdings" pitchFamily="2" charset="2"/>
              <a:buChar char="v"/>
            </a:pPr>
            <a:r>
              <a:rPr lang="uk-UA" sz="2400" dirty="0" smtClean="0">
                <a:latin typeface="Candara" pitchFamily="34" charset="0"/>
              </a:rPr>
              <a:t>питаннями захисту прав жінок; </a:t>
            </a:r>
          </a:p>
          <a:p>
            <a:pPr lvl="1">
              <a:buFont typeface="Wingdings" pitchFamily="2" charset="2"/>
              <a:buChar char="v"/>
            </a:pPr>
            <a:r>
              <a:rPr lang="uk-UA" sz="2400" dirty="0" smtClean="0">
                <a:latin typeface="Candara" pitchFamily="34" charset="0"/>
              </a:rPr>
              <a:t>поширення соціальної свободи   	та великої власності;</a:t>
            </a:r>
          </a:p>
          <a:p>
            <a:pPr lvl="1">
              <a:buFont typeface="Wingdings" pitchFamily="2" charset="2"/>
              <a:buChar char="v"/>
            </a:pPr>
            <a:r>
              <a:rPr lang="uk-UA" sz="2400" dirty="0" smtClean="0">
                <a:latin typeface="Candara" pitchFamily="34" charset="0"/>
              </a:rPr>
              <a:t>боротьбою проти війни;</a:t>
            </a:r>
          </a:p>
          <a:p>
            <a:pPr lvl="1">
              <a:buFont typeface="Wingdings" pitchFamily="2" charset="2"/>
              <a:buChar char="v"/>
            </a:pPr>
            <a:r>
              <a:rPr lang="uk-UA" sz="2400" dirty="0" smtClean="0">
                <a:latin typeface="Candara" pitchFamily="34" charset="0"/>
              </a:rPr>
              <a:t>реформуванням освіти. </a:t>
            </a:r>
            <a:endParaRPr lang="uk-UA" sz="2400" b="1" dirty="0" smtClean="0">
              <a:latin typeface="Candar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2447" y="1357747"/>
            <a:ext cx="3820967" cy="45174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3811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Філософія</a:t>
            </a:r>
            <a:endParaRPr lang="ru-RU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13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33091" y="1440872"/>
            <a:ext cx="503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u="sng" dirty="0" smtClean="0">
                <a:latin typeface="Candara" pitchFamily="34" charset="0"/>
              </a:rPr>
              <a:t>Зиґмунд Фрейд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0036" y="2004291"/>
            <a:ext cx="50892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– 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 австрійський психоаналітик і </a:t>
            </a:r>
            <a:r>
              <a:rPr lang="uk-UA" sz="2400" dirty="0" smtClean="0">
                <a:latin typeface="Candara" pitchFamily="34" charset="0"/>
              </a:rPr>
              <a:t>філософ, за теорією </a:t>
            </a:r>
            <a:r>
              <a:rPr lang="uk-UA" sz="2400" dirty="0" smtClean="0">
                <a:latin typeface="Candara" pitchFamily="34" charset="0"/>
              </a:rPr>
              <a:t>про </a:t>
            </a:r>
            <a:r>
              <a:rPr lang="uk-UA" sz="2400" dirty="0" smtClean="0">
                <a:latin typeface="Candara" pitchFamily="34" charset="0"/>
              </a:rPr>
              <a:t>якого </a:t>
            </a:r>
            <a:r>
              <a:rPr lang="uk-UA" sz="2400" dirty="0" smtClean="0">
                <a:latin typeface="Candara" pitchFamily="34" charset="0"/>
              </a:rPr>
              <a:t>головні проблеми людства, зокрема притаманна окремим людям агресивність, пов'язані з його сексуальними потягами</a:t>
            </a:r>
            <a:r>
              <a:rPr lang="uk-UA" sz="2400" dirty="0" smtClean="0">
                <a:latin typeface="Candara" pitchFamily="34" charset="0"/>
              </a:rPr>
              <a:t>. </a:t>
            </a:r>
          </a:p>
          <a:p>
            <a:r>
              <a:rPr lang="uk-UA" sz="2400" dirty="0" smtClean="0">
                <a:latin typeface="Candara" pitchFamily="34" charset="0"/>
              </a:rPr>
              <a:t>	Люди, на його думку, є ледачими, нерозумними і не схильними до самозречення.</a:t>
            </a:r>
            <a:endParaRPr lang="uk-UA" sz="2400" b="1" dirty="0" smtClean="0">
              <a:latin typeface="Candar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673" y="1274617"/>
            <a:ext cx="3454400" cy="51859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3811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Філософія</a:t>
            </a:r>
            <a:endParaRPr lang="ru-RU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13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524000"/>
            <a:ext cx="503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u="sng" dirty="0" smtClean="0">
                <a:latin typeface="Candara" pitchFamily="34" charset="0"/>
              </a:rPr>
              <a:t>Еміль </a:t>
            </a:r>
            <a:r>
              <a:rPr lang="uk-UA" sz="2800" b="1" i="1" u="sng" dirty="0" err="1" smtClean="0">
                <a:latin typeface="Candara" pitchFamily="34" charset="0"/>
              </a:rPr>
              <a:t>Дюркгайм</a:t>
            </a:r>
            <a:endParaRPr lang="uk-UA" sz="2800" b="1" i="1" u="sng" dirty="0" smtClean="0"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381" y="2013527"/>
            <a:ext cx="47844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– 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 французький соціолог і етнолог</a:t>
            </a:r>
            <a:r>
              <a:rPr lang="uk-UA" sz="2400" dirty="0" smtClean="0">
                <a:latin typeface="Candara" pitchFamily="34" charset="0"/>
              </a:rPr>
              <a:t>. На його думку, не потрібно було створювати нове суспільство замість старого, а слід пристосувати його до нового часу, врівноваживши прагнення кожної окремої людини з потребами суспільства в цілому.</a:t>
            </a:r>
          </a:p>
          <a:p>
            <a:endParaRPr lang="uk-UA" sz="2400" b="1" dirty="0" smtClean="0">
              <a:latin typeface="Candar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811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Соціологія</a:t>
            </a:r>
            <a:endParaRPr lang="ru-RU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3981" y="1451121"/>
            <a:ext cx="3379849" cy="478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0113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90109" y="1450109"/>
            <a:ext cx="503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u="sng" dirty="0" smtClean="0">
                <a:latin typeface="Candara" pitchFamily="34" charset="0"/>
              </a:rPr>
              <a:t>Макс Вебер</a:t>
            </a:r>
            <a:endParaRPr lang="uk-UA" sz="2800" b="1" i="1" u="sng" dirty="0" smtClean="0"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8654" y="1985819"/>
            <a:ext cx="50153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– німецький соціолог, економіст і правознавець. Один із засновників соціології як науки. Вважав, що: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latin typeface="Candara" pitchFamily="34" charset="0"/>
              </a:rPr>
              <a:t>прагнення людей до прибутку є наслідком виняткової людської риси постійно накопичувати зверх того, що людині потрібно для особистого споживання</a:t>
            </a:r>
            <a:r>
              <a:rPr lang="ru-RU" sz="2400" dirty="0" smtClean="0">
                <a:latin typeface="Candara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latin typeface="Candara" pitchFamily="34" charset="0"/>
              </a:rPr>
              <a:t>серйозною </a:t>
            </a:r>
            <a:r>
              <a:rPr lang="uk-UA" sz="2400" dirty="0" smtClean="0">
                <a:latin typeface="Candara" pitchFamily="34" charset="0"/>
              </a:rPr>
              <a:t>небезпекою для суспільної гармонії </a:t>
            </a:r>
            <a:r>
              <a:rPr lang="uk-UA" sz="2400" dirty="0" smtClean="0">
                <a:latin typeface="Candara" pitchFamily="34" charset="0"/>
              </a:rPr>
              <a:t>вважав </a:t>
            </a:r>
            <a:r>
              <a:rPr lang="uk-UA" sz="2400" dirty="0" smtClean="0">
                <a:latin typeface="Candara" pitchFamily="34" charset="0"/>
              </a:rPr>
              <a:t>бюрократію, яку потрібно постійно тримати під політичним контролем.</a:t>
            </a:r>
            <a:endParaRPr lang="uk-UA" sz="2400" dirty="0" smtClean="0">
              <a:latin typeface="Candara" pitchFamily="34" charset="0"/>
            </a:endParaRPr>
          </a:p>
          <a:p>
            <a:endParaRPr lang="uk-UA" sz="2400" b="1" dirty="0" smtClean="0">
              <a:latin typeface="Candar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811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Соціологія</a:t>
            </a:r>
            <a:endParaRPr lang="ru-RU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94987" y="1269410"/>
            <a:ext cx="3643614" cy="5159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0113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" y="1625598"/>
            <a:ext cx="503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u="sng" dirty="0" smtClean="0">
                <a:latin typeface="Candara" pitchFamily="34" charset="0"/>
              </a:rPr>
              <a:t>Джозеф </a:t>
            </a:r>
            <a:r>
              <a:rPr lang="uk-UA" sz="2800" b="1" i="1" u="sng" dirty="0" smtClean="0">
                <a:latin typeface="Candara" pitchFamily="34" charset="0"/>
              </a:rPr>
              <a:t>Томсон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547" y="2152073"/>
            <a:ext cx="48213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– 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 англійський </a:t>
            </a:r>
            <a:r>
              <a:rPr lang="uk-UA" sz="2400" dirty="0" smtClean="0">
                <a:latin typeface="Candara" pitchFamily="34" charset="0"/>
              </a:rPr>
              <a:t>фізик, який </a:t>
            </a:r>
            <a:r>
              <a:rPr lang="uk-UA" sz="2400" b="1" dirty="0" smtClean="0">
                <a:latin typeface="Candara" pitchFamily="34" charset="0"/>
              </a:rPr>
              <a:t>1897 відкрив електрон</a:t>
            </a:r>
            <a:r>
              <a:rPr lang="uk-UA" sz="2400" dirty="0" smtClean="0">
                <a:latin typeface="Candara" pitchFamily="34" charset="0"/>
              </a:rPr>
              <a:t>, за що в 1906 році був удостоєний Нобелівської премії з фізики з формулюванням «за дослідження проходження електрики через гази».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811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Фізика</a:t>
            </a:r>
            <a:endParaRPr lang="ru-RU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3012" y="1459346"/>
            <a:ext cx="3945497" cy="45350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0113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" y="1182270"/>
            <a:ext cx="5985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u="sng" dirty="0" smtClean="0">
                <a:latin typeface="Candara" pitchFamily="34" charset="0"/>
              </a:rPr>
              <a:t>Макс Планк</a:t>
            </a:r>
            <a:endParaRPr lang="uk-UA" sz="2800" b="1" i="1" u="sng" dirty="0" smtClean="0"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81" y="1681023"/>
            <a:ext cx="6197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– 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 німецький </a:t>
            </a:r>
            <a:r>
              <a:rPr lang="uk-UA" sz="2400" dirty="0" smtClean="0">
                <a:latin typeface="Candara" pitchFamily="34" charset="0"/>
              </a:rPr>
              <a:t>фізик-теоретик, який </a:t>
            </a:r>
            <a:r>
              <a:rPr lang="uk-UA" sz="2400" dirty="0" err="1" smtClean="0">
                <a:latin typeface="Candara" pitchFamily="34" charset="0"/>
              </a:rPr>
              <a:t>встано-вив</a:t>
            </a:r>
            <a:r>
              <a:rPr lang="uk-UA" sz="2400" dirty="0" smtClean="0">
                <a:latin typeface="Candara" pitchFamily="34" charset="0"/>
              </a:rPr>
              <a:t>, що </a:t>
            </a:r>
            <a:r>
              <a:rPr lang="uk-UA" sz="2400" b="1" dirty="0" smtClean="0">
                <a:latin typeface="Candara" pitchFamily="34" charset="0"/>
              </a:rPr>
              <a:t>енергія випромінюється </a:t>
            </a:r>
            <a:r>
              <a:rPr lang="uk-UA" sz="2400" dirty="0" smtClean="0">
                <a:latin typeface="Candara" pitchFamily="34" charset="0"/>
              </a:rPr>
              <a:t>не </a:t>
            </a:r>
            <a:r>
              <a:rPr lang="uk-UA" sz="2400" dirty="0" err="1" smtClean="0">
                <a:latin typeface="Candara" pitchFamily="34" charset="0"/>
              </a:rPr>
              <a:t>рівно-мірно</a:t>
            </a:r>
            <a:r>
              <a:rPr lang="uk-UA" sz="2400" dirty="0" smtClean="0">
                <a:latin typeface="Candara" pitchFamily="34" charset="0"/>
              </a:rPr>
              <a:t>, як припускали раніше, а </a:t>
            </a:r>
            <a:r>
              <a:rPr lang="uk-UA" sz="2400" b="1" dirty="0" smtClean="0">
                <a:latin typeface="Candara" pitchFamily="34" charset="0"/>
              </a:rPr>
              <a:t>частинами - квантами.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811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Фізика</a:t>
            </a:r>
            <a:endParaRPr lang="ru-RU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5711" b="8661"/>
          <a:stretch>
            <a:fillRect/>
          </a:stretch>
        </p:blipFill>
        <p:spPr bwMode="auto">
          <a:xfrm>
            <a:off x="5909687" y="905163"/>
            <a:ext cx="2855623" cy="34359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44" y="3218135"/>
            <a:ext cx="2770909" cy="3458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Стрелка вниз 9"/>
          <p:cNvSpPr/>
          <p:nvPr/>
        </p:nvSpPr>
        <p:spPr>
          <a:xfrm>
            <a:off x="3962400" y="3149600"/>
            <a:ext cx="1034473" cy="127461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3015679" y="4484270"/>
            <a:ext cx="5985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u="sng" dirty="0" smtClean="0">
                <a:latin typeface="Candara" pitchFamily="34" charset="0"/>
              </a:rPr>
              <a:t>Альберт Ейнштейн</a:t>
            </a:r>
            <a:endParaRPr lang="uk-UA" sz="2800" b="1" i="1" u="sng" dirty="0" smtClean="0"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6398" y="4955314"/>
            <a:ext cx="6197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на цій основі у </a:t>
            </a:r>
            <a:r>
              <a:rPr lang="uk-UA" sz="2400" b="1" dirty="0" smtClean="0">
                <a:latin typeface="Candara" pitchFamily="34" charset="0"/>
              </a:rPr>
              <a:t>1905</a:t>
            </a:r>
            <a:r>
              <a:rPr lang="uk-UA" sz="2400" dirty="0" smtClean="0">
                <a:latin typeface="Candara" pitchFamily="34" charset="0"/>
              </a:rPr>
              <a:t> році розвинув </a:t>
            </a:r>
            <a:r>
              <a:rPr lang="uk-UA" sz="2400" b="1" dirty="0" smtClean="0">
                <a:latin typeface="Candara" pitchFamily="34" charset="0"/>
              </a:rPr>
              <a:t>квантову теорію фотоефекту</a:t>
            </a:r>
            <a:r>
              <a:rPr lang="uk-UA" sz="2400" dirty="0" smtClean="0">
                <a:latin typeface="Candara" pitchFamily="34" charset="0"/>
              </a:rPr>
              <a:t>.</a:t>
            </a:r>
            <a:endParaRPr lang="uk-UA" sz="2400" b="1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13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811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Фізика</a:t>
            </a:r>
            <a:endParaRPr lang="ru-RU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8842" y="1325434"/>
            <a:ext cx="5985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u="sng" dirty="0" smtClean="0">
                <a:latin typeface="Candara" pitchFamily="34" charset="0"/>
              </a:rPr>
              <a:t>Альберт Ейнштейн</a:t>
            </a:r>
            <a:endParaRPr lang="uk-UA" sz="2800" b="1" i="1" u="sng" dirty="0" smtClean="0">
              <a:latin typeface="Candar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931" y="1339274"/>
            <a:ext cx="3552169" cy="4539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814620" y="1874982"/>
            <a:ext cx="53293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– </a:t>
            </a:r>
            <a:r>
              <a:rPr lang="ru-RU" sz="2400" dirty="0" smtClean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один з найвизначніших фізиків </a:t>
            </a:r>
            <a:r>
              <a:rPr lang="uk-UA" sz="2400" dirty="0" smtClean="0">
                <a:latin typeface="Candara" pitchFamily="34" charset="0"/>
              </a:rPr>
              <a:t>XX століття, який </a:t>
            </a:r>
            <a:r>
              <a:rPr lang="uk-UA" sz="2400" b="1" dirty="0" smtClean="0">
                <a:latin typeface="Candara" pitchFamily="34" charset="0"/>
              </a:rPr>
              <a:t>1916 році </a:t>
            </a:r>
            <a:r>
              <a:rPr lang="uk-UA" sz="2400" dirty="0" smtClean="0">
                <a:latin typeface="Candara" pitchFamily="34" charset="0"/>
              </a:rPr>
              <a:t>розробив </a:t>
            </a:r>
            <a:r>
              <a:rPr lang="uk-UA" sz="2400" b="1" dirty="0" smtClean="0">
                <a:latin typeface="Candara" pitchFamily="34" charset="0"/>
              </a:rPr>
              <a:t>загальну теорію відносності</a:t>
            </a:r>
            <a:r>
              <a:rPr lang="uk-UA" sz="2400" dirty="0" smtClean="0">
                <a:latin typeface="Candara" pitchFamily="34" charset="0"/>
              </a:rPr>
              <a:t>, </a:t>
            </a:r>
            <a:r>
              <a:rPr lang="uk-UA" sz="2400" dirty="0" smtClean="0">
                <a:latin typeface="Candara" pitchFamily="34" charset="0"/>
              </a:rPr>
              <a:t>відповідно </a:t>
            </a:r>
            <a:r>
              <a:rPr lang="uk-UA" sz="2400" dirty="0" smtClean="0">
                <a:latin typeface="Candara" pitchFamily="34" charset="0"/>
              </a:rPr>
              <a:t>до </a:t>
            </a:r>
            <a:r>
              <a:rPr lang="uk-UA" sz="2400" dirty="0" smtClean="0">
                <a:latin typeface="Candara" pitchFamily="34" charset="0"/>
              </a:rPr>
              <a:t>якої, </a:t>
            </a:r>
            <a:r>
              <a:rPr lang="uk-UA" sz="2400" dirty="0" smtClean="0">
                <a:latin typeface="Candara" pitchFamily="34" charset="0"/>
              </a:rPr>
              <a:t>гравітація - це не процес взаємодії полів і тіл у просторі, а результат викривлення простору-часу. </a:t>
            </a:r>
            <a:endParaRPr lang="uk-UA" sz="2400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13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5227776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	Датський фізик Нільс Бор </a:t>
            </a:r>
            <a:r>
              <a:rPr lang="uk-UA" sz="2400" dirty="0" smtClean="0">
                <a:latin typeface="Candara" pitchFamily="34" charset="0"/>
              </a:rPr>
              <a:t>та </a:t>
            </a:r>
            <a:r>
              <a:rPr lang="uk-UA" sz="2400" dirty="0" smtClean="0">
                <a:latin typeface="Candara" pitchFamily="34" charset="0"/>
              </a:rPr>
              <a:t>англійський вчений Ернест Резерфорд запропонували модель будови атома, де електрони обертаються по орбітах навколо ядра атома, наче планети навколо Сонця.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811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Фізика</a:t>
            </a:r>
            <a:endParaRPr lang="ru-RU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18" y="4197943"/>
            <a:ext cx="1330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u="sng" dirty="0" smtClean="0">
                <a:latin typeface="Candara" pitchFamily="34" charset="0"/>
              </a:rPr>
              <a:t>Нільс </a:t>
            </a:r>
          </a:p>
          <a:p>
            <a:pPr algn="ctr"/>
            <a:r>
              <a:rPr lang="uk-UA" sz="2800" b="1" i="1" u="sng" dirty="0" smtClean="0">
                <a:latin typeface="Candara" pitchFamily="34" charset="0"/>
              </a:rPr>
              <a:t>Бор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1896" y="1471600"/>
            <a:ext cx="2734540" cy="37245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7799" y="1440873"/>
            <a:ext cx="2718930" cy="3807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250544" y="4128665"/>
            <a:ext cx="1958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u="sng" dirty="0" smtClean="0">
                <a:latin typeface="Candara" pitchFamily="34" charset="0"/>
              </a:rPr>
              <a:t>Ернест Резерфорд</a:t>
            </a:r>
          </a:p>
        </p:txBody>
      </p:sp>
    </p:spTree>
    <p:extLst>
      <p:ext uri="{BB962C8B-B14F-4D97-AF65-F5344CB8AC3E}">
        <p14:creationId xmlns:p14="http://schemas.microsoft.com/office/powerpoint/2010/main" xmlns="" val="140113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811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Фізика</a:t>
            </a:r>
            <a:endParaRPr lang="ru-RU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70016"/>
            <a:ext cx="5985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u="sng" dirty="0" err="1" smtClean="0">
                <a:latin typeface="Candara" pitchFamily="34" charset="0"/>
              </a:rPr>
              <a:t>Енріко</a:t>
            </a:r>
            <a:r>
              <a:rPr lang="uk-UA" sz="2800" b="1" i="1" u="sng" dirty="0" smtClean="0">
                <a:latin typeface="Candara" pitchFamily="34" charset="0"/>
              </a:rPr>
              <a:t> Фермі</a:t>
            </a:r>
            <a:endParaRPr lang="uk-UA" sz="2800" b="1" i="1" u="sng" dirty="0" smtClean="0"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018" y="1810327"/>
            <a:ext cx="53293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– італійський </a:t>
            </a:r>
            <a:r>
              <a:rPr lang="uk-UA" sz="2400" dirty="0" smtClean="0">
                <a:latin typeface="Candara" pitchFamily="34" charset="0"/>
              </a:rPr>
              <a:t>фізик, відомий своїми роботами в області ядерної, квантової і статистичної фізики. </a:t>
            </a:r>
            <a:r>
              <a:rPr lang="uk-UA" sz="2400" dirty="0" smtClean="0">
                <a:latin typeface="Candara" pitchFamily="34" charset="0"/>
              </a:rPr>
              <a:t>Він </a:t>
            </a:r>
            <a:r>
              <a:rPr lang="uk-UA" sz="2400" b="1" dirty="0" smtClean="0">
                <a:latin typeface="Candara" pitchFamily="34" charset="0"/>
              </a:rPr>
              <a:t>відкрив ядерні реакції</a:t>
            </a:r>
            <a:r>
              <a:rPr lang="uk-UA" sz="2400" dirty="0" smtClean="0">
                <a:latin typeface="Candara" pitchFamily="34" charset="0"/>
              </a:rPr>
              <a:t>, </a:t>
            </a:r>
            <a:r>
              <a:rPr lang="uk-UA" sz="2400" dirty="0" smtClean="0">
                <a:latin typeface="Candara" pitchFamily="34" charset="0"/>
              </a:rPr>
              <a:t>що відбуваються при </a:t>
            </a:r>
            <a:r>
              <a:rPr lang="uk-UA" sz="2400" b="1" dirty="0" smtClean="0">
                <a:latin typeface="Candara" pitchFamily="34" charset="0"/>
              </a:rPr>
              <a:t>бомбардуванні</a:t>
            </a:r>
            <a:r>
              <a:rPr lang="uk-UA" sz="2400" dirty="0" smtClean="0">
                <a:latin typeface="Candara" pitchFamily="34" charset="0"/>
              </a:rPr>
              <a:t> речовини </a:t>
            </a:r>
            <a:r>
              <a:rPr lang="uk-UA" sz="2400" b="1" dirty="0" smtClean="0">
                <a:latin typeface="Candara" pitchFamily="34" charset="0"/>
              </a:rPr>
              <a:t>нейтронами</a:t>
            </a:r>
            <a:r>
              <a:rPr lang="uk-UA" sz="2400" dirty="0" smtClean="0">
                <a:latin typeface="Candara" pitchFamily="34" charset="0"/>
              </a:rPr>
              <a:t>, в результаті яких </a:t>
            </a:r>
            <a:r>
              <a:rPr lang="uk-UA" sz="2400" b="1" dirty="0" smtClean="0">
                <a:latin typeface="Candara" pitchFamily="34" charset="0"/>
              </a:rPr>
              <a:t>народжуються нові радіоактивні елементи</a:t>
            </a:r>
            <a:r>
              <a:rPr lang="uk-UA" sz="2400" dirty="0" smtClean="0">
                <a:latin typeface="Candara" pitchFamily="34" charset="0"/>
              </a:rPr>
              <a:t>.</a:t>
            </a:r>
            <a:endParaRPr lang="uk-UA" sz="2400" dirty="0" smtClean="0">
              <a:latin typeface="Candara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9527" y="1357053"/>
            <a:ext cx="3228255" cy="5031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0113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811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Фізика</a:t>
            </a:r>
            <a:endParaRPr lang="ru-RU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237" y="1620997"/>
            <a:ext cx="527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u="sng" dirty="0" err="1" smtClean="0">
                <a:latin typeface="Candara" pitchFamily="34" charset="0"/>
              </a:rPr>
              <a:t>Фредерік</a:t>
            </a:r>
            <a:r>
              <a:rPr lang="uk-UA" sz="2800" b="1" i="1" u="sng" dirty="0" smtClean="0">
                <a:latin typeface="Candara" pitchFamily="34" charset="0"/>
              </a:rPr>
              <a:t> та </a:t>
            </a:r>
            <a:r>
              <a:rPr lang="uk-UA" sz="2800" b="1" i="1" u="sng" dirty="0" err="1" smtClean="0">
                <a:latin typeface="Candara" pitchFamily="34" charset="0"/>
              </a:rPr>
              <a:t>Ірен</a:t>
            </a:r>
            <a:r>
              <a:rPr lang="uk-UA" sz="2800" b="1" i="1" u="sng" dirty="0" smtClean="0">
                <a:latin typeface="Candara" pitchFamily="34" charset="0"/>
              </a:rPr>
              <a:t> Жоліо-Кюрі</a:t>
            </a:r>
            <a:endParaRPr lang="uk-UA" sz="2800" b="1" i="1" u="sng" dirty="0" smtClean="0"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074" y="2272145"/>
            <a:ext cx="31495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– </a:t>
            </a:r>
            <a:r>
              <a:rPr lang="uk-UA" sz="2400" dirty="0" smtClean="0">
                <a:latin typeface="Candara" pitchFamily="34" charset="0"/>
              </a:rPr>
              <a:t>французькі фізики, лауреати </a:t>
            </a:r>
            <a:r>
              <a:rPr lang="uk-UA" sz="2400" dirty="0" smtClean="0">
                <a:latin typeface="Candara" pitchFamily="34" charset="0"/>
              </a:rPr>
              <a:t>Нобелівської премії з хімії 1935 </a:t>
            </a:r>
            <a:r>
              <a:rPr lang="uk-UA" sz="2400" dirty="0" smtClean="0">
                <a:latin typeface="Candara" pitchFamily="34" charset="0"/>
              </a:rPr>
              <a:t>року. Разом здійснили відкриття в явищі радіоактивності, що знайшло практичне застосування в медицині та біології.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4475" y="1283853"/>
            <a:ext cx="2823629" cy="3943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8684" y="2530763"/>
            <a:ext cx="2697393" cy="38146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0113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811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Фізика</a:t>
            </a:r>
            <a:endParaRPr lang="ru-RU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0037" y="1907324"/>
            <a:ext cx="527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u="sng" dirty="0" smtClean="0">
                <a:latin typeface="Candara" pitchFamily="34" charset="0"/>
              </a:rPr>
              <a:t>Джеймс </a:t>
            </a:r>
            <a:r>
              <a:rPr lang="uk-UA" sz="2800" b="1" i="1" u="sng" dirty="0" err="1" smtClean="0">
                <a:latin typeface="Candara" pitchFamily="34" charset="0"/>
              </a:rPr>
              <a:t>Чедвік</a:t>
            </a:r>
            <a:endParaRPr lang="uk-UA" sz="2800" b="1" i="1" u="sng" dirty="0" smtClean="0"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0400" y="2623127"/>
            <a:ext cx="467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– англійський фізик, лауреат Нобелівської премії (1935</a:t>
            </a:r>
            <a:r>
              <a:rPr lang="uk-UA" sz="2400" dirty="0" smtClean="0">
                <a:latin typeface="Candara" pitchFamily="34" charset="0"/>
              </a:rPr>
              <a:t>). </a:t>
            </a:r>
            <a:r>
              <a:rPr lang="ru-RU" sz="2400" dirty="0" smtClean="0">
                <a:latin typeface="Candara" pitchFamily="34" charset="0"/>
              </a:rPr>
              <a:t>Великою заслугою </a:t>
            </a:r>
            <a:r>
              <a:rPr lang="uk-UA" sz="2400" dirty="0" err="1" smtClean="0">
                <a:latin typeface="Candara" pitchFamily="34" charset="0"/>
              </a:rPr>
              <a:t>Чедвіка</a:t>
            </a:r>
            <a:r>
              <a:rPr lang="uk-UA" sz="2400" dirty="0" smtClean="0">
                <a:latin typeface="Candara" pitchFamily="34" charset="0"/>
              </a:rPr>
              <a:t> є </a:t>
            </a:r>
            <a:r>
              <a:rPr lang="uk-UA" sz="2400" b="1" dirty="0" smtClean="0">
                <a:latin typeface="Candara" pitchFamily="34" charset="0"/>
              </a:rPr>
              <a:t>відкриття</a:t>
            </a:r>
            <a:r>
              <a:rPr lang="uk-UA" sz="2400" dirty="0" smtClean="0">
                <a:latin typeface="Candara" pitchFamily="34" charset="0"/>
              </a:rPr>
              <a:t> ним в </a:t>
            </a:r>
            <a:r>
              <a:rPr lang="uk-UA" sz="2400" b="1" dirty="0" smtClean="0">
                <a:latin typeface="Candara" pitchFamily="34" charset="0"/>
              </a:rPr>
              <a:t>1932 році нейтрона</a:t>
            </a:r>
            <a:r>
              <a:rPr lang="uk-UA" sz="2400" dirty="0" smtClean="0">
                <a:latin typeface="Candara" pitchFamily="34" charset="0"/>
              </a:rPr>
              <a:t> при опромінюванні берилієвої мішені потоком альфа-часток.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909" y="1414606"/>
            <a:ext cx="3539836" cy="5005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0113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811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Біологія</a:t>
            </a:r>
            <a:endParaRPr lang="ru-RU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254" y="1316197"/>
            <a:ext cx="583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err="1" smtClean="0">
                <a:latin typeface="Candara" pitchFamily="34" charset="0"/>
              </a:rPr>
              <a:t>Дмитро</a:t>
            </a:r>
            <a:r>
              <a:rPr lang="ru-RU" sz="2800" b="1" i="1" u="sng" dirty="0" smtClean="0">
                <a:latin typeface="Candara" pitchFamily="34" charset="0"/>
              </a:rPr>
              <a:t> </a:t>
            </a:r>
            <a:r>
              <a:rPr lang="ru-RU" sz="2800" b="1" i="1" u="sng" dirty="0" err="1" smtClean="0">
                <a:latin typeface="Candara" pitchFamily="34" charset="0"/>
              </a:rPr>
              <a:t>Івановський</a:t>
            </a:r>
            <a:r>
              <a:rPr lang="ru-RU" sz="2800" b="1" i="1" u="sng" dirty="0" smtClean="0">
                <a:latin typeface="Candara" pitchFamily="34" charset="0"/>
              </a:rPr>
              <a:t> </a:t>
            </a:r>
            <a:endParaRPr lang="uk-UA" sz="2800" b="1" i="1" u="sng" dirty="0" smtClean="0"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345" y="2992581"/>
            <a:ext cx="6077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	</a:t>
            </a:r>
            <a:endParaRPr lang="uk-UA" sz="2400" dirty="0" smtClean="0">
              <a:latin typeface="Candara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5218546" y="1388628"/>
            <a:ext cx="3809856" cy="4864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93964" y="2041236"/>
            <a:ext cx="467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– </a:t>
            </a:r>
            <a:r>
              <a:rPr lang="uk-UA" sz="2400" dirty="0" smtClean="0">
                <a:latin typeface="Candara" pitchFamily="34" charset="0"/>
              </a:rPr>
              <a:t>російський фізіолог рослин і мікробіолог, основоположник вірусології. У 1892 році відкрив неклітинні форми життя - </a:t>
            </a:r>
            <a:r>
              <a:rPr lang="uk-UA" sz="2400" b="1" dirty="0" smtClean="0">
                <a:latin typeface="Candara" pitchFamily="34" charset="0"/>
              </a:rPr>
              <a:t>віруси</a:t>
            </a:r>
            <a:r>
              <a:rPr lang="uk-UA" sz="2400" dirty="0" smtClean="0">
                <a:latin typeface="Candara" pitchFamily="34" charset="0"/>
              </a:rPr>
              <a:t>.</a:t>
            </a:r>
            <a:endParaRPr lang="uk-UA" sz="2400" dirty="0" smtClean="0">
              <a:latin typeface="Candara" pitchFamily="34" charset="0"/>
            </a:endParaRPr>
          </a:p>
          <a:p>
            <a:endParaRPr lang="uk-UA" sz="2400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13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20897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4C4809-32CE-4D76-8837-BF87A221E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TS102920897</Template>
  <TotalTime>0</TotalTime>
  <Words>507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TS102920897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2013-04-28T19:23:30Z</dcterms:created>
  <dcterms:modified xsi:type="dcterms:W3CDTF">2013-04-28T22:11:58Z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