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44" r:id="rId4"/>
  </p:sldMasterIdLst>
  <p:sldIdLst>
    <p:sldId id="256" r:id="rId5"/>
    <p:sldId id="257" r:id="rId6"/>
    <p:sldId id="268" r:id="rId7"/>
    <p:sldId id="267" r:id="rId8"/>
    <p:sldId id="266" r:id="rId9"/>
    <p:sldId id="265" r:id="rId10"/>
    <p:sldId id="264" r:id="rId11"/>
    <p:sldId id="263" r:id="rId12"/>
    <p:sldId id="261" r:id="rId13"/>
    <p:sldId id="260" r:id="rId14"/>
    <p:sldId id="272" r:id="rId15"/>
    <p:sldId id="271" r:id="rId16"/>
    <p:sldId id="274" r:id="rId17"/>
    <p:sldId id="270" r:id="rId18"/>
    <p:sldId id="269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2/24/2015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8715404" cy="262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БУЛГАКОВ Михайло </a:t>
            </a:r>
            <a:r>
              <a:rPr lang="ru-RU" dirty="0" err="1" smtClean="0"/>
              <a:t>Опанасович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(1891 - 1940)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857760"/>
            <a:ext cx="8001056" cy="1571636"/>
          </a:xfrm>
        </p:spPr>
        <p:txBody>
          <a:bodyPr>
            <a:normAutofit fontScale="92500" lnSpcReduction="20000"/>
          </a:bodyPr>
          <a:lstStyle/>
          <a:p>
            <a:r>
              <a:rPr lang="uk-UA" smtClean="0"/>
              <a:t>Презентація </a:t>
            </a:r>
            <a:r>
              <a:rPr lang="uk-UA" smtClean="0"/>
              <a:t>учня </a:t>
            </a:r>
            <a:r>
              <a:rPr lang="uk-UA" dirty="0" smtClean="0"/>
              <a:t>10-А класу </a:t>
            </a:r>
          </a:p>
          <a:p>
            <a:r>
              <a:rPr lang="uk-UA" dirty="0" smtClean="0"/>
              <a:t>УНВК “ЗОШ І – ІІІ СТ. </a:t>
            </a:r>
          </a:p>
          <a:p>
            <a:r>
              <a:rPr lang="uk-UA" dirty="0" smtClean="0"/>
              <a:t>№ 7 </a:t>
            </a:r>
            <a:r>
              <a:rPr lang="uk-UA" dirty="0" err="1" smtClean="0"/>
              <a:t>колегіу</a:t>
            </a:r>
            <a:r>
              <a:rPr lang="ru-RU" dirty="0" smtClean="0"/>
              <a:t>м</a:t>
            </a:r>
            <a:r>
              <a:rPr lang="uk-UA" dirty="0" smtClean="0"/>
              <a:t>”</a:t>
            </a:r>
            <a:endParaRPr lang="ru-RU" dirty="0" smtClean="0"/>
          </a:p>
          <a:p>
            <a:r>
              <a:rPr lang="uk-UA" dirty="0" smtClean="0"/>
              <a:t>Демченко Ігоря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31432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Тому </a:t>
            </a:r>
            <a:r>
              <a:rPr lang="ru-RU" dirty="0" err="1" smtClean="0"/>
              <a:t>невипадково</a:t>
            </a:r>
            <a:r>
              <a:rPr lang="ru-RU" dirty="0" smtClean="0"/>
              <a:t> проблема «</a:t>
            </a:r>
            <a:r>
              <a:rPr lang="ru-RU" dirty="0" err="1" smtClean="0"/>
              <a:t>митець</a:t>
            </a:r>
            <a:r>
              <a:rPr lang="ru-RU" dirty="0" smtClean="0"/>
              <a:t> і </a:t>
            </a:r>
            <a:r>
              <a:rPr lang="ru-RU" dirty="0" err="1" smtClean="0"/>
              <a:t>влада</a:t>
            </a:r>
            <a:r>
              <a:rPr lang="ru-RU" dirty="0" smtClean="0"/>
              <a:t>» стає головною у його </a:t>
            </a:r>
            <a:r>
              <a:rPr lang="ru-RU" dirty="0" err="1" smtClean="0"/>
              <a:t>творах</a:t>
            </a:r>
            <a:r>
              <a:rPr lang="ru-RU" dirty="0" smtClean="0"/>
              <a:t> 30-х років. Протягом 1928—1940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ru-RU" dirty="0" err="1" smtClean="0"/>
              <a:t>Булкагов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над романом «</a:t>
            </a:r>
            <a:r>
              <a:rPr lang="ru-RU" dirty="0" err="1" smtClean="0"/>
              <a:t>Майстер</a:t>
            </a:r>
            <a:r>
              <a:rPr lang="ru-RU" dirty="0" smtClean="0"/>
              <a:t> і Маргарита» ,у якому </a:t>
            </a:r>
            <a:r>
              <a:rPr lang="ru-RU" dirty="0" err="1" smtClean="0"/>
              <a:t>розповів</a:t>
            </a:r>
            <a:r>
              <a:rPr lang="ru-RU" dirty="0" smtClean="0"/>
              <a:t> про те, що не можна було </a:t>
            </a:r>
            <a:r>
              <a:rPr lang="ru-RU" dirty="0" err="1" smtClean="0"/>
              <a:t>висловити</a:t>
            </a:r>
            <a:r>
              <a:rPr lang="ru-RU" dirty="0" smtClean="0"/>
              <a:t> </a:t>
            </a:r>
            <a:r>
              <a:rPr lang="ru-RU" dirty="0" err="1" smtClean="0"/>
              <a:t>вголос</a:t>
            </a:r>
            <a:r>
              <a:rPr lang="ru-RU" dirty="0" smtClean="0"/>
              <a:t>, — про свободу, </a:t>
            </a:r>
            <a:r>
              <a:rPr lang="ru-RU" dirty="0" err="1" smtClean="0"/>
              <a:t>християнські</a:t>
            </a:r>
            <a:r>
              <a:rPr lang="ru-RU" dirty="0" smtClean="0"/>
              <a:t> </a:t>
            </a:r>
            <a:r>
              <a:rPr lang="ru-RU" dirty="0" err="1" smtClean="0"/>
              <a:t>заповіді</a:t>
            </a:r>
            <a:r>
              <a:rPr lang="ru-RU" dirty="0" smtClean="0"/>
              <a:t>,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силу людського духу.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server.audiopedia.su:8888/staroeradio/images/pics/004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3709">
            <a:off x="223055" y="3934516"/>
            <a:ext cx="3626742" cy="29001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6" name="Picture 4" descr="http://runews.radeant.com/top/image/2008/05/31/master-i-margarit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6009">
            <a:off x="6614304" y="3509463"/>
            <a:ext cx="2214578" cy="304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www.chtivo.ru/getpic3d/16775388/350/1566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2905">
            <a:off x="3696992" y="3446728"/>
            <a:ext cx="3286148" cy="32861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04507">
            <a:off x="457200" y="928670"/>
            <a:ext cx="4329114" cy="539593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У 1931—1932 </a:t>
            </a:r>
            <a:r>
              <a:rPr lang="ru-RU" dirty="0" err="1" smtClean="0"/>
              <a:t>pp</a:t>
            </a:r>
            <a:r>
              <a:rPr lang="ru-RU" dirty="0" smtClean="0"/>
              <a:t>. до письменника </a:t>
            </a:r>
            <a:r>
              <a:rPr lang="ru-RU" dirty="0" err="1" smtClean="0"/>
              <a:t>прийшло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, </a:t>
            </a:r>
            <a:r>
              <a:rPr lang="ru-RU" dirty="0" err="1" smtClean="0"/>
              <a:t>пов'язане</a:t>
            </a:r>
            <a:r>
              <a:rPr lang="ru-RU" dirty="0" smtClean="0"/>
              <a:t> з його </a:t>
            </a:r>
            <a:r>
              <a:rPr lang="ru-RU" dirty="0" err="1" smtClean="0"/>
              <a:t>коханням</a:t>
            </a:r>
            <a:r>
              <a:rPr lang="ru-RU" dirty="0" smtClean="0"/>
              <a:t> до Олени </a:t>
            </a:r>
            <a:r>
              <a:rPr lang="ru-RU" dirty="0" err="1" smtClean="0"/>
              <a:t>Шиловської</a:t>
            </a:r>
            <a:r>
              <a:rPr lang="ru-RU" dirty="0" smtClean="0"/>
              <a:t>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були </a:t>
            </a:r>
            <a:r>
              <a:rPr lang="ru-RU" dirty="0" err="1" smtClean="0"/>
              <a:t>складними</a:t>
            </a:r>
            <a:r>
              <a:rPr lang="ru-RU" dirty="0" smtClean="0"/>
              <a:t> і </a:t>
            </a:r>
            <a:r>
              <a:rPr lang="ru-RU" dirty="0" err="1" smtClean="0"/>
              <a:t>неоднозначними</a:t>
            </a:r>
            <a:r>
              <a:rPr lang="ru-RU" dirty="0" smtClean="0"/>
              <a:t>: вона мала свою </a:t>
            </a:r>
            <a:r>
              <a:rPr lang="ru-RU" dirty="0" err="1" smtClean="0"/>
              <a:t>сім'ю</a:t>
            </a:r>
            <a:r>
              <a:rPr lang="ru-RU" dirty="0" smtClean="0"/>
              <a:t>, </a:t>
            </a:r>
            <a:r>
              <a:rPr lang="ru-RU" dirty="0" err="1" smtClean="0"/>
              <a:t>Булкагов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без </a:t>
            </a:r>
            <a:r>
              <a:rPr lang="ru-RU" dirty="0" err="1" smtClean="0"/>
              <a:t>роботи</a:t>
            </a:r>
            <a:r>
              <a:rPr lang="ru-RU" dirty="0" smtClean="0"/>
              <a:t>. Але кохання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сильнішим</a:t>
            </a:r>
            <a:r>
              <a:rPr lang="ru-RU" dirty="0" smtClean="0"/>
              <a:t> за </a:t>
            </a:r>
            <a:r>
              <a:rPr lang="ru-RU" dirty="0" err="1" smtClean="0"/>
              <a:t>обставини</a:t>
            </a:r>
            <a:r>
              <a:rPr lang="ru-RU" dirty="0" smtClean="0"/>
              <a:t>.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Сергіївна</a:t>
            </a:r>
            <a:r>
              <a:rPr lang="ru-RU" dirty="0" smtClean="0"/>
              <a:t> стала прообразом Маргарита в романі.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://stat18.privet.ru/lr/0a138a300444bbeaa7226f6bd017d4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3470">
            <a:off x="5078536" y="421936"/>
            <a:ext cx="3286148" cy="430546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2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У 1939 р. він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п'єсу</a:t>
            </a:r>
            <a:r>
              <a:rPr lang="ru-RU" dirty="0" smtClean="0"/>
              <a:t> «</a:t>
            </a:r>
            <a:r>
              <a:rPr lang="ru-RU" dirty="0" err="1" smtClean="0"/>
              <a:t>Батум</a:t>
            </a:r>
            <a:r>
              <a:rPr lang="ru-RU" dirty="0" smtClean="0"/>
              <a:t>» про початок </a:t>
            </a:r>
            <a:r>
              <a:rPr lang="ru-RU" dirty="0" err="1" smtClean="0"/>
              <a:t>революційної</a:t>
            </a:r>
            <a:r>
              <a:rPr lang="ru-RU" dirty="0" smtClean="0"/>
              <a:t> діяльності </a:t>
            </a:r>
            <a:r>
              <a:rPr lang="ru-RU" dirty="0" err="1" smtClean="0"/>
              <a:t>Сталіна</a:t>
            </a:r>
            <a:r>
              <a:rPr lang="ru-RU" dirty="0" smtClean="0"/>
              <a:t>. На перший погляд,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безневинна</a:t>
            </a:r>
            <a:r>
              <a:rPr lang="ru-RU" dirty="0" smtClean="0"/>
              <a:t>, вона </a:t>
            </a:r>
            <a:r>
              <a:rPr lang="ru-RU" dirty="0" err="1" smtClean="0"/>
              <a:t>містила</a:t>
            </a:r>
            <a:r>
              <a:rPr lang="ru-RU" dirty="0" smtClean="0"/>
              <a:t> багато </a:t>
            </a:r>
            <a:r>
              <a:rPr lang="ru-RU" dirty="0" err="1" smtClean="0"/>
              <a:t>символів</a:t>
            </a:r>
            <a:r>
              <a:rPr lang="ru-RU" dirty="0" smtClean="0"/>
              <a:t> і </a:t>
            </a:r>
            <a:r>
              <a:rPr lang="ru-RU" dirty="0" err="1" smtClean="0"/>
              <a:t>натяків</a:t>
            </a:r>
            <a:r>
              <a:rPr lang="ru-RU" dirty="0" smtClean="0"/>
              <a:t> на </a:t>
            </a:r>
            <a:r>
              <a:rPr lang="ru-RU" dirty="0" err="1" smtClean="0"/>
              <a:t>жорстокий</a:t>
            </a:r>
            <a:r>
              <a:rPr lang="ru-RU" dirty="0" smtClean="0"/>
              <a:t> характер і </a:t>
            </a:r>
            <a:r>
              <a:rPr lang="ru-RU" dirty="0" err="1" smtClean="0"/>
              <a:t>бездушність</a:t>
            </a:r>
            <a:r>
              <a:rPr lang="ru-RU" dirty="0" smtClean="0"/>
              <a:t> </a:t>
            </a:r>
            <a:r>
              <a:rPr lang="ru-RU" dirty="0" err="1" smtClean="0"/>
              <a:t>Сталіна</a:t>
            </a:r>
            <a:r>
              <a:rPr lang="ru-RU" dirty="0" smtClean="0"/>
              <a:t>, його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будь-якою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.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річ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ці </a:t>
            </a:r>
            <a:r>
              <a:rPr lang="ru-RU" dirty="0" err="1" smtClean="0"/>
              <a:t>натяки</a:t>
            </a:r>
            <a:r>
              <a:rPr lang="ru-RU" dirty="0" smtClean="0"/>
              <a:t> були </a:t>
            </a:r>
            <a:r>
              <a:rPr lang="ru-RU" dirty="0" err="1" smtClean="0"/>
              <a:t>розгадані</a:t>
            </a:r>
            <a:r>
              <a:rPr lang="ru-RU" dirty="0" smtClean="0"/>
              <a:t>, що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нищівної</a:t>
            </a:r>
            <a:r>
              <a:rPr lang="ru-RU" dirty="0" smtClean="0"/>
              <a:t> критики </a:t>
            </a:r>
            <a:r>
              <a:rPr lang="ru-RU" dirty="0" err="1" smtClean="0"/>
              <a:t>п'єси</a:t>
            </a:r>
            <a:r>
              <a:rPr lang="ru-RU" dirty="0" smtClean="0"/>
              <a:t>. Все це не могло не </a:t>
            </a:r>
            <a:r>
              <a:rPr lang="ru-RU" dirty="0" err="1" smtClean="0"/>
              <a:t>позначитися</a:t>
            </a:r>
            <a:r>
              <a:rPr lang="ru-RU" dirty="0" smtClean="0"/>
              <a:t> на стані здоров'я письменника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f.letmeprint.ru/92484861-753549b9/preview_592326_20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1572">
            <a:off x="6044145" y="3512824"/>
            <a:ext cx="2119314" cy="2829284"/>
          </a:xfrm>
          <a:prstGeom prst="rect">
            <a:avLst/>
          </a:prstGeom>
          <a:noFill/>
        </p:spPr>
      </p:pic>
      <p:pic>
        <p:nvPicPr>
          <p:cNvPr id="6148" name="Picture 4" descr="http://parasol.blog.bg/photos/21123/joseph-stalin-photo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9366">
            <a:off x="3663967" y="3708700"/>
            <a:ext cx="2320661" cy="2714620"/>
          </a:xfrm>
          <a:prstGeom prst="rect">
            <a:avLst/>
          </a:prstGeom>
          <a:noFill/>
        </p:spPr>
      </p:pic>
      <p:pic>
        <p:nvPicPr>
          <p:cNvPr id="6" name="Picture 2" descr="http://wscdn.bbc.co.uk/worldservice/assets/images/2013/01/25/130125162813_bulgakov_224x280_j_nocr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6307">
            <a:off x="1484174" y="3723039"/>
            <a:ext cx="1792730" cy="22409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714884"/>
            <a:ext cx="8215370" cy="2000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10 </a:t>
            </a:r>
            <a:r>
              <a:rPr lang="ru-RU" sz="2800" dirty="0" err="1" smtClean="0"/>
              <a:t>травня</a:t>
            </a:r>
            <a:r>
              <a:rPr lang="ru-RU" sz="2800" dirty="0" smtClean="0"/>
              <a:t> 1940 р. його не стало. Він помер, так і не </a:t>
            </a:r>
            <a:r>
              <a:rPr lang="ru-RU" sz="2800" dirty="0" err="1" smtClean="0"/>
              <a:t>зробивши</a:t>
            </a:r>
            <a:r>
              <a:rPr lang="ru-RU" sz="2800" dirty="0" smtClean="0"/>
              <a:t> </a:t>
            </a:r>
            <a:r>
              <a:rPr lang="ru-RU" sz="2800" dirty="0" err="1" smtClean="0"/>
              <a:t>остаточної</a:t>
            </a:r>
            <a:r>
              <a:rPr lang="ru-RU" sz="2800" dirty="0" smtClean="0"/>
              <a:t> правки роману «</a:t>
            </a:r>
            <a:r>
              <a:rPr lang="ru-RU" sz="2800" dirty="0" err="1" smtClean="0"/>
              <a:t>Майстер</a:t>
            </a:r>
            <a:r>
              <a:rPr lang="ru-RU" sz="2800" dirty="0" smtClean="0"/>
              <a:t> і Маргарита» — свого духовного </a:t>
            </a:r>
            <a:r>
              <a:rPr lang="ru-RU" sz="2800" dirty="0" err="1" smtClean="0"/>
              <a:t>заповіту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143380"/>
            <a:ext cx="8429684" cy="25003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Майстер</a:t>
            </a:r>
            <a:r>
              <a:rPr lang="ru-RU" dirty="0" smtClean="0"/>
              <a:t> і Маргарита» — це «роман у романі». </a:t>
            </a:r>
            <a:r>
              <a:rPr lang="ru-RU" dirty="0" err="1" smtClean="0"/>
              <a:t>Глави</a:t>
            </a:r>
            <a:r>
              <a:rPr lang="ru-RU" dirty="0" smtClean="0"/>
              <a:t> про життя </a:t>
            </a:r>
            <a:r>
              <a:rPr lang="ru-RU" dirty="0" err="1" smtClean="0"/>
              <a:t>Москви</a:t>
            </a:r>
            <a:r>
              <a:rPr lang="ru-RU" dirty="0" smtClean="0"/>
              <a:t> 30-х років </a:t>
            </a:r>
            <a:r>
              <a:rPr lang="ru-RU" dirty="0" err="1" smtClean="0"/>
              <a:t>межують</a:t>
            </a:r>
            <a:r>
              <a:rPr lang="ru-RU" dirty="0" smtClean="0"/>
              <a:t> з </a:t>
            </a:r>
            <a:r>
              <a:rPr lang="ru-RU" dirty="0" err="1" smtClean="0"/>
              <a:t>розповідями</a:t>
            </a:r>
            <a:r>
              <a:rPr lang="ru-RU" dirty="0" smtClean="0"/>
              <a:t> на </a:t>
            </a:r>
            <a:r>
              <a:rPr lang="ru-RU" dirty="0" err="1" smtClean="0"/>
              <a:t>біблійні</a:t>
            </a:r>
            <a:r>
              <a:rPr lang="ru-RU" dirty="0" smtClean="0"/>
              <a:t> теми. Це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</a:t>
            </a:r>
            <a:r>
              <a:rPr lang="ru-RU" dirty="0" err="1" smtClean="0"/>
              <a:t>сучасність</a:t>
            </a:r>
            <a:r>
              <a:rPr lang="ru-RU" dirty="0" smtClean="0"/>
              <a:t> з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вічності</a:t>
            </a:r>
            <a:r>
              <a:rPr lang="ru-RU" dirty="0" smtClean="0"/>
              <a:t> та через призму </a:t>
            </a:r>
            <a:r>
              <a:rPr lang="ru-RU" dirty="0" err="1" smtClean="0"/>
              <a:t>християнських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786346" cy="63579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Творчість </a:t>
            </a:r>
            <a:r>
              <a:rPr lang="ru-RU" dirty="0" err="1" smtClean="0"/>
              <a:t>Булкагова</a:t>
            </a:r>
            <a:r>
              <a:rPr lang="ru-RU" dirty="0" smtClean="0"/>
              <a:t> має </a:t>
            </a:r>
            <a:r>
              <a:rPr lang="ru-RU" dirty="0" err="1" smtClean="0"/>
              <a:t>велике</a:t>
            </a:r>
            <a:r>
              <a:rPr lang="ru-RU" dirty="0" smtClean="0"/>
              <a:t> значення для </a:t>
            </a:r>
            <a:r>
              <a:rPr lang="ru-RU" dirty="0" err="1" smtClean="0"/>
              <a:t>світової</a:t>
            </a:r>
            <a:r>
              <a:rPr lang="ru-RU" dirty="0" smtClean="0"/>
              <a:t> літератури. Він </a:t>
            </a:r>
            <a:r>
              <a:rPr lang="ru-RU" dirty="0" err="1" smtClean="0"/>
              <a:t>розвивав</a:t>
            </a:r>
            <a:r>
              <a:rPr lang="ru-RU" dirty="0" smtClean="0"/>
              <a:t> </a:t>
            </a:r>
            <a:r>
              <a:rPr lang="ru-RU" dirty="0" err="1" smtClean="0"/>
              <a:t>філософсько-психологічний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у </a:t>
            </a:r>
            <a:r>
              <a:rPr lang="ru-RU" dirty="0" err="1" smtClean="0"/>
              <a:t>реалізмі</a:t>
            </a:r>
            <a:r>
              <a:rPr lang="ru-RU" dirty="0" smtClean="0"/>
              <a:t> М. Гоголя, Ф. Достоєвського, Г. Сенкевича, Л. Толстого. </a:t>
            </a:r>
            <a:r>
              <a:rPr lang="ru-RU" dirty="0" err="1" smtClean="0"/>
              <a:t>Булкагов</a:t>
            </a:r>
            <a:r>
              <a:rPr lang="ru-RU" dirty="0" smtClean="0"/>
              <a:t> бачив </a:t>
            </a:r>
            <a:r>
              <a:rPr lang="en-US" dirty="0" smtClean="0"/>
              <a:t>XX </a:t>
            </a:r>
            <a:r>
              <a:rPr lang="ru-RU" dirty="0" smtClean="0"/>
              <a:t>ст. як </a:t>
            </a:r>
            <a:r>
              <a:rPr lang="ru-RU" dirty="0" err="1" smtClean="0"/>
              <a:t>апокаліптичну</a:t>
            </a:r>
            <a:r>
              <a:rPr lang="ru-RU" dirty="0" smtClean="0"/>
              <a:t> </a:t>
            </a:r>
            <a:r>
              <a:rPr lang="ru-RU" dirty="0" err="1" smtClean="0"/>
              <a:t>епоху</a:t>
            </a:r>
            <a:r>
              <a:rPr lang="ru-RU" dirty="0" smtClean="0"/>
              <a:t>, «час </a:t>
            </a:r>
            <a:r>
              <a:rPr lang="ru-RU" dirty="0" err="1" smtClean="0"/>
              <a:t>світових</a:t>
            </a:r>
            <a:r>
              <a:rPr lang="ru-RU" dirty="0" smtClean="0"/>
              <a:t> катастроф». У його </a:t>
            </a:r>
            <a:r>
              <a:rPr lang="ru-RU" dirty="0" err="1" smtClean="0"/>
              <a:t>творах</a:t>
            </a:r>
            <a:r>
              <a:rPr lang="ru-RU" dirty="0" smtClean="0"/>
              <a:t> </a:t>
            </a:r>
            <a:r>
              <a:rPr lang="ru-RU" dirty="0" err="1" smtClean="0"/>
              <a:t>викриваються</a:t>
            </a:r>
            <a:r>
              <a:rPr lang="ru-RU" dirty="0" smtClean="0"/>
              <a:t> вади </a:t>
            </a:r>
            <a:r>
              <a:rPr lang="ru-RU" dirty="0" err="1" smtClean="0"/>
              <a:t>державної</a:t>
            </a:r>
            <a:r>
              <a:rPr lang="ru-RU" dirty="0" smtClean="0"/>
              <a:t> системи, </a:t>
            </a:r>
            <a:r>
              <a:rPr lang="ru-RU" dirty="0" err="1" smtClean="0"/>
              <a:t>лунає</a:t>
            </a:r>
            <a:r>
              <a:rPr lang="ru-RU" dirty="0" smtClean="0"/>
              <a:t> протест проти абсурдного </a:t>
            </a:r>
            <a:r>
              <a:rPr lang="ru-RU" dirty="0" err="1" smtClean="0"/>
              <a:t>соціального</a:t>
            </a:r>
            <a:r>
              <a:rPr lang="ru-RU" dirty="0" smtClean="0"/>
              <a:t> устрою, проти </a:t>
            </a:r>
            <a:r>
              <a:rPr lang="ru-RU" dirty="0" err="1" smtClean="0"/>
              <a:t>насильства</a:t>
            </a:r>
            <a:r>
              <a:rPr lang="ru-RU" dirty="0" smtClean="0"/>
              <a:t>. Різноманітні засоби </a:t>
            </a:r>
            <a:r>
              <a:rPr lang="ru-RU" dirty="0" err="1" smtClean="0"/>
              <a:t>комічного</a:t>
            </a:r>
            <a:r>
              <a:rPr lang="ru-RU" dirty="0" smtClean="0"/>
              <a:t>, фантастика,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символіка</a:t>
            </a:r>
            <a:r>
              <a:rPr lang="ru-RU" dirty="0" smtClean="0"/>
              <a:t> </a:t>
            </a:r>
            <a:r>
              <a:rPr lang="ru-RU" dirty="0" err="1" smtClean="0"/>
              <a:t>допомогли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</a:t>
            </a:r>
            <a:r>
              <a:rPr lang="ru-RU" dirty="0" err="1" smtClean="0"/>
              <a:t>зруйнувати</a:t>
            </a:r>
            <a:r>
              <a:rPr lang="ru-RU" dirty="0" smtClean="0"/>
              <a:t> </a:t>
            </a:r>
            <a:r>
              <a:rPr lang="ru-RU" dirty="0" err="1" smtClean="0"/>
              <a:t>міф</a:t>
            </a:r>
            <a:r>
              <a:rPr lang="ru-RU" dirty="0" smtClean="0"/>
              <a:t> про </a:t>
            </a:r>
            <a:r>
              <a:rPr lang="ru-RU" dirty="0" err="1" smtClean="0"/>
              <a:t>начебто</a:t>
            </a:r>
            <a:r>
              <a:rPr lang="ru-RU" dirty="0" smtClean="0"/>
              <a:t> </a:t>
            </a:r>
            <a:r>
              <a:rPr lang="ru-RU" dirty="0" err="1" smtClean="0"/>
              <a:t>щасливе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і показати його </a:t>
            </a:r>
            <a:r>
              <a:rPr lang="ru-RU" dirty="0" err="1" smtClean="0"/>
              <a:t>справжню</a:t>
            </a:r>
            <a:r>
              <a:rPr lang="ru-RU" dirty="0" smtClean="0"/>
              <a:t> сутність. </a:t>
            </a:r>
            <a:endParaRPr lang="ru-RU" dirty="0"/>
          </a:p>
        </p:txBody>
      </p:sp>
      <p:pic>
        <p:nvPicPr>
          <p:cNvPr id="4098" name="Picture 2" descr="http://russiahousenews.info/images/stories/Pictures6/gogol_bulga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311" y="2143116"/>
            <a:ext cx="4101689" cy="252411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0" name="Picture 4" descr="http://img15.nnm.ru/b/3/3/6/d/ff0c67dba330d09ed549ef770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04"/>
            <a:ext cx="2321735" cy="27860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2" name="Picture 6" descr="http://www.travelnn.ru/_data/objects/0006/3923/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2887131" cy="27860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4" name="Picture 8" descr="http://upload.wikimedia.org/wikipedia/commons/6/6f/Henryk_Sienkiewic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143248"/>
            <a:ext cx="2387596" cy="285749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6" name="Picture 10" descr="http://www.house-art.com.ua/resources/images/mm_files/3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1927" y="852239"/>
            <a:ext cx="2170616" cy="282180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3.delfi.ua/images/pix/file1879755_pamyatnik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36500"/>
            <a:ext cx="2857520" cy="21166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http://images.newsukraine.com.ua/news/2012/3/28/muzej-bulgakova-v-kieve-rabotaet-v-obychnom-rezhime/real/01_muzej-bulgakova-v-kieve-rabotaet-v-obychnom-rezh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643182"/>
            <a:ext cx="3265736" cy="2000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9874" name="Picture 2" descr="http://litvinovs.net/reflection/bulgakov_patriarshye/rukavishnikov_bulga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3625451" cy="20716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9876" name="Picture 4" descr="http://img1.liveinternet.ru/images/attach/c/5/89/215/8921560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142852"/>
            <a:ext cx="2928958" cy="219671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9878" name="Picture 6" descr="http://www.proshkolu.ru/content/media/pic/std/3000000/2525000/2524453-2827bd9e5e26eb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714620"/>
            <a:ext cx="1768090" cy="23574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9880" name="Picture 8" descr="http://www.unitedsouth.ru/images/articles/na_vyezd_armavir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0360" y="1357298"/>
            <a:ext cx="1873640" cy="27860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9882" name="Picture 10" descr="http://kondrat7575x.narod.ru/images/img174040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4767527"/>
            <a:ext cx="2786082" cy="20904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643998" cy="1785950"/>
          </a:xfrm>
        </p:spPr>
        <p:txBody>
          <a:bodyPr>
            <a:prstTxWarp prst="textWave1">
              <a:avLst>
                <a:gd name="adj1" fmla="val 12630"/>
                <a:gd name="adj2" fmla="val 0"/>
              </a:avLst>
            </a:prstTxWarp>
          </a:bodyPr>
          <a:lstStyle/>
          <a:p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Дякую за увагу!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500042"/>
            <a:ext cx="4071934" cy="571504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БУЛГАКОВ, Михайло </a:t>
            </a:r>
            <a:r>
              <a:rPr lang="ru-RU" b="1" dirty="0" err="1" smtClean="0"/>
              <a:t>Опанасович</a:t>
            </a:r>
            <a:r>
              <a:rPr lang="ru-RU" dirty="0" smtClean="0"/>
              <a:t> —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прозаїк</a:t>
            </a:r>
            <a:r>
              <a:rPr lang="ru-RU" dirty="0" smtClean="0"/>
              <a:t> і драматург.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Булкагов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15 </a:t>
            </a:r>
            <a:r>
              <a:rPr lang="ru-RU" dirty="0" err="1" smtClean="0"/>
              <a:t>травня</a:t>
            </a:r>
            <a:r>
              <a:rPr lang="ru-RU" dirty="0" smtClean="0"/>
              <a:t> 1891 р. в </a:t>
            </a:r>
            <a:r>
              <a:rPr lang="ru-RU" dirty="0" err="1" smtClean="0"/>
              <a:t>Києві</a:t>
            </a:r>
            <a:r>
              <a:rPr lang="ru-RU" dirty="0" smtClean="0"/>
              <a:t>. Батько, </a:t>
            </a:r>
            <a:r>
              <a:rPr lang="ru-RU" dirty="0" err="1" smtClean="0"/>
              <a:t>Опанас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, </a:t>
            </a:r>
            <a:r>
              <a:rPr lang="ru-RU" dirty="0" err="1" smtClean="0"/>
              <a:t>викладав</a:t>
            </a:r>
            <a:r>
              <a:rPr lang="ru-RU" dirty="0" smtClean="0"/>
              <a:t> у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духовній</a:t>
            </a:r>
            <a:r>
              <a:rPr lang="ru-RU" dirty="0" smtClean="0"/>
              <a:t> академії курс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віросповідань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23702">
            <a:off x="539420" y="227767"/>
            <a:ext cx="3714776" cy="6000792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Мати - Варвара </a:t>
            </a:r>
            <a:r>
              <a:rPr lang="ru-RU" dirty="0" err="1" smtClean="0"/>
              <a:t>Михайлівна</a:t>
            </a:r>
            <a:r>
              <a:rPr lang="ru-RU" dirty="0" smtClean="0"/>
              <a:t>, </a:t>
            </a:r>
            <a:r>
              <a:rPr lang="ru-RU" dirty="0" err="1" smtClean="0"/>
              <a:t>виховувала</a:t>
            </a:r>
            <a:r>
              <a:rPr lang="ru-RU" dirty="0" smtClean="0"/>
              <a:t> дітей, яких було семеро. </a:t>
            </a:r>
            <a:r>
              <a:rPr lang="ru-RU" dirty="0" err="1" smtClean="0"/>
              <a:t>Сім'я</a:t>
            </a:r>
            <a:r>
              <a:rPr lang="ru-RU" dirty="0" smtClean="0"/>
              <a:t> дала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дуже багато — </a:t>
            </a:r>
            <a:r>
              <a:rPr lang="ru-RU" dirty="0" err="1" smtClean="0"/>
              <a:t>виховала</a:t>
            </a:r>
            <a:r>
              <a:rPr lang="ru-RU" dirty="0" smtClean="0"/>
              <a:t> у нього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повагу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людей і </a:t>
            </a:r>
            <a:r>
              <a:rPr lang="ru-RU" dirty="0" err="1" smtClean="0"/>
              <a:t>працелюбність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http://ptj.spb.ru/wp-content/gallery/36/36_06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029">
            <a:off x="4563259" y="245552"/>
            <a:ext cx="4214842" cy="597842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8643998" cy="250033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Дитинство</a:t>
            </a:r>
            <a:r>
              <a:rPr lang="ru-RU" dirty="0" smtClean="0"/>
              <a:t> і </a:t>
            </a:r>
            <a:r>
              <a:rPr lang="ru-RU" dirty="0" err="1" smtClean="0"/>
              <a:t>юність</a:t>
            </a:r>
            <a:r>
              <a:rPr lang="ru-RU" dirty="0" smtClean="0"/>
              <a:t> </a:t>
            </a:r>
            <a:r>
              <a:rPr lang="ru-RU" dirty="0" err="1" smtClean="0"/>
              <a:t>Булкагова</a:t>
            </a:r>
            <a:r>
              <a:rPr lang="ru-RU" dirty="0" smtClean="0"/>
              <a:t> </a:t>
            </a:r>
            <a:r>
              <a:rPr lang="ru-RU" dirty="0" err="1" smtClean="0"/>
              <a:t>пройшли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. Там він </a:t>
            </a:r>
            <a:r>
              <a:rPr lang="ru-RU" dirty="0" err="1" smtClean="0"/>
              <a:t>захоплювався</a:t>
            </a:r>
            <a:r>
              <a:rPr lang="ru-RU" dirty="0" smtClean="0"/>
              <a:t> </a:t>
            </a:r>
            <a:r>
              <a:rPr lang="ru-RU" dirty="0" err="1" smtClean="0"/>
              <a:t>класичною</a:t>
            </a:r>
            <a:r>
              <a:rPr lang="ru-RU" dirty="0" smtClean="0"/>
              <a:t> </a:t>
            </a:r>
            <a:r>
              <a:rPr lang="ru-RU" dirty="0" err="1" smtClean="0"/>
              <a:t>літературою</a:t>
            </a:r>
            <a:r>
              <a:rPr lang="ru-RU" dirty="0" smtClean="0"/>
              <a:t> й </a:t>
            </a:r>
            <a:r>
              <a:rPr lang="ru-RU" dirty="0" err="1" smtClean="0"/>
              <a:t>архітектурою</a:t>
            </a:r>
            <a:r>
              <a:rPr lang="ru-RU" dirty="0" smtClean="0"/>
              <a:t>, </a:t>
            </a:r>
            <a:r>
              <a:rPr lang="ru-RU" dirty="0" err="1" smtClean="0"/>
              <a:t>музикою</a:t>
            </a:r>
            <a:r>
              <a:rPr lang="ru-RU" dirty="0" smtClean="0"/>
              <a:t> та </a:t>
            </a:r>
            <a:r>
              <a:rPr lang="ru-RU" dirty="0" err="1" smtClean="0"/>
              <a:t>драматургією</a:t>
            </a:r>
            <a:r>
              <a:rPr lang="ru-RU" dirty="0" smtClean="0"/>
              <a:t>.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і </a:t>
            </a:r>
            <a:r>
              <a:rPr lang="ru-RU" dirty="0" err="1" smtClean="0"/>
              <a:t>написи</a:t>
            </a:r>
            <a:r>
              <a:rPr lang="ru-RU" dirty="0" smtClean="0"/>
              <a:t> у церквах,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театр </a:t>
            </a:r>
            <a:r>
              <a:rPr lang="ru-RU" dirty="0" err="1" smtClean="0"/>
              <a:t>Соловцова</a:t>
            </a:r>
            <a:r>
              <a:rPr lang="ru-RU" dirty="0" smtClean="0"/>
              <a:t>. На </a:t>
            </a:r>
            <a:r>
              <a:rPr lang="ru-RU" dirty="0" err="1" smtClean="0"/>
              <a:t>Андріївському</a:t>
            </a:r>
            <a:r>
              <a:rPr lang="ru-RU" dirty="0" smtClean="0"/>
              <a:t> </a:t>
            </a:r>
            <a:r>
              <a:rPr lang="ru-RU" dirty="0" err="1" smtClean="0"/>
              <a:t>узвозі</a:t>
            </a:r>
            <a:r>
              <a:rPr lang="ru-RU" dirty="0" smtClean="0"/>
              <a:t> </a:t>
            </a:r>
            <a:r>
              <a:rPr lang="ru-RU" dirty="0" err="1" smtClean="0"/>
              <a:t>містилася</a:t>
            </a:r>
            <a:r>
              <a:rPr lang="ru-RU" dirty="0" smtClean="0"/>
              <a:t> квартира </a:t>
            </a:r>
            <a:r>
              <a:rPr lang="ru-RU" dirty="0" err="1" smtClean="0"/>
              <a:t>Булгакових</a:t>
            </a:r>
            <a:r>
              <a:rPr lang="ru-RU" dirty="0" smtClean="0"/>
              <a:t>, що стала прообразом будинку </a:t>
            </a:r>
            <a:r>
              <a:rPr lang="ru-RU" dirty="0" err="1" smtClean="0"/>
              <a:t>Турбіних</a:t>
            </a:r>
            <a:r>
              <a:rPr lang="ru-RU" dirty="0" smtClean="0"/>
              <a:t> у романі «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гвардія</a:t>
            </a:r>
            <a:r>
              <a:rPr lang="ru-RU" dirty="0" smtClean="0"/>
              <a:t> та </a:t>
            </a:r>
            <a:r>
              <a:rPr lang="ru-RU" dirty="0" err="1" smtClean="0"/>
              <a:t>п'єсі</a:t>
            </a:r>
            <a:r>
              <a:rPr lang="ru-RU" dirty="0" smtClean="0"/>
              <a:t> «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Турбіних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14338" name="Picture 2" descr="http://blog.unitex.ru/wp-content/uploads/2012/02/bulgakov-1-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8795995" cy="307183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29000"/>
            <a:ext cx="8215370" cy="310991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Після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 вступив на </a:t>
            </a:r>
            <a:r>
              <a:rPr lang="ru-RU" dirty="0" err="1" smtClean="0"/>
              <a:t>медичний</a:t>
            </a:r>
            <a:r>
              <a:rPr lang="ru-RU" dirty="0" smtClean="0"/>
              <a:t> факультет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 У роки навчання </a:t>
            </a:r>
            <a:r>
              <a:rPr lang="ru-RU" dirty="0" err="1" smtClean="0"/>
              <a:t>прийшло</a:t>
            </a:r>
            <a:r>
              <a:rPr lang="ru-RU" dirty="0" smtClean="0"/>
              <a:t> перше кохання, у 1913 р. він </a:t>
            </a:r>
            <a:r>
              <a:rPr lang="ru-RU" dirty="0" err="1" smtClean="0"/>
              <a:t>повінчався</a:t>
            </a:r>
            <a:r>
              <a:rPr lang="ru-RU" dirty="0" smtClean="0"/>
              <a:t> з </a:t>
            </a:r>
            <a:r>
              <a:rPr lang="ru-RU" dirty="0" err="1" smtClean="0"/>
              <a:t>Тетяною</a:t>
            </a:r>
            <a:r>
              <a:rPr lang="ru-RU" dirty="0" smtClean="0"/>
              <a:t> Лаппа. Але Перша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, революції та 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розлучили</a:t>
            </a:r>
            <a:r>
              <a:rPr lang="ru-RU" dirty="0" smtClean="0"/>
              <a:t> їх. </a:t>
            </a:r>
            <a:r>
              <a:rPr lang="ru-RU" dirty="0" err="1" smtClean="0"/>
              <a:t>Склавши</a:t>
            </a:r>
            <a:r>
              <a:rPr lang="ru-RU" dirty="0" smtClean="0"/>
              <a:t> </a:t>
            </a:r>
            <a:r>
              <a:rPr lang="ru-RU" dirty="0" err="1" smtClean="0"/>
              <a:t>випускні</a:t>
            </a:r>
            <a:r>
              <a:rPr lang="ru-RU" dirty="0" smtClean="0"/>
              <a:t> </a:t>
            </a:r>
            <a:r>
              <a:rPr lang="ru-RU" dirty="0" err="1" smtClean="0"/>
              <a:t>іспити</a:t>
            </a:r>
            <a:r>
              <a:rPr lang="ru-RU" dirty="0" smtClean="0"/>
              <a:t> </a:t>
            </a:r>
            <a:r>
              <a:rPr lang="ru-RU" dirty="0" err="1" smtClean="0"/>
              <a:t>екстерном</a:t>
            </a:r>
            <a:r>
              <a:rPr lang="ru-RU" dirty="0" smtClean="0"/>
              <a:t>, почав працювати </a:t>
            </a:r>
            <a:r>
              <a:rPr lang="ru-RU" dirty="0" err="1" smtClean="0"/>
              <a:t>лікарем</a:t>
            </a:r>
            <a:r>
              <a:rPr lang="ru-RU" dirty="0" smtClean="0"/>
              <a:t> — в </a:t>
            </a:r>
            <a:r>
              <a:rPr lang="ru-RU" dirty="0" err="1" smtClean="0"/>
              <a:t>Чернівцях</a:t>
            </a:r>
            <a:r>
              <a:rPr lang="ru-RU" dirty="0" smtClean="0"/>
              <a:t>, </a:t>
            </a:r>
            <a:r>
              <a:rPr lang="ru-RU" dirty="0" err="1" smtClean="0"/>
              <a:t>Кам'янці-Подільському</a:t>
            </a:r>
            <a:r>
              <a:rPr lang="ru-RU" dirty="0" smtClean="0"/>
              <a:t>, </a:t>
            </a:r>
            <a:r>
              <a:rPr lang="ru-RU" dirty="0" err="1" smtClean="0"/>
              <a:t>Смоленську</a:t>
            </a:r>
            <a:r>
              <a:rPr lang="ru-RU" dirty="0" smtClean="0"/>
              <a:t>. Перші </a:t>
            </a:r>
            <a:r>
              <a:rPr lang="ru-RU" dirty="0" err="1" smtClean="0"/>
              <a:t>враження</a:t>
            </a:r>
            <a:r>
              <a:rPr lang="ru-RU" dirty="0" smtClean="0"/>
              <a:t> від </a:t>
            </a:r>
            <a:r>
              <a:rPr lang="ru-RU" dirty="0" err="1" smtClean="0"/>
              <a:t>лікарської</a:t>
            </a:r>
            <a:r>
              <a:rPr lang="ru-RU" dirty="0" smtClean="0"/>
              <a:t> практики </a:t>
            </a:r>
            <a:r>
              <a:rPr lang="ru-RU" dirty="0" err="1" smtClean="0"/>
              <a:t>відобразилися</a:t>
            </a:r>
            <a:r>
              <a:rPr lang="ru-RU" dirty="0" smtClean="0"/>
              <a:t> у </a:t>
            </a:r>
            <a:r>
              <a:rPr lang="ru-RU" dirty="0" err="1" smtClean="0"/>
              <a:t>книзі</a:t>
            </a:r>
            <a:r>
              <a:rPr lang="ru-RU" dirty="0" smtClean="0"/>
              <a:t> «Записки юного лікаря»</a:t>
            </a:r>
            <a:endParaRPr lang="ru-RU" dirty="0"/>
          </a:p>
        </p:txBody>
      </p:sp>
      <p:pic>
        <p:nvPicPr>
          <p:cNvPr id="13316" name="Picture 4" descr="http://ic.pics.livejournal.com/lasvetlana/14309294/276657/276657_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2692057" cy="29289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318" name="Picture 6" descr="http://kinoman.triolan.com.ua/uploads/images/2013/61/tmzt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4980">
            <a:off x="3504905" y="-9643"/>
            <a:ext cx="2081326" cy="32296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320" name="Picture 8" descr="http://www.ren-art.ru/images/stories/sigplus/bulgakov-bordo/bulgakov-bord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2511">
            <a:off x="5768195" y="705671"/>
            <a:ext cx="3216464" cy="24998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428604"/>
            <a:ext cx="4143404" cy="5429288"/>
          </a:xfr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/>
              <a:t>Ставлення </a:t>
            </a:r>
            <a:r>
              <a:rPr lang="ru-RU" sz="2800" dirty="0" err="1" smtClean="0"/>
              <a:t>Булкагова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революційних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подій</a:t>
            </a:r>
            <a:r>
              <a:rPr lang="ru-RU" sz="2800" dirty="0" smtClean="0"/>
              <a:t> було </a:t>
            </a:r>
            <a:r>
              <a:rPr lang="ru-RU" sz="2800" dirty="0" err="1" smtClean="0"/>
              <a:t>неоднозначним</a:t>
            </a:r>
            <a:r>
              <a:rPr lang="ru-RU" sz="2800" dirty="0" smtClean="0"/>
              <a:t>. </a:t>
            </a:r>
            <a:r>
              <a:rPr lang="ru-RU" sz="2800" dirty="0" err="1" smtClean="0"/>
              <a:t>Розуміючи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</a:t>
            </a:r>
            <a:r>
              <a:rPr lang="ru-RU" sz="2800" dirty="0" smtClean="0"/>
              <a:t> в </a:t>
            </a:r>
            <a:r>
              <a:rPr lang="ru-RU" sz="2800" dirty="0" err="1" smtClean="0"/>
              <a:t>суспільстві</a:t>
            </a:r>
            <a:r>
              <a:rPr lang="ru-RU" sz="2800" dirty="0" smtClean="0"/>
              <a:t>, він не </a:t>
            </a:r>
            <a:r>
              <a:rPr lang="ru-RU" sz="2800" dirty="0" err="1" smtClean="0"/>
              <a:t>сприймав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насильницьких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методів</a:t>
            </a:r>
            <a:r>
              <a:rPr lang="ru-RU" sz="2800" dirty="0" smtClean="0"/>
              <a:t>, антигуманною </a:t>
            </a:r>
            <a:r>
              <a:rPr lang="ru-RU" sz="2800" dirty="0" err="1" smtClean="0"/>
              <a:t>вважав</a:t>
            </a:r>
            <a:r>
              <a:rPr lang="ru-RU" sz="2800" dirty="0" smtClean="0"/>
              <a:t> і </a:t>
            </a:r>
            <a:r>
              <a:rPr lang="ru-RU" sz="2800" dirty="0" err="1" smtClean="0"/>
              <a:t>громадянську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війну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simania.co.il/images/authorsById/loadJpg.php?imageName=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4607750" cy="61436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15370" cy="57864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Початок </a:t>
            </a:r>
            <a:r>
              <a:rPr lang="ru-RU" dirty="0" err="1" smtClean="0"/>
              <a:t>літературної</a:t>
            </a:r>
            <a:r>
              <a:rPr lang="ru-RU" dirty="0" smtClean="0"/>
              <a:t> діяльності </a:t>
            </a:r>
            <a:r>
              <a:rPr lang="ru-RU" dirty="0" err="1" smtClean="0"/>
              <a:t>пов'язаний</a:t>
            </a:r>
            <a:r>
              <a:rPr lang="ru-RU" dirty="0" smtClean="0"/>
              <a:t> з Москвою. У 20-х роках він писав </a:t>
            </a:r>
            <a:r>
              <a:rPr lang="ru-RU" dirty="0" err="1" smtClean="0"/>
              <a:t>нариси</a:t>
            </a:r>
            <a:r>
              <a:rPr lang="ru-RU" dirty="0" smtClean="0"/>
              <a:t> й </a:t>
            </a:r>
            <a:r>
              <a:rPr lang="ru-RU" dirty="0" err="1" smtClean="0"/>
              <a:t>оповідання</a:t>
            </a:r>
            <a:r>
              <a:rPr lang="ru-RU" dirty="0" smtClean="0"/>
              <a:t>, у яких </a:t>
            </a:r>
            <a:r>
              <a:rPr lang="ru-RU" dirty="0" err="1" smtClean="0"/>
              <a:t>висловлював</a:t>
            </a:r>
            <a:r>
              <a:rPr lang="ru-RU" dirty="0" smtClean="0"/>
              <a:t> </a:t>
            </a:r>
            <a:r>
              <a:rPr lang="ru-RU" dirty="0" err="1" smtClean="0"/>
              <a:t>надію</a:t>
            </a:r>
            <a:r>
              <a:rPr lang="ru-RU" dirty="0" smtClean="0"/>
              <a:t> на </a:t>
            </a:r>
            <a:r>
              <a:rPr lang="ru-RU" dirty="0" err="1" smtClean="0"/>
              <a:t>суспільні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(«</a:t>
            </a:r>
            <a:r>
              <a:rPr lang="ru-RU" dirty="0" err="1" smtClean="0"/>
              <a:t>Майбутні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», «</a:t>
            </a:r>
            <a:r>
              <a:rPr lang="ru-RU" dirty="0" err="1" smtClean="0"/>
              <a:t>Торговий</a:t>
            </a:r>
            <a:r>
              <a:rPr lang="ru-RU" dirty="0" smtClean="0"/>
              <a:t> </a:t>
            </a:r>
            <a:r>
              <a:rPr lang="ru-RU" dirty="0" err="1" smtClean="0"/>
              <a:t>ренесанс</a:t>
            </a:r>
            <a:r>
              <a:rPr lang="ru-RU" dirty="0" smtClean="0"/>
              <a:t> «та ін.).</a:t>
            </a:r>
            <a:endParaRPr lang="ru-RU" dirty="0"/>
          </a:p>
        </p:txBody>
      </p:sp>
      <p:pic>
        <p:nvPicPr>
          <p:cNvPr id="11266" name="Picture 2" descr="Файл:Булгаков 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071834" cy="361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zastavki.com/pictures/640x480/2012/Cities_St._Basil_032366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357166"/>
            <a:ext cx="3857652" cy="6000792"/>
          </a:xfrm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Дияволіада</a:t>
            </a:r>
            <a:r>
              <a:rPr lang="ru-RU" dirty="0" smtClean="0"/>
              <a:t>» </a:t>
            </a:r>
            <a:r>
              <a:rPr lang="ru-RU" dirty="0" err="1" smtClean="0"/>
              <a:t>відкрила</a:t>
            </a:r>
            <a:r>
              <a:rPr lang="ru-RU" dirty="0" smtClean="0"/>
              <a:t> новий </a:t>
            </a:r>
            <a:r>
              <a:rPr lang="ru-RU" dirty="0" err="1" smtClean="0"/>
              <a:t>етап</a:t>
            </a:r>
            <a:r>
              <a:rPr lang="ru-RU" dirty="0" smtClean="0"/>
              <a:t> у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Булкагова</a:t>
            </a:r>
            <a:r>
              <a:rPr lang="ru-RU" dirty="0" smtClean="0"/>
              <a:t>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сатиричній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показано </a:t>
            </a:r>
            <a:r>
              <a:rPr lang="ru-RU" dirty="0" err="1" smtClean="0"/>
              <a:t>трагедію</a:t>
            </a:r>
            <a:r>
              <a:rPr lang="ru-RU" dirty="0" smtClean="0"/>
              <a:t> «маленького» </a:t>
            </a:r>
            <a:r>
              <a:rPr lang="ru-RU" dirty="0" err="1" smtClean="0"/>
              <a:t>радянського</a:t>
            </a:r>
            <a:r>
              <a:rPr lang="ru-RU" dirty="0" smtClean="0"/>
              <a:t> чиновника Короткова,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нікому</a:t>
            </a:r>
            <a:r>
              <a:rPr lang="ru-RU" dirty="0" smtClean="0"/>
              <a:t> не </a:t>
            </a:r>
            <a:r>
              <a:rPr lang="ru-RU" dirty="0" err="1" smtClean="0"/>
              <a:t>потрібен</a:t>
            </a:r>
            <a:r>
              <a:rPr lang="ru-RU" dirty="0" smtClean="0"/>
              <a:t>; його </a:t>
            </a:r>
            <a:r>
              <a:rPr lang="ru-RU" dirty="0" err="1" smtClean="0"/>
              <a:t>нікому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від </a:t>
            </a:r>
            <a:r>
              <a:rPr lang="ru-RU" dirty="0" err="1" smtClean="0"/>
              <a:t>страшної</a:t>
            </a:r>
            <a:r>
              <a:rPr lang="ru-RU" dirty="0" smtClean="0"/>
              <a:t>, </a:t>
            </a:r>
            <a:r>
              <a:rPr lang="ru-RU" dirty="0" err="1" smtClean="0"/>
              <a:t>диявольської</a:t>
            </a:r>
            <a:r>
              <a:rPr lang="ru-RU" dirty="0" smtClean="0"/>
              <a:t> сили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знищує</a:t>
            </a:r>
            <a:r>
              <a:rPr lang="ru-RU" dirty="0" smtClean="0"/>
              <a:t> все на </a:t>
            </a:r>
            <a:r>
              <a:rPr lang="ru-RU" dirty="0" err="1" smtClean="0"/>
              <a:t>своєму</a:t>
            </a:r>
            <a:r>
              <a:rPr lang="ru-RU" dirty="0" smtClean="0"/>
              <a:t> шляху. </a:t>
            </a:r>
          </a:p>
        </p:txBody>
      </p:sp>
      <p:pic>
        <p:nvPicPr>
          <p:cNvPr id="10242" name="Picture 2" descr="http://myspot.org.ua/uploads/posts/2010-05/1274313880_1274276165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143404" cy="60223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686304" cy="60722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липні</a:t>
            </a:r>
            <a:r>
              <a:rPr lang="ru-RU" dirty="0" smtClean="0"/>
              <a:t> 1929 р. </a:t>
            </a:r>
            <a:r>
              <a:rPr lang="ru-RU" dirty="0" err="1" smtClean="0"/>
              <a:t>Булкагов</a:t>
            </a:r>
            <a:r>
              <a:rPr lang="ru-RU" dirty="0" smtClean="0"/>
              <a:t> </a:t>
            </a:r>
            <a:r>
              <a:rPr lang="ru-RU" dirty="0" err="1" smtClean="0"/>
              <a:t>звернувся</a:t>
            </a:r>
            <a:r>
              <a:rPr lang="ru-RU" dirty="0" smtClean="0"/>
              <a:t> до </a:t>
            </a:r>
            <a:r>
              <a:rPr lang="ru-RU" dirty="0" err="1" smtClean="0"/>
              <a:t>Сталіна</a:t>
            </a:r>
            <a:r>
              <a:rPr lang="ru-RU" dirty="0" smtClean="0"/>
              <a:t> з </a:t>
            </a:r>
            <a:r>
              <a:rPr lang="ru-RU" dirty="0" err="1" smtClean="0"/>
              <a:t>проханням</a:t>
            </a:r>
            <a:r>
              <a:rPr lang="ru-RU" dirty="0" smtClean="0"/>
              <a:t> </a:t>
            </a:r>
            <a:r>
              <a:rPr lang="ru-RU" dirty="0" err="1" smtClean="0"/>
              <a:t>дозволити</a:t>
            </a:r>
            <a:r>
              <a:rPr lang="ru-RU" dirty="0" smtClean="0"/>
              <a:t> йому </a:t>
            </a:r>
            <a:r>
              <a:rPr lang="ru-RU" dirty="0" err="1" smtClean="0"/>
              <a:t>виїхати</a:t>
            </a:r>
            <a:r>
              <a:rPr lang="ru-RU" dirty="0" smtClean="0"/>
              <a:t> за кордон, але воно </a:t>
            </a:r>
            <a:r>
              <a:rPr lang="ru-RU" dirty="0" err="1" smtClean="0"/>
              <a:t>залишилося</a:t>
            </a:r>
            <a:r>
              <a:rPr lang="ru-RU" dirty="0" smtClean="0"/>
              <a:t> без </a:t>
            </a:r>
            <a:r>
              <a:rPr lang="ru-RU" dirty="0" err="1" smtClean="0"/>
              <a:t>відповіді</a:t>
            </a:r>
            <a:r>
              <a:rPr lang="ru-RU" dirty="0" smtClean="0"/>
              <a:t>. </a:t>
            </a:r>
            <a:r>
              <a:rPr lang="ru-RU" dirty="0" err="1" smtClean="0"/>
              <a:t>Відчайдушним</a:t>
            </a:r>
            <a:r>
              <a:rPr lang="ru-RU" dirty="0" smtClean="0"/>
              <a:t> </a:t>
            </a:r>
            <a:r>
              <a:rPr lang="ru-RU" dirty="0" err="1" smtClean="0"/>
              <a:t>зойком</a:t>
            </a:r>
            <a:r>
              <a:rPr lang="ru-RU" dirty="0" smtClean="0"/>
              <a:t> людини, якій уже </a:t>
            </a:r>
            <a:r>
              <a:rPr lang="ru-RU" dirty="0" err="1" smtClean="0"/>
              <a:t>нічого</a:t>
            </a:r>
            <a:r>
              <a:rPr lang="ru-RU" dirty="0" smtClean="0"/>
              <a:t> було </a:t>
            </a:r>
            <a:r>
              <a:rPr lang="ru-RU" dirty="0" err="1" smtClean="0"/>
              <a:t>втрачати</a:t>
            </a:r>
            <a:r>
              <a:rPr lang="ru-RU" dirty="0" smtClean="0"/>
              <a:t>, став лист письменника до уряду СРСР, написаний 28 </a:t>
            </a:r>
            <a:r>
              <a:rPr lang="ru-RU" dirty="0" err="1" smtClean="0"/>
              <a:t>березня</a:t>
            </a:r>
            <a:r>
              <a:rPr lang="ru-RU" dirty="0" smtClean="0"/>
              <a:t> 1930 </a:t>
            </a:r>
            <a:r>
              <a:rPr lang="en-US" dirty="0" smtClean="0"/>
              <a:t>p.,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свідчив</a:t>
            </a:r>
            <a:r>
              <a:rPr lang="ru-RU" dirty="0" smtClean="0"/>
              <a:t> про те, що автор його не </a:t>
            </a:r>
            <a:r>
              <a:rPr lang="ru-RU" dirty="0" err="1" smtClean="0"/>
              <a:t>відступив</a:t>
            </a:r>
            <a:r>
              <a:rPr lang="ru-RU" dirty="0" smtClean="0"/>
              <a:t> від своєї </a:t>
            </a:r>
            <a:r>
              <a:rPr lang="ru-RU" dirty="0" err="1" smtClean="0"/>
              <a:t>позиції</a:t>
            </a:r>
            <a:r>
              <a:rPr lang="ru-RU" dirty="0" smtClean="0"/>
              <a:t> й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діалог</a:t>
            </a:r>
            <a:r>
              <a:rPr lang="ru-RU" dirty="0" smtClean="0"/>
              <a:t> із </a:t>
            </a:r>
            <a:r>
              <a:rPr lang="ru-RU" dirty="0" err="1" smtClean="0"/>
              <a:t>владою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8" descr="http://nkozlov.ru/upload/images/0501/05011510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7"/>
            <a:ext cx="2143140" cy="321974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18" name="Picture 2" descr="http://aif.by/media/k2/items/cache/21b9ad30781a3312d12f4eb3aa07aa4c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810000" cy="2266951"/>
          </a:xfrm>
          <a:prstGeom prst="rect">
            <a:avLst/>
          </a:prstGeom>
          <a:noFill/>
          <a:effectLst/>
        </p:spPr>
      </p:pic>
      <p:pic>
        <p:nvPicPr>
          <p:cNvPr id="9220" name="Picture 4" descr="http://img-fotki.yandex.ru/get/3001/lady-may2006.2f/0_22c15_732e39b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714752"/>
            <a:ext cx="2097178" cy="284795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Другая 12">
      <a:dk1>
        <a:srgbClr val="371F02"/>
      </a:dk1>
      <a:lt1>
        <a:srgbClr val="F6B669"/>
      </a:lt1>
      <a:dk2>
        <a:srgbClr val="6E3F06"/>
      </a:dk2>
      <a:lt2>
        <a:srgbClr val="4E74A3"/>
      </a:lt2>
      <a:accent1>
        <a:srgbClr val="DBE1D3"/>
      </a:accent1>
      <a:accent2>
        <a:srgbClr val="7153A0"/>
      </a:accent2>
      <a:accent3>
        <a:srgbClr val="4E74A3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07">
    <a:dk1>
      <a:sysClr val="windowText" lastClr="000000"/>
    </a:dk1>
    <a:lt1>
      <a:srgbClr val="716B00"/>
    </a:lt1>
    <a:dk2>
      <a:srgbClr val="54A838"/>
    </a:dk2>
    <a:lt2>
      <a:srgbClr val="92D050"/>
    </a:lt2>
    <a:accent1>
      <a:srgbClr val="248D7B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29">
    <a:dk1>
      <a:srgbClr val="AB0042"/>
    </a:dk1>
    <a:lt1>
      <a:srgbClr val="F2F2F2"/>
    </a:lt1>
    <a:dk2>
      <a:srgbClr val="016188"/>
    </a:dk2>
    <a:lt2>
      <a:srgbClr val="4E005F"/>
    </a:lt2>
    <a:accent1>
      <a:srgbClr val="4E003F"/>
    </a:accent1>
    <a:accent2>
      <a:srgbClr val="E40059"/>
    </a:accent2>
    <a:accent3>
      <a:srgbClr val="9C007F"/>
    </a:accent3>
    <a:accent4>
      <a:srgbClr val="3C3C3C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Другая 65">
    <a:dk1>
      <a:sysClr val="windowText" lastClr="000000"/>
    </a:dk1>
    <a:lt1>
      <a:srgbClr val="079FCA"/>
    </a:lt1>
    <a:dk2>
      <a:srgbClr val="50D3F8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Другая 110">
    <a:dk1>
      <a:srgbClr val="683B06"/>
    </a:dk1>
    <a:lt1>
      <a:srgbClr val="543E78"/>
    </a:lt1>
    <a:dk2>
      <a:srgbClr val="FFF2CB"/>
    </a:dk2>
    <a:lt2>
      <a:srgbClr val="161911"/>
    </a:lt2>
    <a:accent1>
      <a:srgbClr val="DBE1D3"/>
    </a:accent1>
    <a:accent2>
      <a:srgbClr val="7153A0"/>
    </a:accent2>
    <a:accent3>
      <a:srgbClr val="4E74A3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Другая 137">
    <a:dk1>
      <a:srgbClr val="AB0042"/>
    </a:dk1>
    <a:lt1>
      <a:srgbClr val="550021"/>
    </a:lt1>
    <a:dk2>
      <a:srgbClr val="0186BB"/>
    </a:dk2>
    <a:lt2>
      <a:srgbClr val="FF3382"/>
    </a:lt2>
    <a:accent1>
      <a:srgbClr val="4E003F"/>
    </a:accent1>
    <a:accent2>
      <a:srgbClr val="FF0000"/>
    </a:accent2>
    <a:accent3>
      <a:srgbClr val="FF6566"/>
    </a:accent3>
    <a:accent4>
      <a:srgbClr val="3C3C3C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</TotalTime>
  <Words>686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Поток</vt:lpstr>
      <vt:lpstr>Метро</vt:lpstr>
      <vt:lpstr>Яркая</vt:lpstr>
      <vt:lpstr>Открытая</vt:lpstr>
      <vt:lpstr>БУЛГАКОВ Михайло Опанасович (1891 - 1940)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17</cp:revision>
  <dcterms:created xsi:type="dcterms:W3CDTF">2013-09-29T14:10:18Z</dcterms:created>
  <dcterms:modified xsi:type="dcterms:W3CDTF">2015-02-24T14:58:26Z</dcterms:modified>
</cp:coreProperties>
</file>