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8CA17-7249-4431-890D-472D93A9736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FF5D-BCD0-4CD2-A820-EBCBB7138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8CA17-7249-4431-890D-472D93A9736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FF5D-BCD0-4CD2-A820-EBCBB7138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8CA17-7249-4431-890D-472D93A9736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FF5D-BCD0-4CD2-A820-EBCBB7138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8CA17-7249-4431-890D-472D93A9736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FF5D-BCD0-4CD2-A820-EBCBB7138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8CA17-7249-4431-890D-472D93A9736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FF5D-BCD0-4CD2-A820-EBCBB7138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8CA17-7249-4431-890D-472D93A9736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FF5D-BCD0-4CD2-A820-EBCBB7138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8CA17-7249-4431-890D-472D93A9736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FF5D-BCD0-4CD2-A820-EBCBB7138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8CA17-7249-4431-890D-472D93A9736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FF5D-BCD0-4CD2-A820-EBCBB7138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8CA17-7249-4431-890D-472D93A9736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FF5D-BCD0-4CD2-A820-EBCBB7138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8CA17-7249-4431-890D-472D93A9736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FF5D-BCD0-4CD2-A820-EBCBB7138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E8CA17-7249-4431-890D-472D93A9736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FF5D-BCD0-4CD2-A820-EBCBB7138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CE8CA17-7249-4431-890D-472D93A9736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1D1FF5D-BCD0-4CD2-A820-EBCBB71382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/>
          <a:lstStyle/>
          <a:p>
            <a:r>
              <a:rPr lang="ru-RU" dirty="0" smtClean="0"/>
              <a:t>Борис </a:t>
            </a:r>
            <a:r>
              <a:rPr lang="ru-RU" dirty="0" err="1" smtClean="0"/>
              <a:t>Леонідович</a:t>
            </a:r>
            <a:r>
              <a:rPr lang="ru-RU" dirty="0" smtClean="0"/>
              <a:t> Пастернак (1890-1960)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86322"/>
            <a:ext cx="4429124" cy="2071678"/>
          </a:xfrm>
        </p:spPr>
        <p:txBody>
          <a:bodyPr/>
          <a:lstStyle/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Презентацію підготувала : </a:t>
            </a:r>
          </a:p>
          <a:p>
            <a:r>
              <a:rPr lang="uk-UA" sz="2000" smtClean="0">
                <a:solidFill>
                  <a:schemeClr val="accent2">
                    <a:lumMod val="50000"/>
                  </a:schemeClr>
                </a:solidFill>
              </a:rPr>
              <a:t>учениця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11-Б класу </a:t>
            </a: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ХЗОШ І-ІІІ ступенів № 124</a:t>
            </a:r>
          </a:p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Остапенко Анастасія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deces-de-lecrivain-sovietique-boris-pasternakpasternak-boris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714488"/>
            <a:ext cx="4282539" cy="4036294"/>
          </a:xfrm>
          <a:prstGeom prst="rect">
            <a:avLst/>
          </a:prstGeom>
        </p:spPr>
      </p:pic>
      <p:pic>
        <p:nvPicPr>
          <p:cNvPr id="5" name="Рисунок 4" descr="Boris_Pasternak_Signa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715016"/>
            <a:ext cx="4290534" cy="87455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785794"/>
            <a:ext cx="4214842" cy="5643602"/>
          </a:xfrm>
        </p:spPr>
        <p:txBody>
          <a:bodyPr/>
          <a:lstStyle/>
          <a:p>
            <a:pPr algn="ctr">
              <a:buNone/>
            </a:pPr>
            <a:r>
              <a:rPr lang="ru-RU" sz="2000" smtClean="0"/>
              <a:t>Наприкінці 1930-х років Пастернак звертається до прози та перекладів, які у 1940-х роках стають основним джерелом його заробітку.1943 року вийшла його поетична збірка «На ранніх потягах». 1958 року торішній нобелівський лауреат Альбер Камю висунув кандидатуру Пастернака для нагородження літературною Нобелівською премією, і Пастернак став другим російським письменником (після Буніна), якому була присуджена ця почесна нагорода.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5" name="Содержимое 4" descr="liRbxSUkcj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643050"/>
            <a:ext cx="4038600" cy="3141906"/>
          </a:xfrm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hukovski_pasterna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4038600" cy="26396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642918"/>
            <a:ext cx="4252914" cy="4714908"/>
          </a:xfrm>
        </p:spPr>
        <p:txBody>
          <a:bodyPr/>
          <a:lstStyle/>
          <a:p>
            <a:pPr>
              <a:buNone/>
            </a:pPr>
            <a:r>
              <a:rPr lang="ru-RU" sz="2000" dirty="0" err="1" smtClean="0"/>
              <a:t>Премію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пов'язаною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романом «Доктор Живаго», </a:t>
            </a:r>
            <a:r>
              <a:rPr lang="ru-RU" sz="2000" dirty="0" err="1" smtClean="0"/>
              <a:t>антирадянська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сутність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висвітлювалася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Московська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письменників</a:t>
            </a:r>
            <a:r>
              <a:rPr lang="ru-RU" sz="2000" dirty="0" smtClean="0"/>
              <a:t> СРСР </a:t>
            </a:r>
            <a:r>
              <a:rPr lang="ru-RU" sz="2000" dirty="0" err="1" smtClean="0"/>
              <a:t>вимагали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вислати</a:t>
            </a:r>
            <a:r>
              <a:rPr lang="ru-RU" sz="2000" dirty="0" smtClean="0"/>
              <a:t> Пастернака </a:t>
            </a:r>
            <a:r>
              <a:rPr lang="ru-RU" sz="2000" dirty="0" err="1" smtClean="0"/>
              <a:t>з</a:t>
            </a:r>
            <a:r>
              <a:rPr lang="ru-RU" sz="2000" dirty="0" smtClean="0"/>
              <a:t> СРСР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позбавити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громадянства</a:t>
            </a:r>
            <a:r>
              <a:rPr lang="ru-RU" sz="2000" dirty="0" smtClean="0"/>
              <a:t>.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вимагали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вислання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Сергій</a:t>
            </a:r>
            <a:r>
              <a:rPr lang="ru-RU" sz="2000" dirty="0" smtClean="0"/>
              <a:t> Смирнов, Лев </a:t>
            </a:r>
            <a:r>
              <a:rPr lang="ru-RU" sz="2000" dirty="0" err="1" smtClean="0"/>
              <a:t>Ошанін</a:t>
            </a:r>
            <a:r>
              <a:rPr lang="ru-RU" sz="2000" dirty="0" smtClean="0"/>
              <a:t>, Борис </a:t>
            </a:r>
            <a:r>
              <a:rPr lang="ru-RU" sz="2000" dirty="0" err="1" smtClean="0"/>
              <a:t>Слуцький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Сергій</a:t>
            </a:r>
            <a:r>
              <a:rPr lang="ru-RU" sz="2000" dirty="0" smtClean="0"/>
              <a:t> </a:t>
            </a:r>
            <a:r>
              <a:rPr lang="ru-RU" sz="2000" dirty="0" err="1" smtClean="0"/>
              <a:t>Баруздін</a:t>
            </a:r>
            <a:r>
              <a:rPr lang="ru-RU" sz="2000" dirty="0" smtClean="0"/>
              <a:t>, Борис </a:t>
            </a:r>
            <a:r>
              <a:rPr lang="ru-RU" sz="2000" dirty="0" smtClean="0"/>
              <a:t>Полевой. .</a:t>
            </a:r>
          </a:p>
          <a:p>
            <a:pPr>
              <a:buNone/>
            </a:pP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тиском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цькування</a:t>
            </a:r>
            <a:r>
              <a:rPr lang="ru-RU" sz="2000" dirty="0" smtClean="0"/>
              <a:t> Пастернак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змушений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відмовитися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нагороди.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4286280" cy="4597401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Борис Пастернак помер 30 </a:t>
            </a:r>
            <a:r>
              <a:rPr lang="ru-RU" sz="2400" dirty="0" err="1" smtClean="0"/>
              <a:t>травня</a:t>
            </a:r>
            <a:r>
              <a:rPr lang="ru-RU" sz="2400" dirty="0" smtClean="0"/>
              <a:t> 1960 у </a:t>
            </a:r>
            <a:r>
              <a:rPr lang="ru-RU" sz="2400" dirty="0" err="1" smtClean="0"/>
              <a:t>Передєлкіно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Москвою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раку </a:t>
            </a:r>
            <a:r>
              <a:rPr lang="ru-RU" sz="2400" dirty="0" err="1" smtClean="0"/>
              <a:t>легенів</a:t>
            </a:r>
            <a:r>
              <a:rPr lang="ru-RU" sz="2400" dirty="0" smtClean="0"/>
              <a:t>. </a:t>
            </a:r>
            <a:r>
              <a:rPr lang="ru-RU" sz="2400" dirty="0" err="1" smtClean="0"/>
              <a:t>Сотні</a:t>
            </a:r>
            <a:r>
              <a:rPr lang="ru-RU" sz="2400" dirty="0" smtClean="0"/>
              <a:t> людей (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Наум </a:t>
            </a:r>
            <a:r>
              <a:rPr lang="ru-RU" sz="2400" dirty="0" err="1" smtClean="0"/>
              <a:t>Коржавін</a:t>
            </a:r>
            <a:r>
              <a:rPr lang="ru-RU" sz="2400" dirty="0" smtClean="0"/>
              <a:t>, Булат Окуджава, </a:t>
            </a:r>
            <a:r>
              <a:rPr lang="ru-RU" sz="2400" dirty="0" err="1" smtClean="0"/>
              <a:t>Андрій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Вознесенський</a:t>
            </a:r>
            <a:r>
              <a:rPr lang="ru-RU" sz="2400" dirty="0" smtClean="0"/>
              <a:t>) </a:t>
            </a:r>
            <a:r>
              <a:rPr lang="ru-RU" sz="2400" dirty="0" err="1" smtClean="0"/>
              <a:t>прийшли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похорони 2 </a:t>
            </a:r>
            <a:r>
              <a:rPr lang="ru-RU" sz="2400" dirty="0" err="1" smtClean="0"/>
              <a:t>червня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зважаючи</a:t>
            </a:r>
            <a:r>
              <a:rPr lang="ru-RU" sz="2400" dirty="0" smtClean="0"/>
              <a:t> на опалу. </a:t>
            </a:r>
            <a:r>
              <a:rPr lang="ru-RU" sz="2400" dirty="0" err="1" smtClean="0"/>
              <a:t>Олександр</a:t>
            </a:r>
            <a:r>
              <a:rPr lang="ru-RU" sz="2400" dirty="0" smtClean="0"/>
              <a:t> Галич </a:t>
            </a:r>
            <a:r>
              <a:rPr lang="ru-RU" sz="2400" dirty="0" err="1" smtClean="0"/>
              <a:t>присвятив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смерті</a:t>
            </a:r>
            <a:r>
              <a:rPr lang="ru-RU" sz="2400" dirty="0" smtClean="0"/>
              <a:t> одну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пісень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83552995_4514961_0_21d77_efc0de25_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928802"/>
            <a:ext cx="4110038" cy="3082529"/>
          </a:xfrm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25470"/>
          </a:xfrm>
        </p:spPr>
        <p:txBody>
          <a:bodyPr/>
          <a:lstStyle/>
          <a:p>
            <a:r>
              <a:rPr lang="uk-UA" dirty="0" smtClean="0"/>
              <a:t>Дитинство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928670"/>
            <a:ext cx="4357718" cy="5143536"/>
          </a:xfrm>
        </p:spPr>
        <p:txBody>
          <a:bodyPr/>
          <a:lstStyle/>
          <a:p>
            <a:pPr algn="ctr">
              <a:buNone/>
            </a:pPr>
            <a:r>
              <a:rPr lang="ru-RU" sz="2400" dirty="0" err="1" smtClean="0"/>
              <a:t>Народився</a:t>
            </a:r>
            <a:r>
              <a:rPr lang="ru-RU" sz="2400" dirty="0" smtClean="0"/>
              <a:t> 10 лютого 1890 року в </a:t>
            </a:r>
            <a:r>
              <a:rPr lang="ru-RU" sz="2400" dirty="0" err="1" smtClean="0"/>
              <a:t>Москві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Батьки Бориса Пастернака — </a:t>
            </a:r>
            <a:r>
              <a:rPr lang="ru-RU" sz="2400" dirty="0" err="1" smtClean="0"/>
              <a:t>одеські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євреї</a:t>
            </a:r>
            <a:r>
              <a:rPr lang="ru-RU" sz="2400" dirty="0" smtClean="0"/>
              <a:t>. </a:t>
            </a:r>
            <a:r>
              <a:rPr lang="ru-RU" sz="2400" dirty="0" err="1" smtClean="0"/>
              <a:t>Батько</a:t>
            </a:r>
            <a:r>
              <a:rPr lang="ru-RU" sz="2400" dirty="0" smtClean="0"/>
              <a:t> — </a:t>
            </a:r>
            <a:r>
              <a:rPr lang="ru-RU" sz="2400" dirty="0" err="1" smtClean="0"/>
              <a:t>відомий</a:t>
            </a:r>
            <a:r>
              <a:rPr lang="ru-RU" sz="2400" dirty="0" smtClean="0"/>
              <a:t> художник, </a:t>
            </a:r>
            <a:r>
              <a:rPr lang="ru-RU" sz="2400" dirty="0" err="1" smtClean="0"/>
              <a:t>академік</a:t>
            </a:r>
            <a:r>
              <a:rPr lang="ru-RU" sz="2400" dirty="0" smtClean="0"/>
              <a:t> </a:t>
            </a:r>
            <a:r>
              <a:rPr lang="ru-RU" sz="2400" dirty="0" err="1" smtClean="0"/>
              <a:t>Петербурзької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</a:t>
            </a:r>
            <a:r>
              <a:rPr lang="ru-RU" sz="2400" dirty="0" smtClean="0"/>
              <a:t> </a:t>
            </a:r>
            <a:r>
              <a:rPr lang="ru-RU" sz="2400" dirty="0" err="1" smtClean="0"/>
              <a:t>Леонід</a:t>
            </a:r>
            <a:r>
              <a:rPr lang="ru-RU" sz="2400" dirty="0" smtClean="0"/>
              <a:t> </a:t>
            </a:r>
            <a:r>
              <a:rPr lang="ru-RU" sz="2400" dirty="0" err="1" smtClean="0"/>
              <a:t>Йосипович</a:t>
            </a:r>
            <a:r>
              <a:rPr lang="ru-RU" sz="2400" dirty="0" smtClean="0"/>
              <a:t> Пастернак,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піаністка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Розалія</a:t>
            </a:r>
            <a:r>
              <a:rPr lang="ru-RU" sz="2400" dirty="0" smtClean="0"/>
              <a:t> </a:t>
            </a:r>
            <a:r>
              <a:rPr lang="ru-RU" sz="2400" dirty="0" err="1" smtClean="0"/>
              <a:t>Ізидорівна</a:t>
            </a:r>
            <a:r>
              <a:rPr lang="ru-RU" sz="2400" dirty="0" smtClean="0"/>
              <a:t> Пастернак — </a:t>
            </a:r>
            <a:r>
              <a:rPr lang="ru-RU" sz="2400" dirty="0" err="1" smtClean="0"/>
              <a:t>переїхали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Одеси</a:t>
            </a:r>
            <a:r>
              <a:rPr lang="ru-RU" sz="2400" dirty="0" smtClean="0"/>
              <a:t> до Петербурга 1889 року.</a:t>
            </a:r>
            <a:endParaRPr lang="ru-RU" sz="2400" dirty="0"/>
          </a:p>
        </p:txBody>
      </p:sp>
      <p:pic>
        <p:nvPicPr>
          <p:cNvPr id="5" name="Содержимое 4" descr="83423862_4514961_1898_god_8_le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000108"/>
            <a:ext cx="3287015" cy="5574417"/>
          </a:xfrm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714356"/>
            <a:ext cx="4286280" cy="5786478"/>
          </a:xfrm>
        </p:spPr>
        <p:txBody>
          <a:bodyPr/>
          <a:lstStyle/>
          <a:p>
            <a:pPr algn="ctr">
              <a:buNone/>
            </a:pPr>
            <a:r>
              <a:rPr lang="ru-RU" sz="2400" dirty="0" err="1" smtClean="0"/>
              <a:t>Дитячі</a:t>
            </a:r>
            <a:r>
              <a:rPr lang="ru-RU" sz="2400" dirty="0" smtClean="0"/>
              <a:t> роки минули в </a:t>
            </a:r>
            <a:r>
              <a:rPr lang="ru-RU" sz="2400" dirty="0" err="1" smtClean="0"/>
              <a:t>атмосфері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зустрічей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видатними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особистостями</a:t>
            </a:r>
            <a:r>
              <a:rPr lang="ru-RU" sz="2400" dirty="0" smtClean="0"/>
              <a:t>. У </a:t>
            </a:r>
            <a:r>
              <a:rPr lang="ru-RU" sz="2400" dirty="0" err="1" smtClean="0"/>
              <a:t>помешканні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Пастернаків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влаштовувалися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домашні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концерти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брали участь </a:t>
            </a:r>
            <a:r>
              <a:rPr lang="ru-RU" sz="2400" dirty="0" err="1" smtClean="0"/>
              <a:t>музиканти</a:t>
            </a:r>
            <a:r>
              <a:rPr lang="ru-RU" sz="2400" dirty="0" smtClean="0"/>
              <a:t>, </a:t>
            </a:r>
            <a:r>
              <a:rPr lang="ru-RU" sz="2400" dirty="0" err="1" smtClean="0"/>
              <a:t>письменники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smtClean="0"/>
              <a:t>художники.</a:t>
            </a:r>
          </a:p>
          <a:p>
            <a:pPr algn="ctr">
              <a:buNone/>
            </a:pPr>
            <a:r>
              <a:rPr lang="ru-RU" sz="2400" dirty="0" smtClean="0"/>
              <a:t>У 1903—1909 роках </a:t>
            </a:r>
            <a:r>
              <a:rPr lang="ru-RU" sz="2400" dirty="0" err="1" smtClean="0"/>
              <a:t>займався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музикою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керівництвом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авторитетів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вивчав</a:t>
            </a:r>
            <a:r>
              <a:rPr lang="ru-RU" sz="2400" dirty="0" smtClean="0"/>
              <a:t> </a:t>
            </a:r>
            <a:r>
              <a:rPr lang="ru-RU" sz="2400" dirty="0" err="1" smtClean="0"/>
              <a:t>теорію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композиції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179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071546"/>
            <a:ext cx="3674796" cy="4698920"/>
          </a:xfrm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714908" cy="5643602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дитинстві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Б.Пастернак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опановував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живопис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потім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1903-1908рр.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готувався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композиторської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кар’єри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 1909-1913рр.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навчався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філософському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відділенні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історико-філологічного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факультету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Московського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1912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року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провів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один семестр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Марбургському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університеті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Німеччина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), де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відвідував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лекції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знаменитого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філософа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Германа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Когена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Борис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займався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практично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лише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літературною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діяльністю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g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-2477" b="14806"/>
          <a:stretch>
            <a:fillRect/>
          </a:stretch>
        </p:blipFill>
        <p:spPr>
          <a:xfrm>
            <a:off x="5005358" y="642918"/>
            <a:ext cx="4138642" cy="2580492"/>
          </a:xfrm>
        </p:spPr>
      </p:pic>
      <p:pic>
        <p:nvPicPr>
          <p:cNvPr id="6" name="Рисунок 5" descr="msu1_m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04" y="3357562"/>
            <a:ext cx="3938596" cy="3098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446" y="285728"/>
            <a:ext cx="279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Марбургський</a:t>
            </a:r>
            <a:r>
              <a:rPr lang="uk-UA" dirty="0" smtClean="0"/>
              <a:t> університет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86578" y="64886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Московський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42860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Навчання</a:t>
            </a:r>
            <a:endParaRPr lang="ru-RU" sz="3600" dirty="0"/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857232"/>
            <a:ext cx="5072098" cy="466883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1913 року Пастернак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заняття</a:t>
            </a:r>
            <a:r>
              <a:rPr lang="ru-RU" dirty="0" smtClean="0"/>
              <a:t> </a:t>
            </a:r>
            <a:r>
              <a:rPr lang="ru-RU" dirty="0" err="1" smtClean="0"/>
              <a:t>філософією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зосередився</a:t>
            </a:r>
            <a:r>
              <a:rPr lang="ru-RU" dirty="0" smtClean="0"/>
              <a:t> на </a:t>
            </a:r>
            <a:r>
              <a:rPr lang="ru-RU" dirty="0" err="1" smtClean="0"/>
              <a:t>літературній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 </a:t>
            </a:r>
            <a:r>
              <a:rPr lang="ru-RU" dirty="0" err="1" smtClean="0"/>
              <a:t>Приєднався</a:t>
            </a:r>
            <a:r>
              <a:rPr lang="ru-RU" dirty="0" smtClean="0"/>
              <a:t> до </a:t>
            </a:r>
            <a:r>
              <a:rPr lang="ru-RU" dirty="0" err="1" smtClean="0"/>
              <a:t>футуристичного</a:t>
            </a:r>
            <a:r>
              <a:rPr lang="ru-RU" dirty="0" smtClean="0"/>
              <a:t> </a:t>
            </a:r>
            <a:r>
              <a:rPr lang="ru-RU" dirty="0" err="1" smtClean="0"/>
              <a:t>угрупування</a:t>
            </a:r>
            <a:r>
              <a:rPr lang="ru-RU" dirty="0" smtClean="0"/>
              <a:t> «Центрифуга». В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вийшли</a:t>
            </a:r>
            <a:r>
              <a:rPr lang="ru-RU" dirty="0" smtClean="0"/>
              <a:t> </a:t>
            </a:r>
            <a:r>
              <a:rPr lang="ru-RU" dirty="0" err="1" smtClean="0"/>
              <a:t>друком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поетичні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: «</a:t>
            </a:r>
            <a:r>
              <a:rPr lang="ru-RU" dirty="0" err="1" smtClean="0"/>
              <a:t>Близнюк</a:t>
            </a:r>
            <a:r>
              <a:rPr lang="ru-RU" dirty="0" smtClean="0"/>
              <a:t> у </a:t>
            </a:r>
            <a:r>
              <a:rPr lang="ru-RU" dirty="0" err="1" smtClean="0"/>
              <a:t>хмарах</a:t>
            </a:r>
            <a:r>
              <a:rPr lang="ru-RU" dirty="0" smtClean="0"/>
              <a:t>» (1914), «Поверх </a:t>
            </a:r>
            <a:r>
              <a:rPr lang="ru-RU" dirty="0" err="1" smtClean="0"/>
              <a:t>бар'єрів</a:t>
            </a:r>
            <a:r>
              <a:rPr lang="ru-RU" dirty="0" smtClean="0"/>
              <a:t>» (1917).</a:t>
            </a:r>
            <a:endParaRPr lang="ru-RU" dirty="0"/>
          </a:p>
        </p:txBody>
      </p:sp>
      <p:pic>
        <p:nvPicPr>
          <p:cNvPr id="5" name="Содержимое 4" descr="Lirice--Pasternak-622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642918"/>
            <a:ext cx="3714744" cy="5521130"/>
          </a:xfrm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 перших книгах поет проголосив два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: закон </a:t>
            </a:r>
            <a:r>
              <a:rPr lang="ru-RU" dirty="0" err="1" smtClean="0"/>
              <a:t>свободи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закон</a:t>
            </a:r>
            <a:r>
              <a:rPr lang="ru-RU" dirty="0" smtClean="0"/>
              <a:t> </a:t>
            </a:r>
            <a:r>
              <a:rPr lang="ru-RU" dirty="0" err="1" smtClean="0"/>
              <a:t>духовно-історичної</a:t>
            </a:r>
            <a:r>
              <a:rPr lang="ru-RU" dirty="0" smtClean="0"/>
              <a:t> </a:t>
            </a:r>
            <a:r>
              <a:rPr lang="ru-RU" dirty="0" err="1" smtClean="0"/>
              <a:t>еволюції</a:t>
            </a:r>
            <a:r>
              <a:rPr lang="ru-RU" dirty="0" smtClean="0"/>
              <a:t>.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на думку Б. Пастернака, </a:t>
            </a:r>
            <a:r>
              <a:rPr lang="ru-RU" dirty="0" err="1" smtClean="0"/>
              <a:t>веде</a:t>
            </a:r>
            <a:r>
              <a:rPr lang="ru-RU" dirty="0" smtClean="0"/>
              <a:t> до </a:t>
            </a:r>
            <a:r>
              <a:rPr lang="ru-RU" dirty="0" err="1" smtClean="0"/>
              <a:t>деградації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0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357166"/>
            <a:ext cx="4337107" cy="6126163"/>
          </a:xfrm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785699249459-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4298702" cy="534664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У 1920-ті роки у Бориса Пастернака </a:t>
            </a:r>
            <a:r>
              <a:rPr lang="ru-RU" sz="2400" dirty="0" err="1" smtClean="0"/>
              <a:t>почався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  <a:r>
              <a:rPr lang="ru-RU" sz="2400" dirty="0" err="1" smtClean="0"/>
              <a:t>зрілої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опублікував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збірку</a:t>
            </a:r>
            <a:r>
              <a:rPr lang="ru-RU" sz="2400" dirty="0" smtClean="0"/>
              <a:t> «Сестра моя —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» (1922),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принесла </a:t>
            </a:r>
            <a:r>
              <a:rPr lang="ru-RU" sz="2400" dirty="0" err="1" smtClean="0"/>
              <a:t>йому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широку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популярність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над </a:t>
            </a:r>
            <a:r>
              <a:rPr lang="ru-RU" sz="2400" dirty="0" err="1" smtClean="0"/>
              <a:t>історико-революційними</a:t>
            </a:r>
            <a:r>
              <a:rPr lang="ru-RU" sz="2400" dirty="0" smtClean="0"/>
              <a:t> поемами «</a:t>
            </a:r>
            <a:r>
              <a:rPr lang="ru-RU" sz="2400" dirty="0" err="1" smtClean="0"/>
              <a:t>Дев'ятсот</a:t>
            </a:r>
            <a:r>
              <a:rPr lang="ru-RU" sz="2400" dirty="0" smtClean="0"/>
              <a:t> </a:t>
            </a:r>
            <a:r>
              <a:rPr lang="ru-RU" sz="2400" dirty="0" err="1" smtClean="0"/>
              <a:t>п'ятий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рік</a:t>
            </a:r>
            <a:r>
              <a:rPr lang="ru-RU" sz="2400" dirty="0" smtClean="0"/>
              <a:t>», «Лейтенант </a:t>
            </a:r>
            <a:r>
              <a:rPr lang="ru-RU" sz="2400" dirty="0" err="1" smtClean="0"/>
              <a:t>Шмідт</a:t>
            </a:r>
            <a:r>
              <a:rPr lang="ru-RU" sz="2400" dirty="0" smtClean="0"/>
              <a:t>», романом у </a:t>
            </a:r>
            <a:r>
              <a:rPr lang="ru-RU" sz="2400" dirty="0" err="1" smtClean="0"/>
              <a:t>віршах</a:t>
            </a:r>
            <a:r>
              <a:rPr lang="ru-RU" sz="2400" dirty="0" smtClean="0"/>
              <a:t> «</a:t>
            </a:r>
            <a:r>
              <a:rPr lang="ru-RU" sz="2400" dirty="0" err="1" smtClean="0"/>
              <a:t>Спекторський</a:t>
            </a:r>
            <a:r>
              <a:rPr lang="ru-RU" sz="2400" dirty="0" smtClean="0"/>
              <a:t>». </a:t>
            </a:r>
            <a:r>
              <a:rPr lang="ru-RU" sz="2400" dirty="0" err="1" smtClean="0"/>
              <a:t>Прилучився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об'єднання</a:t>
            </a:r>
            <a:r>
              <a:rPr lang="ru-RU" sz="2400" dirty="0" smtClean="0"/>
              <a:t> «ЛЄФ».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29"/>
            <a:ext cx="8472518" cy="292895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На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 1920-их — 1930-их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збірка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поезій</a:t>
            </a:r>
            <a:r>
              <a:rPr lang="ru-RU" sz="2400" dirty="0" smtClean="0"/>
              <a:t> «Друге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» та </a:t>
            </a:r>
            <a:r>
              <a:rPr lang="ru-RU" sz="2400" dirty="0" err="1" smtClean="0"/>
              <a:t>прозові</a:t>
            </a:r>
            <a:r>
              <a:rPr lang="ru-RU" sz="2400" dirty="0" smtClean="0"/>
              <a:t> твори «</a:t>
            </a:r>
            <a:r>
              <a:rPr lang="ru-RU" sz="2400" dirty="0" err="1" smtClean="0"/>
              <a:t>Охоронна</a:t>
            </a:r>
            <a:r>
              <a:rPr lang="ru-RU" sz="2400" dirty="0" smtClean="0"/>
              <a:t> грамота» </a:t>
            </a:r>
            <a:r>
              <a:rPr lang="ru-RU" sz="2400" dirty="0" err="1" smtClean="0"/>
              <a:t>і</a:t>
            </a:r>
            <a:r>
              <a:rPr lang="ru-RU" sz="2400" dirty="0" smtClean="0"/>
              <a:t> «</a:t>
            </a:r>
            <a:r>
              <a:rPr lang="ru-RU" sz="2400" dirty="0" err="1" smtClean="0"/>
              <a:t>Повість</a:t>
            </a:r>
            <a:r>
              <a:rPr lang="ru-RU" sz="2400" dirty="0" smtClean="0"/>
              <a:t>». На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припадає</a:t>
            </a:r>
            <a:r>
              <a:rPr lang="ru-RU" sz="2400" dirty="0" smtClean="0"/>
              <a:t> короткий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  <a:r>
              <a:rPr lang="ru-RU" sz="2400" dirty="0" err="1" smtClean="0"/>
              <a:t>офіційного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творчості</a:t>
            </a:r>
            <a:r>
              <a:rPr lang="ru-RU" sz="2400" dirty="0" smtClean="0"/>
              <a:t> Пастернака в СРСР.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бере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активну</a:t>
            </a:r>
            <a:r>
              <a:rPr lang="ru-RU" sz="2400" dirty="0" smtClean="0"/>
              <a:t> участь у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письменників</a:t>
            </a:r>
            <a:r>
              <a:rPr lang="ru-RU" sz="2400" dirty="0" smtClean="0"/>
              <a:t> СРСР, </a:t>
            </a:r>
            <a:r>
              <a:rPr lang="ru-RU" sz="2400" dirty="0" err="1" smtClean="0"/>
              <a:t>виступає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з'їзді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1337902297_5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3108" y="2643182"/>
            <a:ext cx="5438792" cy="3943124"/>
          </a:xfrm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500042"/>
            <a:ext cx="4400552" cy="5840435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+mj-lt"/>
                <a:cs typeface="Arial" pitchFamily="34" charset="0"/>
              </a:rPr>
              <a:t>1935 року Пастернак </a:t>
            </a:r>
            <a:r>
              <a:rPr lang="ru-RU" sz="2000" dirty="0" err="1" smtClean="0">
                <a:latin typeface="+mj-lt"/>
                <a:cs typeface="Arial" pitchFamily="34" charset="0"/>
              </a:rPr>
              <a:t>заступається</a:t>
            </a:r>
            <a:r>
              <a:rPr lang="ru-RU" sz="2000" dirty="0" smtClean="0">
                <a:latin typeface="+mj-lt"/>
                <a:cs typeface="Arial" pitchFamily="34" charset="0"/>
              </a:rPr>
              <a:t> за </a:t>
            </a:r>
            <a:r>
              <a:rPr lang="ru-RU" sz="2000" dirty="0" err="1" smtClean="0">
                <a:latin typeface="+mj-lt"/>
                <a:cs typeface="Arial" pitchFamily="34" charset="0"/>
              </a:rPr>
              <a:t>чоловіка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і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сина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Анни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Ахматової</a:t>
            </a:r>
            <a:r>
              <a:rPr lang="ru-RU" sz="2000" dirty="0" smtClean="0">
                <a:latin typeface="+mj-lt"/>
                <a:cs typeface="Arial" pitchFamily="34" charset="0"/>
              </a:rPr>
              <a:t>, </a:t>
            </a:r>
            <a:r>
              <a:rPr lang="ru-RU" sz="2000" dirty="0" err="1" smtClean="0">
                <a:latin typeface="+mj-lt"/>
                <a:cs typeface="Arial" pitchFamily="34" charset="0"/>
              </a:rPr>
              <a:t>яких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було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звільнено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з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тюрми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лише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після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листів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Сталіну</a:t>
            </a:r>
            <a:r>
              <a:rPr lang="ru-RU" sz="2000" dirty="0" smtClean="0">
                <a:latin typeface="+mj-lt"/>
                <a:cs typeface="Arial" pitchFamily="34" charset="0"/>
              </a:rPr>
              <a:t>. У </a:t>
            </a:r>
            <a:r>
              <a:rPr lang="ru-RU" sz="2000" dirty="0" err="1" smtClean="0">
                <a:latin typeface="+mj-lt"/>
                <a:cs typeface="Arial" pitchFamily="34" charset="0"/>
              </a:rPr>
              <a:t>січні</a:t>
            </a:r>
            <a:r>
              <a:rPr lang="ru-RU" sz="2000" dirty="0" smtClean="0">
                <a:latin typeface="+mj-lt"/>
                <a:cs typeface="Arial" pitchFamily="34" charset="0"/>
              </a:rPr>
              <a:t> 1936 року </a:t>
            </a:r>
            <a:r>
              <a:rPr lang="ru-RU" sz="2000" dirty="0" err="1" smtClean="0">
                <a:latin typeface="+mj-lt"/>
                <a:cs typeface="Arial" pitchFamily="34" charset="0"/>
              </a:rPr>
              <a:t>він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публікує</a:t>
            </a:r>
            <a:r>
              <a:rPr lang="ru-RU" sz="2000" dirty="0" smtClean="0">
                <a:latin typeface="+mj-lt"/>
                <a:cs typeface="Arial" pitchFamily="34" charset="0"/>
              </a:rPr>
              <a:t> два </a:t>
            </a:r>
            <a:r>
              <a:rPr lang="ru-RU" sz="2000" dirty="0" err="1" smtClean="0">
                <a:latin typeface="+mj-lt"/>
                <a:cs typeface="Arial" pitchFamily="34" charset="0"/>
              </a:rPr>
              <a:t>вірші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зі</a:t>
            </a:r>
            <a:r>
              <a:rPr lang="ru-RU" sz="2000" dirty="0" smtClean="0">
                <a:latin typeface="+mj-lt"/>
                <a:cs typeface="Arial" pitchFamily="34" charset="0"/>
              </a:rPr>
              <a:t> словами </a:t>
            </a:r>
            <a:r>
              <a:rPr lang="ru-RU" sz="2000" dirty="0" err="1" smtClean="0">
                <a:latin typeface="+mj-lt"/>
                <a:cs typeface="Arial" pitchFamily="34" charset="0"/>
              </a:rPr>
              <a:t>захоплення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Сталіном</a:t>
            </a:r>
            <a:r>
              <a:rPr lang="ru-RU" sz="2000" dirty="0" smtClean="0">
                <a:latin typeface="+mj-lt"/>
                <a:cs typeface="Arial" pitchFamily="34" charset="0"/>
              </a:rPr>
              <a:t>, </a:t>
            </a:r>
            <a:r>
              <a:rPr lang="ru-RU" sz="2000" dirty="0" err="1" smtClean="0">
                <a:latin typeface="+mj-lt"/>
                <a:cs typeface="Arial" pitchFamily="34" charset="0"/>
              </a:rPr>
              <a:t>але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вже</a:t>
            </a:r>
            <a:r>
              <a:rPr lang="ru-RU" sz="2000" dirty="0" smtClean="0">
                <a:latin typeface="+mj-lt"/>
                <a:cs typeface="Arial" pitchFamily="34" charset="0"/>
              </a:rPr>
              <a:t> у </a:t>
            </a:r>
            <a:r>
              <a:rPr lang="ru-RU" sz="2000" dirty="0" err="1" smtClean="0">
                <a:latin typeface="+mj-lt"/>
                <a:cs typeface="Arial" pitchFamily="34" charset="0"/>
              </a:rPr>
              <a:t>середині</a:t>
            </a:r>
            <a:r>
              <a:rPr lang="ru-RU" sz="2000" dirty="0" smtClean="0">
                <a:latin typeface="+mj-lt"/>
                <a:cs typeface="Arial" pitchFamily="34" charset="0"/>
              </a:rPr>
              <a:t> 1936 року </a:t>
            </a:r>
            <a:r>
              <a:rPr lang="ru-RU" sz="2000" dirty="0" err="1" smtClean="0">
                <a:latin typeface="+mj-lt"/>
                <a:cs typeface="Arial" pitchFamily="34" charset="0"/>
              </a:rPr>
              <a:t>ставлення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влади</a:t>
            </a:r>
            <a:r>
              <a:rPr lang="ru-RU" sz="2000" dirty="0" smtClean="0">
                <a:latin typeface="+mj-lt"/>
                <a:cs typeface="Arial" pitchFamily="34" charset="0"/>
              </a:rPr>
              <a:t> до </a:t>
            </a:r>
            <a:r>
              <a:rPr lang="ru-RU" sz="2000" dirty="0" err="1" smtClean="0">
                <a:latin typeface="+mj-lt"/>
                <a:cs typeface="Arial" pitchFamily="34" charset="0"/>
              </a:rPr>
              <a:t>нього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змінюється</a:t>
            </a:r>
            <a:r>
              <a:rPr lang="ru-RU" sz="2000" dirty="0" smtClean="0">
                <a:latin typeface="+mj-lt"/>
                <a:cs typeface="Arial" pitchFamily="34" charset="0"/>
              </a:rPr>
              <a:t>. 1937 року Пастернак </a:t>
            </a:r>
            <a:r>
              <a:rPr lang="ru-RU" sz="2000" dirty="0" err="1" smtClean="0">
                <a:latin typeface="+mj-lt"/>
                <a:cs typeface="Arial" pitchFamily="34" charset="0"/>
              </a:rPr>
              <a:t>виявляє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неабияку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громадянську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мужність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і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відмовляється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підписати</a:t>
            </a:r>
            <a:r>
              <a:rPr lang="ru-RU" sz="2000" dirty="0" smtClean="0">
                <a:latin typeface="+mj-lt"/>
                <a:cs typeface="Arial" pitchFamily="34" charset="0"/>
              </a:rPr>
              <a:t> листа </a:t>
            </a:r>
            <a:r>
              <a:rPr lang="ru-RU" sz="2000" dirty="0" err="1" smtClean="0">
                <a:latin typeface="+mj-lt"/>
                <a:cs typeface="Arial" pitchFamily="34" charset="0"/>
              </a:rPr>
              <a:t>зі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схваленням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розстрілу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Тухачевського</a:t>
            </a:r>
            <a:r>
              <a:rPr lang="ru-RU" sz="2000" dirty="0" smtClean="0">
                <a:latin typeface="+mj-lt"/>
                <a:cs typeface="Arial" pitchFamily="34" charset="0"/>
              </a:rPr>
              <a:t> та </a:t>
            </a:r>
            <a:r>
              <a:rPr lang="ru-RU" sz="2000" dirty="0" err="1" smtClean="0">
                <a:latin typeface="+mj-lt"/>
                <a:cs typeface="Arial" pitchFamily="34" charset="0"/>
              </a:rPr>
              <a:t>інших</a:t>
            </a:r>
            <a:r>
              <a:rPr lang="ru-RU" sz="2000" dirty="0" smtClean="0">
                <a:latin typeface="+mj-lt"/>
                <a:cs typeface="Arial" pitchFamily="34" charset="0"/>
              </a:rPr>
              <a:t>, не </a:t>
            </a:r>
            <a:r>
              <a:rPr lang="ru-RU" sz="2000" dirty="0" err="1" smtClean="0">
                <a:latin typeface="+mj-lt"/>
                <a:cs typeface="Arial" pitchFamily="34" charset="0"/>
              </a:rPr>
              <a:t>криючись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відвідує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домівку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репресованого</a:t>
            </a:r>
            <a:r>
              <a:rPr lang="ru-RU" sz="2000" dirty="0" smtClean="0">
                <a:latin typeface="+mj-lt"/>
                <a:cs typeface="Arial" pitchFamily="34" charset="0"/>
              </a:rPr>
              <a:t> Бориса Пильняка. </a:t>
            </a:r>
            <a:r>
              <a:rPr lang="ru-RU" sz="2000" dirty="0" err="1" smtClean="0">
                <a:latin typeface="+mj-lt"/>
                <a:cs typeface="Arial" pitchFamily="34" charset="0"/>
              </a:rPr>
              <a:t>Це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призводить</a:t>
            </a:r>
            <a:r>
              <a:rPr lang="ru-RU" sz="2000" dirty="0" smtClean="0">
                <a:latin typeface="+mj-lt"/>
                <a:cs typeface="Arial" pitchFamily="34" charset="0"/>
              </a:rPr>
              <a:t> до </a:t>
            </a:r>
            <a:r>
              <a:rPr lang="ru-RU" sz="2000" dirty="0" err="1" smtClean="0">
                <a:latin typeface="+mj-lt"/>
                <a:cs typeface="Arial" pitchFamily="34" charset="0"/>
              </a:rPr>
              <a:t>тривалого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періоду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відсторонення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від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офіційної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літератури</a:t>
            </a:r>
            <a:r>
              <a:rPr lang="ru-RU" sz="2000" dirty="0" smtClean="0">
                <a:latin typeface="+mj-lt"/>
                <a:cs typeface="Arial" pitchFamily="34" charset="0"/>
              </a:rPr>
              <a:t>. </a:t>
            </a:r>
            <a:r>
              <a:rPr lang="ru-RU" sz="2000" dirty="0" err="1" smtClean="0">
                <a:latin typeface="+mj-lt"/>
                <a:cs typeface="Arial" pitchFamily="34" charset="0"/>
              </a:rPr>
              <a:t>Вірші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набувають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більш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особистого</a:t>
            </a:r>
            <a:r>
              <a:rPr lang="ru-RU" sz="2000" dirty="0" smtClean="0">
                <a:latin typeface="+mj-lt"/>
                <a:cs typeface="Arial" pitchFamily="34" charset="0"/>
              </a:rPr>
              <a:t> та </a:t>
            </a:r>
            <a:r>
              <a:rPr lang="ru-RU" sz="2000" dirty="0" err="1" smtClean="0">
                <a:latin typeface="+mj-lt"/>
                <a:cs typeface="Arial" pitchFamily="34" charset="0"/>
              </a:rPr>
              <a:t>трагічного</a:t>
            </a:r>
            <a:r>
              <a:rPr lang="ru-RU" sz="2000" dirty="0" smtClean="0">
                <a:latin typeface="+mj-lt"/>
                <a:cs typeface="Arial" pitchFamily="34" charset="0"/>
              </a:rPr>
              <a:t> </a:t>
            </a:r>
            <a:r>
              <a:rPr lang="ru-RU" sz="2000" dirty="0" err="1" smtClean="0">
                <a:latin typeface="+mj-lt"/>
                <a:cs typeface="Arial" pitchFamily="34" charset="0"/>
              </a:rPr>
              <a:t>відтінку</a:t>
            </a:r>
            <a:r>
              <a:rPr lang="ru-RU" sz="2000" dirty="0" smtClean="0">
                <a:latin typeface="+mj-lt"/>
                <a:cs typeface="Arial" pitchFamily="34" charset="0"/>
              </a:rPr>
              <a:t>.</a:t>
            </a:r>
            <a:endParaRPr lang="ru-RU" sz="2000" dirty="0">
              <a:latin typeface="+mj-lt"/>
              <a:cs typeface="Arial" pitchFamily="34" charset="0"/>
            </a:endParaRPr>
          </a:p>
        </p:txBody>
      </p:sp>
      <p:pic>
        <p:nvPicPr>
          <p:cNvPr id="5" name="Содержимое 4" descr="hqUr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642918"/>
            <a:ext cx="3673504" cy="5483245"/>
          </a:xfrm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38</TotalTime>
  <Words>625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Тема13</vt:lpstr>
      <vt:lpstr>Борис Леонідович Пастернак (1890-1960) </vt:lpstr>
      <vt:lpstr>Дитинство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Леонідович Пастернак (1890-1960) </dc:title>
  <dc:creator>Admin</dc:creator>
  <cp:lastModifiedBy>Admin</cp:lastModifiedBy>
  <cp:revision>5</cp:revision>
  <dcterms:created xsi:type="dcterms:W3CDTF">2015-01-11T16:46:57Z</dcterms:created>
  <dcterms:modified xsi:type="dcterms:W3CDTF">2015-01-11T17:25:49Z</dcterms:modified>
</cp:coreProperties>
</file>