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BFD">
            <a:alpha val="6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EBFD">
                <a:alpha val="83000"/>
              </a:srgb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924800" cy="1470025"/>
          </a:xfrm>
        </p:spPr>
        <p:txBody>
          <a:bodyPr>
            <a:noAutofit/>
          </a:bodyPr>
          <a:lstStyle/>
          <a:p>
            <a:r>
              <a:rPr lang="uk-UA" sz="4800" smtClean="0">
                <a:latin typeface="Palatino Linotype" pitchFamily="18" charset="0"/>
              </a:rPr>
              <a:t>Повне відбивання світла. Волоконна оптика</a:t>
            </a:r>
            <a:endParaRPr lang="ru-RU" sz="4800">
              <a:latin typeface="Palatino Linotype" pitchFamily="18" charset="0"/>
            </a:endParaRPr>
          </a:p>
        </p:txBody>
      </p:sp>
      <p:sp>
        <p:nvSpPr>
          <p:cNvPr id="3" name="Подзаголовок 2"/>
          <p:cNvSpPr>
            <a:spLocks noGrp="1"/>
          </p:cNvSpPr>
          <p:nvPr>
            <p:ph type="subTitle" idx="1"/>
          </p:nvPr>
        </p:nvSpPr>
        <p:spPr>
          <a:xfrm>
            <a:off x="1143000" y="3733800"/>
            <a:ext cx="7010400" cy="1752600"/>
          </a:xfrm>
        </p:spPr>
        <p:txBody>
          <a:bodyPr>
            <a:normAutofit/>
          </a:bodyPr>
          <a:lstStyle/>
          <a:p>
            <a:pPr algn="r"/>
            <a:endParaRPr lang="ru-RU" sz="2800" dirty="0">
              <a:solidFill>
                <a:schemeClr val="tx1"/>
              </a:solidFill>
              <a:latin typeface="Palatino Linotyp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lack_triggerfish.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Дисперсія</a:t>
            </a:r>
            <a:endParaRPr lang="ru-RU"/>
          </a:p>
        </p:txBody>
      </p:sp>
      <p:sp>
        <p:nvSpPr>
          <p:cNvPr id="3" name="Содержимое 2"/>
          <p:cNvSpPr>
            <a:spLocks noGrp="1"/>
          </p:cNvSpPr>
          <p:nvPr>
            <p:ph idx="1"/>
          </p:nvPr>
        </p:nvSpPr>
        <p:spPr/>
        <p:txBody>
          <a:bodyPr/>
          <a:lstStyle/>
          <a:p>
            <a:pPr>
              <a:buNone/>
            </a:pPr>
            <a:r>
              <a:rPr lang="ru-RU" smtClean="0"/>
              <a:t>Показник заломлення залежить від частоти світла. Ця залежність називається дисперсією. У більшості спектральних діапазонів показник заломлення зростає з частотою, що називається нормальною дисперсією. Проте в певних частотних діапазонах близьких до резонансних частот показник заломлення стрімко падає, що називається аномальною дисперсією.</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533400"/>
            <a:ext cx="8229600" cy="4525963"/>
          </a:xfrm>
        </p:spPr>
        <p:txBody>
          <a:bodyPr/>
          <a:lstStyle/>
          <a:p>
            <a:pPr>
              <a:buNone/>
            </a:pPr>
            <a:r>
              <a:rPr lang="ru-RU" smtClean="0"/>
              <a:t>Завдяки цим різким падіння показник заломлення для низьких частот завжди більший, ніж для дуже високих частот (рентгенівського діапазону), де він, зростаючи з частотою, наближається до одиниці знизу.</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ptical-dispersion.png"/>
          <p:cNvPicPr>
            <a:picLocks noGrp="1" noChangeAspect="1"/>
          </p:cNvPicPr>
          <p:nvPr>
            <p:ph idx="1"/>
          </p:nvPr>
        </p:nvPicPr>
        <p:blipFill>
          <a:blip r:embed="rId2" cstate="print"/>
          <a:stretch>
            <a:fillRect/>
          </a:stretch>
        </p:blipFill>
        <p:spPr>
          <a:xfrm>
            <a:off x="381000" y="609600"/>
            <a:ext cx="8458198" cy="5791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тражение_птицы_в_воде.jpg"/>
          <p:cNvPicPr>
            <a:picLocks noGrp="1" noChangeAspect="1"/>
          </p:cNvPicPr>
          <p:nvPr>
            <p:ph idx="1"/>
          </p:nvPr>
        </p:nvPicPr>
        <p:blipFill>
          <a:blip r:embed="rId2" cstate="print"/>
          <a:stretch>
            <a:fillRect/>
          </a:stretch>
        </p:blipFill>
        <p:spPr>
          <a:xfrm>
            <a:off x="2590800" y="1066800"/>
            <a:ext cx="3879390" cy="48183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33400"/>
            <a:ext cx="8229600" cy="1143000"/>
          </a:xfrm>
        </p:spPr>
        <p:txBody>
          <a:bodyPr/>
          <a:lstStyle/>
          <a:p>
            <a:r>
              <a:rPr lang="uk-UA" smtClean="0"/>
              <a:t>Волоконна оптика</a:t>
            </a:r>
            <a:endParaRPr lang="ru-RU"/>
          </a:p>
        </p:txBody>
      </p:sp>
      <p:sp>
        <p:nvSpPr>
          <p:cNvPr id="3" name="Содержимое 2"/>
          <p:cNvSpPr>
            <a:spLocks noGrp="1"/>
          </p:cNvSpPr>
          <p:nvPr>
            <p:ph idx="1"/>
          </p:nvPr>
        </p:nvSpPr>
        <p:spPr>
          <a:xfrm>
            <a:off x="457200" y="1828800"/>
            <a:ext cx="8229600" cy="4525963"/>
          </a:xfrm>
        </p:spPr>
        <p:txBody>
          <a:bodyPr>
            <a:normAutofit fontScale="85000" lnSpcReduction="10000"/>
          </a:bodyPr>
          <a:lstStyle/>
          <a:p>
            <a:pPr>
              <a:buNone/>
            </a:pPr>
            <a:r>
              <a:rPr lang="ru-RU" smtClean="0"/>
              <a:t>Волоконна оптика ― це область оптики, яка виникла у 50-их рр. XX ст. і займається вивченням властивостей і застосуванням волоконних світловодів, які називають оптичними волокнами.  </a:t>
            </a:r>
          </a:p>
          <a:p>
            <a:pPr>
              <a:buNone/>
            </a:pPr>
            <a:r>
              <a:rPr lang="ru-RU" smtClean="0"/>
              <a:t>Оптичне волокно у найпростішому випадку являє собою тонку прозору скляну нитку, по якій можуть передаватися світлові хвилі за рахунокявища повного внутрішнього відбивання.</a:t>
            </a:r>
          </a:p>
          <a:p>
            <a:pPr>
              <a:buNone/>
            </a:pPr>
            <a:r>
              <a:rPr lang="ru-RU" smtClean="0"/>
              <a:t/>
            </a:r>
            <a:br>
              <a:rPr lang="ru-RU" smtClean="0"/>
            </a:b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533400"/>
            <a:ext cx="8458200" cy="5592763"/>
          </a:xfrm>
        </p:spPr>
        <p:txBody>
          <a:bodyPr>
            <a:normAutofit fontScale="92500" lnSpcReduction="20000"/>
          </a:bodyPr>
          <a:lstStyle/>
          <a:p>
            <a:pPr>
              <a:buNone/>
            </a:pPr>
            <a:r>
              <a:rPr lang="ru-RU" smtClean="0"/>
              <a:t>Передача інформації з допомогою світлових хвиль має дуже давню історію. Люди завжди обмінювались і до сьогодні обмінюються інформацією на відстані прямої видимості з допомогою умовних знаків. Поза зоною прямої видимості повідомлення передавали з допомогою звуку або вогнищ, які розпалювали на вершинах гір. Пізніше використовували факели і так звані «вогнища небезпек і перемог» на високих вежах. Моряки використовували сигнальні лампи для передачі інформації за допомогою коду Морзе, а маяки протягом багатьох століть служити орієнтиром для кораблів, які наближалися до берега.</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Застосування</a:t>
            </a:r>
            <a:endParaRPr lang="ru-RU"/>
          </a:p>
        </p:txBody>
      </p:sp>
      <p:sp>
        <p:nvSpPr>
          <p:cNvPr id="3" name="Содержимое 2"/>
          <p:cNvSpPr>
            <a:spLocks noGrp="1"/>
          </p:cNvSpPr>
          <p:nvPr>
            <p:ph idx="1"/>
          </p:nvPr>
        </p:nvSpPr>
        <p:spPr>
          <a:xfrm>
            <a:off x="381000" y="1295400"/>
            <a:ext cx="8382000" cy="5257800"/>
          </a:xfrm>
        </p:spPr>
        <p:txBody>
          <a:bodyPr>
            <a:noAutofit/>
          </a:bodyPr>
          <a:lstStyle/>
          <a:p>
            <a:pPr>
              <a:buNone/>
            </a:pPr>
            <a:r>
              <a:rPr lang="ru-RU" sz="2400" smtClean="0"/>
              <a:t>Починаючи від часу становлення </a:t>
            </a:r>
            <a:r>
              <a:rPr lang="ru-RU" sz="2400" i="1" smtClean="0"/>
              <a:t>волоконної оптики</a:t>
            </a:r>
            <a:r>
              <a:rPr lang="ru-RU" sz="2400" smtClean="0"/>
              <a:t> основною областю її застосування є системи оптичного зв'язку. Перші комерційні волоконно-оптичні телефонні системи були встановлені у квітні 1977 року компаніями </a:t>
            </a:r>
            <a:r>
              <a:rPr lang="en-US" sz="2400" smtClean="0"/>
              <a:t>AT&amp;T </a:t>
            </a:r>
            <a:r>
              <a:rPr lang="ru-RU" sz="2400" smtClean="0"/>
              <a:t>і </a:t>
            </a:r>
            <a:r>
              <a:rPr lang="en-US" sz="2400" smtClean="0"/>
              <a:t>GTE (General Telephone and Electronics). </a:t>
            </a:r>
            <a:r>
              <a:rPr lang="ru-RU" sz="2400" smtClean="0"/>
              <a:t>Перевершивши за своїми характеристиками всі існуючі на той час стандарти, вони дуже швидко набули широкого використання. Більше мільйона телефонних розмов сьогодні можна одночасно передавати через одне оптичне волокно. Поява всесвітньої мережі «Інтернет» та постійно зростаюча потреба в інформаційній пропускній здатності каналів зв'язку посприяли ще більшому розвитку і використанню волоконної оптики в системах передачі даних.</a:t>
            </a:r>
            <a:endParaRPr lang="ru-RU"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895600"/>
            <a:ext cx="8229600" cy="1143000"/>
          </a:xfrm>
        </p:spPr>
        <p:txBody>
          <a:bodyPr/>
          <a:lstStyle/>
          <a:p>
            <a:r>
              <a:rPr lang="uk-UA" smtClean="0"/>
              <a:t>Дякую за увагу </a:t>
            </a:r>
            <a:r>
              <a:rPr lang="uk-UA" smtClean="0">
                <a:sym typeface="Wingdings" pitchFamily="2" charset="2"/>
              </a:rPr>
              <a:t></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838200"/>
            <a:ext cx="8229600" cy="5181600"/>
          </a:xfrm>
        </p:spPr>
        <p:txBody>
          <a:bodyPr>
            <a:normAutofit lnSpcReduction="10000"/>
          </a:bodyPr>
          <a:lstStyle/>
          <a:p>
            <a:pPr>
              <a:buNone/>
            </a:pPr>
            <a:r>
              <a:rPr lang="ru-RU" smtClean="0"/>
              <a:t>Світло в однорідному прозорому середовищі поширюється прямолінійно. Якщо ж на шляху поширення пучка світла розташоване будь-яке тіло, то світло частково відбивається від нього за певними законами. Деякі відбиті промені потрапляють у наші очі, і ми бачимо це тіло.</a:t>
            </a:r>
          </a:p>
          <a:p>
            <a:pPr>
              <a:buNone/>
            </a:pPr>
            <a:r>
              <a:rPr lang="ru-RU" smtClean="0"/>
              <a:t>В залежності від властивостей тіл і стану їх поверхні, падаюче на них світло може поглинатись, відбиватись на їх поверхні або потрапляти всередину тіл.</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mtClean="0"/>
              <a:t>Приклад відбивання світла на воді</a:t>
            </a:r>
            <a:endParaRPr lang="ru-RU"/>
          </a:p>
        </p:txBody>
      </p:sp>
      <p:pic>
        <p:nvPicPr>
          <p:cNvPr id="4" name="Содержимое 3" descr="5289577.png"/>
          <p:cNvPicPr>
            <a:picLocks noGrp="1" noChangeAspect="1"/>
          </p:cNvPicPr>
          <p:nvPr>
            <p:ph idx="1"/>
          </p:nvPr>
        </p:nvPicPr>
        <p:blipFill>
          <a:blip r:embed="rId2" cstate="print"/>
          <a:stretch>
            <a:fillRect/>
          </a:stretch>
        </p:blipFill>
        <p:spPr>
          <a:xfrm>
            <a:off x="1295400" y="1600200"/>
            <a:ext cx="6248400" cy="468630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04800"/>
            <a:ext cx="8610600" cy="6324600"/>
          </a:xfrm>
        </p:spPr>
        <p:txBody>
          <a:bodyPr>
            <a:normAutofit/>
          </a:bodyPr>
          <a:lstStyle/>
          <a:p>
            <a:pPr algn="ctr">
              <a:buNone/>
            </a:pPr>
            <a:r>
              <a:rPr lang="ru-RU" smtClean="0"/>
              <a:t>Відбивання буває дзеркальне, а буває дифузне (тобто розсіювання). Світло відбивається дзеркально від гладеньких поверхонь тіл (поліровані поверхні твердих тіл, поверхня води).</a:t>
            </a:r>
          </a:p>
          <a:p>
            <a:pPr algn="ctr">
              <a:buNone/>
            </a:pPr>
            <a:r>
              <a:rPr lang="ru-RU" smtClean="0"/>
              <a:t>Кут  між падаючим на дзеркало променем і перпендикуляром (нормаллю) до поверхні дзеркала, проведеним у точку падіння, називають кутом падіння; кут γ між відбитим променем і нормаллю називають кутом відбивання.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rtleo.com_6297.jpg"/>
          <p:cNvPicPr>
            <a:picLocks noGrp="1" noChangeAspect="1"/>
          </p:cNvPicPr>
          <p:nvPr>
            <p:ph idx="1"/>
          </p:nvPr>
        </p:nvPicPr>
        <p:blipFill>
          <a:blip r:embed="rId2" cstate="print"/>
          <a:stretch>
            <a:fillRect/>
          </a:stretch>
        </p:blipFill>
        <p:spPr>
          <a:xfrm>
            <a:off x="381000" y="1143000"/>
            <a:ext cx="8398933" cy="472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Закони відбивання:</a:t>
            </a:r>
            <a:endParaRPr lang="ru-RU"/>
          </a:p>
        </p:txBody>
      </p:sp>
      <p:sp>
        <p:nvSpPr>
          <p:cNvPr id="3" name="Содержимое 2"/>
          <p:cNvSpPr>
            <a:spLocks noGrp="1"/>
          </p:cNvSpPr>
          <p:nvPr>
            <p:ph idx="1"/>
          </p:nvPr>
        </p:nvSpPr>
        <p:spPr/>
        <p:txBody>
          <a:bodyPr/>
          <a:lstStyle/>
          <a:p>
            <a:pPr>
              <a:buNone/>
            </a:pPr>
            <a:r>
              <a:rPr lang="uk-UA" smtClean="0"/>
              <a:t>1) Промені падаючий 1 і відбитий 2 та перпендикуляр до межі поділу (нормаль) лежать в одній площині.</a:t>
            </a:r>
          </a:p>
          <a:p>
            <a:pPr>
              <a:buNone/>
            </a:pPr>
            <a:r>
              <a:rPr lang="uk-UA" smtClean="0"/>
              <a:t>2) Кут відбивання дорівнює куту падіння</a:t>
            </a:r>
          </a:p>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2000"/>
            <a:ext cx="8229600" cy="4525963"/>
          </a:xfrm>
        </p:spPr>
        <p:txBody>
          <a:bodyPr>
            <a:normAutofit fontScale="92500" lnSpcReduction="20000"/>
          </a:bodyPr>
          <a:lstStyle/>
          <a:p>
            <a:r>
              <a:rPr lang="ru-RU" smtClean="0"/>
              <a:t>Показник заломлення або абсолютний показник заломлення— це характерне для середовища число, яке визначає в скільки разів швидкість розповсюдження світла в середовищі менша за швидкість світла у вакуумі.</a:t>
            </a:r>
          </a:p>
          <a:p>
            <a:r>
              <a:rPr lang="ru-RU" smtClean="0"/>
              <a:t>Величину показника заломлення середовища характеризують також терміном оптична густина. Середовище з більшим значенням показника заломлення називають оптично густішим.</a:t>
            </a:r>
          </a:p>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ture_5.png"/>
          <p:cNvPicPr>
            <a:picLocks noGrp="1" noChangeAspect="1"/>
          </p:cNvPicPr>
          <p:nvPr>
            <p:ph idx="1"/>
          </p:nvPr>
        </p:nvPicPr>
        <p:blipFill>
          <a:blip r:embed="rId2" cstate="print"/>
          <a:stretch>
            <a:fillRect/>
          </a:stretch>
        </p:blipFill>
        <p:spPr>
          <a:xfrm>
            <a:off x="1" y="1521440"/>
            <a:ext cx="9144000" cy="400408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447800"/>
            <a:ext cx="8229600" cy="4525963"/>
          </a:xfrm>
        </p:spPr>
        <p:txBody>
          <a:bodyPr/>
          <a:lstStyle/>
          <a:p>
            <a:pPr>
              <a:buNone/>
            </a:pPr>
            <a:r>
              <a:rPr lang="ru-RU" smtClean="0"/>
              <a:t>Повне внутрішнє відбиття — явище непроникання косих світлових променів із середовища із більшою оптичною густиною в середовище із меншою оптичною густиною.</a:t>
            </a:r>
            <a:endParaRPr lang="ru-R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421</Words>
  <Application>Microsoft Office PowerPoint</Application>
  <PresentationFormat>Экран (4:3)</PresentationFormat>
  <Paragraphs>23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Повне відбивання світла. Волоконна оптика</vt:lpstr>
      <vt:lpstr>Презентация PowerPoint</vt:lpstr>
      <vt:lpstr>Приклад відбивання світла на воді</vt:lpstr>
      <vt:lpstr>Презентация PowerPoint</vt:lpstr>
      <vt:lpstr>Презентация PowerPoint</vt:lpstr>
      <vt:lpstr>Закони відбивання:</vt:lpstr>
      <vt:lpstr>Презентация PowerPoint</vt:lpstr>
      <vt:lpstr>Презентация PowerPoint</vt:lpstr>
      <vt:lpstr>Презентация PowerPoint</vt:lpstr>
      <vt:lpstr>Презентация PowerPoint</vt:lpstr>
      <vt:lpstr>Дисперсія</vt:lpstr>
      <vt:lpstr>Презентация PowerPoint</vt:lpstr>
      <vt:lpstr>Презентация PowerPoint</vt:lpstr>
      <vt:lpstr>Презентация PowerPoint</vt:lpstr>
      <vt:lpstr>Волоконна оптика</vt:lpstr>
      <vt:lpstr>Презентация PowerPoint</vt:lpstr>
      <vt:lpstr>Застосування</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Повне відбивання світла. Волоконна оптика.</dc:title>
  <dc:creator>_</dc:creator>
  <cp:lastModifiedBy>Dasha</cp:lastModifiedBy>
  <cp:revision>6</cp:revision>
  <dcterms:created xsi:type="dcterms:W3CDTF">2014-02-16T19:06:40Z</dcterms:created>
  <dcterms:modified xsi:type="dcterms:W3CDTF">2015-01-27T20:32:34Z</dcterms:modified>
</cp:coreProperties>
</file>