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1"/>
  </p:notesMasterIdLst>
  <p:handoutMasterIdLst>
    <p:handoutMasterId r:id="rId12"/>
  </p:handoutMasterIdLst>
  <p:sldIdLst>
    <p:sldId id="277" r:id="rId3"/>
    <p:sldId id="267" r:id="rId4"/>
    <p:sldId id="268" r:id="rId5"/>
    <p:sldId id="278" r:id="rId6"/>
    <p:sldId id="275" r:id="rId7"/>
    <p:sldId id="280" r:id="rId8"/>
    <p:sldId id="279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C16D88-9B45-4EE9-AF85-3A5BB294D1D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44E9783-59DC-4ED5-8AF9-CCCD55B50FB2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uk-UA" sz="2800" dirty="0" smtClean="0">
              <a:latin typeface="+mn-lt"/>
            </a:rPr>
            <a:t>Прапор ФРН</a:t>
          </a:r>
          <a:endParaRPr lang="uk-UA" sz="2800" dirty="0">
            <a:latin typeface="+mn-lt"/>
          </a:endParaRPr>
        </a:p>
      </dgm:t>
    </dgm:pt>
    <dgm:pt modelId="{DD595FBB-EBDC-487D-B008-700B3C73F83D}" type="parTrans" cxnId="{91A9BD09-904D-4704-9028-ACD93B38A492}">
      <dgm:prSet/>
      <dgm:spPr/>
      <dgm:t>
        <a:bodyPr/>
        <a:lstStyle/>
        <a:p>
          <a:endParaRPr lang="uk-UA"/>
        </a:p>
      </dgm:t>
    </dgm:pt>
    <dgm:pt modelId="{90D92384-F5FE-4D85-A457-32EE1C9E593E}" type="sibTrans" cxnId="{91A9BD09-904D-4704-9028-ACD93B38A492}">
      <dgm:prSet/>
      <dgm:spPr/>
      <dgm:t>
        <a:bodyPr/>
        <a:lstStyle/>
        <a:p>
          <a:endParaRPr lang="uk-UA"/>
        </a:p>
      </dgm:t>
    </dgm:pt>
    <dgm:pt modelId="{B3216724-5434-4E8A-84BA-4CE0D4725AB9}" type="pres">
      <dgm:prSet presAssocID="{63C16D88-9B45-4EE9-AF85-3A5BB294D1DC}" presName="diagram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B2661F33-9B5B-4B76-BA4E-0962077374D9}" type="pres">
      <dgm:prSet presAssocID="{D44E9783-59DC-4ED5-8AF9-CCCD55B50FB2}" presName="composite" presStyleCnt="0"/>
      <dgm:spPr/>
    </dgm:pt>
    <dgm:pt modelId="{8BECB538-D0EF-42D2-B10F-D59C236AB8F5}" type="pres">
      <dgm:prSet presAssocID="{D44E9783-59DC-4ED5-8AF9-CCCD55B50FB2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3A875762-E14B-40BF-8724-514F087C91C9}" type="pres">
      <dgm:prSet presAssocID="{D44E9783-59DC-4ED5-8AF9-CCCD55B50FB2}" presName="Parent" presStyleLbl="node0" presStyleIdx="0" presStyleCnt="1" custScaleY="702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E6DB9FE-B4E6-4A02-968C-051CD7287B3F}" type="presOf" srcId="{63C16D88-9B45-4EE9-AF85-3A5BB294D1DC}" destId="{B3216724-5434-4E8A-84BA-4CE0D4725AB9}" srcOrd="0" destOrd="0" presId="urn:microsoft.com/office/officeart/2008/layout/BendingPictureCaption"/>
    <dgm:cxn modelId="{91A9BD09-904D-4704-9028-ACD93B38A492}" srcId="{63C16D88-9B45-4EE9-AF85-3A5BB294D1DC}" destId="{D44E9783-59DC-4ED5-8AF9-CCCD55B50FB2}" srcOrd="0" destOrd="0" parTransId="{DD595FBB-EBDC-487D-B008-700B3C73F83D}" sibTransId="{90D92384-F5FE-4D85-A457-32EE1C9E593E}"/>
    <dgm:cxn modelId="{253AD457-E762-4450-ABA4-C36FD850EFA1}" type="presOf" srcId="{D44E9783-59DC-4ED5-8AF9-CCCD55B50FB2}" destId="{3A875762-E14B-40BF-8724-514F087C91C9}" srcOrd="0" destOrd="0" presId="urn:microsoft.com/office/officeart/2008/layout/BendingPictureCaption"/>
    <dgm:cxn modelId="{82CF0A9E-4FED-4507-8CAA-6955454A198E}" type="presParOf" srcId="{B3216724-5434-4E8A-84BA-4CE0D4725AB9}" destId="{B2661F33-9B5B-4B76-BA4E-0962077374D9}" srcOrd="0" destOrd="0" presId="urn:microsoft.com/office/officeart/2008/layout/BendingPictureCaption"/>
    <dgm:cxn modelId="{367830F7-9966-43E2-BBB2-626F64B3771B}" type="presParOf" srcId="{B2661F33-9B5B-4B76-BA4E-0962077374D9}" destId="{8BECB538-D0EF-42D2-B10F-D59C236AB8F5}" srcOrd="0" destOrd="0" presId="urn:microsoft.com/office/officeart/2008/layout/BendingPictureCaption"/>
    <dgm:cxn modelId="{D451EA6D-CF82-43F5-8B74-8C111835B201}" type="presParOf" srcId="{B2661F33-9B5B-4B76-BA4E-0962077374D9}" destId="{3A875762-E14B-40BF-8724-514F087C91C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C16D88-9B45-4EE9-AF85-3A5BB294D1D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44E9783-59DC-4ED5-8AF9-CCCD55B50FB2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uk-UA" sz="2800" dirty="0" smtClean="0">
              <a:latin typeface="+mn-lt"/>
            </a:rPr>
            <a:t>Прапор НДР</a:t>
          </a:r>
          <a:endParaRPr lang="uk-UA" sz="2800" dirty="0">
            <a:latin typeface="+mn-lt"/>
          </a:endParaRPr>
        </a:p>
      </dgm:t>
    </dgm:pt>
    <dgm:pt modelId="{DD595FBB-EBDC-487D-B008-700B3C73F83D}" type="parTrans" cxnId="{91A9BD09-904D-4704-9028-ACD93B38A492}">
      <dgm:prSet/>
      <dgm:spPr/>
      <dgm:t>
        <a:bodyPr/>
        <a:lstStyle/>
        <a:p>
          <a:endParaRPr lang="uk-UA"/>
        </a:p>
      </dgm:t>
    </dgm:pt>
    <dgm:pt modelId="{90D92384-F5FE-4D85-A457-32EE1C9E593E}" type="sibTrans" cxnId="{91A9BD09-904D-4704-9028-ACD93B38A492}">
      <dgm:prSet/>
      <dgm:spPr/>
      <dgm:t>
        <a:bodyPr/>
        <a:lstStyle/>
        <a:p>
          <a:endParaRPr lang="uk-UA"/>
        </a:p>
      </dgm:t>
    </dgm:pt>
    <dgm:pt modelId="{B3216724-5434-4E8A-84BA-4CE0D4725AB9}" type="pres">
      <dgm:prSet presAssocID="{63C16D88-9B45-4EE9-AF85-3A5BB294D1DC}" presName="diagram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B2661F33-9B5B-4B76-BA4E-0962077374D9}" type="pres">
      <dgm:prSet presAssocID="{D44E9783-59DC-4ED5-8AF9-CCCD55B50FB2}" presName="composite" presStyleCnt="0"/>
      <dgm:spPr/>
    </dgm:pt>
    <dgm:pt modelId="{8BECB538-D0EF-42D2-B10F-D59C236AB8F5}" type="pres">
      <dgm:prSet presAssocID="{D44E9783-59DC-4ED5-8AF9-CCCD55B50FB2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uk-UA"/>
        </a:p>
      </dgm:t>
    </dgm:pt>
    <dgm:pt modelId="{3A875762-E14B-40BF-8724-514F087C91C9}" type="pres">
      <dgm:prSet presAssocID="{D44E9783-59DC-4ED5-8AF9-CCCD55B50FB2}" presName="Parent" presStyleLbl="node0" presStyleIdx="0" presStyleCnt="1" custScaleY="702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CF1F18F-C008-4BA0-BD36-8CD85F0FC08E}" type="presOf" srcId="{D44E9783-59DC-4ED5-8AF9-CCCD55B50FB2}" destId="{3A875762-E14B-40BF-8724-514F087C91C9}" srcOrd="0" destOrd="0" presId="urn:microsoft.com/office/officeart/2008/layout/BendingPictureCaption"/>
    <dgm:cxn modelId="{91A9BD09-904D-4704-9028-ACD93B38A492}" srcId="{63C16D88-9B45-4EE9-AF85-3A5BB294D1DC}" destId="{D44E9783-59DC-4ED5-8AF9-CCCD55B50FB2}" srcOrd="0" destOrd="0" parTransId="{DD595FBB-EBDC-487D-B008-700B3C73F83D}" sibTransId="{90D92384-F5FE-4D85-A457-32EE1C9E593E}"/>
    <dgm:cxn modelId="{B4006779-D691-4D06-BA68-F09D2A62453C}" type="presOf" srcId="{63C16D88-9B45-4EE9-AF85-3A5BB294D1DC}" destId="{B3216724-5434-4E8A-84BA-4CE0D4725AB9}" srcOrd="0" destOrd="0" presId="urn:microsoft.com/office/officeart/2008/layout/BendingPictureCaption"/>
    <dgm:cxn modelId="{C0C1ADBE-4E50-4BEB-860A-4673CADEC397}" type="presParOf" srcId="{B3216724-5434-4E8A-84BA-4CE0D4725AB9}" destId="{B2661F33-9B5B-4B76-BA4E-0962077374D9}" srcOrd="0" destOrd="0" presId="urn:microsoft.com/office/officeart/2008/layout/BendingPictureCaption"/>
    <dgm:cxn modelId="{34F6BD44-5C3F-4773-B721-87A4E7AC0738}" type="presParOf" srcId="{B2661F33-9B5B-4B76-BA4E-0962077374D9}" destId="{8BECB538-D0EF-42D2-B10F-D59C236AB8F5}" srcOrd="0" destOrd="0" presId="urn:microsoft.com/office/officeart/2008/layout/BendingPictureCaption"/>
    <dgm:cxn modelId="{A8017FBC-5A29-4FC5-A296-0D49DDC8EB59}" type="presParOf" srcId="{B2661F33-9B5B-4B76-BA4E-0962077374D9}" destId="{3A875762-E14B-40BF-8724-514F087C91C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CB538-D0EF-42D2-B10F-D59C236AB8F5}">
      <dsp:nvSpPr>
        <dsp:cNvPr id="0" name=""/>
        <dsp:cNvSpPr/>
      </dsp:nvSpPr>
      <dsp:spPr>
        <a:xfrm>
          <a:off x="473231" y="56790"/>
          <a:ext cx="3689136" cy="27262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75762-E14B-40BF-8724-514F087C91C9}">
      <dsp:nvSpPr>
        <dsp:cNvPr id="0" name=""/>
        <dsp:cNvSpPr/>
      </dsp:nvSpPr>
      <dsp:spPr>
        <a:xfrm>
          <a:off x="1218907" y="2402307"/>
          <a:ext cx="3178936" cy="5367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uk-UA" sz="2800" kern="1200" dirty="0" smtClean="0">
              <a:latin typeface="+mn-lt"/>
            </a:rPr>
            <a:t>Прапор ФРН</a:t>
          </a:r>
          <a:endParaRPr lang="uk-UA" sz="2800" kern="1200" dirty="0">
            <a:latin typeface="+mn-lt"/>
          </a:endParaRPr>
        </a:p>
      </dsp:txBody>
      <dsp:txXfrm>
        <a:off x="1218907" y="2402307"/>
        <a:ext cx="3178936" cy="536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CB538-D0EF-42D2-B10F-D59C236AB8F5}">
      <dsp:nvSpPr>
        <dsp:cNvPr id="0" name=""/>
        <dsp:cNvSpPr/>
      </dsp:nvSpPr>
      <dsp:spPr>
        <a:xfrm>
          <a:off x="473231" y="56790"/>
          <a:ext cx="3689136" cy="27262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75762-E14B-40BF-8724-514F087C91C9}">
      <dsp:nvSpPr>
        <dsp:cNvPr id="0" name=""/>
        <dsp:cNvSpPr/>
      </dsp:nvSpPr>
      <dsp:spPr>
        <a:xfrm>
          <a:off x="1218907" y="2402307"/>
          <a:ext cx="3178936" cy="5367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uk-UA" sz="2800" kern="1200" dirty="0" smtClean="0">
              <a:latin typeface="+mn-lt"/>
            </a:rPr>
            <a:t>Прапор НДР</a:t>
          </a:r>
          <a:endParaRPr lang="uk-UA" sz="2800" kern="1200" dirty="0">
            <a:latin typeface="+mn-lt"/>
          </a:endParaRPr>
        </a:p>
      </dsp:txBody>
      <dsp:txXfrm>
        <a:off x="1218907" y="2402307"/>
        <a:ext cx="3178936" cy="536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ru-RU" smtClean="0"/>
              <a:t>17.12.2014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ru-RU" smtClean="0"/>
              <a:t>17.12.2014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547" y="4012661"/>
            <a:ext cx="12192000" cy="1371601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7200" b="1" i="0" baseline="0" dirty="0" smtClean="0">
                <a:solidFill>
                  <a:srgbClr val="514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j-ea"/>
                <a:cs typeface="+mj-cs"/>
              </a:rPr>
              <a:t>возз'єднання Німеччини</a:t>
            </a:r>
            <a:endParaRPr lang="uk-UA" sz="7200" b="1" i="0" baseline="0" dirty="0">
              <a:solidFill>
                <a:srgbClr val="514A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578" y="5384262"/>
            <a:ext cx="10058400" cy="36576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A85229"/>
                </a:solidFill>
              </a:rPr>
              <a:t>XX – </a:t>
            </a:r>
            <a:r>
              <a:rPr lang="ru-RU" sz="2400" dirty="0" smtClean="0">
                <a:solidFill>
                  <a:srgbClr val="A85229"/>
                </a:solidFill>
              </a:rPr>
              <a:t>поч.</a:t>
            </a:r>
            <a:r>
              <a:rPr lang="en-US" sz="2400" dirty="0" smtClean="0">
                <a:solidFill>
                  <a:srgbClr val="A85229"/>
                </a:solidFill>
              </a:rPr>
              <a:t> XXI</a:t>
            </a:r>
            <a:r>
              <a:rPr lang="ru-RU" sz="2400" dirty="0" smtClean="0">
                <a:solidFill>
                  <a:srgbClr val="A85229"/>
                </a:solidFill>
              </a:rPr>
              <a:t> ст.</a:t>
            </a:r>
            <a:endParaRPr lang="en-US" sz="2400" dirty="0" smtClean="0">
              <a:solidFill>
                <a:srgbClr val="A8522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5" y="534473"/>
            <a:ext cx="5795492" cy="3477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98" y="534473"/>
            <a:ext cx="2676231" cy="34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3200" b="1" i="0" baseline="0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Післявоєнний</a:t>
            </a:r>
            <a:r>
              <a:rPr lang="ru-RU" sz="3200" b="1" i="0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 </a:t>
            </a:r>
            <a:r>
              <a:rPr lang="uk-UA" sz="3200" b="1" i="0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період</a:t>
            </a:r>
            <a:endParaRPr lang="uk-UA" sz="3200" b="1" i="0" baseline="0" dirty="0">
              <a:solidFill>
                <a:srgbClr val="A85229"/>
              </a:solidFill>
              <a:effectLst>
                <a:outerShdw blurRad="38100" dist="25400" dir="18900000" algn="bl">
                  <a:prstClr val="aliceBlue">
                    <a:alpha val="8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A85229"/>
              </a:buClr>
              <a:buFont typeface="Arial"/>
              <a:buChar char="•"/>
            </a:pPr>
            <a:r>
              <a:rPr lang="uk-UA" dirty="0" smtClean="0">
                <a:solidFill>
                  <a:srgbClr val="514A40"/>
                </a:solidFill>
              </a:rPr>
              <a:t>   Після </a:t>
            </a:r>
            <a:r>
              <a:rPr lang="uk-UA" dirty="0">
                <a:solidFill>
                  <a:srgbClr val="514A40"/>
                </a:solidFill>
              </a:rPr>
              <a:t>Другої світової війни Німеччина була розділена на 12 територій (2 території відійшли до СРСР і Польщі), 1 територія (незалежний Саар), 5 територій до США (Бремен і Південна Німеччина), Великобританії і Франції, і 4 берлінських зони.</a:t>
            </a:r>
            <a:endParaRPr lang="uk-UA" sz="2000" b="0" i="0" dirty="0" smtClean="0">
              <a:solidFill>
                <a:srgbClr val="514A40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1" i="0" baseline="0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Утворення </a:t>
            </a:r>
            <a:r>
              <a:rPr lang="ru-RU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</a:rPr>
              <a:t>ФРН</a:t>
            </a:r>
            <a:endParaRPr lang="ru-RU" sz="3200" b="1" i="0" baseline="0" dirty="0">
              <a:solidFill>
                <a:srgbClr val="A85229"/>
              </a:solidFill>
              <a:effectLst>
                <a:outerShdw blurRad="38100" dist="25400" dir="18900000" algn="bl">
                  <a:prstClr val="aliceBlue">
                    <a:alpha val="8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В </a:t>
            </a:r>
            <a:r>
              <a:rPr lang="ru-RU" dirty="0"/>
              <a:t>1948 р. три зони Великобританії і США об'єдналися в Бізонію, до яких потім приєдналася Франція (Тризонія), і була проголошена </a:t>
            </a:r>
            <a:r>
              <a:rPr lang="ru-RU" dirty="0" smtClean="0"/>
              <a:t>ФРН (7 вересня 1949 р.).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95638954"/>
              </p:ext>
            </p:extLst>
          </p:nvPr>
        </p:nvGraphicFramePr>
        <p:xfrm>
          <a:off x="1143359" y="2846231"/>
          <a:ext cx="4871076" cy="299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91" y="2569419"/>
            <a:ext cx="2472654" cy="3213195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238047"/>
              </p:ext>
            </p:extLst>
          </p:nvPr>
        </p:nvGraphicFramePr>
        <p:xfrm>
          <a:off x="7964339" y="5246853"/>
          <a:ext cx="3201643" cy="5357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1643"/>
              </a:tblGrid>
              <a:tr h="535761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Герб ФРН</a:t>
                      </a:r>
                      <a:endParaRPr lang="uk-UA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920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1" i="0" baseline="0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Утворення </a:t>
            </a:r>
            <a:r>
              <a:rPr lang="ru-RU" dirty="0" smtClean="0">
                <a:solidFill>
                  <a:srgbClr val="A85229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</a:rPr>
              <a:t>НДР</a:t>
            </a:r>
            <a:endParaRPr lang="ru-RU" sz="3200" b="1" i="0" baseline="0" dirty="0">
              <a:solidFill>
                <a:srgbClr val="A85229"/>
              </a:solidFill>
              <a:effectLst>
                <a:outerShdw blurRad="38100" dist="25400" dir="18900000" algn="bl">
                  <a:prstClr val="aliceBlue">
                    <a:alpha val="8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dirty="0"/>
              <a:t>7 жовтня 1949 р. на території радянських зон проголошена НДР.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08308537"/>
              </p:ext>
            </p:extLst>
          </p:nvPr>
        </p:nvGraphicFramePr>
        <p:xfrm>
          <a:off x="1143359" y="2846231"/>
          <a:ext cx="4871076" cy="299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91" y="2912545"/>
            <a:ext cx="2472654" cy="2526943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726887"/>
              </p:ext>
            </p:extLst>
          </p:nvPr>
        </p:nvGraphicFramePr>
        <p:xfrm>
          <a:off x="7964339" y="5246853"/>
          <a:ext cx="3201643" cy="5357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1643"/>
              </a:tblGrid>
              <a:tr h="535761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Герб НДР</a:t>
                      </a:r>
                      <a:endParaRPr lang="uk-UA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91814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Берлінська</a:t>
            </a:r>
            <a:r>
              <a:rPr lang="ru-RU" dirty="0" smtClean="0"/>
              <a:t> </a:t>
            </a:r>
            <a:r>
              <a:rPr lang="ru-RU" dirty="0" err="1" smtClean="0"/>
              <a:t>стіна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1" y="685799"/>
            <a:ext cx="6743839" cy="5972577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dirty="0" err="1" smtClean="0"/>
              <a:t>Берлінська</a:t>
            </a:r>
            <a:r>
              <a:rPr lang="ru-RU" dirty="0" smtClean="0"/>
              <a:t> </a:t>
            </a:r>
            <a:r>
              <a:rPr lang="ru-RU" dirty="0" err="1" smtClean="0"/>
              <a:t>стіна</a:t>
            </a:r>
            <a:r>
              <a:rPr lang="en-US" dirty="0" smtClean="0"/>
              <a:t> </a:t>
            </a:r>
            <a:r>
              <a:rPr lang="en-US" dirty="0"/>
              <a:t>— </a:t>
            </a:r>
            <a:r>
              <a:rPr lang="ru-RU" dirty="0"/>
              <a:t>комплекс </a:t>
            </a:r>
            <a:r>
              <a:rPr lang="ru-RU" dirty="0" err="1"/>
              <a:t>ізолюючих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</a:t>
            </a:r>
            <a:r>
              <a:rPr lang="ru-RU" dirty="0" err="1"/>
              <a:t>частинами</a:t>
            </a:r>
            <a:r>
              <a:rPr lang="ru-RU" dirty="0"/>
              <a:t> </a:t>
            </a:r>
            <a:r>
              <a:rPr lang="ru-RU" dirty="0" err="1"/>
              <a:t>Берліна</a:t>
            </a:r>
            <a:r>
              <a:rPr lang="ru-RU" dirty="0"/>
              <a:t>, </a:t>
            </a:r>
            <a:r>
              <a:rPr lang="ru-RU" dirty="0" err="1"/>
              <a:t>зведений</a:t>
            </a:r>
            <a:r>
              <a:rPr lang="ru-RU" dirty="0"/>
              <a:t> за наказом державного </a:t>
            </a:r>
            <a:r>
              <a:rPr lang="ru-RU" dirty="0" err="1"/>
              <a:t>керівництва</a:t>
            </a:r>
            <a:r>
              <a:rPr lang="ru-RU" dirty="0"/>
              <a:t> СРСР </a:t>
            </a:r>
            <a:r>
              <a:rPr lang="ru-RU" dirty="0" err="1"/>
              <a:t>від</a:t>
            </a:r>
            <a:r>
              <a:rPr lang="ru-RU" dirty="0"/>
              <a:t> 13 </a:t>
            </a:r>
            <a:r>
              <a:rPr lang="ru-RU" dirty="0" err="1"/>
              <a:t>серпня</a:t>
            </a:r>
            <a:r>
              <a:rPr lang="ru-RU" dirty="0"/>
              <a:t> 1961 року.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65" y="4204414"/>
            <a:ext cx="3505660" cy="2453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7" y="1969650"/>
            <a:ext cx="4351124" cy="2877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02" y="2794715"/>
            <a:ext cx="3623662" cy="241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3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Підписання</a:t>
            </a:r>
            <a:r>
              <a:rPr lang="ru-RU" dirty="0" smtClean="0"/>
              <a:t> договору про </a:t>
            </a:r>
            <a:r>
              <a:rPr lang="uk-UA" dirty="0" smtClean="0"/>
              <a:t>Об'єднання</a:t>
            </a:r>
            <a:r>
              <a:rPr lang="ru-RU" dirty="0" smtClean="0"/>
              <a:t> ФРН і НДР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828800"/>
            <a:ext cx="6255912" cy="4114800"/>
          </a:xfrm>
        </p:spPr>
        <p:txBody>
          <a:bodyPr/>
          <a:lstStyle/>
          <a:p>
            <a:r>
              <a:rPr lang="uk-UA" dirty="0"/>
              <a:t>12 вересня 1990 року в Москві міністри закордонних справ Великобританії, СРСР, США, Франції, ФРН і НДР підписали Договір про остаточне врегулювання щодо Німеччини, в якому Великобританія, СРСР, США і Франція, з одного боку, і представники обох німецьких держав, з іншого боку, підтвердили створення </a:t>
            </a:r>
            <a:r>
              <a:rPr lang="uk-UA" dirty="0" smtClean="0"/>
              <a:t>об‘єднаної </a:t>
            </a:r>
            <a:r>
              <a:rPr lang="uk-UA" dirty="0"/>
              <a:t>Німеччини, включає в себе території ФРН, НДР і Західного Берліна. </a:t>
            </a:r>
            <a:endParaRPr lang="uk-UA" dirty="0" smtClean="0"/>
          </a:p>
          <a:p>
            <a:r>
              <a:rPr lang="uk-UA" dirty="0"/>
              <a:t>3 жовтня 1990 відбулося офіційне об'єднання ФРН і НДР.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61" y="1295498"/>
            <a:ext cx="3351192" cy="2379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61" y="3700602"/>
            <a:ext cx="3389828" cy="22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37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Падіння</a:t>
            </a:r>
            <a:r>
              <a:rPr lang="ru-RU" dirty="0" smtClean="0"/>
              <a:t> </a:t>
            </a:r>
            <a:r>
              <a:rPr lang="ru-RU" dirty="0" smtClean="0"/>
              <a:t>Берлінської</a:t>
            </a:r>
            <a:r>
              <a:rPr lang="ru-RU" dirty="0" smtClean="0"/>
              <a:t> </a:t>
            </a:r>
            <a:r>
              <a:rPr lang="ru-RU" dirty="0" smtClean="0"/>
              <a:t>стіни</a:t>
            </a:r>
            <a:endParaRPr lang="ru-RU" dirty="0"/>
          </a:p>
        </p:txBody>
      </p:sp>
      <p:pic>
        <p:nvPicPr>
          <p:cNvPr id="5" name="Берлінська стіна - живе уособлення  залізної заві...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821388"/>
            <a:ext cx="5495657" cy="4122213"/>
          </a:xfrm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967641" y="1821387"/>
            <a:ext cx="4868043" cy="4122213"/>
          </a:xfrm>
        </p:spPr>
        <p:txBody>
          <a:bodyPr/>
          <a:lstStyle/>
          <a:p>
            <a:r>
              <a:rPr lang="uk-UA" dirty="0"/>
              <a:t>12 червня 1987 Президент США Рональд Рейган, </a:t>
            </a:r>
            <a:r>
              <a:rPr lang="uk-UA" dirty="0" smtClean="0"/>
              <a:t>вітаючи </a:t>
            </a:r>
            <a:r>
              <a:rPr lang="uk-UA" dirty="0"/>
              <a:t>прагнення радянського керівництва до змін, закликав Генерального секретаря ЦК КПРС Михайла Горбачова знести </a:t>
            </a:r>
            <a:r>
              <a:rPr lang="uk-UA" dirty="0" smtClean="0"/>
              <a:t>Стіну</a:t>
            </a:r>
          </a:p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37" y="3410921"/>
            <a:ext cx="3361647" cy="25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57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1764406"/>
            <a:ext cx="3474720" cy="2350394"/>
          </a:xfrm>
        </p:spPr>
        <p:txBody>
          <a:bodyPr>
            <a:normAutofit/>
          </a:bodyPr>
          <a:lstStyle/>
          <a:p>
            <a:r>
              <a:rPr lang="uk-UA" dirty="0" smtClean="0"/>
              <a:t>3 жовтня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1990 </a:t>
            </a:r>
            <a:r>
              <a:rPr lang="uk-UA" dirty="0" smtClean="0"/>
              <a:t>року</a:t>
            </a:r>
            <a:br>
              <a:rPr lang="uk-UA" dirty="0" smtClean="0"/>
            </a:br>
            <a:r>
              <a:rPr lang="uk-UA" dirty="0" smtClean="0"/>
              <a:t>ФРН і НДр </a:t>
            </a:r>
            <a:br>
              <a:rPr lang="uk-UA" dirty="0" smtClean="0"/>
            </a:br>
            <a:r>
              <a:rPr lang="uk-UA" dirty="0" smtClean="0"/>
              <a:t>об'єднались у Німеччину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61" y="231820"/>
            <a:ext cx="3209823" cy="649576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26444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красными линиями (широкоэкранный формат)</Template>
  <TotalTime>0</TotalTime>
  <Words>224</Words>
  <Application>Microsoft Office PowerPoint</Application>
  <PresentationFormat>Широкоэкранный</PresentationFormat>
  <Paragraphs>20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Cambria</vt:lpstr>
      <vt:lpstr>Red Line Business 16x9</vt:lpstr>
      <vt:lpstr>возз'єднання Німеччини</vt:lpstr>
      <vt:lpstr>Післявоєнний період</vt:lpstr>
      <vt:lpstr>Утворення ФРН</vt:lpstr>
      <vt:lpstr>Утворення НДР</vt:lpstr>
      <vt:lpstr>Берлінська стіна</vt:lpstr>
      <vt:lpstr>Підписання договору про Об'єднання ФРН і НДР</vt:lpstr>
      <vt:lpstr>Падіння Берлінської стіни</vt:lpstr>
      <vt:lpstr>3 жовтня 1990 року ФРН і НДр  об'єднались у Німеччину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2014-12-11T19:27:21Z</dcterms:created>
  <dcterms:modified xsi:type="dcterms:W3CDTF">2014-12-17T19:01:11Z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