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78" r:id="rId3"/>
    <p:sldId id="283" r:id="rId4"/>
    <p:sldId id="280" r:id="rId5"/>
    <p:sldId id="281" r:id="rId6"/>
    <p:sldId id="279" r:id="rId7"/>
    <p:sldId id="288" r:id="rId8"/>
    <p:sldId id="284" r:id="rId9"/>
    <p:sldId id="293" r:id="rId10"/>
    <p:sldId id="289" r:id="rId11"/>
    <p:sldId id="295" r:id="rId12"/>
    <p:sldId id="285" r:id="rId13"/>
  </p:sldIdLst>
  <p:sldSz cx="9144000" cy="6858000" type="screen4x3"/>
  <p:notesSz cx="6662738" cy="9866313"/>
  <p:embeddedFontLst>
    <p:embeddedFont>
      <p:font typeface="Ariston" pitchFamily="66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Verdana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01D77"/>
    <a:srgbClr val="CB9AF4"/>
    <a:srgbClr val="9FFF9F"/>
    <a:srgbClr val="006200"/>
    <a:srgbClr val="FF4D4D"/>
    <a:srgbClr val="FF9900"/>
    <a:srgbClr val="FFFF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0" autoAdjust="0"/>
    <p:restoredTop sz="97256" autoAdjust="0"/>
  </p:normalViewPr>
  <p:slideViewPr>
    <p:cSldViewPr>
      <p:cViewPr>
        <p:scale>
          <a:sx n="66" d="100"/>
          <a:sy n="66" d="100"/>
        </p:scale>
        <p:origin x="-996" y="-210"/>
      </p:cViewPr>
      <p:guideLst>
        <p:guide orient="horz" pos="960"/>
        <p:guide pos="4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16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3108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C27A8BE-D2AF-4735-B36D-66D3C75D90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158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884738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17EF032-FDC6-466D-AC8A-5148F54531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610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858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uk-UA" noProof="0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uk-UA" noProof="0" smtClean="0"/>
              <a:t>Образец подзаголовка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76200"/>
            <a:ext cx="1905000" cy="457200"/>
          </a:xfrm>
        </p:spPr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AD50A0E0-3140-4D23-A1D9-569110806F6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781E8-783E-4239-A5BC-F8130E76C50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4991887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410200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410200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1816-5C71-46EB-A9E0-41B78C43AC5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655607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381000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572000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114800" cy="2209800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114800" cy="2209800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91400" y="762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fld id="{705842BE-DC7F-4CB1-9292-B11393942E2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8211054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FA658-9AA5-4BA5-8291-74F8F36EFE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3833332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5DD3D-285F-430C-A6E3-C4CA2CF210D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4047941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CDB1-14AA-423F-99F0-CE24A7EB167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5201626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96511-0837-4C11-907F-D451784718B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3788949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D42EF-9F56-4845-B74D-11515FDF487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5435142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CBA3A-0431-4810-BC84-351A8E0FB5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974068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FF47D-51E1-41B9-AA75-D095BE2520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46515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4091D-33B2-46BE-BEBB-E6D82954DF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951433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76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F822D263-D4C1-4043-A8D7-81E07AAFBDC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30000"/>
        </a:spcAft>
        <a:buChar char="•"/>
        <a:defRPr sz="2400" b="1">
          <a:solidFill>
            <a:srgbClr val="94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1" name="Rectangle 3"/>
          <p:cNvSpPr>
            <a:spLocks noChangeArrowheads="1"/>
          </p:cNvSpPr>
          <p:nvPr/>
        </p:nvSpPr>
        <p:spPr bwMode="auto">
          <a:xfrm>
            <a:off x="3071802" y="571480"/>
            <a:ext cx="5689600" cy="14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801D77">
                    <a:alpha val="7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prstTxWarp prst="textChevronInverted">
              <a:avLst/>
            </a:prstTxWarp>
          </a:bodyPr>
          <a:lstStyle/>
          <a:p>
            <a:pPr marL="174625" algn="ctr">
              <a:spcBef>
                <a:spcPct val="20000"/>
              </a:spcBef>
              <a:spcAft>
                <a:spcPct val="30000"/>
              </a:spcAft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</a:rPr>
              <a:t>Study Abroad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  <p:pic>
        <p:nvPicPr>
          <p:cNvPr id="10" name="Рисунок 9" descr="165_lar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286148" cy="3376180"/>
          </a:xfrm>
          <a:prstGeom prst="rect">
            <a:avLst/>
          </a:prstGeom>
        </p:spPr>
      </p:pic>
      <p:pic>
        <p:nvPicPr>
          <p:cNvPr id="11" name="Рисунок 10" descr="70379-1.gif"/>
          <p:cNvPicPr>
            <a:picLocks noChangeAspect="1"/>
          </p:cNvPicPr>
          <p:nvPr/>
        </p:nvPicPr>
        <p:blipFill>
          <a:blip r:embed="rId3" cstate="print"/>
          <a:srcRect b="473"/>
          <a:stretch>
            <a:fillRect/>
          </a:stretch>
        </p:blipFill>
        <p:spPr>
          <a:xfrm flipH="1">
            <a:off x="5857884" y="2857496"/>
            <a:ext cx="3100677" cy="322317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4282" y="6000768"/>
            <a:ext cx="3977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>
              <a:spcBef>
                <a:spcPct val="20000"/>
              </a:spcBef>
              <a:spcAft>
                <a:spcPct val="30000"/>
              </a:spcAft>
            </a:pPr>
            <a:r>
              <a:rPr lang="en-US" sz="2800" b="0" dirty="0" err="1" smtClean="0">
                <a:solidFill>
                  <a:schemeClr val="bg1"/>
                </a:solidFill>
                <a:latin typeface="Ariston" pitchFamily="66" charset="0"/>
              </a:rPr>
              <a:t>Manakova</a:t>
            </a:r>
            <a:r>
              <a:rPr lang="en-US" sz="2800" b="0" dirty="0" smtClean="0">
                <a:solidFill>
                  <a:schemeClr val="bg1"/>
                </a:solidFill>
                <a:latin typeface="Ariston" pitchFamily="66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ston" pitchFamily="66" charset="0"/>
              </a:rPr>
              <a:t>Svitlana</a:t>
            </a:r>
            <a:r>
              <a:rPr lang="en-US" sz="2800" b="0" dirty="0" smtClean="0">
                <a:solidFill>
                  <a:schemeClr val="bg1"/>
                </a:solidFill>
                <a:latin typeface="Ariston" pitchFamily="66" charset="0"/>
              </a:rPr>
              <a:t> 11-A</a:t>
            </a:r>
            <a:endParaRPr lang="ru-RU" sz="2800" b="0" dirty="0" smtClean="0">
              <a:solidFill>
                <a:schemeClr val="bg1"/>
              </a:solidFill>
              <a:latin typeface="Ariston" pitchFamily="66" charset="0"/>
            </a:endParaRPr>
          </a:p>
        </p:txBody>
      </p:sp>
      <p:pic>
        <p:nvPicPr>
          <p:cNvPr id="20" name="Рисунок 19" descr="4cdfb8570e822748ef100a8b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97208">
            <a:off x="2365098" y="2993224"/>
            <a:ext cx="3810000" cy="2600325"/>
          </a:xfrm>
          <a:prstGeom prst="rect">
            <a:avLst/>
          </a:prstGeom>
        </p:spPr>
      </p:pic>
    </p:spTree>
  </p:cSld>
  <p:clrMapOvr>
    <a:masterClrMapping/>
  </p:clrMapOvr>
  <p:transition spd="med" advClick="0" advTm="1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609600"/>
          </a:xfrm>
        </p:spPr>
        <p:txBody>
          <a:bodyPr/>
          <a:lstStyle/>
          <a:p>
            <a:pPr algn="ctr"/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Advantages </a:t>
            </a:r>
            <a:r>
              <a:rPr 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Disadvantages</a:t>
            </a:r>
            <a:r>
              <a:rPr lang="en-US" sz="28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6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err="1" smtClean="0">
                <a:solidFill>
                  <a:srgbClr val="99CCFF"/>
                </a:solidFill>
              </a:rPr>
              <a:t>The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psychological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discomfort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during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the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adjustment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to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life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in</a:t>
            </a:r>
            <a:r>
              <a:rPr lang="uk-UA" dirty="0" smtClean="0">
                <a:solidFill>
                  <a:srgbClr val="99CCFF"/>
                </a:solidFill>
              </a:rPr>
              <a:t> a </a:t>
            </a:r>
            <a:r>
              <a:rPr lang="uk-UA" dirty="0" err="1" smtClean="0">
                <a:solidFill>
                  <a:srgbClr val="99CCFF"/>
                </a:solidFill>
              </a:rPr>
              <a:t>foreign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country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far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from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unfamiliar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parents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and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friends</a:t>
            </a:r>
            <a:r>
              <a:rPr lang="uk-UA" dirty="0" smtClean="0">
                <a:solidFill>
                  <a:srgbClr val="99CCFF"/>
                </a:solidFill>
              </a:rPr>
              <a:t>.</a:t>
            </a:r>
            <a:endParaRPr lang="uk-UA" dirty="0">
              <a:solidFill>
                <a:srgbClr val="99CC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4288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99CCFF"/>
                </a:solidFill>
              </a:rPr>
              <a:t>High quality education focused on the application in real life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7861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99CCFF"/>
                </a:solidFill>
              </a:rPr>
              <a:t>Early maturing young people far away from their parents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000504"/>
            <a:ext cx="3058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err="1" smtClean="0">
                <a:solidFill>
                  <a:srgbClr val="99CCFF"/>
                </a:solidFill>
              </a:rPr>
              <a:t>The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language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r>
              <a:rPr lang="uk-UA" dirty="0" err="1" smtClean="0">
                <a:solidFill>
                  <a:srgbClr val="99CCFF"/>
                </a:solidFill>
              </a:rPr>
              <a:t>barrier</a:t>
            </a:r>
            <a:r>
              <a:rPr lang="uk-UA" dirty="0" smtClean="0">
                <a:solidFill>
                  <a:srgbClr val="99CCFF"/>
                </a:solidFill>
              </a:rPr>
              <a:t> </a:t>
            </a:r>
            <a:endParaRPr lang="uk-UA" dirty="0">
              <a:solidFill>
                <a:srgbClr val="99CCFF"/>
              </a:solidFill>
            </a:endParaRPr>
          </a:p>
        </p:txBody>
      </p:sp>
      <p:pic>
        <p:nvPicPr>
          <p:cNvPr id="8" name="Рисунок 7" descr="94B_Pelic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14" y="642918"/>
            <a:ext cx="6929486" cy="742445"/>
          </a:xfrm>
          <a:prstGeom prst="rect">
            <a:avLst/>
          </a:prstGeom>
        </p:spPr>
      </p:pic>
      <p:pic>
        <p:nvPicPr>
          <p:cNvPr id="9" name="Рисунок 8" descr="sitesforchildr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943472"/>
            <a:ext cx="1914528" cy="1914528"/>
          </a:xfrm>
          <a:prstGeom prst="rect">
            <a:avLst/>
          </a:prstGeom>
        </p:spPr>
      </p:pic>
      <p:pic>
        <p:nvPicPr>
          <p:cNvPr id="11" name="Рисунок 10" descr="0.299499001321523873_taknaz_i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00254" cy="2566993"/>
          </a:xfrm>
          <a:prstGeom prst="rect">
            <a:avLst/>
          </a:prstGeom>
        </p:spPr>
      </p:pic>
      <p:sp>
        <p:nvSpPr>
          <p:cNvPr id="12" name="Плюс 11"/>
          <p:cNvSpPr/>
          <p:nvPr/>
        </p:nvSpPr>
        <p:spPr bwMode="auto">
          <a:xfrm>
            <a:off x="1928794" y="1214422"/>
            <a:ext cx="642942" cy="571504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Минус 12"/>
          <p:cNvSpPr/>
          <p:nvPr/>
        </p:nvSpPr>
        <p:spPr bwMode="auto">
          <a:xfrm>
            <a:off x="6643702" y="1071546"/>
            <a:ext cx="714380" cy="71438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 0 C -0.00538 -0.01479 -0.01475 -0.02381 -0.02048 -0.03815 C -0.0243 -0.04786 -0.02552 -0.05849 -0.03003 -0.06774 C -0.03194 -0.08323 -0.03437 -0.09942 -0.03802 -0.11422 C -0.03698 -0.13711 -0.03594 -0.15953 -0.0316 -0.18173 C -0.02847 -0.19722 -0.02187 -0.21133 -0.01736 -0.22612 C -0.0118 -0.24462 -0.00416 -0.26474 0.00643 -0.27907 C 0.01875 -0.29595 0.03611 -0.30566 0.05243 -0.31283 C 0.06025 -0.3163 0.07622 -0.32138 0.07622 -0.32138 C 0.179 -0.3193 0.1467 -0.33017 0.19219 -0.31075 C 0.19792 -0.29919 0.19948 -0.29757 0.20174 -0.28323 C 0.20122 -0.26358 0.20139 -0.2437 0.2 -0.22404 C 0.19879 -0.20531 0.18715 -0.18936 0.18108 -0.17341 C 0.17986 -0.1704 0.18525 -0.17757 0.18733 -0.17965 C 0.19167 -0.1845 0.19028 -0.18358 0.19375 -0.19029 C 0.20174 -0.20531 0.21198 -0.22034 0.22552 -0.22612 C 0.24202 -0.24161 0.27222 -0.24924 0.29219 -0.25364 C 0.31129 -0.25294 0.33038 -0.25341 0.34931 -0.25156 C 0.36059 -0.2504 0.37257 -0.24092 0.3842 -0.23884 C 0.39688 -0.23052 0.40278 -0.22497 0.41441 -0.21341 C 0.41893 -0.20901 0.42709 -0.19861 0.42709 -0.19861 C 0.42761 -0.19653 0.42795 -0.19445 0.42865 -0.19237 C 0.42952 -0.18936 0.43108 -0.18682 0.43177 -0.18381 C 0.43316 -0.17826 0.43507 -0.16693 0.43507 -0.16693 C 0.43403 -0.15283 0.43386 -0.13849 0.43177 -0.12462 C 0.43108 -0.12 0.42847 -0.1163 0.42709 -0.11214 C 0.42101 -0.09387 0.41441 -0.07722 0.40174 -0.06543 C 0.39427 -0.05109 0.37882 -0.04763 0.36667 -0.04231 C 0.35122 -0.0356 0.33525 -0.03422 0.3191 -0.03167 C 0.3 -0.02867 0.28525 -0.02474 0.26511 -0.02335 C 0.21962 -0.01664 0.2309 -0.01872 0.15243 -0.01687 C 0.1217 -0.01479 0.09115 -0.01179 0.06042 -0.00855 C 0.04757 -0.00254 0.03941 -0.00323 0.02396 -0.00208 C 0.01493 0.00093 0.01979 0 0.00955 0 " pathEditMode="relative" ptsTypes="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8208E-6 C 0.01094 -0.01364 0.01684 -0.03214 0.02709 -0.04647 C 0.03473 -0.07699 0.0658 -0.08948 0.08733 -0.09087 C 0.12917 -0.09341 0.17101 -0.09364 0.21285 -0.09503 C 0.24584 -0.10243 0.20764 -0.09433 0.28889 -0.10127 C 0.30955 -0.10312 0.33073 -0.11422 0.35087 -0.12046 C 0.35886 -0.12555 0.36615 -0.12994 0.37466 -0.13318 C 0.38073 -0.13919 0.38507 -0.14243 0.38733 -0.15214 C 0.38785 -0.16832 0.38646 -0.18474 0.38889 -0.20069 C 0.38941 -0.20439 0.40365 -0.20832 0.40643 -0.20925 C 0.429 -0.21734 0.45191 -0.22474 0.47466 -0.23237 C 0.48559 -0.24231 0.47223 -0.23144 0.48733 -0.23884 C 0.49063 -0.24046 0.49861 -0.25017 0.5 -0.25156 C 0.51459 -0.26566 0.50521 -0.25457 0.51285 -0.26405 C 0.51459 -0.27121 0.51441 -0.26821 0.51441 -0.2726 L 0.59532 -0.27884 L 0.54775 -0.20277 L 0.45729 -0.25988 L 0.51754 -0.29364 " pathEditMode="relative" ptsTypes="ffffffffffffff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6 -0.01965 C 0.10573 -0.07977 0.10659 -0.13965 0.12222 -0.16139 C 0.13784 -0.18312 0.20156 -0.18589 0.19844 -0.15075 C 0.19531 -0.11561 0.13715 0.00763 0.10312 0.04994 C 0.06909 0.09226 0.0776 0.09642 -0.00625 0.10289 C -0.09011 0.10937 -0.24514 0.09873 -0.4 0.08809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9191E-6 C 0.01059 -0.0481 0.02118 -0.09596 0.05555 -0.1059 C 0.08993 -0.11584 0.16111 -0.05526 0.20642 -0.05919 C 0.25174 -0.06313 0.29271 -0.12486 0.32708 -0.12902 C 0.36146 -0.13318 0.38924 -0.06104 0.41267 -0.08463 C 0.43594 -0.10821 0.45208 -0.1896 0.46823 -0.27076 " pathEditMode="relative" ptsTypes="aaaaaA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6"/>
            <a:ext cx="9144000" cy="1362075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rgbClr val="801D77"/>
                </a:solidFill>
              </a:rPr>
              <a:t>Thank you!</a:t>
            </a:r>
            <a:endParaRPr lang="uk-UA" sz="8800" dirty="0">
              <a:solidFill>
                <a:srgbClr val="801D7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DD3D-285F-430C-A6E3-C4CA2CF210D0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  <p:transition spd="slow">
    <p:dissolv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6215106" cy="2143116"/>
          </a:xfrm>
        </p:spPr>
        <p:txBody>
          <a:bodyPr/>
          <a:lstStyle/>
          <a:p>
            <a:pPr algn="ctr"/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According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research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by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experts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field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of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education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best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way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train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away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home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from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city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atmosphere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of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learning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mental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activity</a:t>
            </a:r>
            <a:r>
              <a:rPr lang="uk-UA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42EF-9F56-4845-B74D-11515FDF487E}" type="slidenum">
              <a:rPr lang="uk-UA" smtClean="0"/>
              <a:pPr/>
              <a:t>2</a:t>
            </a:fld>
            <a:endParaRPr lang="uk-UA"/>
          </a:p>
        </p:txBody>
      </p:sp>
      <p:pic>
        <p:nvPicPr>
          <p:cNvPr id="5" name="Рисунок 4" descr="a87fddfbfc382965946307d9758bcc05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55528">
            <a:off x="5606068" y="4230211"/>
            <a:ext cx="3286148" cy="2186295"/>
          </a:xfrm>
          <a:prstGeom prst="rect">
            <a:avLst/>
          </a:prstGeom>
        </p:spPr>
      </p:pic>
      <p:pic>
        <p:nvPicPr>
          <p:cNvPr id="6" name="Рисунок 5" descr="156266811b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28604"/>
            <a:ext cx="2425275" cy="2571768"/>
          </a:xfrm>
          <a:prstGeom prst="rect">
            <a:avLst/>
          </a:prstGeom>
        </p:spPr>
      </p:pic>
      <p:pic>
        <p:nvPicPr>
          <p:cNvPr id="7" name="Рисунок 6" descr="Georgia-0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357694"/>
            <a:ext cx="3786214" cy="2276461"/>
          </a:xfrm>
          <a:prstGeom prst="rect">
            <a:avLst/>
          </a:prstGeom>
        </p:spPr>
      </p:pic>
      <p:pic>
        <p:nvPicPr>
          <p:cNvPr id="9" name="Рисунок 8" descr="240596-25cd5e2524a22d0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143116"/>
            <a:ext cx="3643338" cy="2893239"/>
          </a:xfrm>
          <a:prstGeom prst="rect">
            <a:avLst/>
          </a:prstGeom>
        </p:spPr>
      </p:pic>
      <p:pic>
        <p:nvPicPr>
          <p:cNvPr id="8" name="Рисунок 7" descr="1319630144_101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2357430"/>
            <a:ext cx="2000264" cy="1835104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A3A-0431-4810-BC84-351A8E0FB525}" type="slidenum">
              <a:rPr lang="uk-UA" smtClean="0"/>
              <a:pPr/>
              <a:t>3</a:t>
            </a:fld>
            <a:endParaRPr lang="uk-UA"/>
          </a:p>
        </p:txBody>
      </p:sp>
      <p:pic>
        <p:nvPicPr>
          <p:cNvPr id="3" name="Рисунок 2" descr="6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2286016" cy="2265297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1" y="3071810"/>
            <a:ext cx="8534429" cy="3485698"/>
          </a:xfrm>
          <a:prstGeom prst="rect">
            <a:avLst/>
          </a:prstGeom>
          <a:solidFill>
            <a:srgbClr val="801D77">
              <a:alpha val="29000"/>
            </a:srgbClr>
          </a:solidFill>
          <a:ln>
            <a:noFill/>
          </a:ln>
          <a:effectLst/>
        </p:spPr>
        <p:txBody>
          <a:bodyPr anchor="ctr"/>
          <a:lstStyle/>
          <a:p>
            <a:pPr marL="174625">
              <a:spcBef>
                <a:spcPct val="20000"/>
              </a:spcBef>
              <a:spcAft>
                <a:spcPct val="30000"/>
              </a:spcAft>
            </a:pPr>
            <a:endParaRPr lang="ru-RU" b="0" dirty="0">
              <a:solidFill>
                <a:schemeClr val="bg1"/>
              </a:solidFill>
              <a:latin typeface="Arial" pitchFamily="34" charset="0"/>
            </a:endParaRPr>
          </a:p>
          <a:p>
            <a:pPr marL="174625">
              <a:spcBef>
                <a:spcPct val="20000"/>
              </a:spcBef>
              <a:spcAft>
                <a:spcPct val="30000"/>
              </a:spcAft>
            </a:pPr>
            <a:endParaRPr lang="ru-RU" b="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174625">
              <a:spcBef>
                <a:spcPct val="20000"/>
              </a:spcBef>
              <a:spcAft>
                <a:spcPct val="30000"/>
              </a:spcAft>
            </a:pPr>
            <a:endParaRPr lang="ru-RU" b="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174625">
              <a:spcBef>
                <a:spcPct val="20000"/>
              </a:spcBef>
              <a:spcAft>
                <a:spcPct val="30000"/>
              </a:spcAft>
            </a:pPr>
            <a:endParaRPr lang="ru-RU" dirty="0">
              <a:solidFill>
                <a:schemeClr val="bg1"/>
              </a:solidFill>
              <a:latin typeface="Arial" pitchFamily="34" charset="0"/>
            </a:endParaRPr>
          </a:p>
          <a:p>
            <a:pPr marL="174625">
              <a:spcBef>
                <a:spcPct val="20000"/>
              </a:spcBef>
              <a:spcAft>
                <a:spcPct val="30000"/>
              </a:spcAft>
            </a:pPr>
            <a:endParaRPr lang="ru-RU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Increases the flow of students to U.S. universities, Australia, Switzerland, known for its schools of hotel business.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07181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Increases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flow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students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U.S.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universities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Australia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Switzerland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known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its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schools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hotel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business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000504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Those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who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are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trained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England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considered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after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graduation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highly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qualified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specialists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Very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prestigious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be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educated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country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21495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Continuous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learning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preferred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areas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business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organization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information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technology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economics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finance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fashion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design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 descr="[1844]Bib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14942" y="714356"/>
            <a:ext cx="1714540" cy="1428783"/>
          </a:xfrm>
          <a:prstGeom prst="rect">
            <a:avLst/>
          </a:prstGeom>
        </p:spPr>
      </p:pic>
      <p:pic>
        <p:nvPicPr>
          <p:cNvPr id="13" name="Рисунок 12" descr="0_784d3_4870d61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8625" y="0"/>
            <a:ext cx="2225375" cy="3074784"/>
          </a:xfrm>
          <a:prstGeom prst="rect">
            <a:avLst/>
          </a:prstGeom>
        </p:spPr>
      </p:pic>
      <p:pic>
        <p:nvPicPr>
          <p:cNvPr id="11" name="Рисунок 10" descr="96687205_day_dreaming_hg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0"/>
            <a:ext cx="3000396" cy="33195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3img_18595502_7480_1.jpg"/>
          <p:cNvPicPr>
            <a:picLocks noChangeAspect="1"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>
          <a:xfrm>
            <a:off x="3071802" y="1785926"/>
            <a:ext cx="4349750" cy="39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643866" cy="928694"/>
          </a:xfrm>
        </p:spPr>
        <p:txBody>
          <a:bodyPr>
            <a:prstTxWarp prst="textWave2">
              <a:avLst>
                <a:gd name="adj1" fmla="val 15242"/>
                <a:gd name="adj2" fmla="val 747"/>
              </a:avLst>
            </a:prstTxWarp>
          </a:bodyPr>
          <a:lstStyle/>
          <a:p>
            <a:pPr algn="ctr"/>
            <a:r>
              <a:rPr lang="en-US" sz="2000" dirty="0" smtClean="0">
                <a:solidFill>
                  <a:srgbClr val="99CCFF"/>
                </a:solidFill>
              </a:rPr>
              <a:t>Advantages of studying abroad</a:t>
            </a:r>
            <a:r>
              <a:rPr lang="en-US" sz="1800" dirty="0" smtClean="0">
                <a:solidFill>
                  <a:srgbClr val="99CCFF"/>
                </a:solidFill>
              </a:rPr>
              <a:t/>
            </a:r>
            <a:br>
              <a:rPr lang="en-US" sz="1800" dirty="0" smtClean="0">
                <a:solidFill>
                  <a:srgbClr val="99CCFF"/>
                </a:solidFill>
              </a:rPr>
            </a:br>
            <a:endParaRPr lang="uk-UA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928670"/>
            <a:ext cx="7929618" cy="4929222"/>
          </a:xfrm>
        </p:spPr>
        <p:txBody>
          <a:bodyPr/>
          <a:lstStyle/>
          <a:p>
            <a:pPr algn="l"/>
            <a:endParaRPr lang="en-US" sz="1600" dirty="0" smtClean="0">
              <a:solidFill>
                <a:srgbClr val="99CCFF"/>
              </a:solidFill>
            </a:endParaRPr>
          </a:p>
          <a:p>
            <a:pPr algn="l"/>
            <a:r>
              <a:rPr lang="en-US" sz="1600" dirty="0" smtClean="0">
                <a:solidFill>
                  <a:srgbClr val="99CCFF"/>
                </a:solidFill>
              </a:rPr>
              <a:t>• High quality education focused on the application in real life.</a:t>
            </a:r>
          </a:p>
          <a:p>
            <a:pPr algn="l"/>
            <a:r>
              <a:rPr lang="en-US" sz="1600" dirty="0" smtClean="0">
                <a:solidFill>
                  <a:srgbClr val="99CCFF"/>
                </a:solidFill>
              </a:rPr>
              <a:t>• Passage of practice on the basis of successful companies.</a:t>
            </a:r>
          </a:p>
          <a:p>
            <a:pPr algn="l"/>
            <a:r>
              <a:rPr lang="en-US" sz="1600" dirty="0" smtClean="0">
                <a:solidFill>
                  <a:srgbClr val="99CCFF"/>
                </a:solidFill>
              </a:rPr>
              <a:t>• The possibility of employment on the basis of training on the leading manufactures.</a:t>
            </a:r>
          </a:p>
          <a:p>
            <a:pPr algn="l"/>
            <a:r>
              <a:rPr lang="en-US" sz="1600" dirty="0" smtClean="0">
                <a:solidFill>
                  <a:srgbClr val="99CCFF"/>
                </a:solidFill>
              </a:rPr>
              <a:t>• Participation in research projects on the basis of laboratories equipped with the latest equipment and personnel.</a:t>
            </a:r>
          </a:p>
          <a:p>
            <a:pPr algn="l"/>
            <a:r>
              <a:rPr lang="en-US" sz="1600" dirty="0" smtClean="0">
                <a:solidFill>
                  <a:srgbClr val="99CCFF"/>
                </a:solidFill>
              </a:rPr>
              <a:t>• Language practice.</a:t>
            </a:r>
          </a:p>
          <a:p>
            <a:pPr algn="l"/>
            <a:r>
              <a:rPr lang="en-US" sz="1600" dirty="0" smtClean="0">
                <a:solidFill>
                  <a:srgbClr val="99CCFF"/>
                </a:solidFill>
              </a:rPr>
              <a:t>• The ability to study the culture of other people.</a:t>
            </a:r>
          </a:p>
          <a:p>
            <a:pPr algn="l"/>
            <a:r>
              <a:rPr lang="en-US" sz="1600" dirty="0" smtClean="0">
                <a:solidFill>
                  <a:srgbClr val="99CCFF"/>
                </a:solidFill>
              </a:rPr>
              <a:t>• Obtaining a diploma of international standard, giving the right to get a job with a degree in any country.</a:t>
            </a:r>
          </a:p>
          <a:p>
            <a:pPr algn="l"/>
            <a:r>
              <a:rPr lang="en-US" sz="1600" dirty="0" smtClean="0">
                <a:solidFill>
                  <a:srgbClr val="99CCFF"/>
                </a:solidFill>
              </a:rPr>
              <a:t>• The possibility of obtaining permanent residence in a country where the education received by the rating systems.</a:t>
            </a:r>
          </a:p>
          <a:p>
            <a:pPr algn="l"/>
            <a:r>
              <a:rPr lang="en-US" sz="1600" dirty="0" smtClean="0">
                <a:solidFill>
                  <a:srgbClr val="99CCFF"/>
                </a:solidFill>
              </a:rPr>
              <a:t>• The possibility of part-time work, limited by the hour, during training, which slightly reduces the financial burden on the parents of the student.</a:t>
            </a:r>
          </a:p>
          <a:p>
            <a:pPr algn="l"/>
            <a:r>
              <a:rPr lang="en-US" sz="1600" dirty="0" smtClean="0">
                <a:solidFill>
                  <a:srgbClr val="99CCFF"/>
                </a:solidFill>
              </a:rPr>
              <a:t>• Early maturing young people far away from their parents.</a:t>
            </a:r>
            <a:endParaRPr lang="uk-UA" sz="1600" dirty="0">
              <a:solidFill>
                <a:srgbClr val="99CC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3img_18595502_7480_1.jpg"/>
          <p:cNvPicPr>
            <a:picLocks noChangeAspect="1"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>
          <a:xfrm>
            <a:off x="5929322" y="1785926"/>
            <a:ext cx="2778114" cy="250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05842" cy="1890706"/>
          </a:xfrm>
        </p:spPr>
        <p:txBody>
          <a:bodyPr>
            <a:prstTxWarp prst="textInflateBottom">
              <a:avLst>
                <a:gd name="adj" fmla="val 60000"/>
              </a:avLst>
            </a:prstTxWarp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Disadvantages of studying abroad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42EF-9F56-4845-B74D-11515FDF487E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500034" y="1142984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•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high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cost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of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tuition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fees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well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for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accommodation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785926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•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language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barrier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.</a:t>
            </a:r>
            <a:endParaRPr lang="uk-UA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42886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•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Transport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accessibility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dirty="0" smtClean="0"/>
              <a:t>.</a:t>
            </a: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4572008"/>
            <a:ext cx="3929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•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Difficulty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getting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a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student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visa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which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recent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years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has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only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increased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due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migration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problems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other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developed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countries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.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3071810"/>
            <a:ext cx="3020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•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Expensive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cost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of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living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endParaRPr lang="uk-UA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78619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•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psychological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discomfort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during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adjustment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life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a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foreign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country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far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from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unfamiliar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parents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and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friends</a:t>
            </a:r>
            <a:r>
              <a:rPr lang="uk-UA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Рисунок 10" descr="63674312909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852989"/>
            <a:ext cx="2151299" cy="2005011"/>
          </a:xfrm>
          <a:prstGeom prst="rect">
            <a:avLst/>
          </a:prstGeom>
        </p:spPr>
      </p:pic>
      <p:pic>
        <p:nvPicPr>
          <p:cNvPr id="14" name="Рисунок 13" descr="1319630641_140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113326"/>
            <a:ext cx="2428860" cy="174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A3A-0431-4810-BC84-351A8E0FB525}" type="slidenum">
              <a:rPr lang="uk-UA" smtClean="0"/>
              <a:pPr/>
              <a:t>6</a:t>
            </a:fld>
            <a:endParaRPr lang="uk-UA"/>
          </a:p>
        </p:txBody>
      </p:sp>
      <p:pic>
        <p:nvPicPr>
          <p:cNvPr id="3" name="Рисунок 2" descr="000eg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60552" cy="621508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BA3A-0431-4810-BC84-351A8E0FB525}" type="slidenum">
              <a:rPr lang="uk-UA" smtClean="0"/>
              <a:pPr/>
              <a:t>7</a:t>
            </a:fld>
            <a:endParaRPr lang="uk-UA"/>
          </a:p>
        </p:txBody>
      </p:sp>
      <p:pic>
        <p:nvPicPr>
          <p:cNvPr id="3" name="Рисунок 2" descr="белій листочег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7311" y="4143361"/>
            <a:ext cx="3836689" cy="2714639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0" y="4500570"/>
            <a:ext cx="5072098" cy="235743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Therefore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studying abroad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can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be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good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start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adult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life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with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availability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of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commitment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efficiency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and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understanding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of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new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prospects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Tx/>
              <a:buChar char="•"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94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14290"/>
            <a:ext cx="400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All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difficulties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can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be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overcome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young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person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confident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correctness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chosen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objectives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clearly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aware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need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achieve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it</a:t>
            </a:r>
            <a:r>
              <a:rPr lang="uk-UA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9" name="Рисунок 8" descr="aprender-idio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071678"/>
            <a:ext cx="4457700" cy="2305050"/>
          </a:xfrm>
          <a:prstGeom prst="rect">
            <a:avLst/>
          </a:prstGeom>
        </p:spPr>
      </p:pic>
      <p:pic>
        <p:nvPicPr>
          <p:cNvPr id="10" name="Рисунок 9" descr="i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2571744"/>
            <a:ext cx="1895475" cy="1428750"/>
          </a:xfrm>
          <a:prstGeom prst="rect">
            <a:avLst/>
          </a:prstGeom>
        </p:spPr>
      </p:pic>
      <p:pic>
        <p:nvPicPr>
          <p:cNvPr id="13" name="Рисунок 12" descr="4e3bb9d9bd96e5cba030246b4582aa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0"/>
            <a:ext cx="928694" cy="928694"/>
          </a:xfrm>
          <a:prstGeom prst="rect">
            <a:avLst/>
          </a:prstGeom>
        </p:spPr>
      </p:pic>
      <p:pic>
        <p:nvPicPr>
          <p:cNvPr id="14" name="Рисунок 13" descr="3462459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928801"/>
            <a:ext cx="2071670" cy="2695482"/>
          </a:xfrm>
          <a:prstGeom prst="rect">
            <a:avLst/>
          </a:prstGeom>
        </p:spPr>
      </p:pic>
      <p:pic>
        <p:nvPicPr>
          <p:cNvPr id="17" name="Рисунок 16" descr="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5968049"/>
            <a:ext cx="2928958" cy="889951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714898" cy="2121704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786322"/>
            <a:ext cx="9144000" cy="804862"/>
          </a:xfrm>
        </p:spPr>
        <p:txBody>
          <a:bodyPr/>
          <a:lstStyle/>
          <a:p>
            <a:pPr algn="ctr"/>
            <a:r>
              <a:rPr lang="en-US" sz="7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games.</a:t>
            </a:r>
            <a:endParaRPr lang="uk-UA" sz="7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91D-33B2-46BE-BEBB-E6D82954DFEF}" type="slidenum">
              <a:rPr lang="uk-UA" smtClean="0"/>
              <a:pPr/>
              <a:t>8</a:t>
            </a:fld>
            <a:endParaRPr lang="uk-UA"/>
          </a:p>
        </p:txBody>
      </p:sp>
      <p:pic>
        <p:nvPicPr>
          <p:cNvPr id="10" name="Рисунок 9" descr="post-16-1114858063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464" r="2464"/>
          <a:stretch>
            <a:fillRect/>
          </a:stretch>
        </p:blipFill>
        <p:spPr/>
      </p:pic>
    </p:spTree>
  </p:cSld>
  <p:clrMapOvr>
    <a:masterClrMapping/>
  </p:clrMapOvr>
  <p:transition spd="med">
    <p:fad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лій листочег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19" descr="0b288249ac7346bf4ba4a019d1b81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650583"/>
            <a:ext cx="3929058" cy="22074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14678" y="12144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err="1" smtClean="0">
                <a:solidFill>
                  <a:srgbClr val="92D050"/>
                </a:solidFill>
              </a:rPr>
              <a:t>The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high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cost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of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tuition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fees</a:t>
            </a:r>
            <a:r>
              <a:rPr lang="uk-UA" dirty="0" smtClean="0">
                <a:solidFill>
                  <a:srgbClr val="92D050"/>
                </a:solidFill>
              </a:rPr>
              <a:t>, </a:t>
            </a:r>
            <a:r>
              <a:rPr lang="uk-UA" dirty="0" err="1" smtClean="0">
                <a:solidFill>
                  <a:srgbClr val="92D050"/>
                </a:solidFill>
              </a:rPr>
              <a:t>as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well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as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for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accommodation</a:t>
            </a:r>
            <a:r>
              <a:rPr lang="uk-UA" dirty="0" smtClean="0">
                <a:solidFill>
                  <a:srgbClr val="92D050"/>
                </a:solidFill>
              </a:rPr>
              <a:t>. </a:t>
            </a:r>
            <a:endParaRPr lang="uk-UA" dirty="0">
              <a:solidFill>
                <a:srgbClr val="92D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500438"/>
            <a:ext cx="3252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err="1" smtClean="0">
                <a:solidFill>
                  <a:srgbClr val="92D050"/>
                </a:solidFill>
              </a:rPr>
              <a:t>Expensive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cost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of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living</a:t>
            </a:r>
            <a:endParaRPr lang="uk-UA" dirty="0">
              <a:solidFill>
                <a:srgbClr val="92D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3357562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Language practice</a:t>
            </a:r>
            <a:endParaRPr lang="uk-UA" dirty="0">
              <a:solidFill>
                <a:srgbClr val="92D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5288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Obtaining a diploma of international standard, giving the right to get a job with a degree in any country.</a:t>
            </a:r>
            <a:endParaRPr lang="uk-UA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5918" y="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Advantages 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Disadvantages</a:t>
            </a:r>
            <a:r>
              <a:rPr lang="en-US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sz="3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571480"/>
            <a:ext cx="4491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need to help him get to the place.</a:t>
            </a:r>
            <a:endParaRPr lang="uk-UA" dirty="0"/>
          </a:p>
        </p:txBody>
      </p:sp>
      <p:pic>
        <p:nvPicPr>
          <p:cNvPr id="22" name="Рисунок 21" descr="0_a253a_d0322e6c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1500166" cy="1329522"/>
          </a:xfrm>
          <a:prstGeom prst="rect">
            <a:avLst/>
          </a:prstGeom>
        </p:spPr>
      </p:pic>
      <p:pic>
        <p:nvPicPr>
          <p:cNvPr id="23" name="Рисунок 22" descr="licor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0"/>
            <a:ext cx="2071670" cy="1381113"/>
          </a:xfrm>
          <a:prstGeom prst="rect">
            <a:avLst/>
          </a:prstGeom>
        </p:spPr>
      </p:pic>
      <p:pic>
        <p:nvPicPr>
          <p:cNvPr id="24" name="Рисунок 23" descr="2717727-2db99a464d8c40c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5143512"/>
            <a:ext cx="1151922" cy="1714488"/>
          </a:xfrm>
          <a:prstGeom prst="rect">
            <a:avLst/>
          </a:prstGeom>
        </p:spPr>
      </p:pic>
      <p:sp>
        <p:nvSpPr>
          <p:cNvPr id="25" name="Плюс 24"/>
          <p:cNvSpPr/>
          <p:nvPr/>
        </p:nvSpPr>
        <p:spPr bwMode="auto">
          <a:xfrm>
            <a:off x="1643042" y="857232"/>
            <a:ext cx="714380" cy="642942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Минус 25"/>
          <p:cNvSpPr/>
          <p:nvPr/>
        </p:nvSpPr>
        <p:spPr bwMode="auto">
          <a:xfrm>
            <a:off x="6429388" y="857232"/>
            <a:ext cx="714380" cy="642942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77778E-7 6.30058E-6 C 0.00451 0.06243 0.0092 0.12509 0.1033 0.13527 C 0.19739 0.14544 0.47778 0.08972 0.5651 0.06128 C 0.65243 0.03284 0.60955 -0.03468 0.62708 -0.03583 C 0.64462 -0.03699 0.67916 0.04556 0.66996 0.05504 C 0.66076 0.06451 0.5842 0.03215 0.57153 0.02128 C 0.55885 0.01041 0.58923 -0.00716 0.59375 -0.0104 C 0.59826 -0.01364 0.59826 -0.00577 0.59844 0.00209 " pathEditMode="relative" ptsTypes="aaa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03698 -0.0111 C -0.1243 -0.01388 -0.2118 -0.01642 -0.27066 -0.01758 C -0.32968 -0.01873 -0.36128 -0.02105 -0.39028 -0.01758 C -0.41927 -0.01411 -0.43264 -0.00833 -0.44479 0.00369 C -0.45677 0.01572 -0.46163 0.03745 -0.46284 0.05433 C -0.46389 0.07121 -0.45625 0.09248 -0.45173 0.1052 C -0.44705 0.11791 -0.45052 0.12578 -0.43489 0.1304 C -0.41944 0.13502 -0.41684 0.13086 -0.35833 0.13271 C -0.29982 0.13456 -0.17014 0.14797 -0.08403 0.14104 C 0.00191 0.1341 0.08004 0.11213 0.15834 0.0904 " pathEditMode="relative" rAng="0" ptsTypes="aaaaaaaaaA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1 -0.04416 L -0.62222 -0.16994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8 -0.00115 C 0.17118 -0.06774 0.31146 -0.13433 0.35486 -0.17873 C 0.39827 -0.22312 0.31945 -0.26196 0.2915 -0.26751 C 0.26354 -0.27306 0.17222 -0.16901 0.18663 -0.21271 C 0.20087 -0.25641 0.36042 -0.45896 0.37709 -0.52971 C 0.39375 -0.60046 0.28264 -0.67861 0.28663 -0.63745 C 0.29063 -0.5963 0.39532 -0.37179 0.40104 -0.28231 C 0.40677 -0.19283 0.37014 -0.08901 0.32153 -0.10057 C 0.27292 -0.11214 0.15695 -0.27283 0.10886 -0.35214 C 0.06077 -0.43144 0.07466 -0.53503 0.03264 -0.57618 C -0.00937 -0.61734 -0.10087 -0.60624 -0.1434 -0.59953 C -0.18593 -0.59283 -0.20816 -0.57063 -0.22291 -0.53618 C -0.23767 -0.50173 -0.22222 -0.45086 -0.23229 -0.39237 C -0.24236 -0.33387 -0.27465 -0.21965 -0.28316 -0.1852 " pathEditMode="relative" rAng="0" ptsTypes="aaaaaaaaaaaaaA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TP102627329_template">
  <a:themeElements>
    <a:clrScheme name="Оформление по умолчанию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654D16-AB73-4152-AB90-68C67F58AF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TP102627329_template</Template>
  <TotalTime>498</TotalTime>
  <Words>524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Ariston</vt:lpstr>
      <vt:lpstr>Calibri</vt:lpstr>
      <vt:lpstr>Verdana</vt:lpstr>
      <vt:lpstr>Times New Roman</vt:lpstr>
      <vt:lpstr>TP102627329_template</vt:lpstr>
      <vt:lpstr>Слайд 1</vt:lpstr>
      <vt:lpstr>According to research by experts in the field of education the best way to train - it is away from home, from the city, with an atmosphere of learning and mental activity. </vt:lpstr>
      <vt:lpstr>Слайд 3</vt:lpstr>
      <vt:lpstr>Advantages of studying abroad </vt:lpstr>
      <vt:lpstr>Disadvantages of studying abroad </vt:lpstr>
      <vt:lpstr>Слайд 6</vt:lpstr>
      <vt:lpstr>Слайд 7</vt:lpstr>
      <vt:lpstr>Слайд 8</vt:lpstr>
      <vt:lpstr>Слайд 9</vt:lpstr>
      <vt:lpstr>Advantages or Disadvantages  </vt:lpstr>
      <vt:lpstr>Thank you!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keywords/>
  <cp:lastModifiedBy>Admin</cp:lastModifiedBy>
  <cp:revision>63</cp:revision>
  <dcterms:created xsi:type="dcterms:W3CDTF">2013-10-02T13:04:19Z</dcterms:created>
  <dcterms:modified xsi:type="dcterms:W3CDTF">2013-10-23T22:01:27Z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TC026273309991</vt:lpwstr>
  </property>
</Properties>
</file>