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65" r:id="rId17"/>
    <p:sldId id="271" r:id="rId18"/>
    <p:sldId id="272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теринка" initials="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0ED4FA-2903-4696-9306-816704CE1D76}" type="datetimeFigureOut">
              <a:rPr lang="ru-RU" smtClean="0"/>
              <a:pPr/>
              <a:t>26.04.2015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DDADC9-D16F-4B02-817F-CE84E1578C9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786610" cy="242376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Розвиток органічного світу в мезозойську еру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752600"/>
          </a:xfrm>
        </p:spPr>
        <p:txBody>
          <a:bodyPr/>
          <a:lstStyle/>
          <a:p>
            <a:pPr algn="l"/>
            <a:r>
              <a:rPr lang="uk-UA" dirty="0" smtClean="0"/>
              <a:t>Виконала:</a:t>
            </a:r>
          </a:p>
          <a:p>
            <a:pPr algn="l"/>
            <a:r>
              <a:rPr lang="uk-UA" dirty="0" smtClean="0"/>
              <a:t>учениця </a:t>
            </a:r>
            <a:r>
              <a:rPr lang="uk-UA" dirty="0" smtClean="0"/>
              <a:t>11 класу</a:t>
            </a:r>
            <a:endParaRPr lang="uk-UA" dirty="0" smtClean="0"/>
          </a:p>
          <a:p>
            <a:pPr algn="l"/>
            <a:r>
              <a:rPr lang="uk-UA" dirty="0" err="1" smtClean="0"/>
              <a:t>Товні</a:t>
            </a:r>
            <a:r>
              <a:rPr lang="uk-UA" dirty="0" smtClean="0"/>
              <a:t> Неля</a:t>
            </a:r>
            <a:endParaRPr lang="uk-U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4" cy="3680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2264" y="150017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бронтозавр</a:t>
            </a:r>
            <a:endParaRPr lang="uk-UA" sz="2400" b="1" dirty="0"/>
          </a:p>
        </p:txBody>
      </p:sp>
      <p:pic>
        <p:nvPicPr>
          <p:cNvPr id="6" name="Рисунок 5" descr="дипл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214686"/>
            <a:ext cx="5738826" cy="36433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4572008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/>
              <a:t>диплодок</a:t>
            </a:r>
            <a:endParaRPr lang="uk-UA" sz="24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000232" y="4643446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5500694" y="1500174"/>
            <a:ext cx="100013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4933212" cy="4725144"/>
          </a:xfrm>
        </p:spPr>
        <p:txBody>
          <a:bodyPr/>
          <a:lstStyle/>
          <a:p>
            <a:r>
              <a:rPr lang="uk-UA" dirty="0" smtClean="0"/>
              <a:t>У морях – розквіт головоногих( амонітів і белемнітів),двостулкових, губок, морських Їжаків.</a:t>
            </a:r>
          </a:p>
          <a:p>
            <a:r>
              <a:rPr lang="uk-UA" dirty="0" smtClean="0"/>
              <a:t>Новий розквіт хрящових риб.</a:t>
            </a:r>
          </a:p>
          <a:p>
            <a:r>
              <a:rPr lang="uk-UA" dirty="0" smtClean="0"/>
              <a:t>З'являються сучасні групи земноводних(хвостаті і безхвості)</a:t>
            </a:r>
          </a:p>
          <a:p>
            <a:r>
              <a:rPr lang="uk-UA" dirty="0" smtClean="0"/>
              <a:t> З'являються перші птахи.</a:t>
            </a:r>
            <a:endParaRPr lang="uk-UA" dirty="0"/>
          </a:p>
        </p:txBody>
      </p:sp>
      <p:pic>
        <p:nvPicPr>
          <p:cNvPr id="4" name="Рисунок 3" descr="Ammon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8640"/>
            <a:ext cx="3919197" cy="2939399"/>
          </a:xfrm>
          <a:prstGeom prst="rect">
            <a:avLst/>
          </a:prstGeom>
        </p:spPr>
      </p:pic>
      <p:pic>
        <p:nvPicPr>
          <p:cNvPr id="5" name="Рисунок 4" descr="ammon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789040"/>
            <a:ext cx="2886075" cy="2857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0112" y="623731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амоніти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Belemn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97152"/>
            <a:ext cx="2778428" cy="19288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623731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белемніт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97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67600" cy="5604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Крейдяний період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7467600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Набір континентів в основному відповідає сучасному.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Клімат стійкий теплий і вологий(крім приполярних областей)</a:t>
            </a:r>
            <a:endParaRPr lang="uk-UA" dirty="0"/>
          </a:p>
        </p:txBody>
      </p:sp>
      <p:pic>
        <p:nvPicPr>
          <p:cNvPr id="4" name="Рисунок 3" descr="к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86058"/>
            <a:ext cx="5286412" cy="35004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467600" cy="4873752"/>
          </a:xfrm>
        </p:spPr>
        <p:txBody>
          <a:bodyPr/>
          <a:lstStyle/>
          <a:p>
            <a:r>
              <a:rPr lang="uk-UA" dirty="0" smtClean="0"/>
              <a:t>В середині періоду сталася зміна флор. Широко поширились покритонасінні рослини. У зв'язку з цим різко зросла різноманітність комах.  </a:t>
            </a:r>
            <a:endParaRPr lang="uk-UA" dirty="0"/>
          </a:p>
        </p:txBody>
      </p:sp>
      <p:pic>
        <p:nvPicPr>
          <p:cNvPr id="5" name="Рисунок 4" descr="1310P634260-15Z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3882" y="2564904"/>
            <a:ext cx="4200117" cy="3150088"/>
          </a:xfrm>
          <a:prstGeom prst="rect">
            <a:avLst/>
          </a:prstGeom>
        </p:spPr>
      </p:pic>
      <p:pic>
        <p:nvPicPr>
          <p:cNvPr id="6" name="Рисунок 5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142737" cy="45733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467600" cy="4873752"/>
          </a:xfrm>
        </p:spPr>
        <p:txBody>
          <a:bodyPr/>
          <a:lstStyle/>
          <a:p>
            <a:r>
              <a:rPr lang="uk-UA" dirty="0" smtClean="0"/>
              <a:t>У морі поширені форамініфери, що утворюють поклади крейди.</a:t>
            </a:r>
          </a:p>
          <a:p>
            <a:r>
              <a:rPr lang="uk-UA" dirty="0" smtClean="0"/>
              <a:t>Висока різноманітність молюсків,костистих риб,плезіозаврів і мозазаврів.</a:t>
            </a:r>
            <a:endParaRPr lang="uk-UA" dirty="0"/>
          </a:p>
        </p:txBody>
      </p:sp>
      <p:pic>
        <p:nvPicPr>
          <p:cNvPr id="4" name="Рисунок 3" descr="2128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60848"/>
            <a:ext cx="3358983" cy="44644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120" y="6381328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форамініфера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4f87bda07d1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5295783" cy="34508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733256"/>
            <a:ext cx="1186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мозазавр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іх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5037261" cy="4429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214290"/>
            <a:ext cx="155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іхтіозавр</a:t>
            </a:r>
            <a:endParaRPr lang="uk-UA" sz="2400" b="1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857356" y="642918"/>
            <a:ext cx="857256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пл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14290"/>
            <a:ext cx="3748096" cy="46434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57950" y="6286520"/>
            <a:ext cx="1850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плезіозавр</a:t>
            </a:r>
            <a:endParaRPr lang="uk-UA" sz="2400" b="1" dirty="0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6929454" y="5286388"/>
            <a:ext cx="642942" cy="785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cretaceo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4"/>
            <a:ext cx="9184845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67600" cy="235061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На суші переважають динозаври.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Зростає різноманіття птахів.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З'явилися беззубі птахи і плацентарні ссавці. </a:t>
            </a:r>
          </a:p>
          <a:p>
            <a:pPr marL="457200" indent="-457200">
              <a:buFont typeface="+mj-lt"/>
              <a:buAutoNum type="arabicPeriod"/>
            </a:pPr>
            <a:endParaRPr lang="uk-UA" dirty="0"/>
          </a:p>
        </p:txBody>
      </p:sp>
      <p:pic>
        <p:nvPicPr>
          <p:cNvPr id="4" name="Рисунок 3" descr="кре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548545" cy="485365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764704"/>
            <a:ext cx="4260300" cy="5161784"/>
          </a:xfrm>
        </p:spPr>
        <p:txBody>
          <a:bodyPr>
            <a:noAutofit/>
          </a:bodyPr>
          <a:lstStyle/>
          <a:p>
            <a:r>
              <a:rPr lang="uk-UA" sz="4000" dirty="0" smtClean="0"/>
              <a:t>У кінці періоду - глобальне вимирання. Зникло близько 16% родин і 50% родів тварин.</a:t>
            </a:r>
            <a:endParaRPr lang="uk-UA" sz="4000" dirty="0"/>
          </a:p>
        </p:txBody>
      </p:sp>
      <p:pic>
        <p:nvPicPr>
          <p:cNvPr id="4" name="Рисунок 3" descr="20120517165507!12774519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687603" cy="63367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358246" cy="6000792"/>
          </a:xfrm>
        </p:spPr>
        <p:txBody>
          <a:bodyPr/>
          <a:lstStyle/>
          <a:p>
            <a:r>
              <a:rPr lang="uk-UA" b="1" dirty="0" smtClean="0"/>
              <a:t>Мезозойська ера </a:t>
            </a:r>
            <a:r>
              <a:rPr lang="uk-UA" dirty="0" smtClean="0"/>
              <a:t>- ділянка часу в геологічній історії Землі.</a:t>
            </a:r>
            <a:endParaRPr lang="uk-UA" dirty="0"/>
          </a:p>
        </p:txBody>
      </p:sp>
      <p:pic>
        <p:nvPicPr>
          <p:cNvPr id="4" name="Рисунок 3" descr="zdenek-burian_258374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7" y="1142984"/>
            <a:ext cx="8215371" cy="542928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2656"/>
            <a:ext cx="3929090" cy="6192688"/>
          </a:xfrm>
        </p:spPr>
        <p:txBody>
          <a:bodyPr>
            <a:normAutofit/>
          </a:bodyPr>
          <a:lstStyle/>
          <a:p>
            <a:r>
              <a:rPr lang="uk-UA" dirty="0" smtClean="0"/>
              <a:t>Кризу в кінці крейди часто пов'язують з падінням великого метеорита в Мексиканську затоку. Ця подія загострила кризу і прискорила вимирання деяких груп, але не була єдиною причиною глобальних змін </a:t>
            </a:r>
            <a:endParaRPr lang="uk-UA" dirty="0"/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4465361" cy="53285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2564904"/>
            <a:ext cx="76577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Дякую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</a:t>
            </a:r>
            <a:r>
              <a:rPr lang="ru-RU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увагу</a:t>
            </a: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!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467600" cy="1224136"/>
          </a:xfrm>
        </p:spPr>
        <p:txBody>
          <a:bodyPr/>
          <a:lstStyle/>
          <a:p>
            <a:r>
              <a:rPr lang="uk-UA" dirty="0" smtClean="0"/>
              <a:t>Мезозойська ера була 248-65 млн. років тому.</a:t>
            </a:r>
            <a:endParaRPr lang="uk-UA" dirty="0"/>
          </a:p>
        </p:txBody>
      </p:sp>
      <p:pic>
        <p:nvPicPr>
          <p:cNvPr id="4" name="Рисунок 3" descr="extincic3b3n-del-pc3a9rm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286250" cy="5010150"/>
          </a:xfrm>
          <a:prstGeom prst="rect">
            <a:avLst/>
          </a:prstGeom>
        </p:spPr>
      </p:pic>
      <p:pic>
        <p:nvPicPr>
          <p:cNvPr id="5" name="Рисунок 4" descr="20120517165507!1277451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724277" cy="503448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467600" cy="5880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Періоди мезозою:</a:t>
            </a:r>
          </a:p>
          <a:p>
            <a:pPr>
              <a:buNone/>
            </a:pPr>
            <a:endParaRPr lang="uk-UA" dirty="0" smtClean="0"/>
          </a:p>
          <a:p>
            <a:r>
              <a:rPr lang="uk-UA" dirty="0" smtClean="0"/>
              <a:t>Тріасовий період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Юрський період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Крейдяний період</a:t>
            </a:r>
          </a:p>
          <a:p>
            <a:endParaRPr lang="uk-UA" dirty="0"/>
          </a:p>
        </p:txBody>
      </p:sp>
      <p:pic>
        <p:nvPicPr>
          <p:cNvPr id="4" name="Рисунок 3" descr="0011-024-Urok-Kogda-zhili-dinozav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6632"/>
            <a:ext cx="3357586" cy="2000251"/>
          </a:xfrm>
          <a:prstGeom prst="rect">
            <a:avLst/>
          </a:prstGeom>
        </p:spPr>
      </p:pic>
      <p:pic>
        <p:nvPicPr>
          <p:cNvPr id="6" name="Рисунок 5" descr="0016-015-Mezozojskaja-e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221088"/>
            <a:ext cx="3214710" cy="2462060"/>
          </a:xfrm>
          <a:prstGeom prst="rect">
            <a:avLst/>
          </a:prstGeom>
        </p:spPr>
      </p:pic>
      <p:pic>
        <p:nvPicPr>
          <p:cNvPr id="5" name="Рисунок 4" descr="67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988840"/>
            <a:ext cx="2736304" cy="24482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7032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Тріасовий період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8878" y="1124744"/>
            <a:ext cx="5643602" cy="28803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Клімат переважно посушливий,континентальний,представлений континентом </a:t>
            </a:r>
            <a:r>
              <a:rPr lang="uk-UA" dirty="0" err="1" smtClean="0"/>
              <a:t>Пангеєю</a:t>
            </a:r>
            <a:r>
              <a:rPr lang="uk-UA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Панували голонасінні,хвощі, папороті та плазуни(архозаври), які мали адаптації до несприятливих умов, нестачі води.</a:t>
            </a:r>
          </a:p>
          <a:p>
            <a:pPr marL="457200" indent="-457200">
              <a:buNone/>
            </a:pPr>
            <a:endParaRPr lang="uk-UA" dirty="0"/>
          </a:p>
        </p:txBody>
      </p:sp>
      <p:pic>
        <p:nvPicPr>
          <p:cNvPr id="4" name="Рисунок 3" descr="300px-Blakey_220m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2743200" cy="2143140"/>
          </a:xfrm>
          <a:prstGeom prst="rect">
            <a:avLst/>
          </a:prstGeom>
        </p:spPr>
      </p:pic>
      <p:pic>
        <p:nvPicPr>
          <p:cNvPr id="5" name="Рисунок 4" descr="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05064"/>
            <a:ext cx="4047017" cy="267455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357562"/>
            <a:ext cx="2214578" cy="316841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116632"/>
            <a:ext cx="4896544" cy="6552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 Поява плазунів була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smtClean="0"/>
              <a:t>язана з рядом ароморфозів: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 smtClean="0"/>
              <a:t>Внутрішнє запліднення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 smtClean="0"/>
              <a:t>Щільні оболонки і запас поживних речовин в яйцеклітині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 smtClean="0"/>
              <a:t>Рогові покриви тіла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3200" dirty="0" smtClean="0"/>
              <a:t>Досконаліша дихальна і кровоносна системами</a:t>
            </a:r>
            <a:endParaRPr lang="uk-UA" sz="3200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14290"/>
            <a:ext cx="3386457" cy="2143327"/>
          </a:xfrm>
          <a:prstGeom prst="rect">
            <a:avLst/>
          </a:prstGeom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1154" y="3717032"/>
            <a:ext cx="3803273" cy="28560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467600" cy="4873752"/>
          </a:xfrm>
        </p:spPr>
        <p:txBody>
          <a:bodyPr/>
          <a:lstStyle/>
          <a:p>
            <a:r>
              <a:rPr lang="uk-UA" dirty="0" smtClean="0"/>
              <a:t>У середині тріасу з'явилися костисті риби. </a:t>
            </a:r>
            <a:endParaRPr lang="uk-UA" dirty="0"/>
          </a:p>
        </p:txBody>
      </p:sp>
      <p:pic>
        <p:nvPicPr>
          <p:cNvPr id="4" name="Рисунок 3" descr="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214842" cy="3161132"/>
          </a:xfrm>
          <a:prstGeom prst="rect">
            <a:avLst/>
          </a:prstGeom>
        </p:spPr>
      </p:pic>
      <p:pic>
        <p:nvPicPr>
          <p:cNvPr id="5" name="Рисунок 4" descr="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5688" y="3789040"/>
            <a:ext cx="5238760" cy="29598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929322" cy="3286124"/>
          </a:xfrm>
          <a:prstGeom prst="rect">
            <a:avLst/>
          </a:prstGeom>
        </p:spPr>
      </p:pic>
      <p:pic>
        <p:nvPicPr>
          <p:cNvPr id="7" name="Рисунок 6" descr="1251103923_dinozav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000108"/>
            <a:ext cx="3143240" cy="4286256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5905516" cy="35329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03282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Юрський період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5149236" cy="5429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Клімат вологіший і тепліший, що сприяло розвитку пишної рослинності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Поява гігантських плазунів (завдяки потужній кормовій базі)</a:t>
            </a:r>
            <a:endParaRPr lang="uk-UA" dirty="0"/>
          </a:p>
        </p:txBody>
      </p:sp>
      <p:pic>
        <p:nvPicPr>
          <p:cNvPr id="4" name="Рисунок 3" descr="300px-Blakey_150m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071546"/>
            <a:ext cx="2743200" cy="1928826"/>
          </a:xfrm>
          <a:prstGeom prst="rect">
            <a:avLst/>
          </a:prstGeom>
        </p:spPr>
      </p:pic>
      <p:pic>
        <p:nvPicPr>
          <p:cNvPr id="5" name="Рисунок 4" descr="1242789111_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789040"/>
            <a:ext cx="5439508" cy="28648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289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Розвиток органічного світу в мезозойську еру</vt:lpstr>
      <vt:lpstr>Слайд 2</vt:lpstr>
      <vt:lpstr>Слайд 3</vt:lpstr>
      <vt:lpstr>Слайд 4</vt:lpstr>
      <vt:lpstr>Тріасовий період</vt:lpstr>
      <vt:lpstr>Слайд 6</vt:lpstr>
      <vt:lpstr>Слайд 7</vt:lpstr>
      <vt:lpstr>Слайд 8</vt:lpstr>
      <vt:lpstr>Юрський період</vt:lpstr>
      <vt:lpstr>Слайд 10</vt:lpstr>
      <vt:lpstr>Слайд 11</vt:lpstr>
      <vt:lpstr>Слайд 12</vt:lpstr>
      <vt:lpstr>Крейдяний період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органічного світу в мезозойську еру</dc:title>
  <dc:creator>Катеринка</dc:creator>
  <cp:lastModifiedBy>Admin</cp:lastModifiedBy>
  <cp:revision>26</cp:revision>
  <dcterms:created xsi:type="dcterms:W3CDTF">2014-04-07T19:27:22Z</dcterms:created>
  <dcterms:modified xsi:type="dcterms:W3CDTF">2015-04-26T15:19:18Z</dcterms:modified>
</cp:coreProperties>
</file>