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57" r:id="rId3"/>
    <p:sldId id="260" r:id="rId4"/>
    <p:sldId id="261" r:id="rId5"/>
    <p:sldId id="262" r:id="rId6"/>
    <p:sldId id="265" r:id="rId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7" autoAdjust="0"/>
    <p:restoredTop sz="86328" autoAdjust="0"/>
  </p:normalViewPr>
  <p:slideViewPr>
    <p:cSldViewPr snapToGrid="0" snapToObjects="1">
      <p:cViewPr>
        <p:scale>
          <a:sx n="90" d="100"/>
          <a:sy n="90" d="100"/>
        </p:scale>
        <p:origin x="-672" y="-16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85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86A9-A4D9-E841-86BF-EFEAEDB0B50A}" type="datetimeFigureOut">
              <a:rPr lang="ru-RU" smtClean="0"/>
              <a:t>06.03.14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C463-FD82-804F-88F1-5A8DD1BBC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38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928899" y="-1630346"/>
            <a:ext cx="6664606" cy="3285577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368192"/>
            <a:ext cx="3126510" cy="2022063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100" y="1667970"/>
            <a:ext cx="2679455" cy="4121698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34845" y="1670706"/>
            <a:ext cx="7365021" cy="5878038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386269" y="2144899"/>
            <a:ext cx="5985159" cy="1338419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7" y="4189360"/>
            <a:ext cx="4655297" cy="940412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1927738"/>
            <a:ext cx="1524000" cy="304271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06.03.14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4" y="1273858"/>
            <a:ext cx="2465987" cy="30427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968385"/>
            <a:ext cx="2133600" cy="350866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947251" y="-605909"/>
            <a:ext cx="8332816" cy="4911983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4241349"/>
            <a:ext cx="8528044" cy="2426220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199586"/>
            <a:ext cx="1011244" cy="2495292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2" y="-268197"/>
            <a:ext cx="1976541" cy="33940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4" y="3967025"/>
            <a:ext cx="5004753" cy="108295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5" y="820485"/>
            <a:ext cx="6581279" cy="30039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5198752"/>
            <a:ext cx="1524000" cy="304271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5078996"/>
            <a:ext cx="3124200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2" y="2705781"/>
            <a:ext cx="907445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521720"/>
            <a:ext cx="7440156" cy="6122606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7" y="5228554"/>
            <a:ext cx="4396677" cy="972893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6" y="4549771"/>
            <a:ext cx="1710569" cy="1282241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08942"/>
            <a:ext cx="3065776" cy="4843226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426178"/>
            <a:ext cx="1435608" cy="40157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4" y="896395"/>
            <a:ext cx="5398955" cy="42402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490728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5156870"/>
            <a:ext cx="2380306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70154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561362">
            <a:off x="-3025597" y="-1074276"/>
            <a:ext cx="6733004" cy="2854713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3" y="5491832"/>
            <a:ext cx="1981025" cy="446336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211814" y="2293689"/>
            <a:ext cx="4220794" cy="16956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234" y="155215"/>
            <a:ext cx="5456265" cy="5272011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506929"/>
            <a:ext cx="1789355" cy="304271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06.03.14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2" y="250665"/>
            <a:ext cx="2287319" cy="304271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848071"/>
            <a:ext cx="7411427" cy="2865148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014851"/>
            <a:ext cx="6998365" cy="423340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9" y="3146511"/>
            <a:ext cx="3102275" cy="2953361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81" y="-86927"/>
            <a:ext cx="2350627" cy="318405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8" y="2434858"/>
            <a:ext cx="5690855" cy="130890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3745168"/>
            <a:ext cx="5271544" cy="1250156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134488"/>
            <a:ext cx="1524000" cy="304271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7" y="2642330"/>
            <a:ext cx="1926305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5" y="2217631"/>
            <a:ext cx="683979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4" y="-521657"/>
            <a:ext cx="7439907" cy="61204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9" y="5229580"/>
            <a:ext cx="4387395" cy="970840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4551958"/>
            <a:ext cx="1709024" cy="128000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6" y="-408789"/>
            <a:ext cx="3064333" cy="4843227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573585" y="1739508"/>
            <a:ext cx="4016918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112552"/>
            <a:ext cx="2578608" cy="40331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515004"/>
            <a:ext cx="2580010" cy="4030980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4906177"/>
            <a:ext cx="1241980" cy="304271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4578646"/>
            <a:ext cx="3124200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6" y="4702592"/>
            <a:ext cx="1241693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4" y="-521657"/>
            <a:ext cx="7439907" cy="61204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9" y="5229580"/>
            <a:ext cx="4387395" cy="970840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4551958"/>
            <a:ext cx="1709024" cy="1280002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6" y="-408789"/>
            <a:ext cx="3064333" cy="4843227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577078" y="1739646"/>
            <a:ext cx="4015740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172391"/>
            <a:ext cx="2213148" cy="6332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1856579"/>
            <a:ext cx="2578608" cy="32822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11" y="572920"/>
            <a:ext cx="2214753" cy="62753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246568"/>
            <a:ext cx="2578608" cy="32965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490728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4579620"/>
            <a:ext cx="3124200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70154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708833"/>
            <a:ext cx="3615441" cy="5126437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426258"/>
            <a:ext cx="3735394" cy="1156484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3" y="5491832"/>
            <a:ext cx="1981025" cy="446336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3" y="-461361"/>
            <a:ext cx="6782931" cy="6522117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208788" y="2297430"/>
            <a:ext cx="4221480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510540"/>
            <a:ext cx="1792224" cy="304271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3" y="5084195"/>
            <a:ext cx="3052113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251460"/>
            <a:ext cx="2286000" cy="304271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015128"/>
            <a:ext cx="8577953" cy="5286762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4339908"/>
            <a:ext cx="7470000" cy="2072261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5402772"/>
            <a:ext cx="1932834" cy="529692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6" y="76994"/>
            <a:ext cx="1878991" cy="5345194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4939263"/>
            <a:ext cx="1524000" cy="304271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4989413"/>
            <a:ext cx="3124200" cy="245969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4641759"/>
            <a:ext cx="716206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520449"/>
            <a:ext cx="7286946" cy="5034449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8" y="4481795"/>
            <a:ext cx="7443151" cy="2063692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6" y="4549943"/>
            <a:ext cx="1709023" cy="1281919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2" y="-408196"/>
            <a:ext cx="3059119" cy="4841174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577078" y="1739646"/>
            <a:ext cx="4015740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831612"/>
            <a:ext cx="5343100" cy="3240183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4" y="4287158"/>
            <a:ext cx="3930375" cy="823442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490728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8" y="5082587"/>
            <a:ext cx="3063047" cy="304271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4701540"/>
            <a:ext cx="1243584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816460"/>
            <a:ext cx="6672870" cy="5684668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4974768"/>
            <a:ext cx="5300494" cy="1246629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4" y="-202191"/>
            <a:ext cx="2434235" cy="1153019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068417"/>
            <a:ext cx="3842742" cy="5148709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997973" y="2121019"/>
            <a:ext cx="4196986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513109"/>
            <a:ext cx="4323504" cy="2745349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91" y="3467605"/>
            <a:ext cx="4310915" cy="100295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476047"/>
            <a:ext cx="1524000" cy="304271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06.03.14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4" y="4302110"/>
            <a:ext cx="2977453" cy="304271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2" y="325879"/>
            <a:ext cx="1963187" cy="304271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230072" y="2185873"/>
            <a:ext cx="4433831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825501"/>
            <a:ext cx="5027024" cy="3986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5080001"/>
            <a:ext cx="1524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06.03.14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5080001"/>
            <a:ext cx="31242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44374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 rot="-900000">
            <a:off x="428602" y="2046122"/>
            <a:ext cx="5985159" cy="1338419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Гельсінська</a:t>
            </a:r>
            <a:r>
              <a:rPr lang="ru-RU" dirty="0" smtClean="0"/>
              <a:t> </a:t>
            </a:r>
            <a:r>
              <a:rPr lang="ru-RU" dirty="0" err="1" smtClean="0"/>
              <a:t>група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-900000">
            <a:off x="2031812" y="3328583"/>
            <a:ext cx="4655297" cy="940412"/>
          </a:xfrm>
        </p:spPr>
        <p:txBody>
          <a:bodyPr/>
          <a:lstStyle/>
          <a:p>
            <a:r>
              <a:rPr lang="ru-RU" dirty="0" err="1" smtClean="0"/>
              <a:t>Підготувала</a:t>
            </a:r>
            <a:r>
              <a:rPr lang="ru-RU" dirty="0" smtClean="0"/>
              <a:t> Стебко </a:t>
            </a:r>
            <a:r>
              <a:rPr lang="ru-RU" dirty="0" err="1" smtClean="0"/>
              <a:t>Марія</a:t>
            </a:r>
            <a:r>
              <a:rPr lang="ru-RU" dirty="0" smtClean="0"/>
              <a:t>, 11-Ф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9059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orient="vert" idx="1"/>
          </p:nvPr>
        </p:nvSpPr>
        <p:spPr>
          <a:xfrm rot="16200000">
            <a:off x="-409267" y="636062"/>
            <a:ext cx="5398955" cy="424022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виконанню</a:t>
            </a:r>
            <a:r>
              <a:rPr lang="ru-RU" dirty="0"/>
              <a:t> </a:t>
            </a:r>
            <a:r>
              <a:rPr lang="ru-RU" dirty="0" err="1"/>
              <a:t>Гельсінських</a:t>
            </a:r>
            <a:r>
              <a:rPr lang="ru-RU" dirty="0"/>
              <a:t> </a:t>
            </a:r>
            <a:r>
              <a:rPr lang="ru-RU" dirty="0" err="1"/>
              <a:t>угод</a:t>
            </a:r>
            <a:r>
              <a:rPr lang="ru-RU" dirty="0"/>
              <a:t>, </a:t>
            </a:r>
            <a:r>
              <a:rPr lang="ru-RU" dirty="0" err="1"/>
              <a:t>відома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як 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Гельсінська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 (УГГ),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діячів</a:t>
            </a:r>
            <a:r>
              <a:rPr lang="ru-RU" dirty="0"/>
              <a:t>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err="1"/>
              <a:t>правозахисного</a:t>
            </a:r>
            <a:r>
              <a:rPr lang="ru-RU" dirty="0"/>
              <a:t> </a:t>
            </a:r>
            <a:r>
              <a:rPr lang="ru-RU" dirty="0" err="1"/>
              <a:t>руху</a:t>
            </a:r>
            <a:r>
              <a:rPr lang="ru-RU" dirty="0"/>
              <a:t>, </a:t>
            </a:r>
            <a:r>
              <a:rPr lang="ru-RU" dirty="0" err="1"/>
              <a:t>утворене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 9 листопада 1976.</a:t>
            </a:r>
          </a:p>
          <a:p>
            <a:pPr marL="0" indent="0">
              <a:buNone/>
            </a:pPr>
            <a:r>
              <a:rPr lang="ru-RU" dirty="0" smtClean="0"/>
              <a:t>Членами</a:t>
            </a:r>
            <a:r>
              <a:rPr lang="ru-RU" dirty="0"/>
              <a:t>-</a:t>
            </a:r>
            <a:r>
              <a:rPr lang="ru-RU" dirty="0" err="1"/>
              <a:t>засновниками</a:t>
            </a:r>
            <a:r>
              <a:rPr lang="ru-RU" dirty="0"/>
              <a:t> УГГ </a:t>
            </a:r>
            <a:r>
              <a:rPr lang="ru-RU" dirty="0" err="1"/>
              <a:t>були</a:t>
            </a:r>
            <a:r>
              <a:rPr lang="ru-RU" dirty="0"/>
              <a:t>:</a:t>
            </a:r>
          </a:p>
          <a:p>
            <a:pPr>
              <a:buFont typeface="Wingdings" charset="2"/>
              <a:buChar char=""/>
            </a:pPr>
            <a:r>
              <a:rPr lang="ru-RU" dirty="0"/>
              <a:t>Руденко Микола Данилович (керівник </a:t>
            </a:r>
            <a:r>
              <a:rPr lang="ru-RU" dirty="0" smtClean="0"/>
              <a:t>групи),</a:t>
            </a:r>
            <a:endParaRPr lang="ru-RU" dirty="0"/>
          </a:p>
          <a:p>
            <a:pPr>
              <a:buFont typeface="Wingdings" charset="2"/>
              <a:buChar char=""/>
            </a:pPr>
            <a:r>
              <a:rPr lang="ru-RU" dirty="0" smtClean="0"/>
              <a:t>Бердник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smtClean="0"/>
              <a:t>Павлович</a:t>
            </a:r>
          </a:p>
          <a:p>
            <a:pPr>
              <a:buFont typeface="Wingdings" charset="2"/>
              <a:buChar char=""/>
            </a:pPr>
            <a:r>
              <a:rPr lang="ru-RU" dirty="0" smtClean="0"/>
              <a:t>Григоренко </a:t>
            </a:r>
            <a:r>
              <a:rPr lang="ru-RU" dirty="0"/>
              <a:t>Петро </a:t>
            </a:r>
            <a:r>
              <a:rPr lang="ru-RU" dirty="0" smtClean="0"/>
              <a:t>Григорович</a:t>
            </a:r>
            <a:endParaRPr lang="ru-RU" dirty="0"/>
          </a:p>
          <a:p>
            <a:pPr>
              <a:buFont typeface="Wingdings" charset="2"/>
              <a:buChar char=""/>
            </a:pPr>
            <a:r>
              <a:rPr lang="ru-RU" dirty="0" err="1" smtClean="0"/>
              <a:t>Кандиба</a:t>
            </a:r>
            <a:r>
              <a:rPr lang="ru-RU" dirty="0" smtClean="0"/>
              <a:t> </a:t>
            </a:r>
            <a:r>
              <a:rPr lang="ru-RU" dirty="0" err="1"/>
              <a:t>Іван</a:t>
            </a:r>
            <a:r>
              <a:rPr lang="ru-RU" dirty="0"/>
              <a:t> </a:t>
            </a:r>
            <a:r>
              <a:rPr lang="ru-RU" dirty="0" err="1" smtClean="0"/>
              <a:t>Олексійович</a:t>
            </a:r>
            <a:endParaRPr lang="ru-RU" dirty="0" smtClean="0"/>
          </a:p>
          <a:p>
            <a:pPr>
              <a:buFont typeface="Wingdings" charset="2"/>
              <a:buChar char=""/>
            </a:pPr>
            <a:r>
              <a:rPr lang="ru-RU" dirty="0" err="1" smtClean="0"/>
              <a:t>Лук'яненко</a:t>
            </a:r>
            <a:r>
              <a:rPr lang="ru-RU" dirty="0" smtClean="0"/>
              <a:t> </a:t>
            </a:r>
            <a:r>
              <a:rPr lang="ru-RU" dirty="0"/>
              <a:t>Левко </a:t>
            </a:r>
            <a:r>
              <a:rPr lang="ru-RU" dirty="0" smtClean="0"/>
              <a:t>Григорович</a:t>
            </a:r>
          </a:p>
          <a:p>
            <a:pPr>
              <a:buFont typeface="Wingdings" charset="2"/>
              <a:buChar char=""/>
            </a:pPr>
            <a:r>
              <a:rPr lang="ru-RU" dirty="0" smtClean="0"/>
              <a:t>Мешко </a:t>
            </a:r>
            <a:r>
              <a:rPr lang="ru-RU" dirty="0"/>
              <a:t>Оксана </a:t>
            </a:r>
            <a:r>
              <a:rPr lang="ru-RU" dirty="0" err="1" smtClean="0"/>
              <a:t>Яківна</a:t>
            </a:r>
            <a:endParaRPr lang="ru-RU" dirty="0"/>
          </a:p>
          <a:p>
            <a:pPr>
              <a:buFont typeface="Wingdings" charset="2"/>
              <a:buChar char=""/>
            </a:pPr>
            <a:r>
              <a:rPr lang="ru-RU" dirty="0" smtClean="0"/>
              <a:t>Матусевич </a:t>
            </a:r>
            <a:r>
              <a:rPr lang="ru-RU" dirty="0" err="1"/>
              <a:t>Микола</a:t>
            </a:r>
            <a:r>
              <a:rPr lang="ru-RU" dirty="0"/>
              <a:t> </a:t>
            </a:r>
            <a:r>
              <a:rPr lang="ru-RU" dirty="0" err="1" smtClean="0"/>
              <a:t>Іванович</a:t>
            </a:r>
            <a:endParaRPr lang="ru-RU" dirty="0" smtClean="0"/>
          </a:p>
          <a:p>
            <a:pPr>
              <a:buFont typeface="Wingdings" charset="2"/>
              <a:buChar char=""/>
            </a:pPr>
            <a:r>
              <a:rPr lang="ru-RU" dirty="0" err="1" smtClean="0"/>
              <a:t>Маринович</a:t>
            </a:r>
            <a:r>
              <a:rPr lang="ru-RU" dirty="0" smtClean="0"/>
              <a:t> </a:t>
            </a:r>
            <a:r>
              <a:rPr lang="ru-RU" dirty="0"/>
              <a:t>Мирослав </a:t>
            </a:r>
            <a:r>
              <a:rPr lang="ru-RU" dirty="0" err="1" smtClean="0"/>
              <a:t>Франкович</a:t>
            </a:r>
            <a:endParaRPr lang="ru-RU" dirty="0" smtClean="0"/>
          </a:p>
          <a:p>
            <a:pPr>
              <a:buFont typeface="Wingdings" charset="2"/>
              <a:buChar char=""/>
            </a:pPr>
            <a:r>
              <a:rPr lang="ru-RU" dirty="0" err="1" smtClean="0"/>
              <a:t>Строката</a:t>
            </a:r>
            <a:r>
              <a:rPr lang="ru-RU" dirty="0" smtClean="0"/>
              <a:t> </a:t>
            </a:r>
            <a:r>
              <a:rPr lang="ru-RU" dirty="0" err="1"/>
              <a:t>Ніна</a:t>
            </a:r>
            <a:r>
              <a:rPr lang="ru-RU" dirty="0"/>
              <a:t> </a:t>
            </a:r>
            <a:r>
              <a:rPr lang="ru-RU" dirty="0" err="1" smtClean="0"/>
              <a:t>Антонівна</a:t>
            </a:r>
            <a:endParaRPr lang="ru-RU" dirty="0" smtClean="0"/>
          </a:p>
          <a:p>
            <a:pPr>
              <a:buFont typeface="Wingdings" charset="2"/>
              <a:buChar char=""/>
            </a:pPr>
            <a:r>
              <a:rPr lang="ru-RU" dirty="0" smtClean="0"/>
              <a:t>Тихий </a:t>
            </a:r>
            <a:r>
              <a:rPr lang="ru-RU" dirty="0"/>
              <a:t>Олексій </a:t>
            </a:r>
            <a:r>
              <a:rPr lang="ru-RU" dirty="0" err="1" smtClean="0"/>
              <a:t>Іванович</a:t>
            </a:r>
            <a:endParaRPr lang="ru-RU" dirty="0" smtClean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2754363"/>
            <a:ext cx="4123709" cy="2932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778" y="127249"/>
            <a:ext cx="4148667" cy="270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34055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380478">
            <a:off x="-909438" y="678711"/>
            <a:ext cx="4220794" cy="169563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Мета та </a:t>
            </a:r>
            <a:r>
              <a:rPr lang="ru-RU" b="1" dirty="0" err="1"/>
              <a:t>завдання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6395" y="-253496"/>
            <a:ext cx="5456265" cy="3222146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300" dirty="0" err="1"/>
              <a:t>Після</a:t>
            </a:r>
            <a:r>
              <a:rPr lang="ru-RU" sz="1300" dirty="0"/>
              <a:t> </a:t>
            </a:r>
            <a:r>
              <a:rPr lang="ru-RU" sz="1300" dirty="0" err="1"/>
              <a:t>підписання</a:t>
            </a:r>
            <a:r>
              <a:rPr lang="ru-RU" sz="1300" dirty="0"/>
              <a:t> </a:t>
            </a:r>
            <a:r>
              <a:rPr lang="ru-RU" sz="1300" dirty="0" err="1"/>
              <a:t>Радянським</a:t>
            </a:r>
            <a:r>
              <a:rPr lang="ru-RU" sz="1300" dirty="0"/>
              <a:t> Союзом у </a:t>
            </a:r>
            <a:r>
              <a:rPr lang="ru-RU" sz="1300" dirty="0" err="1"/>
              <a:t>серпні</a:t>
            </a:r>
            <a:r>
              <a:rPr lang="ru-RU" sz="1300" dirty="0"/>
              <a:t> 1975 р. </a:t>
            </a:r>
            <a:r>
              <a:rPr lang="ru-RU" sz="1300" dirty="0" err="1"/>
              <a:t>заключного</a:t>
            </a:r>
            <a:r>
              <a:rPr lang="ru-RU" sz="1300" dirty="0"/>
              <a:t> документа в </a:t>
            </a:r>
            <a:r>
              <a:rPr lang="ru-RU" sz="1300" dirty="0" err="1"/>
              <a:t>Гельсінкі</a:t>
            </a:r>
            <a:r>
              <a:rPr lang="ru-RU" sz="1300" dirty="0"/>
              <a:t> (</a:t>
            </a:r>
            <a:r>
              <a:rPr lang="ru-RU" sz="1300" dirty="0" err="1"/>
              <a:t>офіційна</a:t>
            </a:r>
            <a:r>
              <a:rPr lang="ru-RU" sz="1300" dirty="0"/>
              <a:t> </a:t>
            </a:r>
            <a:r>
              <a:rPr lang="ru-RU" sz="1300" dirty="0" err="1"/>
              <a:t>згода</a:t>
            </a:r>
            <a:r>
              <a:rPr lang="ru-RU" sz="1300" dirty="0"/>
              <a:t> </a:t>
            </a:r>
            <a:r>
              <a:rPr lang="ru-RU" sz="1300" dirty="0" err="1"/>
              <a:t>тоталітарної</a:t>
            </a:r>
            <a:r>
              <a:rPr lang="ru-RU" sz="1300" dirty="0"/>
              <a:t> </a:t>
            </a:r>
            <a:r>
              <a:rPr lang="ru-RU" sz="1300" dirty="0" err="1"/>
              <a:t>влади</a:t>
            </a:r>
            <a:r>
              <a:rPr lang="ru-RU" sz="1300" dirty="0"/>
              <a:t> </a:t>
            </a:r>
            <a:r>
              <a:rPr lang="ru-RU" sz="1300" dirty="0" err="1"/>
              <a:t>шанувати</a:t>
            </a:r>
            <a:r>
              <a:rPr lang="ru-RU" sz="1300" dirty="0"/>
              <a:t> </a:t>
            </a:r>
            <a:r>
              <a:rPr lang="ru-RU" sz="1300" dirty="0" err="1"/>
              <a:t>громадянські</a:t>
            </a:r>
            <a:r>
              <a:rPr lang="ru-RU" sz="1300" dirty="0"/>
              <a:t> права </a:t>
            </a:r>
            <a:r>
              <a:rPr lang="ru-RU" sz="1300" dirty="0" err="1"/>
              <a:t>своїх</a:t>
            </a:r>
            <a:r>
              <a:rPr lang="ru-RU" sz="1300" dirty="0"/>
              <a:t> </a:t>
            </a:r>
            <a:r>
              <a:rPr lang="ru-RU" sz="1300" dirty="0" err="1"/>
              <a:t>підданих</a:t>
            </a:r>
            <a:r>
              <a:rPr lang="ru-RU" sz="1300" dirty="0"/>
              <a:t>) у </a:t>
            </a:r>
            <a:r>
              <a:rPr lang="ru-RU" sz="1300" dirty="0" err="1"/>
              <a:t>країні</a:t>
            </a:r>
            <a:r>
              <a:rPr lang="ru-RU" sz="1300" dirty="0"/>
              <a:t> активно </a:t>
            </a:r>
            <a:r>
              <a:rPr lang="ru-RU" sz="1300" dirty="0" err="1"/>
              <a:t>поширюється</a:t>
            </a:r>
            <a:r>
              <a:rPr lang="ru-RU" sz="1300" dirty="0"/>
              <a:t> </a:t>
            </a:r>
            <a:r>
              <a:rPr lang="ru-RU" sz="1300" dirty="0" err="1"/>
              <a:t>дисидентський</a:t>
            </a:r>
            <a:r>
              <a:rPr lang="ru-RU" sz="1300" dirty="0"/>
              <a:t> </a:t>
            </a:r>
            <a:r>
              <a:rPr lang="ru-RU" sz="1300" dirty="0" err="1"/>
              <a:t>рух</a:t>
            </a:r>
            <a:r>
              <a:rPr lang="ru-RU" sz="1300" dirty="0"/>
              <a:t>. </a:t>
            </a:r>
            <a:r>
              <a:rPr lang="ru-RU" sz="1300" dirty="0" err="1"/>
              <a:t>Повіривши</a:t>
            </a:r>
            <a:r>
              <a:rPr lang="ru-RU" sz="1300" dirty="0"/>
              <a:t> в </a:t>
            </a:r>
            <a:r>
              <a:rPr lang="ru-RU" sz="1300" dirty="0" err="1"/>
              <a:t>лібералізацію</a:t>
            </a:r>
            <a:r>
              <a:rPr lang="ru-RU" sz="1300" dirty="0"/>
              <a:t> </a:t>
            </a:r>
            <a:r>
              <a:rPr lang="ru-RU" sz="1300" dirty="0" err="1"/>
              <a:t>радянського</a:t>
            </a:r>
            <a:r>
              <a:rPr lang="ru-RU" sz="1300" dirty="0"/>
              <a:t> ладу, </a:t>
            </a:r>
            <a:r>
              <a:rPr lang="ru-RU" sz="1300" dirty="0" err="1"/>
              <a:t>дисиденти</a:t>
            </a:r>
            <a:r>
              <a:rPr lang="ru-RU" sz="1300" dirty="0"/>
              <a:t> почали </a:t>
            </a:r>
            <a:r>
              <a:rPr lang="ru-RU" sz="1300" dirty="0" err="1"/>
              <a:t>організовувати</a:t>
            </a:r>
            <a:r>
              <a:rPr lang="ru-RU" sz="1300" dirty="0"/>
              <a:t> </a:t>
            </a:r>
            <a:r>
              <a:rPr lang="ru-RU" sz="1300" dirty="0" err="1"/>
              <a:t>легальні</a:t>
            </a:r>
            <a:r>
              <a:rPr lang="ru-RU" sz="1300" dirty="0"/>
              <a:t> </a:t>
            </a:r>
            <a:r>
              <a:rPr lang="ru-RU" sz="1300" dirty="0" err="1"/>
              <a:t>групи</a:t>
            </a:r>
            <a:r>
              <a:rPr lang="ru-RU" sz="1300" dirty="0"/>
              <a:t> й </a:t>
            </a:r>
            <a:r>
              <a:rPr lang="ru-RU" sz="1300" dirty="0" err="1"/>
              <a:t>об'єднання</a:t>
            </a:r>
            <a:r>
              <a:rPr lang="ru-RU" sz="1300" dirty="0"/>
              <a:t>, </a:t>
            </a:r>
            <a:r>
              <a:rPr lang="ru-RU" sz="1300" dirty="0" err="1"/>
              <a:t>які</a:t>
            </a:r>
            <a:r>
              <a:rPr lang="ru-RU" sz="1300" dirty="0"/>
              <a:t> (на </a:t>
            </a:r>
            <a:r>
              <a:rPr lang="ru-RU" sz="1300" dirty="0" err="1"/>
              <a:t>їх</a:t>
            </a:r>
            <a:r>
              <a:rPr lang="ru-RU" sz="1300" dirty="0"/>
              <a:t> думку) </a:t>
            </a:r>
            <a:r>
              <a:rPr lang="ru-RU" sz="1300" dirty="0" err="1"/>
              <a:t>мали</a:t>
            </a:r>
            <a:r>
              <a:rPr lang="ru-RU" sz="1300" dirty="0"/>
              <a:t> </a:t>
            </a:r>
            <a:r>
              <a:rPr lang="ru-RU" sz="1300" dirty="0" err="1"/>
              <a:t>наглядати</a:t>
            </a:r>
            <a:r>
              <a:rPr lang="ru-RU" sz="1300" dirty="0"/>
              <a:t> за </a:t>
            </a:r>
            <a:r>
              <a:rPr lang="ru-RU" sz="1300" dirty="0" err="1"/>
              <a:t>дотриманням</a:t>
            </a:r>
            <a:r>
              <a:rPr lang="ru-RU" sz="1300" dirty="0"/>
              <a:t> прав </a:t>
            </a:r>
            <a:r>
              <a:rPr lang="ru-RU" sz="1300" dirty="0" err="1"/>
              <a:t>людини</a:t>
            </a:r>
            <a:r>
              <a:rPr lang="ru-RU" sz="1300" dirty="0"/>
              <a:t> в СРСР. Перший </a:t>
            </a:r>
            <a:r>
              <a:rPr lang="ru-RU" sz="1300" dirty="0" err="1"/>
              <a:t>Гельсінський</a:t>
            </a:r>
            <a:r>
              <a:rPr lang="ru-RU" sz="1300" dirty="0"/>
              <a:t> </a:t>
            </a:r>
            <a:r>
              <a:rPr lang="ru-RU" sz="1300" dirty="0" err="1"/>
              <a:t>комітет</a:t>
            </a:r>
            <a:r>
              <a:rPr lang="ru-RU" sz="1300" dirty="0"/>
              <a:t> </a:t>
            </a:r>
            <a:r>
              <a:rPr lang="ru-RU" sz="1300" dirty="0" err="1"/>
              <a:t>було</a:t>
            </a:r>
            <a:r>
              <a:rPr lang="ru-RU" sz="1300" dirty="0"/>
              <a:t> засновано у </a:t>
            </a:r>
            <a:r>
              <a:rPr lang="ru-RU" sz="1300" dirty="0" err="1"/>
              <a:t>Москві</a:t>
            </a:r>
            <a:r>
              <a:rPr lang="ru-RU" sz="1300" dirty="0"/>
              <a:t> в </a:t>
            </a:r>
            <a:r>
              <a:rPr lang="ru-RU" sz="1300" dirty="0" err="1"/>
              <a:t>травні</a:t>
            </a:r>
            <a:r>
              <a:rPr lang="ru-RU" sz="1300" dirty="0"/>
              <a:t> 1976 р. </a:t>
            </a:r>
            <a:r>
              <a:rPr lang="ru-RU" sz="1300" dirty="0" err="1"/>
              <a:t>Незабаром</a:t>
            </a:r>
            <a:r>
              <a:rPr lang="ru-RU" sz="1300" dirty="0"/>
              <a:t> </a:t>
            </a:r>
            <a:r>
              <a:rPr lang="ru-RU" sz="1300" dirty="0" err="1"/>
              <a:t>з'явилися</a:t>
            </a:r>
            <a:r>
              <a:rPr lang="ru-RU" sz="1300" dirty="0"/>
              <a:t> </a:t>
            </a:r>
            <a:r>
              <a:rPr lang="ru-RU" sz="1300" dirty="0" err="1"/>
              <a:t>аналогічні</a:t>
            </a:r>
            <a:r>
              <a:rPr lang="ru-RU" sz="1300" dirty="0"/>
              <a:t> </a:t>
            </a:r>
            <a:r>
              <a:rPr lang="ru-RU" sz="1300" dirty="0" err="1"/>
              <a:t>організації</a:t>
            </a:r>
            <a:r>
              <a:rPr lang="ru-RU" sz="1300" dirty="0"/>
              <a:t> в </a:t>
            </a:r>
            <a:r>
              <a:rPr lang="ru-RU" sz="1300" dirty="0" err="1"/>
              <a:t>Литві</a:t>
            </a:r>
            <a:r>
              <a:rPr lang="ru-RU" sz="1300" dirty="0"/>
              <a:t>, </a:t>
            </a:r>
            <a:r>
              <a:rPr lang="ru-RU" sz="1300" dirty="0" err="1"/>
              <a:t>Грузії</a:t>
            </a:r>
            <a:r>
              <a:rPr lang="ru-RU" sz="1300" dirty="0"/>
              <a:t>, </a:t>
            </a:r>
            <a:r>
              <a:rPr lang="ru-RU" sz="1300" dirty="0" err="1"/>
              <a:t>Вірменії</a:t>
            </a:r>
            <a:r>
              <a:rPr lang="ru-RU" sz="1300" dirty="0"/>
              <a:t>. </a:t>
            </a:r>
            <a:r>
              <a:rPr lang="ru-RU" sz="1300" dirty="0" err="1"/>
              <a:t>Між</a:t>
            </a:r>
            <a:r>
              <a:rPr lang="ru-RU" sz="1300" dirty="0"/>
              <a:t> </a:t>
            </a:r>
            <a:r>
              <a:rPr lang="ru-RU" sz="1300" dirty="0" err="1"/>
              <a:t>різними</a:t>
            </a:r>
            <a:r>
              <a:rPr lang="ru-RU" sz="1300" dirty="0"/>
              <a:t> </a:t>
            </a:r>
            <a:r>
              <a:rPr lang="ru-RU" sz="1300" dirty="0" err="1"/>
              <a:t>дисидентськими</a:t>
            </a:r>
            <a:r>
              <a:rPr lang="ru-RU" sz="1300" dirty="0"/>
              <a:t> </a:t>
            </a:r>
            <a:r>
              <a:rPr lang="ru-RU" sz="1300" dirty="0" err="1"/>
              <a:t>групами</a:t>
            </a:r>
            <a:r>
              <a:rPr lang="ru-RU" sz="1300" dirty="0"/>
              <a:t> </a:t>
            </a:r>
            <a:r>
              <a:rPr lang="ru-RU" sz="1300" dirty="0" err="1"/>
              <a:t>встановилися</a:t>
            </a:r>
            <a:r>
              <a:rPr lang="ru-RU" sz="1300" dirty="0"/>
              <a:t> </a:t>
            </a:r>
            <a:r>
              <a:rPr lang="ru-RU" sz="1300" dirty="0" err="1"/>
              <a:t>тісні</a:t>
            </a:r>
            <a:r>
              <a:rPr lang="ru-RU" sz="1300" dirty="0"/>
              <a:t> </a:t>
            </a:r>
            <a:r>
              <a:rPr lang="ru-RU" sz="1300" dirty="0" err="1"/>
              <a:t>зв'язки</a:t>
            </a:r>
            <a:r>
              <a:rPr lang="ru-RU" sz="1300" dirty="0"/>
              <a:t>. У </a:t>
            </a:r>
            <a:r>
              <a:rPr lang="ru-RU" sz="1300" dirty="0" err="1"/>
              <a:t>липні</a:t>
            </a:r>
            <a:r>
              <a:rPr lang="ru-RU" sz="1300" dirty="0"/>
              <a:t> 1976 р. члени </a:t>
            </a:r>
            <a:r>
              <a:rPr lang="ru-RU" sz="1300" dirty="0" err="1"/>
              <a:t>московської</a:t>
            </a:r>
            <a:r>
              <a:rPr lang="ru-RU" sz="1300" dirty="0"/>
              <a:t> </a:t>
            </a:r>
            <a:r>
              <a:rPr lang="ru-RU" sz="1300" dirty="0" err="1"/>
              <a:t>групи</a:t>
            </a:r>
            <a:r>
              <a:rPr lang="ru-RU" sz="1300" dirty="0"/>
              <a:t> </a:t>
            </a:r>
            <a:r>
              <a:rPr lang="ru-RU" sz="1300" dirty="0" err="1"/>
              <a:t>Олександр</a:t>
            </a:r>
            <a:r>
              <a:rPr lang="ru-RU" sz="1300" dirty="0"/>
              <a:t> і Валентин </a:t>
            </a:r>
            <a:r>
              <a:rPr lang="ru-RU" sz="1300" dirty="0" err="1"/>
              <a:t>Гінзбурги</a:t>
            </a:r>
            <a:r>
              <a:rPr lang="ru-RU" sz="1300" dirty="0"/>
              <a:t> </a:t>
            </a:r>
            <a:r>
              <a:rPr lang="ru-RU" sz="1300" dirty="0" err="1"/>
              <a:t>приїхали</a:t>
            </a:r>
            <a:r>
              <a:rPr lang="ru-RU" sz="1300" dirty="0"/>
              <a:t> до Львова, </a:t>
            </a:r>
            <a:r>
              <a:rPr lang="ru-RU" sz="1300" dirty="0" err="1"/>
              <a:t>щоб</a:t>
            </a:r>
            <a:r>
              <a:rPr lang="ru-RU" sz="1300" dirty="0"/>
              <a:t> </a:t>
            </a:r>
            <a:r>
              <a:rPr lang="ru-RU" sz="1300" dirty="0" err="1"/>
              <a:t>відвідати</a:t>
            </a:r>
            <a:r>
              <a:rPr lang="ru-RU" sz="1300" dirty="0"/>
              <a:t> </a:t>
            </a:r>
            <a:r>
              <a:rPr lang="ru-RU" sz="1300" dirty="0" err="1"/>
              <a:t>сім'ю</a:t>
            </a:r>
            <a:r>
              <a:rPr lang="ru-RU" sz="1300" dirty="0"/>
              <a:t> </a:t>
            </a:r>
            <a:r>
              <a:rPr lang="ru-RU" sz="1300" dirty="0" err="1"/>
              <a:t>українського</a:t>
            </a:r>
            <a:r>
              <a:rPr lang="ru-RU" sz="1300" dirty="0"/>
              <a:t> </a:t>
            </a:r>
            <a:r>
              <a:rPr lang="ru-RU" sz="1300" dirty="0" err="1"/>
              <a:t>політв'язня</a:t>
            </a:r>
            <a:r>
              <a:rPr lang="ru-RU" sz="1300" dirty="0"/>
              <a:t> </a:t>
            </a:r>
            <a:r>
              <a:rPr lang="ru-RU" sz="1300" dirty="0" err="1"/>
              <a:t>Івана</a:t>
            </a:r>
            <a:r>
              <a:rPr lang="ru-RU" sz="1300" dirty="0"/>
              <a:t> Геля. </a:t>
            </a:r>
            <a:r>
              <a:rPr lang="ru-RU" sz="1300" dirty="0" err="1"/>
              <a:t>Під</a:t>
            </a:r>
            <a:r>
              <a:rPr lang="ru-RU" sz="1300" dirty="0"/>
              <a:t> час </a:t>
            </a:r>
            <a:r>
              <a:rPr lang="ru-RU" sz="1300" dirty="0" err="1"/>
              <a:t>перебування</a:t>
            </a:r>
            <a:r>
              <a:rPr lang="ru-RU" sz="1300" dirty="0"/>
              <a:t> в </a:t>
            </a:r>
            <a:r>
              <a:rPr lang="ru-RU" sz="1300" dirty="0" err="1"/>
              <a:t>Західній</a:t>
            </a:r>
            <a:r>
              <a:rPr lang="ru-RU" sz="1300" dirty="0"/>
              <a:t> </a:t>
            </a:r>
            <a:r>
              <a:rPr lang="ru-RU" sz="1300" dirty="0" err="1"/>
              <a:t>Україні</a:t>
            </a:r>
            <a:r>
              <a:rPr lang="ru-RU" sz="1300" dirty="0"/>
              <a:t> вони </a:t>
            </a:r>
            <a:r>
              <a:rPr lang="ru-RU" sz="1300" dirty="0" err="1"/>
              <a:t>обговорювали</a:t>
            </a:r>
            <a:r>
              <a:rPr lang="ru-RU" sz="1300" dirty="0"/>
              <a:t> з </a:t>
            </a:r>
            <a:r>
              <a:rPr lang="ru-RU" sz="1300" dirty="0" err="1"/>
              <a:t>українськими</a:t>
            </a:r>
            <a:r>
              <a:rPr lang="ru-RU" sz="1300" dirty="0"/>
              <a:t> </a:t>
            </a:r>
            <a:r>
              <a:rPr lang="ru-RU" sz="1300" dirty="0" err="1"/>
              <a:t>дисидентами</a:t>
            </a:r>
            <a:r>
              <a:rPr lang="ru-RU" sz="1300" dirty="0"/>
              <a:t> </a:t>
            </a:r>
            <a:r>
              <a:rPr lang="ru-RU" sz="1300" dirty="0" err="1"/>
              <a:t>можливість</a:t>
            </a:r>
            <a:r>
              <a:rPr lang="ru-RU" sz="1300" dirty="0"/>
              <a:t> </a:t>
            </a:r>
            <a:r>
              <a:rPr lang="ru-RU" sz="1300" dirty="0" err="1"/>
              <a:t>створення</a:t>
            </a:r>
            <a:r>
              <a:rPr lang="ru-RU" sz="1300" dirty="0"/>
              <a:t> </a:t>
            </a:r>
            <a:r>
              <a:rPr lang="ru-RU" sz="1300" dirty="0" err="1"/>
              <a:t>організації</a:t>
            </a:r>
            <a:r>
              <a:rPr lang="ru-RU" sz="1300" dirty="0"/>
              <a:t> для контролю за </a:t>
            </a:r>
            <a:r>
              <a:rPr lang="ru-RU" sz="1300" dirty="0" err="1"/>
              <a:t>дотриманням</a:t>
            </a:r>
            <a:r>
              <a:rPr lang="ru-RU" sz="1300" dirty="0"/>
              <a:t> прав </a:t>
            </a:r>
            <a:r>
              <a:rPr lang="ru-RU" sz="1300" dirty="0" err="1"/>
              <a:t>людини</a:t>
            </a:r>
            <a:r>
              <a:rPr lang="ru-RU" sz="1300" dirty="0"/>
              <a:t> в </a:t>
            </a:r>
            <a:r>
              <a:rPr lang="ru-RU" sz="1300" dirty="0" err="1"/>
              <a:t>Україні</a:t>
            </a:r>
            <a:r>
              <a:rPr lang="ru-RU" sz="1300" dirty="0"/>
              <a:t>. </a:t>
            </a:r>
            <a:endParaRPr lang="ru-RU" sz="1300" dirty="0" smtClean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t="8937" b="171"/>
          <a:stretch/>
        </p:blipFill>
        <p:spPr>
          <a:xfrm>
            <a:off x="1278389" y="2765778"/>
            <a:ext cx="6482721" cy="290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11394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856147" y="38100"/>
            <a:ext cx="5287853" cy="5580769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400" dirty="0"/>
              <a:t>В </a:t>
            </a:r>
            <a:r>
              <a:rPr lang="ru-RU" sz="1400" dirty="0" err="1"/>
              <a:t>українських</a:t>
            </a:r>
            <a:r>
              <a:rPr lang="ru-RU" sz="1400" dirty="0"/>
              <a:t> </a:t>
            </a:r>
            <a:r>
              <a:rPr lang="ru-RU" sz="1400" dirty="0" err="1"/>
              <a:t>дисидентів</a:t>
            </a:r>
            <a:r>
              <a:rPr lang="ru-RU" sz="1400" dirty="0"/>
              <a:t> </a:t>
            </a:r>
            <a:r>
              <a:rPr lang="ru-RU" sz="1400" dirty="0" err="1"/>
              <a:t>був</a:t>
            </a:r>
            <a:r>
              <a:rPr lang="ru-RU" sz="1400" dirty="0"/>
              <a:t> і </a:t>
            </a:r>
            <a:r>
              <a:rPr lang="ru-RU" sz="1400" dirty="0" err="1"/>
              <a:t>власний</a:t>
            </a:r>
            <a:r>
              <a:rPr lang="ru-RU" sz="1400" dirty="0"/>
              <a:t> </a:t>
            </a:r>
            <a:r>
              <a:rPr lang="ru-RU" sz="1400" dirty="0" err="1"/>
              <a:t>досвід</a:t>
            </a:r>
            <a:r>
              <a:rPr lang="ru-RU" sz="1400" dirty="0"/>
              <a:t> </a:t>
            </a:r>
            <a:r>
              <a:rPr lang="ru-RU" sz="1400" dirty="0" err="1"/>
              <a:t>такої</a:t>
            </a:r>
            <a:r>
              <a:rPr lang="ru-RU" sz="1400" dirty="0"/>
              <a:t> </a:t>
            </a:r>
            <a:r>
              <a:rPr lang="ru-RU" sz="1400" dirty="0" err="1"/>
              <a:t>діяльності</a:t>
            </a:r>
            <a:r>
              <a:rPr lang="ru-RU" sz="1400" dirty="0"/>
              <a:t>, </a:t>
            </a:r>
            <a:r>
              <a:rPr lang="ru-RU" sz="1400" dirty="0" err="1"/>
              <a:t>пов'язаний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</a:t>
            </a:r>
            <a:r>
              <a:rPr lang="ru-RU" sz="1400" dirty="0" err="1"/>
              <a:t>створенням</a:t>
            </a:r>
            <a:r>
              <a:rPr lang="ru-RU" sz="1400" dirty="0"/>
              <a:t> у </a:t>
            </a:r>
            <a:r>
              <a:rPr lang="ru-RU" sz="1400" dirty="0" err="1"/>
              <a:t>грудні</a:t>
            </a:r>
            <a:r>
              <a:rPr lang="ru-RU" sz="1400" dirty="0"/>
              <a:t> 1971 р. </a:t>
            </a:r>
            <a:r>
              <a:rPr lang="ru-RU" sz="1400" dirty="0" err="1"/>
              <a:t>громадського</a:t>
            </a:r>
            <a:r>
              <a:rPr lang="ru-RU" sz="1400" dirty="0"/>
              <a:t> </a:t>
            </a:r>
            <a:r>
              <a:rPr lang="ru-RU" sz="1400" dirty="0" err="1"/>
              <a:t>комітету</a:t>
            </a:r>
            <a:r>
              <a:rPr lang="ru-RU" sz="1400" dirty="0"/>
              <a:t> </a:t>
            </a:r>
            <a:r>
              <a:rPr lang="ru-RU" sz="1400" dirty="0" err="1"/>
              <a:t>захисту</a:t>
            </a:r>
            <a:r>
              <a:rPr lang="ru-RU" sz="1400" dirty="0"/>
              <a:t> </a:t>
            </a:r>
            <a:r>
              <a:rPr lang="ru-RU" sz="1400" dirty="0" err="1"/>
              <a:t>Ніни</a:t>
            </a:r>
            <a:r>
              <a:rPr lang="ru-RU" sz="1400" dirty="0"/>
              <a:t> </a:t>
            </a:r>
            <a:r>
              <a:rPr lang="ru-RU" sz="1400" dirty="0" err="1"/>
              <a:t>Строкатої-Караванської</a:t>
            </a:r>
            <a:r>
              <a:rPr lang="ru-RU" sz="1400" dirty="0"/>
              <a:t>. 9 листопада 1976 р. </a:t>
            </a:r>
            <a:r>
              <a:rPr lang="ru-RU" sz="1400" dirty="0" smtClean="0"/>
              <a:t>проголосили </a:t>
            </a:r>
            <a:r>
              <a:rPr lang="ru-RU" sz="1400" dirty="0" err="1"/>
              <a:t>утворення</a:t>
            </a:r>
            <a:r>
              <a:rPr lang="ru-RU" sz="1400" dirty="0"/>
              <a:t>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сприяння</a:t>
            </a:r>
            <a:r>
              <a:rPr lang="ru-RU" sz="1400" dirty="0"/>
              <a:t> </a:t>
            </a:r>
            <a:r>
              <a:rPr lang="ru-RU" sz="1400" dirty="0" err="1"/>
              <a:t>виконанню</a:t>
            </a:r>
            <a:r>
              <a:rPr lang="ru-RU" sz="1400" dirty="0"/>
              <a:t> </a:t>
            </a:r>
            <a:r>
              <a:rPr lang="ru-RU" sz="1400" dirty="0" err="1"/>
              <a:t>Гельсінських</a:t>
            </a:r>
            <a:r>
              <a:rPr lang="ru-RU" sz="1400" dirty="0"/>
              <a:t> </a:t>
            </a:r>
            <a:r>
              <a:rPr lang="ru-RU" sz="1400" dirty="0" err="1"/>
              <a:t>угод</a:t>
            </a:r>
            <a:r>
              <a:rPr lang="ru-RU" sz="1400" dirty="0"/>
              <a:t> (УГГ). Через два </a:t>
            </a:r>
            <a:r>
              <a:rPr lang="ru-RU" sz="1400" dirty="0" err="1"/>
              <a:t>дні</a:t>
            </a:r>
            <a:r>
              <a:rPr lang="ru-RU" sz="1400" dirty="0"/>
              <a:t> до </a:t>
            </a:r>
            <a:r>
              <a:rPr lang="ru-RU" sz="1400" dirty="0" err="1"/>
              <a:t>групи</a:t>
            </a:r>
            <a:r>
              <a:rPr lang="ru-RU" sz="1400" dirty="0"/>
              <a:t> </a:t>
            </a:r>
            <a:r>
              <a:rPr lang="ru-RU" sz="1400" dirty="0" err="1"/>
              <a:t>приєднався</a:t>
            </a:r>
            <a:r>
              <a:rPr lang="ru-RU" sz="1400" dirty="0"/>
              <a:t> </a:t>
            </a:r>
            <a:r>
              <a:rPr lang="ru-RU" sz="1400" dirty="0" err="1"/>
              <a:t>колишній</a:t>
            </a:r>
            <a:r>
              <a:rPr lang="ru-RU" sz="1400" dirty="0"/>
              <a:t> генерал-майор </a:t>
            </a:r>
            <a:r>
              <a:rPr lang="ru-RU" sz="1400" dirty="0" err="1"/>
              <a:t>Радянської</a:t>
            </a:r>
            <a:r>
              <a:rPr lang="ru-RU" sz="1400" dirty="0"/>
              <a:t> </a:t>
            </a:r>
            <a:r>
              <a:rPr lang="ru-RU" sz="1400" dirty="0" err="1"/>
              <a:t>армії</a:t>
            </a:r>
            <a:r>
              <a:rPr lang="ru-RU" sz="1400" dirty="0"/>
              <a:t>, </a:t>
            </a:r>
            <a:r>
              <a:rPr lang="ru-RU" sz="1400" dirty="0" err="1"/>
              <a:t>українець</a:t>
            </a:r>
            <a:r>
              <a:rPr lang="ru-RU" sz="1400" dirty="0"/>
              <a:t> за </a:t>
            </a:r>
            <a:r>
              <a:rPr lang="ru-RU" sz="1400" dirty="0" err="1"/>
              <a:t>походженням</a:t>
            </a:r>
            <a:r>
              <a:rPr lang="ru-RU" sz="1400" dirty="0"/>
              <a:t>, Петро Григоренко. УГГ ставила </a:t>
            </a:r>
            <a:r>
              <a:rPr lang="ru-RU" sz="1400" dirty="0" err="1"/>
              <a:t>завдання</a:t>
            </a:r>
            <a:r>
              <a:rPr lang="ru-RU" sz="1400" dirty="0"/>
              <a:t> </a:t>
            </a:r>
            <a:r>
              <a:rPr lang="ru-RU" sz="1400" dirty="0" err="1"/>
              <a:t>ознайомити</a:t>
            </a:r>
            <a:r>
              <a:rPr lang="ru-RU" sz="1400" dirty="0"/>
              <a:t> </a:t>
            </a:r>
            <a:r>
              <a:rPr lang="ru-RU" sz="1400" dirty="0" err="1"/>
              <a:t>широкі</a:t>
            </a:r>
            <a:r>
              <a:rPr lang="ru-RU" sz="1400" dirty="0"/>
              <a:t> кола </a:t>
            </a:r>
            <a:r>
              <a:rPr lang="ru-RU" sz="1400" dirty="0" err="1"/>
              <a:t>української</a:t>
            </a:r>
            <a:r>
              <a:rPr lang="ru-RU" sz="1400" dirty="0"/>
              <a:t> </a:t>
            </a:r>
            <a:r>
              <a:rPr lang="ru-RU" sz="1400" dirty="0" err="1"/>
              <a:t>громадськості</a:t>
            </a:r>
            <a:r>
              <a:rPr lang="ru-RU" sz="1400" dirty="0"/>
              <a:t> з </a:t>
            </a:r>
            <a:r>
              <a:rPr lang="ru-RU" sz="1400" dirty="0" err="1"/>
              <a:t>Декларацією</a:t>
            </a:r>
            <a:r>
              <a:rPr lang="ru-RU" sz="1400" dirty="0"/>
              <a:t> прав </a:t>
            </a:r>
            <a:r>
              <a:rPr lang="ru-RU" sz="1400" dirty="0" err="1"/>
              <a:t>людини</a:t>
            </a:r>
            <a:r>
              <a:rPr lang="ru-RU" sz="1400" dirty="0"/>
              <a:t>, </a:t>
            </a:r>
            <a:r>
              <a:rPr lang="ru-RU" sz="1400" dirty="0" err="1"/>
              <a:t>сприяти</a:t>
            </a:r>
            <a:r>
              <a:rPr lang="ru-RU" sz="1400" dirty="0"/>
              <a:t> </a:t>
            </a:r>
            <a:r>
              <a:rPr lang="ru-RU" sz="1400" dirty="0" err="1"/>
              <a:t>виконанню</a:t>
            </a:r>
            <a:r>
              <a:rPr lang="ru-RU" sz="1400" dirty="0"/>
              <a:t> </a:t>
            </a:r>
            <a:r>
              <a:rPr lang="ru-RU" sz="1400" dirty="0" err="1"/>
              <a:t>Гельсінських</a:t>
            </a:r>
            <a:r>
              <a:rPr lang="ru-RU" sz="1400" dirty="0"/>
              <a:t> </a:t>
            </a:r>
            <a:r>
              <a:rPr lang="ru-RU" sz="1400" dirty="0" err="1"/>
              <a:t>угод</a:t>
            </a:r>
            <a:r>
              <a:rPr lang="ru-RU" sz="1400" dirty="0"/>
              <a:t>, </a:t>
            </a:r>
            <a:r>
              <a:rPr lang="ru-RU" sz="1400" dirty="0" err="1"/>
              <a:t>домагатися</a:t>
            </a:r>
            <a:r>
              <a:rPr lang="ru-RU" sz="1400" dirty="0"/>
              <a:t> </a:t>
            </a:r>
            <a:r>
              <a:rPr lang="ru-RU" sz="1400" dirty="0" err="1"/>
              <a:t>акредитування</a:t>
            </a:r>
            <a:r>
              <a:rPr lang="ru-RU" sz="1400" dirty="0"/>
              <a:t> в </a:t>
            </a:r>
            <a:r>
              <a:rPr lang="ru-RU" sz="1400" dirty="0" err="1"/>
              <a:t>Україні</a:t>
            </a:r>
            <a:r>
              <a:rPr lang="ru-RU" sz="1400" dirty="0"/>
              <a:t> </a:t>
            </a:r>
            <a:r>
              <a:rPr lang="ru-RU" sz="1400" dirty="0" err="1"/>
              <a:t>представників</a:t>
            </a:r>
            <a:r>
              <a:rPr lang="ru-RU" sz="1400" dirty="0"/>
              <a:t> </a:t>
            </a:r>
            <a:r>
              <a:rPr lang="ru-RU" sz="1400" dirty="0" err="1"/>
              <a:t>зарубіжної</a:t>
            </a:r>
            <a:r>
              <a:rPr lang="ru-RU" sz="1400" dirty="0"/>
              <a:t> </a:t>
            </a:r>
            <a:r>
              <a:rPr lang="ru-RU" sz="1400" dirty="0" err="1"/>
              <a:t>преси</a:t>
            </a:r>
            <a:r>
              <a:rPr lang="ru-RU" sz="1400" dirty="0"/>
              <a:t>, </a:t>
            </a:r>
            <a:r>
              <a:rPr lang="ru-RU" sz="1400" dirty="0" err="1"/>
              <a:t>створення</a:t>
            </a:r>
            <a:r>
              <a:rPr lang="ru-RU" sz="1400" dirty="0"/>
              <a:t> </a:t>
            </a:r>
            <a:r>
              <a:rPr lang="ru-RU" sz="1400" dirty="0" err="1"/>
              <a:t>незалежного</a:t>
            </a:r>
            <a:r>
              <a:rPr lang="ru-RU" sz="1400" dirty="0"/>
              <a:t> </a:t>
            </a:r>
            <a:r>
              <a:rPr lang="ru-RU" sz="1400" dirty="0" err="1"/>
              <a:t>npec</a:t>
            </a:r>
            <a:r>
              <a:rPr lang="ru-RU" sz="1400" dirty="0"/>
              <a:t>-агентства, </a:t>
            </a:r>
            <a:r>
              <a:rPr lang="ru-RU" sz="1400" dirty="0" err="1"/>
              <a:t>інформування</a:t>
            </a:r>
            <a:r>
              <a:rPr lang="ru-RU" sz="1400" dirty="0"/>
              <a:t> </a:t>
            </a:r>
            <a:r>
              <a:rPr lang="ru-RU" sz="1400" dirty="0" err="1"/>
              <a:t>світової</a:t>
            </a:r>
            <a:r>
              <a:rPr lang="ru-RU" sz="1400" dirty="0"/>
              <a:t> </a:t>
            </a:r>
            <a:r>
              <a:rPr lang="ru-RU" sz="1400" dirty="0" err="1"/>
              <a:t>громадськості</a:t>
            </a:r>
            <a:r>
              <a:rPr lang="ru-RU" sz="1400" dirty="0"/>
              <a:t> про </a:t>
            </a:r>
            <a:r>
              <a:rPr lang="ru-RU" sz="1400" dirty="0" err="1"/>
              <a:t>факти</a:t>
            </a:r>
            <a:r>
              <a:rPr lang="ru-RU" sz="1400" dirty="0"/>
              <a:t> </a:t>
            </a:r>
            <a:r>
              <a:rPr lang="ru-RU" sz="1400" dirty="0" err="1"/>
              <a:t>порушень</a:t>
            </a:r>
            <a:r>
              <a:rPr lang="ru-RU" sz="1400" dirty="0"/>
              <a:t> на </a:t>
            </a:r>
            <a:r>
              <a:rPr lang="ru-RU" sz="1400" dirty="0" err="1"/>
              <a:t>терені</a:t>
            </a:r>
            <a:r>
              <a:rPr lang="ru-RU" sz="1400" dirty="0"/>
              <a:t> </a:t>
            </a:r>
            <a:r>
              <a:rPr lang="ru-RU" sz="1400" dirty="0" err="1"/>
              <a:t>України</a:t>
            </a:r>
            <a:r>
              <a:rPr lang="ru-RU" sz="1400" dirty="0"/>
              <a:t> </a:t>
            </a:r>
            <a:r>
              <a:rPr lang="ru-RU" sz="1400" dirty="0" err="1"/>
              <a:t>Декларації</a:t>
            </a:r>
            <a:r>
              <a:rPr lang="ru-RU" sz="1400" dirty="0"/>
              <a:t> прав </a:t>
            </a:r>
            <a:r>
              <a:rPr lang="ru-RU" sz="1400" dirty="0" err="1"/>
              <a:t>людини</a:t>
            </a:r>
            <a:r>
              <a:rPr lang="ru-RU" sz="1400" dirty="0"/>
              <a:t> та </a:t>
            </a:r>
            <a:r>
              <a:rPr lang="ru-RU" sz="1400" dirty="0" err="1"/>
              <a:t>гуманітарних</a:t>
            </a:r>
            <a:r>
              <a:rPr lang="ru-RU" sz="1400" dirty="0"/>
              <a:t> статей, </a:t>
            </a:r>
            <a:r>
              <a:rPr lang="ru-RU" sz="1400" dirty="0" err="1"/>
              <a:t>прийнятих</a:t>
            </a:r>
            <a:r>
              <a:rPr lang="ru-RU" sz="1400" dirty="0"/>
              <a:t> </a:t>
            </a:r>
            <a:r>
              <a:rPr lang="ru-RU" sz="1400" dirty="0" err="1"/>
              <a:t>нарадою</a:t>
            </a:r>
            <a:r>
              <a:rPr lang="ru-RU" sz="1400" dirty="0"/>
              <a:t> у </a:t>
            </a:r>
            <a:r>
              <a:rPr lang="ru-RU" sz="1400" dirty="0" err="1"/>
              <a:t>Гельсінкі</a:t>
            </a:r>
            <a:r>
              <a:rPr lang="ru-RU" sz="1400" dirty="0"/>
              <a:t>. За час </a:t>
            </a:r>
            <a:r>
              <a:rPr lang="ru-RU" sz="1400" dirty="0" err="1"/>
              <a:t>існування</a:t>
            </a:r>
            <a:r>
              <a:rPr lang="ru-RU" sz="1400" dirty="0"/>
              <a:t> </a:t>
            </a:r>
            <a:r>
              <a:rPr lang="ru-RU" sz="1400" dirty="0" err="1"/>
              <a:t>Українська</a:t>
            </a:r>
            <a:r>
              <a:rPr lang="ru-RU" sz="1400" dirty="0"/>
              <a:t> </a:t>
            </a:r>
            <a:r>
              <a:rPr lang="ru-RU" sz="1400" dirty="0" err="1"/>
              <a:t>Гельсінська</a:t>
            </a:r>
            <a:r>
              <a:rPr lang="ru-RU" sz="1400" dirty="0"/>
              <a:t> </a:t>
            </a:r>
            <a:r>
              <a:rPr lang="ru-RU" sz="1400" dirty="0" err="1"/>
              <a:t>група</a:t>
            </a:r>
            <a:r>
              <a:rPr lang="ru-RU" sz="1400" dirty="0"/>
              <a:t> </a:t>
            </a:r>
            <a:r>
              <a:rPr lang="ru-RU" sz="1400" dirty="0" err="1"/>
              <a:t>нараховувала</a:t>
            </a:r>
            <a:r>
              <a:rPr lang="ru-RU" sz="1400" dirty="0"/>
              <a:t> 37 </a:t>
            </a:r>
            <a:r>
              <a:rPr lang="ru-RU" sz="1400" dirty="0" err="1"/>
              <a:t>чоловік</a:t>
            </a:r>
            <a:r>
              <a:rPr lang="ru-RU" sz="1400" dirty="0"/>
              <a:t>. З 1976 до 1980 р. вона </a:t>
            </a:r>
            <a:r>
              <a:rPr lang="ru-RU" sz="1400" dirty="0" err="1"/>
              <a:t>зробила</a:t>
            </a:r>
            <a:r>
              <a:rPr lang="ru-RU" sz="1400" dirty="0"/>
              <a:t> 30 </a:t>
            </a:r>
            <a:r>
              <a:rPr lang="ru-RU" sz="1400" dirty="0" err="1"/>
              <a:t>заяв</a:t>
            </a:r>
            <a:r>
              <a:rPr lang="ru-RU" sz="1400" dirty="0"/>
              <a:t>, </a:t>
            </a:r>
            <a:r>
              <a:rPr lang="ru-RU" sz="1400" dirty="0" err="1"/>
              <a:t>видала</a:t>
            </a:r>
            <a:r>
              <a:rPr lang="ru-RU" sz="1400" dirty="0"/>
              <a:t> 18 </a:t>
            </a:r>
            <a:r>
              <a:rPr lang="ru-RU" sz="1400" dirty="0" err="1"/>
              <a:t>меморандумів</a:t>
            </a:r>
            <a:r>
              <a:rPr lang="ru-RU" sz="1400" dirty="0"/>
              <a:t> і 10 </a:t>
            </a:r>
            <a:r>
              <a:rPr lang="ru-RU" sz="1400" dirty="0" err="1"/>
              <a:t>бюлетенів</a:t>
            </a:r>
            <a:r>
              <a:rPr lang="ru-RU" sz="1400" dirty="0"/>
              <a:t>. У СРСР </a:t>
            </a:r>
            <a:r>
              <a:rPr lang="ru-RU" sz="1400" dirty="0" err="1"/>
              <a:t>серед</a:t>
            </a:r>
            <a:r>
              <a:rPr lang="ru-RU" sz="1400" dirty="0"/>
              <a:t> </a:t>
            </a:r>
            <a:r>
              <a:rPr lang="ru-RU" sz="1400" dirty="0" err="1"/>
              <a:t>п'яти</a:t>
            </a:r>
            <a:r>
              <a:rPr lang="ru-RU" sz="1400" dirty="0"/>
              <a:t> </a:t>
            </a:r>
            <a:r>
              <a:rPr lang="ru-RU" sz="1400" dirty="0" err="1"/>
              <a:t>подібних</a:t>
            </a:r>
            <a:r>
              <a:rPr lang="ru-RU" sz="1400" dirty="0"/>
              <a:t> </a:t>
            </a:r>
            <a:r>
              <a:rPr lang="ru-RU" sz="1400" dirty="0" err="1"/>
              <a:t>груп</a:t>
            </a:r>
            <a:r>
              <a:rPr lang="ru-RU" sz="1400" dirty="0"/>
              <a:t> УГГ </a:t>
            </a:r>
            <a:r>
              <a:rPr lang="ru-RU" sz="1400" dirty="0" err="1"/>
              <a:t>була</a:t>
            </a:r>
            <a:r>
              <a:rPr lang="ru-RU" sz="1400" dirty="0"/>
              <a:t> </a:t>
            </a:r>
            <a:r>
              <a:rPr lang="ru-RU" sz="1400" dirty="0" err="1"/>
              <a:t>найчисельнішою</a:t>
            </a:r>
            <a:r>
              <a:rPr lang="ru-RU" sz="1400" dirty="0"/>
              <a:t> і </a:t>
            </a:r>
            <a:r>
              <a:rPr lang="ru-RU" sz="1400" dirty="0" err="1"/>
              <a:t>найактивнішою</a:t>
            </a:r>
            <a:r>
              <a:rPr lang="ru-RU" sz="1400" dirty="0"/>
              <a:t>. Вона </a:t>
            </a:r>
            <a:r>
              <a:rPr lang="ru-RU" sz="1400" dirty="0" err="1"/>
              <a:t>діяла</a:t>
            </a:r>
            <a:r>
              <a:rPr lang="ru-RU" sz="1400" dirty="0"/>
              <a:t> в рамках чинного </a:t>
            </a:r>
            <a:r>
              <a:rPr lang="ru-RU" sz="1400" dirty="0" err="1"/>
              <a:t>законодавства</a:t>
            </a:r>
            <a:r>
              <a:rPr lang="ru-RU" sz="1400" dirty="0"/>
              <a:t> і </a:t>
            </a:r>
            <a:r>
              <a:rPr lang="ru-RU" sz="1400" dirty="0" err="1"/>
              <a:t>підтримувала</a:t>
            </a:r>
            <a:r>
              <a:rPr lang="ru-RU" sz="1400" dirty="0"/>
              <a:t> </a:t>
            </a:r>
            <a:r>
              <a:rPr lang="ru-RU" sz="1400" dirty="0" err="1"/>
              <a:t>контакти</a:t>
            </a:r>
            <a:r>
              <a:rPr lang="ru-RU" sz="1400" dirty="0"/>
              <a:t> з </a:t>
            </a:r>
            <a:r>
              <a:rPr lang="ru-RU" sz="1400" dirty="0" err="1"/>
              <a:t>аналогічними</a:t>
            </a:r>
            <a:r>
              <a:rPr lang="ru-RU" sz="1400" dirty="0"/>
              <a:t> </a:t>
            </a:r>
            <a:r>
              <a:rPr lang="ru-RU" sz="1400" dirty="0" err="1"/>
              <a:t>об'єднаннями</a:t>
            </a:r>
            <a:r>
              <a:rPr lang="ru-RU" sz="1400" dirty="0"/>
              <a:t> в СРСР, </a:t>
            </a:r>
            <a:r>
              <a:rPr lang="ru-RU" sz="1400" dirty="0" err="1"/>
              <a:t>ставлячи</a:t>
            </a:r>
            <a:r>
              <a:rPr lang="ru-RU" sz="1400" dirty="0"/>
              <a:t> мету "</a:t>
            </a:r>
            <a:r>
              <a:rPr lang="ru-RU" sz="1400" dirty="0" err="1"/>
              <a:t>інтернаціоналізувати</a:t>
            </a:r>
            <a:r>
              <a:rPr lang="ru-RU" sz="1400" dirty="0"/>
              <a:t>" </a:t>
            </a:r>
            <a:r>
              <a:rPr lang="ru-RU" sz="1400" dirty="0" err="1"/>
              <a:t>захист</a:t>
            </a:r>
            <a:r>
              <a:rPr lang="ru-RU" sz="1400" dirty="0"/>
              <a:t> </a:t>
            </a:r>
            <a:r>
              <a:rPr lang="ru-RU" sz="1400" dirty="0" err="1"/>
              <a:t>громадянських</a:t>
            </a:r>
            <a:r>
              <a:rPr lang="ru-RU" sz="1400" dirty="0"/>
              <a:t> і </a:t>
            </a:r>
            <a:r>
              <a:rPr lang="ru-RU" sz="1400" dirty="0" err="1"/>
              <a:t>національних</a:t>
            </a:r>
            <a:r>
              <a:rPr lang="ru-RU" sz="1400" dirty="0"/>
              <a:t> прав. На </a:t>
            </a:r>
            <a:r>
              <a:rPr lang="ru-RU" sz="1400" dirty="0" err="1"/>
              <a:t>противагу</a:t>
            </a:r>
            <a:r>
              <a:rPr lang="ru-RU" sz="1400" dirty="0"/>
              <a:t> </a:t>
            </a:r>
            <a:r>
              <a:rPr lang="ru-RU" sz="1400" dirty="0" err="1"/>
              <a:t>різним</a:t>
            </a:r>
            <a:r>
              <a:rPr lang="ru-RU" sz="1400" dirty="0"/>
              <a:t> </a:t>
            </a:r>
            <a:r>
              <a:rPr lang="ru-RU" sz="1400" dirty="0" err="1"/>
              <a:t>націоналістичним</a:t>
            </a:r>
            <a:r>
              <a:rPr lang="ru-RU" sz="1400" dirty="0"/>
              <a:t> </a:t>
            </a:r>
            <a:r>
              <a:rPr lang="ru-RU" sz="1400" dirty="0" err="1"/>
              <a:t>угрупованням</a:t>
            </a:r>
            <a:r>
              <a:rPr lang="ru-RU" sz="1400" dirty="0"/>
              <a:t> </a:t>
            </a:r>
            <a:r>
              <a:rPr lang="ru-RU" sz="1400" dirty="0" err="1"/>
              <a:t>українські</a:t>
            </a:r>
            <a:r>
              <a:rPr lang="ru-RU" sz="1400" dirty="0"/>
              <a:t> </a:t>
            </a:r>
            <a:r>
              <a:rPr lang="ru-RU" sz="1400" dirty="0" err="1"/>
              <a:t>дисиденти</a:t>
            </a:r>
            <a:r>
              <a:rPr lang="ru-RU" sz="1400" dirty="0"/>
              <a:t> </a:t>
            </a:r>
            <a:r>
              <a:rPr lang="ru-RU" sz="1400" dirty="0" err="1"/>
              <a:t>ставилися</a:t>
            </a:r>
            <a:r>
              <a:rPr lang="ru-RU" sz="1400" dirty="0"/>
              <a:t> з </a:t>
            </a:r>
            <a:r>
              <a:rPr lang="ru-RU" sz="1400" dirty="0" err="1"/>
              <a:t>глибокою</a:t>
            </a:r>
            <a:r>
              <a:rPr lang="ru-RU" sz="1400" dirty="0"/>
              <a:t> </a:t>
            </a:r>
            <a:r>
              <a:rPr lang="ru-RU" sz="1400" dirty="0" err="1"/>
              <a:t>повагою</a:t>
            </a:r>
            <a:r>
              <a:rPr lang="ru-RU" sz="1400" dirty="0"/>
              <a:t> до </a:t>
            </a:r>
            <a:r>
              <a:rPr lang="ru-RU" sz="1400" dirty="0" err="1"/>
              <a:t>інших</a:t>
            </a:r>
            <a:r>
              <a:rPr lang="ru-RU" sz="1400" dirty="0"/>
              <a:t> </a:t>
            </a:r>
            <a:r>
              <a:rPr lang="ru-RU" sz="1400" dirty="0" err="1"/>
              <a:t>народів</a:t>
            </a:r>
            <a:r>
              <a:rPr lang="ru-RU" sz="1400" dirty="0"/>
              <a:t>.</a:t>
            </a: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4" y="66322"/>
            <a:ext cx="3895812" cy="2882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6888"/>
            <a:ext cx="4035513" cy="2669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07461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 rot="338864">
            <a:off x="-660997" y="-202769"/>
            <a:ext cx="4220794" cy="1695631"/>
          </a:xfrm>
        </p:spPr>
        <p:txBody>
          <a:bodyPr>
            <a:normAutofit/>
          </a:bodyPr>
          <a:lstStyle/>
          <a:p>
            <a:r>
              <a:rPr lang="ru-RU" sz="3600" b="1" dirty="0" err="1"/>
              <a:t>Репресії</a:t>
            </a:r>
            <a:r>
              <a:rPr lang="ru-RU" sz="3600" b="1" dirty="0"/>
              <a:t> </a:t>
            </a:r>
            <a:r>
              <a:rPr lang="ru-RU" sz="3600" b="1" dirty="0" err="1"/>
              <a:t>проти</a:t>
            </a:r>
            <a:r>
              <a:rPr lang="ru-RU" sz="3600" b="1" dirty="0"/>
              <a:t> УГГ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96556" y="0"/>
            <a:ext cx="4247443" cy="5715000"/>
          </a:xfrm>
        </p:spPr>
        <p:txBody>
          <a:bodyPr>
            <a:normAutofit fontScale="47500" lnSpcReduction="20000"/>
          </a:bodyPr>
          <a:lstStyle/>
          <a:p>
            <a:pPr marL="0" indent="0" algn="r">
              <a:buNone/>
            </a:pP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поміркованість</a:t>
            </a:r>
            <a:r>
              <a:rPr lang="ru-RU" dirty="0"/>
              <a:t> УГГ,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Заходу </a:t>
            </a:r>
            <a:r>
              <a:rPr lang="ru-RU" dirty="0" err="1"/>
              <a:t>дотримуватися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не </a:t>
            </a:r>
            <a:r>
              <a:rPr lang="ru-RU" dirty="0" err="1"/>
              <a:t>перешкодили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органам </a:t>
            </a:r>
            <a:r>
              <a:rPr lang="ru-RU" dirty="0" err="1"/>
              <a:t>вчинити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погром. До 1980 р. три </a:t>
            </a:r>
            <a:r>
              <a:rPr lang="ru-RU" dirty="0" err="1"/>
              <a:t>чверті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Гельсінської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ув'язнені</a:t>
            </a:r>
            <a:r>
              <a:rPr lang="ru-RU" dirty="0"/>
              <a:t>. Як </a:t>
            </a:r>
            <a:r>
              <a:rPr lang="ru-RU" dirty="0" err="1"/>
              <a:t>зазначив</a:t>
            </a:r>
            <a:r>
              <a:rPr lang="ru-RU" dirty="0"/>
              <a:t>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дисидент</a:t>
            </a:r>
            <a:r>
              <a:rPr lang="ru-RU" dirty="0"/>
              <a:t> </a:t>
            </a:r>
            <a:r>
              <a:rPr lang="ru-RU" dirty="0" err="1"/>
              <a:t>єврейського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Яків</a:t>
            </a:r>
            <a:r>
              <a:rPr lang="ru-RU" dirty="0"/>
              <a:t> </a:t>
            </a:r>
            <a:r>
              <a:rPr lang="ru-RU" dirty="0" err="1"/>
              <a:t>Сусленський</a:t>
            </a:r>
            <a:r>
              <a:rPr lang="ru-RU" dirty="0"/>
              <a:t>, до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правозахисників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застосовані</a:t>
            </a:r>
            <a:r>
              <a:rPr lang="ru-RU" dirty="0"/>
              <a:t> </a:t>
            </a:r>
            <a:r>
              <a:rPr lang="ru-RU" dirty="0" err="1"/>
              <a:t>найсуворіші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прибалтійці</a:t>
            </a:r>
            <a:r>
              <a:rPr lang="ru-RU" dirty="0"/>
              <a:t> та </a:t>
            </a:r>
            <a:r>
              <a:rPr lang="ru-RU" dirty="0" err="1"/>
              <a:t>вірмени</a:t>
            </a:r>
            <a:r>
              <a:rPr lang="ru-RU" dirty="0"/>
              <a:t> </a:t>
            </a:r>
            <a:r>
              <a:rPr lang="ru-RU" dirty="0" err="1"/>
              <a:t>одержували</a:t>
            </a:r>
            <a:r>
              <a:rPr lang="ru-RU" dirty="0"/>
              <a:t> по З— 4 роки </a:t>
            </a:r>
            <a:r>
              <a:rPr lang="ru-RU" dirty="0" err="1"/>
              <a:t>ув'язнення</a:t>
            </a:r>
            <a:r>
              <a:rPr lang="ru-RU" dirty="0"/>
              <a:t>, то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політв'язень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засуджений</a:t>
            </a:r>
            <a:r>
              <a:rPr lang="ru-RU" dirty="0"/>
              <a:t> у </a:t>
            </a:r>
            <a:r>
              <a:rPr lang="ru-RU" dirty="0" err="1"/>
              <a:t>середньому</a:t>
            </a:r>
            <a:r>
              <a:rPr lang="ru-RU" dirty="0"/>
              <a:t> на 12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 і </a:t>
            </a:r>
            <a:r>
              <a:rPr lang="ru-RU" dirty="0" err="1"/>
              <a:t>заслання</a:t>
            </a:r>
            <a:r>
              <a:rPr lang="ru-RU" dirty="0"/>
              <a:t>. </a:t>
            </a:r>
            <a:r>
              <a:rPr lang="ru-RU" dirty="0" err="1"/>
              <a:t>Із</a:t>
            </a:r>
            <a:r>
              <a:rPr lang="ru-RU" dirty="0"/>
              <a:t> 23 </a:t>
            </a:r>
            <a:r>
              <a:rPr lang="ru-RU" dirty="0" err="1"/>
              <a:t>ув'язнених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 УГГ 6 </a:t>
            </a:r>
            <a:r>
              <a:rPr lang="ru-RU" dirty="0" err="1"/>
              <a:t>засуджено</a:t>
            </a:r>
            <a:r>
              <a:rPr lang="ru-RU" dirty="0"/>
              <a:t> на 15 </a:t>
            </a:r>
            <a:r>
              <a:rPr lang="ru-RU" dirty="0" err="1"/>
              <a:t>років</a:t>
            </a:r>
            <a:r>
              <a:rPr lang="ru-RU" dirty="0"/>
              <a:t>, 3 — на 12 </a:t>
            </a:r>
            <a:r>
              <a:rPr lang="ru-RU" dirty="0" err="1"/>
              <a:t>років</a:t>
            </a:r>
            <a:r>
              <a:rPr lang="ru-RU" dirty="0"/>
              <a:t>, 13 — </a:t>
            </a:r>
            <a:r>
              <a:rPr lang="ru-RU" dirty="0" err="1"/>
              <a:t>від</a:t>
            </a:r>
            <a:r>
              <a:rPr lang="ru-RU" dirty="0"/>
              <a:t> 3 до 9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лише</a:t>
            </a:r>
            <a:r>
              <a:rPr lang="ru-RU" dirty="0"/>
              <a:t> один — на </a:t>
            </a:r>
            <a:r>
              <a:rPr lang="ru-RU" dirty="0" err="1"/>
              <a:t>рік</a:t>
            </a:r>
            <a:r>
              <a:rPr lang="ru-RU" dirty="0" smtClean="0"/>
              <a:t>.</a:t>
            </a:r>
            <a:endParaRPr lang="ru-RU" dirty="0"/>
          </a:p>
          <a:p>
            <a:pPr marL="0" indent="0" algn="r">
              <a:buNone/>
            </a:pPr>
            <a:r>
              <a:rPr lang="ru-RU" dirty="0"/>
              <a:t>У 1984—1985 </a:t>
            </a:r>
            <a:r>
              <a:rPr lang="ru-RU" dirty="0" err="1"/>
              <a:t>pp</a:t>
            </a:r>
            <a:r>
              <a:rPr lang="ru-RU" dirty="0"/>
              <a:t>. у тяжких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ув'язнення</a:t>
            </a:r>
            <a:r>
              <a:rPr lang="ru-RU" dirty="0"/>
              <a:t> померли члени УГГ Василь </a:t>
            </a:r>
            <a:r>
              <a:rPr lang="ru-RU" dirty="0" err="1"/>
              <a:t>Стус</a:t>
            </a:r>
            <a:r>
              <a:rPr lang="ru-RU" dirty="0"/>
              <a:t>, </a:t>
            </a:r>
            <a:r>
              <a:rPr lang="ru-RU" dirty="0" err="1"/>
              <a:t>Олекса</a:t>
            </a:r>
            <a:r>
              <a:rPr lang="ru-RU" dirty="0"/>
              <a:t> Тихий, </a:t>
            </a:r>
            <a:r>
              <a:rPr lang="ru-RU" dirty="0" err="1"/>
              <a:t>Валерій</a:t>
            </a:r>
            <a:r>
              <a:rPr lang="ru-RU" dirty="0"/>
              <a:t> Марченко і </a:t>
            </a:r>
            <a:r>
              <a:rPr lang="ru-RU" dirty="0" err="1"/>
              <a:t>Юрій</a:t>
            </a:r>
            <a:r>
              <a:rPr lang="ru-RU" dirty="0"/>
              <a:t> Литвин. </a:t>
            </a:r>
            <a:r>
              <a:rPr lang="ru-RU" dirty="0" err="1"/>
              <a:t>Наступ</a:t>
            </a:r>
            <a:r>
              <a:rPr lang="ru-RU" dirty="0"/>
              <a:t> </a:t>
            </a:r>
            <a:r>
              <a:rPr lang="ru-RU" dirty="0" err="1"/>
              <a:t>карально-репресивної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не </a:t>
            </a:r>
            <a:r>
              <a:rPr lang="ru-RU" dirty="0" err="1"/>
              <a:t>загальмував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націонал</a:t>
            </a:r>
            <a:r>
              <a:rPr lang="ru-RU" dirty="0"/>
              <a:t>-демократичного </a:t>
            </a:r>
            <a:r>
              <a:rPr lang="ru-RU" dirty="0" err="1"/>
              <a:t>руху</a:t>
            </a:r>
            <a:r>
              <a:rPr lang="ru-RU" dirty="0"/>
              <a:t>. У </a:t>
            </a:r>
            <a:r>
              <a:rPr lang="ru-RU" dirty="0" err="1"/>
              <a:t>середині</a:t>
            </a:r>
            <a:r>
              <a:rPr lang="ru-RU" dirty="0"/>
              <a:t> 80-х </a:t>
            </a:r>
            <a:r>
              <a:rPr lang="ru-RU" dirty="0" err="1"/>
              <a:t>років</a:t>
            </a:r>
            <a:r>
              <a:rPr lang="ru-RU" dirty="0"/>
              <a:t>, з початком </a:t>
            </a:r>
            <a:r>
              <a:rPr lang="ru-RU" dirty="0" err="1"/>
              <a:t>перебудови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дістав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імпульс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1988 р. у </a:t>
            </a:r>
            <a:r>
              <a:rPr lang="ru-RU" dirty="0" err="1"/>
              <a:t>Львові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УГГ </a:t>
            </a:r>
            <a:r>
              <a:rPr lang="ru-RU" dirty="0" err="1"/>
              <a:t>сформувалася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республіканського</a:t>
            </a:r>
            <a:r>
              <a:rPr lang="ru-RU" dirty="0"/>
              <a:t> масштабу — 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Гельсінська</a:t>
            </a:r>
            <a:r>
              <a:rPr lang="ru-RU" dirty="0"/>
              <a:t> </a:t>
            </a:r>
            <a:r>
              <a:rPr lang="ru-RU" dirty="0" err="1"/>
              <a:t>спілка</a:t>
            </a:r>
            <a:r>
              <a:rPr lang="ru-RU" dirty="0"/>
              <a:t> (УГС)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звільненим</a:t>
            </a:r>
            <a:r>
              <a:rPr lang="ru-RU" dirty="0"/>
              <a:t> у </a:t>
            </a:r>
            <a:r>
              <a:rPr lang="ru-RU" dirty="0" err="1"/>
              <a:t>грудні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року </a:t>
            </a:r>
            <a:r>
              <a:rPr lang="ru-RU" dirty="0" err="1"/>
              <a:t>політв'язнем</a:t>
            </a:r>
            <a:r>
              <a:rPr lang="ru-RU" dirty="0"/>
              <a:t> </a:t>
            </a:r>
            <a:r>
              <a:rPr lang="ru-RU" dirty="0" err="1"/>
              <a:t>Левком</a:t>
            </a:r>
            <a:r>
              <a:rPr lang="ru-RU" dirty="0"/>
              <a:t> </a:t>
            </a:r>
            <a:r>
              <a:rPr lang="ru-RU" dirty="0" err="1"/>
              <a:t>Лук'яненком</a:t>
            </a:r>
            <a:r>
              <a:rPr lang="ru-RU" dirty="0"/>
              <a:t>. </a:t>
            </a:r>
            <a:r>
              <a:rPr lang="ru-RU" dirty="0" err="1"/>
              <a:t>Програмним</a:t>
            </a:r>
            <a:r>
              <a:rPr lang="ru-RU" dirty="0"/>
              <a:t> документом УГС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Декларація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, написана </a:t>
            </a:r>
            <a:r>
              <a:rPr lang="ru-RU" dirty="0" err="1"/>
              <a:t>В'ячеславом</a:t>
            </a:r>
            <a:r>
              <a:rPr lang="ru-RU" dirty="0"/>
              <a:t> </a:t>
            </a:r>
            <a:r>
              <a:rPr lang="ru-RU" dirty="0" err="1"/>
              <a:t>Чорноволом</a:t>
            </a:r>
            <a:r>
              <a:rPr lang="ru-RU" dirty="0"/>
              <a:t> та </a:t>
            </a:r>
            <a:r>
              <a:rPr lang="ru-RU" dirty="0" err="1"/>
              <a:t>братами</a:t>
            </a:r>
            <a:r>
              <a:rPr lang="ru-RU" dirty="0"/>
              <a:t> </a:t>
            </a:r>
            <a:r>
              <a:rPr lang="ru-RU" dirty="0" err="1"/>
              <a:t>Михайлом</a:t>
            </a:r>
            <a:r>
              <a:rPr lang="ru-RU" dirty="0"/>
              <a:t> і Богданом </a:t>
            </a:r>
            <a:r>
              <a:rPr lang="ru-RU" dirty="0" err="1"/>
              <a:t>Горинями</a:t>
            </a:r>
            <a:r>
              <a:rPr lang="ru-RU" dirty="0"/>
              <a:t>. </a:t>
            </a:r>
            <a:r>
              <a:rPr lang="ru-RU" dirty="0" err="1"/>
              <a:t>Автори</a:t>
            </a:r>
            <a:r>
              <a:rPr lang="ru-RU" dirty="0"/>
              <a:t> </a:t>
            </a:r>
            <a:r>
              <a:rPr lang="ru-RU" dirty="0" err="1"/>
              <a:t>Декларації</a:t>
            </a:r>
            <a:r>
              <a:rPr lang="ru-RU" dirty="0"/>
              <a:t> </a:t>
            </a:r>
            <a:r>
              <a:rPr lang="ru-RU" dirty="0" err="1"/>
              <a:t>вимагали</a:t>
            </a:r>
            <a:r>
              <a:rPr lang="ru-RU" dirty="0"/>
              <a:t> </a:t>
            </a:r>
            <a:r>
              <a:rPr lang="ru-RU" dirty="0" err="1"/>
              <a:t>перетворити</a:t>
            </a:r>
            <a:r>
              <a:rPr lang="ru-RU" dirty="0"/>
              <a:t> СРСР на </a:t>
            </a:r>
            <a:r>
              <a:rPr lang="ru-RU" dirty="0" err="1"/>
              <a:t>конфедерацію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держав,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владу</a:t>
            </a:r>
            <a:r>
              <a:rPr lang="ru-RU" dirty="0"/>
              <a:t> КПРС демократично </a:t>
            </a:r>
            <a:r>
              <a:rPr lang="ru-RU" dirty="0" err="1"/>
              <a:t>обраним</a:t>
            </a:r>
            <a:r>
              <a:rPr lang="ru-RU" dirty="0"/>
              <a:t> Радам,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українізації</a:t>
            </a:r>
            <a:r>
              <a:rPr lang="ru-RU" dirty="0"/>
              <a:t>, права УРСР на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дипломатичну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легалізацію</a:t>
            </a:r>
            <a:r>
              <a:rPr lang="ru-RU" dirty="0"/>
              <a:t> </a:t>
            </a:r>
            <a:r>
              <a:rPr lang="ru-RU" dirty="0" err="1"/>
              <a:t>заборонених</a:t>
            </a:r>
            <a:r>
              <a:rPr lang="ru-RU" dirty="0"/>
              <a:t> </a:t>
            </a:r>
            <a:r>
              <a:rPr lang="ru-RU" dirty="0" err="1"/>
              <a:t>віросповідань</a:t>
            </a:r>
            <a:r>
              <a:rPr lang="ru-RU" dirty="0"/>
              <a:t>,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й </a:t>
            </a:r>
            <a:r>
              <a:rPr lang="ru-RU" dirty="0" err="1"/>
              <a:t>громадянського</a:t>
            </a:r>
            <a:r>
              <a:rPr lang="ru-RU" dirty="0"/>
              <a:t> контролю над </a:t>
            </a:r>
            <a:r>
              <a:rPr lang="ru-RU" dirty="0" err="1"/>
              <a:t>карними</a:t>
            </a:r>
            <a:r>
              <a:rPr lang="ru-RU" dirty="0"/>
              <a:t> органами.</a:t>
            </a: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0" y="2233333"/>
            <a:ext cx="4808787" cy="3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0518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9377" y="-306148"/>
            <a:ext cx="5640051" cy="400276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31520" indent="-36576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97280" indent="-32004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7432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SzPct val="140000"/>
              <a:buFont typeface="Wingdings" pitchFamily="2" charset="2"/>
              <a:buChar char=""/>
              <a:defRPr sz="1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2024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46888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24"/>
              </a:spcBef>
              <a:spcAft>
                <a:spcPts val="600"/>
              </a:spcAft>
              <a:buClrTx/>
              <a:buSzPct val="130000"/>
              <a:buFont typeface="Wingdings" pitchFamily="2" charset="2"/>
              <a:buChar char=""/>
              <a:defRPr sz="16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 smtClean="0"/>
          </a:p>
          <a:p>
            <a:pPr marL="0" indent="0">
              <a:buFont typeface="Wingdings" pitchFamily="2" charset="2"/>
              <a:buNone/>
            </a:pPr>
            <a:r>
              <a:rPr lang="ru-RU" sz="1400" dirty="0" err="1" smtClean="0"/>
              <a:t>Запропонована</a:t>
            </a:r>
            <a:r>
              <a:rPr lang="ru-RU" sz="1400" dirty="0" smtClean="0"/>
              <a:t> УГС </a:t>
            </a:r>
            <a:r>
              <a:rPr lang="ru-RU" sz="1400" dirty="0" err="1" smtClean="0"/>
              <a:t>програма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була</a:t>
            </a:r>
            <a:r>
              <a:rPr lang="ru-RU" sz="1400" dirty="0" smtClean="0"/>
              <a:t> </a:t>
            </a:r>
            <a:r>
              <a:rPr lang="ru-RU" sz="1400" dirty="0" err="1" smtClean="0"/>
              <a:t>схвалена</a:t>
            </a:r>
            <a:r>
              <a:rPr lang="ru-RU" sz="1400" dirty="0" smtClean="0"/>
              <a:t> </a:t>
            </a:r>
            <a:r>
              <a:rPr lang="ru-RU" sz="1400" dirty="0" err="1" smtClean="0"/>
              <a:t>багатьма</a:t>
            </a:r>
            <a:r>
              <a:rPr lang="ru-RU" sz="1400" dirty="0" smtClean="0"/>
              <a:t> </a:t>
            </a:r>
            <a:r>
              <a:rPr lang="ru-RU" sz="1400" dirty="0" err="1" smtClean="0"/>
              <a:t>правозахисними</a:t>
            </a:r>
            <a:r>
              <a:rPr lang="ru-RU" sz="1400" dirty="0" smtClean="0"/>
              <a:t> і </a:t>
            </a:r>
            <a:r>
              <a:rPr lang="ru-RU" sz="1400" dirty="0" err="1" smtClean="0"/>
              <a:t>неформальними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організаціями</a:t>
            </a:r>
            <a:r>
              <a:rPr lang="ru-RU" sz="1400" dirty="0" smtClean="0"/>
              <a:t> і взята за основу </a:t>
            </a:r>
            <a:r>
              <a:rPr lang="ru-RU" sz="1400" dirty="0" err="1" smtClean="0"/>
              <a:t>Декларації</a:t>
            </a:r>
            <a:r>
              <a:rPr lang="ru-RU" sz="1400" dirty="0" smtClean="0"/>
              <a:t> про </a:t>
            </a:r>
            <a:r>
              <a:rPr lang="ru-RU" sz="1400" dirty="0" err="1" smtClean="0"/>
              <a:t>суверенітет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України</a:t>
            </a:r>
            <a:r>
              <a:rPr lang="ru-RU" sz="1400" dirty="0" smtClean="0"/>
              <a:t> (</a:t>
            </a:r>
            <a:r>
              <a:rPr lang="ru-RU" sz="1400" dirty="0" err="1" smtClean="0"/>
              <a:t>липень</a:t>
            </a:r>
            <a:r>
              <a:rPr lang="ru-RU" sz="1400" dirty="0" smtClean="0"/>
              <a:t> 1990 </a:t>
            </a:r>
            <a:r>
              <a:rPr lang="ru-RU" sz="1400" dirty="0" err="1" smtClean="0"/>
              <a:t>p</a:t>
            </a:r>
            <a:r>
              <a:rPr lang="ru-RU" sz="1400" dirty="0" smtClean="0"/>
              <a:t>.).</a:t>
            </a:r>
          </a:p>
          <a:p>
            <a:pPr marL="0" indent="0">
              <a:buFont typeface="Wingdings" pitchFamily="2" charset="2"/>
              <a:buNone/>
            </a:pPr>
            <a:r>
              <a:rPr lang="ru-RU" sz="1400" dirty="0" smtClean="0"/>
              <a:t>У </a:t>
            </a:r>
            <a:r>
              <a:rPr lang="ru-RU" sz="1400" dirty="0" err="1" smtClean="0"/>
              <a:t>квітні</a:t>
            </a:r>
            <a:r>
              <a:rPr lang="ru-RU" sz="1400" dirty="0" smtClean="0"/>
              <a:t> 1990 р. </a:t>
            </a:r>
            <a:r>
              <a:rPr lang="ru-RU" sz="1400" dirty="0" err="1" smtClean="0"/>
              <a:t>близько</a:t>
            </a:r>
            <a:r>
              <a:rPr lang="ru-RU" sz="1400" dirty="0" smtClean="0"/>
              <a:t> 500 </a:t>
            </a:r>
            <a:r>
              <a:rPr lang="ru-RU" sz="1400" dirty="0" err="1" smtClean="0"/>
              <a:t>делегатів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з'їзду</a:t>
            </a:r>
            <a:r>
              <a:rPr lang="ru-RU" sz="1400" dirty="0" smtClean="0"/>
              <a:t> УГС,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представляли </a:t>
            </a:r>
            <a:r>
              <a:rPr lang="ru-RU" sz="1400" dirty="0" err="1" smtClean="0"/>
              <a:t>її</a:t>
            </a:r>
            <a:r>
              <a:rPr lang="ru-RU" sz="1400" dirty="0" smtClean="0"/>
              <a:t> </a:t>
            </a:r>
            <a:r>
              <a:rPr lang="ru-RU" sz="1400" dirty="0" err="1" smtClean="0"/>
              <a:t>однодумців</a:t>
            </a:r>
            <a:r>
              <a:rPr lang="ru-RU" sz="1400" dirty="0" smtClean="0"/>
              <a:t> з </a:t>
            </a:r>
            <a:r>
              <a:rPr lang="ru-RU" sz="1400" dirty="0" err="1" smtClean="0"/>
              <a:t>усіх</a:t>
            </a:r>
            <a:r>
              <a:rPr lang="ru-RU" sz="1400" dirty="0" smtClean="0"/>
              <a:t> областей </a:t>
            </a:r>
            <a:r>
              <a:rPr lang="ru-RU" sz="1400" dirty="0" err="1" smtClean="0"/>
              <a:t>республіки</a:t>
            </a:r>
            <a:r>
              <a:rPr lang="ru-RU" sz="1400" dirty="0" smtClean="0"/>
              <a:t>, заявили про </a:t>
            </a:r>
            <a:r>
              <a:rPr lang="ru-RU" sz="1400" dirty="0" err="1" smtClean="0"/>
              <a:t>розпуск</a:t>
            </a:r>
            <a:r>
              <a:rPr lang="ru-RU" sz="1400" dirty="0" smtClean="0"/>
              <a:t> УГС і </a:t>
            </a:r>
            <a:r>
              <a:rPr lang="ru-RU" sz="1400" dirty="0" err="1" smtClean="0"/>
              <a:t>створення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республіканської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(УРП), метою </a:t>
            </a:r>
            <a:r>
              <a:rPr lang="ru-RU" sz="1400" dirty="0" err="1" smtClean="0"/>
              <a:t>якої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проголошення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Української</a:t>
            </a:r>
            <a:r>
              <a:rPr lang="ru-RU" sz="1400" dirty="0" smtClean="0"/>
              <a:t> </a:t>
            </a:r>
            <a:r>
              <a:rPr lang="ru-RU" sz="1400" dirty="0" err="1" smtClean="0"/>
              <a:t>незалежної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держави</a:t>
            </a:r>
            <a:r>
              <a:rPr lang="ru-RU" sz="1400" dirty="0" smtClean="0"/>
              <a:t>. Головою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обрано</a:t>
            </a:r>
            <a:r>
              <a:rPr lang="ru-RU" sz="1400" dirty="0" smtClean="0"/>
              <a:t> Л. </a:t>
            </a:r>
            <a:r>
              <a:rPr lang="ru-RU" sz="1400" dirty="0" err="1" smtClean="0"/>
              <a:t>Лук'яненка</a:t>
            </a:r>
            <a:r>
              <a:rPr lang="ru-RU" sz="1400" dirty="0" smtClean="0"/>
              <a:t>. На </a:t>
            </a:r>
            <a:r>
              <a:rPr lang="ru-RU" sz="1400" dirty="0" err="1" smtClean="0"/>
              <a:t>травень</a:t>
            </a:r>
            <a:r>
              <a:rPr lang="ru-RU" sz="1400" dirty="0" smtClean="0"/>
              <a:t> 1992 р. УРП </a:t>
            </a:r>
            <a:r>
              <a:rPr lang="ru-RU" sz="1400" dirty="0" err="1" smtClean="0"/>
              <a:t>налічувала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понад</a:t>
            </a:r>
            <a:r>
              <a:rPr lang="ru-RU" sz="1400" dirty="0" smtClean="0"/>
              <a:t> 14 тис. </a:t>
            </a:r>
            <a:r>
              <a:rPr lang="ru-RU" sz="1400" dirty="0" err="1" smtClean="0"/>
              <a:t>чол</a:t>
            </a:r>
            <a:r>
              <a:rPr lang="ru-RU" sz="1400" dirty="0" smtClean="0"/>
              <a:t>. На III </a:t>
            </a:r>
            <a:r>
              <a:rPr lang="ru-RU" sz="1400" dirty="0" err="1" smtClean="0"/>
              <a:t>з'їзді</a:t>
            </a:r>
            <a:r>
              <a:rPr lang="ru-RU" sz="1400" dirty="0" smtClean="0"/>
              <a:t> (</a:t>
            </a:r>
            <a:r>
              <a:rPr lang="ru-RU" sz="1400" dirty="0" err="1" smtClean="0"/>
              <a:t>травень</a:t>
            </a:r>
            <a:r>
              <a:rPr lang="ru-RU" sz="1400" dirty="0" smtClean="0"/>
              <a:t> 1992 р.) </a:t>
            </a:r>
            <a:r>
              <a:rPr lang="ru-RU" sz="1400" dirty="0" err="1" smtClean="0"/>
              <a:t>від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відокремилося</a:t>
            </a:r>
            <a:r>
              <a:rPr lang="ru-RU" sz="1400" dirty="0" smtClean="0"/>
              <a:t> </a:t>
            </a:r>
            <a:r>
              <a:rPr lang="ru-RU" sz="1400" dirty="0" err="1" smtClean="0"/>
              <a:t>радикальне</a:t>
            </a:r>
            <a:r>
              <a:rPr lang="ru-RU" sz="1400" dirty="0" smtClean="0"/>
              <a:t> </a:t>
            </a:r>
            <a:r>
              <a:rPr lang="ru-RU" sz="1400" dirty="0" err="1" smtClean="0"/>
              <a:t>крило</a:t>
            </a:r>
            <a:r>
              <a:rPr lang="ru-RU" sz="1400" dirty="0" smtClean="0"/>
              <a:t> на </a:t>
            </a:r>
            <a:r>
              <a:rPr lang="ru-RU" sz="1400" dirty="0" err="1" smtClean="0"/>
              <a:t>чолі</a:t>
            </a:r>
            <a:r>
              <a:rPr lang="ru-RU" sz="1400" dirty="0" smtClean="0"/>
              <a:t> з С. </a:t>
            </a:r>
            <a:r>
              <a:rPr lang="ru-RU" sz="1400" dirty="0" err="1" smtClean="0"/>
              <a:t>Хмарою</a:t>
            </a:r>
            <a:r>
              <a:rPr lang="ru-RU" sz="1400" dirty="0" smtClean="0"/>
              <a:t>, яке </a:t>
            </a:r>
            <a:r>
              <a:rPr lang="ru-RU" sz="1400" dirty="0" err="1" smtClean="0"/>
              <a:t>вирішило</a:t>
            </a:r>
            <a:r>
              <a:rPr lang="ru-RU" sz="1400" dirty="0" smtClean="0"/>
              <a:t> </a:t>
            </a:r>
            <a:r>
              <a:rPr lang="ru-RU" sz="1400" dirty="0" err="1" smtClean="0"/>
              <a:t>утворити</a:t>
            </a:r>
            <a:r>
              <a:rPr lang="ru-RU" sz="1400" dirty="0" smtClean="0"/>
              <a:t> </a:t>
            </a:r>
            <a:r>
              <a:rPr lang="ru-RU" sz="1400" dirty="0" err="1" smtClean="0"/>
              <a:t>нову</a:t>
            </a:r>
            <a:r>
              <a:rPr lang="ru-RU" sz="1400" dirty="0" smtClean="0"/>
              <a:t> </a:t>
            </a:r>
            <a:r>
              <a:rPr lang="ru-RU" sz="1400" dirty="0" err="1" smtClean="0"/>
              <a:t>партію</a:t>
            </a:r>
            <a:r>
              <a:rPr lang="ru-RU" sz="1400" dirty="0" smtClean="0"/>
              <a:t>. Головою УРП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обрано</a:t>
            </a:r>
            <a:r>
              <a:rPr lang="ru-RU" sz="1400" dirty="0" smtClean="0"/>
              <a:t> М. </a:t>
            </a:r>
            <a:r>
              <a:rPr lang="ru-RU" sz="1400" dirty="0" err="1" smtClean="0"/>
              <a:t>Гориня</a:t>
            </a:r>
            <a:r>
              <a:rPr lang="ru-RU" sz="1400" dirty="0" smtClean="0"/>
              <a:t>, </a:t>
            </a:r>
            <a:r>
              <a:rPr lang="ru-RU" sz="1400" dirty="0" err="1" smtClean="0"/>
              <a:t>почесним</a:t>
            </a:r>
            <a:r>
              <a:rPr lang="ru-RU" sz="1400" dirty="0" smtClean="0"/>
              <a:t> головою — Л. </a:t>
            </a:r>
            <a:r>
              <a:rPr lang="ru-RU" sz="1400" dirty="0" err="1" smtClean="0"/>
              <a:t>Лук'яненка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429" y="197555"/>
            <a:ext cx="3143760" cy="485375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48" y="2949223"/>
            <a:ext cx="4223308" cy="26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4987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Другое 1">
      <a:dk1>
        <a:srgbClr val="C8B687"/>
      </a:dk1>
      <a:lt1>
        <a:srgbClr val="FFFFFF"/>
      </a:lt1>
      <a:dk2>
        <a:srgbClr val="675E47"/>
      </a:dk2>
      <a:lt2>
        <a:srgbClr val="4E4D40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Порядок.thmx</Template>
  <TotalTime>132</TotalTime>
  <Words>742</Words>
  <Application>Microsoft Macintosh PowerPoint</Application>
  <PresentationFormat>Экран (16:10)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Kilter</vt:lpstr>
      <vt:lpstr>Українська Гельсінська група</vt:lpstr>
      <vt:lpstr>Презентация PowerPoint</vt:lpstr>
      <vt:lpstr>Мета та завдання діяльності </vt:lpstr>
      <vt:lpstr>Презентация PowerPoint</vt:lpstr>
      <vt:lpstr>Репресії проти УГГ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Українська Гельсінська група</dc:title>
  <dc:creator>Мария Стебко</dc:creator>
  <cp:lastModifiedBy>Мария Стебко</cp:lastModifiedBy>
  <cp:revision>8</cp:revision>
  <dcterms:created xsi:type="dcterms:W3CDTF">2014-03-05T18:13:40Z</dcterms:created>
  <dcterms:modified xsi:type="dcterms:W3CDTF">2014-03-06T10:29:09Z</dcterms:modified>
</cp:coreProperties>
</file>