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3" r:id="rId16"/>
    <p:sldId id="270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6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CEEE5-769C-45BF-8B9C-47C1D3C51400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4239BBA-9697-419D-AFF6-6B478ED101B4}">
      <dgm:prSet/>
      <dgm:spPr/>
      <dgm:t>
        <a:bodyPr/>
        <a:lstStyle/>
        <a:p>
          <a:pPr rtl="0"/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Як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стверджують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фахівці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офісний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інтер'єр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стає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все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більш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"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прозорим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".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Якщо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ще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кілька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років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тому в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нашій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країні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перевага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віддавалася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недорогим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каркасним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системам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гіпсокартонними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панелями, то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сьогодні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модний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стиль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хайтек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диктує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необхідність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використання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великих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поверхонь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тонованого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або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матованого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скла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.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Завдяки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розвитку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технологій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стало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можливим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створювати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конструкції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зі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скла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розмірами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до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декількох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метрів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,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що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дозволяє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моделювати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яскраві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та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запам'ятовуються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b="0" spc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інтер'єри</a:t>
          </a:r>
          <a:r>
            <a:rPr lang="ru-RU" b="0" spc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.</a:t>
          </a:r>
          <a:endParaRPr lang="ru-RU" b="0" spc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gm:t>
    </dgm:pt>
    <dgm:pt modelId="{390559F2-B986-4198-9B17-9E40C7784998}" type="parTrans" cxnId="{590EE962-FD1A-4767-889B-B0E36DE7E0CA}">
      <dgm:prSet/>
      <dgm:spPr/>
      <dgm:t>
        <a:bodyPr/>
        <a:lstStyle/>
        <a:p>
          <a:endParaRPr lang="ru-RU"/>
        </a:p>
      </dgm:t>
    </dgm:pt>
    <dgm:pt modelId="{477293C6-D914-4E46-83A9-8524693A1810}" type="sibTrans" cxnId="{590EE962-FD1A-4767-889B-B0E36DE7E0CA}">
      <dgm:prSet/>
      <dgm:spPr/>
      <dgm:t>
        <a:bodyPr/>
        <a:lstStyle/>
        <a:p>
          <a:endParaRPr lang="ru-RU"/>
        </a:p>
      </dgm:t>
    </dgm:pt>
    <dgm:pt modelId="{B2D61B9F-AC0E-4D8B-A394-C1FB09DF6871}" type="pres">
      <dgm:prSet presAssocID="{623CEEE5-769C-45BF-8B9C-47C1D3C51400}" presName="CompostProcess" presStyleCnt="0">
        <dgm:presLayoutVars>
          <dgm:dir/>
          <dgm:resizeHandles val="exact"/>
        </dgm:presLayoutVars>
      </dgm:prSet>
      <dgm:spPr/>
    </dgm:pt>
    <dgm:pt modelId="{42356DF6-A56E-40D4-8C21-E0158EC55FA8}" type="pres">
      <dgm:prSet presAssocID="{623CEEE5-769C-45BF-8B9C-47C1D3C51400}" presName="arrow" presStyleLbl="bgShp" presStyleIdx="0" presStyleCnt="1"/>
      <dgm:spPr/>
    </dgm:pt>
    <dgm:pt modelId="{9467758C-5F2B-496D-A534-DA2D17B5EBE8}" type="pres">
      <dgm:prSet presAssocID="{623CEEE5-769C-45BF-8B9C-47C1D3C51400}" presName="linearProcess" presStyleCnt="0"/>
      <dgm:spPr/>
    </dgm:pt>
    <dgm:pt modelId="{0451504A-8BEE-4C33-B703-05694244D07C}" type="pres">
      <dgm:prSet presAssocID="{C4239BBA-9697-419D-AFF6-6B478ED101B4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DFD7A33E-53C1-4880-B7E0-460B4ADBADC8}" type="presOf" srcId="{623CEEE5-769C-45BF-8B9C-47C1D3C51400}" destId="{B2D61B9F-AC0E-4D8B-A394-C1FB09DF6871}" srcOrd="0" destOrd="0" presId="urn:microsoft.com/office/officeart/2005/8/layout/hProcess9"/>
    <dgm:cxn modelId="{372EB794-9FDC-4714-980A-DD2DEEEEC7FB}" type="presOf" srcId="{C4239BBA-9697-419D-AFF6-6B478ED101B4}" destId="{0451504A-8BEE-4C33-B703-05694244D07C}" srcOrd="0" destOrd="0" presId="urn:microsoft.com/office/officeart/2005/8/layout/hProcess9"/>
    <dgm:cxn modelId="{590EE962-FD1A-4767-889B-B0E36DE7E0CA}" srcId="{623CEEE5-769C-45BF-8B9C-47C1D3C51400}" destId="{C4239BBA-9697-419D-AFF6-6B478ED101B4}" srcOrd="0" destOrd="0" parTransId="{390559F2-B986-4198-9B17-9E40C7784998}" sibTransId="{477293C6-D914-4E46-83A9-8524693A1810}"/>
    <dgm:cxn modelId="{0E149846-A991-4686-AC76-B31AFDB64201}" type="presParOf" srcId="{B2D61B9F-AC0E-4D8B-A394-C1FB09DF6871}" destId="{42356DF6-A56E-40D4-8C21-E0158EC55FA8}" srcOrd="0" destOrd="0" presId="urn:microsoft.com/office/officeart/2005/8/layout/hProcess9"/>
    <dgm:cxn modelId="{42E8294B-D389-491F-9682-9EBA0785AE35}" type="presParOf" srcId="{B2D61B9F-AC0E-4D8B-A394-C1FB09DF6871}" destId="{9467758C-5F2B-496D-A534-DA2D17B5EBE8}" srcOrd="1" destOrd="0" presId="urn:microsoft.com/office/officeart/2005/8/layout/hProcess9"/>
    <dgm:cxn modelId="{8C5295E5-67E3-4481-8D19-FDDBDE0FCC64}" type="presParOf" srcId="{9467758C-5F2B-496D-A534-DA2D17B5EBE8}" destId="{0451504A-8BEE-4C33-B703-05694244D07C}" srcOrd="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E7762-2624-45BD-A9D9-82394EDE7A8A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F5752F1-E241-4C36-806D-947EDA3C5F6B}">
      <dgm:prSet/>
      <dgm:spPr/>
      <dgm:t>
        <a:bodyPr/>
        <a:lstStyle/>
        <a:p>
          <a:pPr rtl="0"/>
          <a:r>
            <a:rPr lang="ru-RU" dirty="0" err="1" smtClean="0"/>
            <a:t>Предмети</a:t>
          </a:r>
          <a:r>
            <a:rPr lang="ru-RU" dirty="0" smtClean="0"/>
            <a:t> обстановки </a:t>
          </a:r>
          <a:r>
            <a:rPr lang="ru-RU" dirty="0" err="1" smtClean="0"/>
            <a:t>майбутнього</a:t>
          </a:r>
          <a:r>
            <a:rPr lang="ru-RU" dirty="0" smtClean="0"/>
            <a:t> </a:t>
          </a:r>
          <a:r>
            <a:rPr lang="ru-RU" dirty="0" err="1" smtClean="0"/>
            <a:t>будуть</a:t>
          </a:r>
          <a:r>
            <a:rPr lang="ru-RU" dirty="0" smtClean="0"/>
            <a:t> </a:t>
          </a:r>
          <a:r>
            <a:rPr lang="ru-RU" dirty="0" err="1" smtClean="0"/>
            <a:t>технологічними</a:t>
          </a:r>
          <a:r>
            <a:rPr lang="ru-RU" dirty="0" smtClean="0"/>
            <a:t> </a:t>
          </a:r>
          <a:r>
            <a:rPr lang="ru-RU" dirty="0" err="1" smtClean="0"/>
            <a:t>об'єктами</a:t>
          </a:r>
          <a:r>
            <a:rPr lang="ru-RU" dirty="0" smtClean="0"/>
            <a:t> … </a:t>
          </a:r>
          <a:r>
            <a:rPr lang="ru-RU" dirty="0" err="1" smtClean="0"/>
            <a:t>Високі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 (</a:t>
          </a:r>
          <a:r>
            <a:rPr lang="en-US" dirty="0" smtClean="0"/>
            <a:t>hi-tech)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нижчі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 (</a:t>
          </a:r>
          <a:r>
            <a:rPr lang="en-US" dirty="0" smtClean="0"/>
            <a:t>low-tech) </a:t>
          </a:r>
          <a:r>
            <a:rPr lang="ru-RU" dirty="0" err="1" smtClean="0"/>
            <a:t>об'єднаються</a:t>
          </a:r>
          <a:r>
            <a:rPr lang="ru-RU" dirty="0" smtClean="0"/>
            <a:t>. Все стане </a:t>
          </a:r>
          <a:r>
            <a:rPr lang="ru-RU" dirty="0" err="1" smtClean="0"/>
            <a:t>єдиним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унікальним</a:t>
          </a:r>
          <a:r>
            <a:rPr lang="ru-RU" dirty="0" smtClean="0"/>
            <a:t>. Ми </a:t>
          </a:r>
          <a:r>
            <a:rPr lang="ru-RU" dirty="0" err="1" smtClean="0"/>
            <a:t>створюємо</a:t>
          </a:r>
          <a:r>
            <a:rPr lang="ru-RU" dirty="0" smtClean="0"/>
            <a:t> </a:t>
          </a:r>
          <a:r>
            <a:rPr lang="ru-RU" dirty="0" err="1" smtClean="0"/>
            <a:t>новий</a:t>
          </a:r>
          <a:r>
            <a:rPr lang="ru-RU" dirty="0" smtClean="0"/>
            <a:t> </a:t>
          </a:r>
          <a:r>
            <a:rPr lang="ru-RU" dirty="0" err="1" smtClean="0"/>
            <a:t>промислово-ділову</a:t>
          </a:r>
          <a:r>
            <a:rPr lang="ru-RU" dirty="0" smtClean="0"/>
            <a:t> </a:t>
          </a:r>
          <a:r>
            <a:rPr lang="ru-RU" dirty="0" err="1" smtClean="0"/>
            <a:t>мову</a:t>
          </a:r>
          <a:r>
            <a:rPr lang="ru-RU" dirty="0" smtClean="0"/>
            <a:t> </a:t>
          </a:r>
          <a:r>
            <a:rPr lang="ru-RU" dirty="0" err="1" smtClean="0"/>
            <a:t>спілкування</a:t>
          </a:r>
          <a:r>
            <a:rPr lang="ru-RU" dirty="0" smtClean="0"/>
            <a:t> – </a:t>
          </a:r>
          <a:r>
            <a:rPr lang="ru-RU" dirty="0" err="1" smtClean="0"/>
            <a:t>цифрову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електронну</a:t>
          </a:r>
          <a:r>
            <a:rPr lang="ru-RU" dirty="0" smtClean="0"/>
            <a:t> </a:t>
          </a:r>
          <a:r>
            <a:rPr lang="ru-RU" dirty="0" err="1" smtClean="0"/>
            <a:t>естетику</a:t>
          </a:r>
          <a:r>
            <a:rPr lang="ru-RU" dirty="0" smtClean="0"/>
            <a:t> … ". І, </a:t>
          </a:r>
          <a:r>
            <a:rPr lang="ru-RU" dirty="0" err="1" smtClean="0"/>
            <a:t>дивлячись</a:t>
          </a:r>
          <a:r>
            <a:rPr lang="ru-RU" dirty="0" smtClean="0"/>
            <a:t> на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офіси</a:t>
          </a:r>
          <a:r>
            <a:rPr lang="ru-RU" dirty="0" smtClean="0"/>
            <a:t> </a:t>
          </a:r>
          <a:r>
            <a:rPr lang="ru-RU" dirty="0" err="1" smtClean="0"/>
            <a:t>успішних</a:t>
          </a:r>
          <a:r>
            <a:rPr lang="ru-RU" dirty="0" smtClean="0"/>
            <a:t> </a:t>
          </a:r>
          <a:r>
            <a:rPr lang="ru-RU" dirty="0" err="1" smtClean="0"/>
            <a:t>фірм</a:t>
          </a:r>
          <a:r>
            <a:rPr lang="ru-RU" dirty="0" smtClean="0"/>
            <a:t>, не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не</a:t>
          </a:r>
          <a:r>
            <a:rPr lang="ru-RU" dirty="0" smtClean="0"/>
            <a:t> </a:t>
          </a:r>
          <a:r>
            <a:rPr lang="ru-RU" dirty="0" err="1" smtClean="0"/>
            <a:t>визнати</a:t>
          </a:r>
          <a:r>
            <a:rPr lang="ru-RU" dirty="0" smtClean="0"/>
            <a:t> – схоже, </a:t>
          </a:r>
          <a:r>
            <a:rPr lang="ru-RU" dirty="0" err="1" smtClean="0"/>
            <a:t>майбутнє</a:t>
          </a:r>
          <a:r>
            <a:rPr lang="ru-RU" dirty="0" smtClean="0"/>
            <a:t> </a:t>
          </a:r>
          <a:r>
            <a:rPr lang="ru-RU" dirty="0" err="1" smtClean="0"/>
            <a:t>вже</a:t>
          </a:r>
          <a:r>
            <a:rPr lang="ru-RU" dirty="0" smtClean="0"/>
            <a:t> настало!</a:t>
          </a:r>
          <a:endParaRPr lang="ru-RU" dirty="0"/>
        </a:p>
      </dgm:t>
    </dgm:pt>
    <dgm:pt modelId="{78346D7D-D4C4-4A27-9F26-EEE44F097802}" type="parTrans" cxnId="{2EFE18FA-C205-4D56-805B-C4C7E3603B80}">
      <dgm:prSet/>
      <dgm:spPr/>
      <dgm:t>
        <a:bodyPr/>
        <a:lstStyle/>
        <a:p>
          <a:endParaRPr lang="ru-RU"/>
        </a:p>
      </dgm:t>
    </dgm:pt>
    <dgm:pt modelId="{4904F031-0AF3-48FA-A1D6-F9FA7F3DC134}" type="sibTrans" cxnId="{2EFE18FA-C205-4D56-805B-C4C7E3603B80}">
      <dgm:prSet/>
      <dgm:spPr/>
      <dgm:t>
        <a:bodyPr/>
        <a:lstStyle/>
        <a:p>
          <a:endParaRPr lang="ru-RU"/>
        </a:p>
      </dgm:t>
    </dgm:pt>
    <dgm:pt modelId="{75193B56-5465-4A3F-81B2-35C6CAFF9A5B}" type="pres">
      <dgm:prSet presAssocID="{4F1E7762-2624-45BD-A9D9-82394EDE7A8A}" presName="compositeShape" presStyleCnt="0">
        <dgm:presLayoutVars>
          <dgm:chMax val="7"/>
          <dgm:dir/>
          <dgm:resizeHandles val="exact"/>
        </dgm:presLayoutVars>
      </dgm:prSet>
      <dgm:spPr/>
    </dgm:pt>
    <dgm:pt modelId="{DB332DAA-96CE-4FC7-8FC0-6059B2539D75}" type="pres">
      <dgm:prSet presAssocID="{EF5752F1-E241-4C36-806D-947EDA3C5F6B}" presName="circ1TxSh" presStyleLbl="vennNode1" presStyleIdx="0" presStyleCnt="1"/>
      <dgm:spPr/>
    </dgm:pt>
  </dgm:ptLst>
  <dgm:cxnLst>
    <dgm:cxn modelId="{9D488EFE-4F66-4621-917C-AA5540FA5A26}" type="presOf" srcId="{EF5752F1-E241-4C36-806D-947EDA3C5F6B}" destId="{DB332DAA-96CE-4FC7-8FC0-6059B2539D75}" srcOrd="0" destOrd="0" presId="urn:microsoft.com/office/officeart/2005/8/layout/venn1"/>
    <dgm:cxn modelId="{713E0854-DF2C-4F11-B082-3E79DC76F10A}" type="presOf" srcId="{4F1E7762-2624-45BD-A9D9-82394EDE7A8A}" destId="{75193B56-5465-4A3F-81B2-35C6CAFF9A5B}" srcOrd="0" destOrd="0" presId="urn:microsoft.com/office/officeart/2005/8/layout/venn1"/>
    <dgm:cxn modelId="{2EFE18FA-C205-4D56-805B-C4C7E3603B80}" srcId="{4F1E7762-2624-45BD-A9D9-82394EDE7A8A}" destId="{EF5752F1-E241-4C36-806D-947EDA3C5F6B}" srcOrd="0" destOrd="0" parTransId="{78346D7D-D4C4-4A27-9F26-EEE44F097802}" sibTransId="{4904F031-0AF3-48FA-A1D6-F9FA7F3DC134}"/>
    <dgm:cxn modelId="{E5776241-A33A-4E59-B6EE-C6632CC6C91B}" type="presParOf" srcId="{75193B56-5465-4A3F-81B2-35C6CAFF9A5B}" destId="{DB332DAA-96CE-4FC7-8FC0-6059B2539D75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85155-4B94-48FF-BE6F-52CFD73B3C14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D86CE0C0-7373-4432-875A-57CDDC702E1B}">
      <dgm:prSet custT="1"/>
      <dgm:spPr/>
      <dgm:t>
        <a:bodyPr/>
        <a:lstStyle/>
        <a:p>
          <a:pPr algn="ctr" rtl="0"/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Корпоративна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солідарність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,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фірмовий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стиль,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затишний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інтер'єр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- все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це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складові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успішної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роботи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 </a:t>
          </a:r>
          <a:r>
            <a:rPr lang="ru-RU" sz="4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офісу</a:t>
          </a:r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.</a:t>
          </a:r>
          <a:endParaRPr lang="ru-RU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gm:t>
    </dgm:pt>
    <dgm:pt modelId="{6B06F455-F52A-4840-8A2B-492DB82D22C2}" type="parTrans" cxnId="{52929B99-FE54-47DD-ABB1-0021C7993815}">
      <dgm:prSet/>
      <dgm:spPr/>
      <dgm:t>
        <a:bodyPr/>
        <a:lstStyle/>
        <a:p>
          <a:endParaRPr lang="ru-RU"/>
        </a:p>
      </dgm:t>
    </dgm:pt>
    <dgm:pt modelId="{49D12718-9C45-4120-80B0-657093A253FD}" type="sibTrans" cxnId="{52929B99-FE54-47DD-ABB1-0021C7993815}">
      <dgm:prSet/>
      <dgm:spPr/>
      <dgm:t>
        <a:bodyPr/>
        <a:lstStyle/>
        <a:p>
          <a:endParaRPr lang="ru-RU"/>
        </a:p>
      </dgm:t>
    </dgm:pt>
    <dgm:pt modelId="{90AF20EB-E573-457C-9475-DCDAEC3E0C72}" type="pres">
      <dgm:prSet presAssocID="{72F85155-4B94-48FF-BE6F-52CFD73B3C14}" presName="linear" presStyleCnt="0">
        <dgm:presLayoutVars>
          <dgm:animLvl val="lvl"/>
          <dgm:resizeHandles val="exact"/>
        </dgm:presLayoutVars>
      </dgm:prSet>
      <dgm:spPr/>
    </dgm:pt>
    <dgm:pt modelId="{05E5C05B-CB90-4130-8928-6B9DC202E936}" type="pres">
      <dgm:prSet presAssocID="{D86CE0C0-7373-4432-875A-57CDDC702E1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121DD6B-764C-4364-986C-73790E82281B}" type="presOf" srcId="{D86CE0C0-7373-4432-875A-57CDDC702E1B}" destId="{05E5C05B-CB90-4130-8928-6B9DC202E936}" srcOrd="0" destOrd="0" presId="urn:microsoft.com/office/officeart/2005/8/layout/vList2"/>
    <dgm:cxn modelId="{52929B99-FE54-47DD-ABB1-0021C7993815}" srcId="{72F85155-4B94-48FF-BE6F-52CFD73B3C14}" destId="{D86CE0C0-7373-4432-875A-57CDDC702E1B}" srcOrd="0" destOrd="0" parTransId="{6B06F455-F52A-4840-8A2B-492DB82D22C2}" sibTransId="{49D12718-9C45-4120-80B0-657093A253FD}"/>
    <dgm:cxn modelId="{D68CAAD3-8152-43BF-BF7C-96FDA1A02C87}" type="presOf" srcId="{72F85155-4B94-48FF-BE6F-52CFD73B3C14}" destId="{90AF20EB-E573-457C-9475-DCDAEC3E0C72}" srcOrd="0" destOrd="0" presId="urn:microsoft.com/office/officeart/2005/8/layout/vList2"/>
    <dgm:cxn modelId="{4B3E0ACA-A1D2-483C-85C6-7DC234EF54A6}" type="presParOf" srcId="{90AF20EB-E573-457C-9475-DCDAEC3E0C72}" destId="{05E5C05B-CB90-4130-8928-6B9DC202E93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91F86E-9598-4064-A3E3-208DD0D99C8A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29C925-DA36-44C8-BA57-D47B1167028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8705854" cy="1470025"/>
          </a:xfrm>
        </p:spPr>
        <p:txBody>
          <a:bodyPr>
            <a:noAutofit/>
          </a:bodyPr>
          <a:lstStyle/>
          <a:p>
            <a:r>
              <a:rPr lang="ru-RU" sz="7200" b="1" dirty="0" err="1">
                <a:latin typeface="Century" pitchFamily="18" charset="0"/>
              </a:rPr>
              <a:t>С</a:t>
            </a:r>
            <a:r>
              <a:rPr lang="ru-RU" sz="7200" b="1" dirty="0" err="1" smtClean="0">
                <a:latin typeface="Century" pitchFamily="18" charset="0"/>
              </a:rPr>
              <a:t>учасні</a:t>
            </a:r>
            <a:r>
              <a:rPr lang="ru-RU" sz="7200" b="1" dirty="0" smtClean="0">
                <a:latin typeface="Century" pitchFamily="18" charset="0"/>
              </a:rPr>
              <a:t> </a:t>
            </a:r>
            <a:r>
              <a:rPr lang="ru-RU" sz="7200" b="1" dirty="0" err="1" smtClean="0">
                <a:latin typeface="Century" pitchFamily="18" charset="0"/>
              </a:rPr>
              <a:t>тенденції</a:t>
            </a:r>
            <a:r>
              <a:rPr lang="ru-RU" sz="7200" b="1" dirty="0" smtClean="0">
                <a:latin typeface="Century" pitchFamily="18" charset="0"/>
              </a:rPr>
              <a:t> у </a:t>
            </a:r>
            <a:r>
              <a:rPr lang="ru-RU" sz="7200" b="1" dirty="0" err="1" smtClean="0">
                <a:latin typeface="Century" pitchFamily="18" charset="0"/>
              </a:rPr>
              <a:t>обладнанні</a:t>
            </a:r>
            <a:r>
              <a:rPr lang="ru-RU" sz="7200" b="1" dirty="0" smtClean="0">
                <a:latin typeface="Century" pitchFamily="18" charset="0"/>
              </a:rPr>
              <a:t> та </a:t>
            </a:r>
            <a:r>
              <a:rPr lang="ru-RU" sz="7200" b="1" dirty="0" err="1" smtClean="0">
                <a:latin typeface="Century" pitchFamily="18" charset="0"/>
              </a:rPr>
              <a:t>розташуванні</a:t>
            </a:r>
            <a:r>
              <a:rPr lang="ru-RU" sz="7200" b="1" dirty="0" smtClean="0">
                <a:latin typeface="Century" pitchFamily="18" charset="0"/>
              </a:rPr>
              <a:t> </a:t>
            </a:r>
            <a:r>
              <a:rPr lang="ru-RU" sz="7200" b="1" dirty="0" err="1" smtClean="0">
                <a:latin typeface="Century" pitchFamily="18" charset="0"/>
              </a:rPr>
              <a:t>офісів</a:t>
            </a:r>
            <a:endParaRPr lang="ru-RU" sz="7200" b="1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5857884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Стиль, як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спосіб життя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smistroy.ru/images/news/1392679335kabin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Century" pitchFamily="18" charset="0"/>
              </a:rPr>
              <a:t>Модерн </a:t>
            </a:r>
            <a:r>
              <a:rPr lang="ru-RU" sz="5400" b="1" dirty="0" err="1" smtClean="0">
                <a:latin typeface="Century" pitchFamily="18" charset="0"/>
              </a:rPr>
              <a:t>і</a:t>
            </a:r>
            <a:r>
              <a:rPr lang="ru-RU" sz="5400" b="1" dirty="0" smtClean="0">
                <a:latin typeface="Century" pitchFamily="18" charset="0"/>
              </a:rPr>
              <a:t> Ар </a:t>
            </a:r>
            <a:r>
              <a:rPr lang="ru-RU" sz="5400" b="1" dirty="0" err="1" smtClean="0">
                <a:latin typeface="Century" pitchFamily="18" charset="0"/>
              </a:rPr>
              <a:t>Деко</a:t>
            </a:r>
            <a:endParaRPr lang="ru-RU" sz="5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latin typeface="Century" pitchFamily="18" charset="0"/>
              </a:rPr>
              <a:t>	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Легкі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витончені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інтер'єри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ширми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драпрі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вигадлива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меблі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все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збереглося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початку ХХ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століття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дав життя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чудесному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напрямку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сьогоднішній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Власне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модерн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тяжіє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пафосу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оригінальності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форм.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характерне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використання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незвичайних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матеріалів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незвичайних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речах.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візерункове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скло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гнуте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дерево,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неяскраві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пастельні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тони – все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ознаки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модерну.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стиль-гра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найяскравіше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виразився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малюнках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Бердслея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імітує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ідеальну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природу"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всередині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приміщення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– дивно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красивий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дозволяє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відвідувачу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відразу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зануритися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світ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витонченого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мистецтва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	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Природне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продовження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модерну –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стиль Ар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Деко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прагне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яскравим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насиченим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тонам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зорової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нелінійності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Елементи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експресіонізму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чіткі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ясні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лінії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все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налаштовує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творчість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Незважаючи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гадану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неділовитість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напрямки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цілком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вирішують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задачі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створення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робочої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обстановки,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поправкою,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звичайно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діяльності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речі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кажучи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модерн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Деко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тяжіють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поділу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простору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повсякденного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життя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важливо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Популярні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сьогодні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ажурні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перегородки, особливо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візерункового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скла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вітражів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як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можна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краще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відповідають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самій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ідеї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витонченого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стилю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допомагають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створити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необхідну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кількість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приватних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зон,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роблячи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мобільним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зручним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roomble.com/upload/preview/8380fb479dddec3314cf6e07003290426f0df7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5" name="Picture 2" descr="http://roomble.com/upload/preview/8380fb479dddec3314cf6e07003290426f0df7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atin typeface="Century" pitchFamily="18" charset="0"/>
              </a:rPr>
              <a:t>Функціоналізм</a:t>
            </a:r>
            <a:r>
              <a:rPr lang="ru-RU" sz="4800" b="1" dirty="0" smtClean="0">
                <a:latin typeface="Century" pitchFamily="18" charset="0"/>
              </a:rPr>
              <a:t> </a:t>
            </a:r>
            <a:r>
              <a:rPr lang="ru-RU" sz="4800" b="1" dirty="0" err="1" smtClean="0">
                <a:latin typeface="Century" pitchFamily="18" charset="0"/>
              </a:rPr>
              <a:t>і</a:t>
            </a:r>
            <a:r>
              <a:rPr lang="ru-RU" sz="4800" b="1" dirty="0" smtClean="0">
                <a:latin typeface="Century" pitchFamily="18" charset="0"/>
              </a:rPr>
              <a:t> </a:t>
            </a:r>
            <a:r>
              <a:rPr lang="en-US" sz="4800" b="1" dirty="0" smtClean="0">
                <a:latin typeface="Century" pitchFamily="18" charset="0"/>
              </a:rPr>
              <a:t>Hi-Tech</a:t>
            </a:r>
            <a:endParaRPr lang="ru-RU" sz="48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	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Хайтек</a:t>
            </a:r>
            <a:r>
              <a:rPr lang="ru-RU" sz="3800" dirty="0" smtClean="0">
                <a:latin typeface="Century" pitchFamily="18" charset="0"/>
              </a:rPr>
              <a:t> </a:t>
            </a:r>
            <a:r>
              <a:rPr lang="ru-RU" sz="3400" dirty="0" smtClean="0">
                <a:latin typeface="Century" pitchFamily="18" charset="0"/>
              </a:rPr>
              <a:t>– </a:t>
            </a:r>
            <a:r>
              <a:rPr lang="ru-RU" sz="3400" dirty="0" err="1" smtClean="0">
                <a:latin typeface="Century" pitchFamily="18" charset="0"/>
              </a:rPr>
              <a:t>це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втілена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сучасність</a:t>
            </a:r>
            <a:r>
              <a:rPr lang="ru-RU" sz="3400" dirty="0" smtClean="0">
                <a:latin typeface="Century" pitchFamily="18" charset="0"/>
              </a:rPr>
              <a:t>. </a:t>
            </a:r>
            <a:r>
              <a:rPr lang="ru-RU" sz="3400" dirty="0" err="1" smtClean="0">
                <a:latin typeface="Century" pitchFamily="18" charset="0"/>
              </a:rPr>
              <a:t>Скажений</a:t>
            </a:r>
            <a:r>
              <a:rPr lang="ru-RU" sz="3400" dirty="0" smtClean="0">
                <a:latin typeface="Century" pitchFamily="18" charset="0"/>
              </a:rPr>
              <a:t> темп </a:t>
            </a:r>
            <a:r>
              <a:rPr lang="ru-RU" sz="3400" dirty="0" err="1" smtClean="0">
                <a:latin typeface="Century" pitchFamily="18" charset="0"/>
              </a:rPr>
              <a:t>міського</a:t>
            </a:r>
            <a:r>
              <a:rPr lang="ru-RU" sz="3400" dirty="0" smtClean="0">
                <a:latin typeface="Century" pitchFamily="18" charset="0"/>
              </a:rPr>
              <a:t> життя, </a:t>
            </a:r>
            <a:r>
              <a:rPr lang="ru-RU" sz="3400" dirty="0" err="1" smtClean="0">
                <a:latin typeface="Century" pitchFamily="18" charset="0"/>
              </a:rPr>
              <a:t>успішність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ru-RU" sz="3400" dirty="0" err="1" smtClean="0">
                <a:latin typeface="Century" pitchFamily="18" charset="0"/>
              </a:rPr>
              <a:t>високі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технології</a:t>
            </a:r>
            <a:r>
              <a:rPr lang="ru-RU" sz="3400" dirty="0" smtClean="0">
                <a:latin typeface="Century" pitchFamily="18" charset="0"/>
              </a:rPr>
              <a:t> – все </a:t>
            </a:r>
            <a:r>
              <a:rPr lang="ru-RU" sz="3400" dirty="0" err="1" smtClean="0">
                <a:latin typeface="Century" pitchFamily="18" charset="0"/>
              </a:rPr>
              <a:t>знайшло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своє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відображення</a:t>
            </a:r>
            <a:r>
              <a:rPr lang="ru-RU" sz="3400" dirty="0" smtClean="0">
                <a:latin typeface="Century" pitchFamily="18" charset="0"/>
              </a:rPr>
              <a:t> в </a:t>
            </a:r>
            <a:r>
              <a:rPr lang="ru-RU" sz="3400" dirty="0" err="1" smtClean="0">
                <a:latin typeface="Century" pitchFamily="18" charset="0"/>
              </a:rPr>
              <a:t>цих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своєрідних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інтер'єрах</a:t>
            </a:r>
            <a:r>
              <a:rPr lang="ru-RU" sz="3400" dirty="0" smtClean="0">
                <a:latin typeface="Century" pitchFamily="18" charset="0"/>
              </a:rPr>
              <a:t>. </a:t>
            </a:r>
            <a:r>
              <a:rPr lang="en-US" sz="3400" dirty="0" smtClean="0">
                <a:latin typeface="Century" pitchFamily="18" charset="0"/>
              </a:rPr>
              <a:t>Hi-Tech </a:t>
            </a:r>
            <a:r>
              <a:rPr lang="ru-RU" sz="3400" dirty="0" err="1" smtClean="0">
                <a:latin typeface="Century" pitchFamily="18" charset="0"/>
              </a:rPr>
              <a:t>воліють</a:t>
            </a:r>
            <a:r>
              <a:rPr lang="ru-RU" sz="3400" dirty="0" smtClean="0">
                <a:latin typeface="Century" pitchFamily="18" charset="0"/>
              </a:rPr>
              <a:t>, перш за все, </a:t>
            </a:r>
            <a:r>
              <a:rPr lang="ru-RU" sz="3400" dirty="0" err="1" smtClean="0">
                <a:latin typeface="Century" pitchFamily="18" charset="0"/>
              </a:rPr>
              <a:t>динамічні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фірми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ru-RU" sz="3400" dirty="0" err="1" smtClean="0">
                <a:latin typeface="Century" pitchFamily="18" charset="0"/>
              </a:rPr>
              <a:t>що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займаються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творчою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діяльністю</a:t>
            </a:r>
            <a:r>
              <a:rPr lang="ru-RU" sz="3400" dirty="0" smtClean="0">
                <a:latin typeface="Century" pitchFamily="18" charset="0"/>
              </a:rPr>
              <a:t> на </a:t>
            </a:r>
            <a:r>
              <a:rPr lang="ru-RU" sz="3400" dirty="0" err="1" smtClean="0">
                <a:latin typeface="Century" pitchFamily="18" charset="0"/>
              </a:rPr>
              <a:t>стику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мистецтва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і</a:t>
            </a:r>
            <a:r>
              <a:rPr lang="ru-RU" sz="3400" dirty="0" smtClean="0">
                <a:latin typeface="Century" pitchFamily="18" charset="0"/>
              </a:rPr>
              <a:t> науки. </a:t>
            </a:r>
            <a:r>
              <a:rPr lang="ru-RU" sz="3400" dirty="0" err="1" smtClean="0">
                <a:latin typeface="Century" pitchFamily="18" charset="0"/>
              </a:rPr>
              <a:t>Це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ru-RU" sz="3400" dirty="0" err="1" smtClean="0">
                <a:latin typeface="Century" pitchFamily="18" charset="0"/>
              </a:rPr>
              <a:t>безумовно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en-US" sz="3400" dirty="0" smtClean="0">
                <a:latin typeface="Century" pitchFamily="18" charset="0"/>
              </a:rPr>
              <a:t>IT, </a:t>
            </a:r>
            <a:r>
              <a:rPr lang="ru-RU" sz="3400" dirty="0" smtClean="0">
                <a:latin typeface="Century" pitchFamily="18" charset="0"/>
              </a:rPr>
              <a:t>дизайн, реклама </a:t>
            </a:r>
            <a:r>
              <a:rPr lang="ru-RU" sz="3400" dirty="0" err="1" smtClean="0">
                <a:latin typeface="Century" pitchFamily="18" charset="0"/>
              </a:rPr>
              <a:t>і</a:t>
            </a:r>
            <a:r>
              <a:rPr lang="ru-RU" sz="3400" dirty="0" smtClean="0">
                <a:latin typeface="Century" pitchFamily="18" charset="0"/>
              </a:rPr>
              <a:t> тому </a:t>
            </a:r>
            <a:r>
              <a:rPr lang="ru-RU" sz="3400" dirty="0" err="1" smtClean="0">
                <a:latin typeface="Century" pitchFamily="18" charset="0"/>
              </a:rPr>
              <a:t>подібні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види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бізнесу</a:t>
            </a:r>
            <a:r>
              <a:rPr lang="ru-RU" sz="3400" dirty="0" smtClean="0">
                <a:latin typeface="Century" pitchFamily="18" charset="0"/>
              </a:rPr>
              <a:t>. При </a:t>
            </a:r>
            <a:r>
              <a:rPr lang="ru-RU" sz="3400" dirty="0" err="1" smtClean="0">
                <a:latin typeface="Century" pitchFamily="18" charset="0"/>
              </a:rPr>
              <a:t>цьому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функціональність</a:t>
            </a:r>
            <a:r>
              <a:rPr lang="ru-RU" sz="3400" dirty="0" smtClean="0">
                <a:latin typeface="Century" pitchFamily="18" charset="0"/>
              </a:rPr>
              <a:t> не </a:t>
            </a:r>
            <a:r>
              <a:rPr lang="ru-RU" sz="3400" dirty="0" err="1" smtClean="0">
                <a:latin typeface="Century" pitchFamily="18" charset="0"/>
              </a:rPr>
              <a:t>стає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самоціллю</a:t>
            </a:r>
            <a:r>
              <a:rPr lang="ru-RU" sz="3400" dirty="0" smtClean="0">
                <a:latin typeface="Century" pitchFamily="18" charset="0"/>
              </a:rPr>
              <a:t> – головне, </a:t>
            </a:r>
            <a:r>
              <a:rPr lang="ru-RU" sz="3400" dirty="0" err="1" smtClean="0">
                <a:latin typeface="Century" pitchFamily="18" charset="0"/>
              </a:rPr>
              <a:t>людина</a:t>
            </a:r>
            <a:r>
              <a:rPr lang="ru-RU" sz="3400" dirty="0" smtClean="0">
                <a:latin typeface="Century" pitchFamily="18" charset="0"/>
              </a:rPr>
              <a:t> в </a:t>
            </a:r>
            <a:r>
              <a:rPr lang="ru-RU" sz="3400" dirty="0" err="1" smtClean="0">
                <a:latin typeface="Century" pitchFamily="18" charset="0"/>
              </a:rPr>
              <a:t>інтер'єрі</a:t>
            </a:r>
            <a:r>
              <a:rPr lang="ru-RU" sz="3400" dirty="0" smtClean="0">
                <a:latin typeface="Century" pitchFamily="18" charset="0"/>
              </a:rPr>
              <a:t>, а не сам </a:t>
            </a:r>
            <a:r>
              <a:rPr lang="ru-RU" sz="3400" dirty="0" err="1" smtClean="0">
                <a:latin typeface="Century" pitchFamily="18" charset="0"/>
              </a:rPr>
              <a:t>інтер'єр</a:t>
            </a:r>
            <a:r>
              <a:rPr lang="ru-RU" sz="3400" dirty="0" smtClean="0">
                <a:latin typeface="Century" pitchFamily="18" charset="0"/>
              </a:rPr>
              <a:t>.</a:t>
            </a:r>
          </a:p>
          <a:p>
            <a:pPr>
              <a:buNone/>
            </a:pPr>
            <a:r>
              <a:rPr lang="ru-RU" sz="3400" dirty="0" smtClean="0">
                <a:latin typeface="Century" pitchFamily="18" charset="0"/>
              </a:rPr>
              <a:t>	Один </a:t>
            </a:r>
            <a:r>
              <a:rPr lang="ru-RU" sz="3400" dirty="0" err="1" smtClean="0">
                <a:latin typeface="Century" pitchFamily="18" charset="0"/>
              </a:rPr>
              <a:t>з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найвідоміших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світових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дизайнерів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Карім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Рашид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400" dirty="0" err="1" smtClean="0">
                <a:solidFill>
                  <a:srgbClr val="FFC000"/>
                </a:solidFill>
                <a:latin typeface="Century" pitchFamily="18" charset="0"/>
              </a:rPr>
              <a:t>якось</a:t>
            </a:r>
            <a:r>
              <a:rPr lang="ru-RU" sz="3400" dirty="0" smtClean="0">
                <a:solidFill>
                  <a:srgbClr val="FFC000"/>
                </a:solidFill>
                <a:latin typeface="Century" pitchFamily="18" charset="0"/>
              </a:rPr>
              <a:t> сказав: 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"Дизайн </a:t>
            </a:r>
            <a:r>
              <a:rPr 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Hi-Tech –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щось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незмірно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більше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ніж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декорування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стін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вікон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підбір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меблів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створення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цілої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інфраструктури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в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якій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з'єднуються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аспекти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фізичного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фізіологічного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та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соціального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досвіду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людини</a:t>
            </a:r>
            <a:r>
              <a:rPr lang="ru-RU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 </a:t>
            </a:r>
            <a:r>
              <a:rPr lang="ru-RU" sz="3400" dirty="0" smtClean="0">
                <a:latin typeface="Century" pitchFamily="18" charset="0"/>
              </a:rPr>
              <a:t>. </a:t>
            </a:r>
            <a:r>
              <a:rPr lang="ru-RU" sz="3400" dirty="0" err="1" smtClean="0">
                <a:latin typeface="Century" pitchFamily="18" charset="0"/>
              </a:rPr>
              <a:t>Дійсно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ru-RU" sz="3400" dirty="0" err="1" smtClean="0">
                <a:latin typeface="Century" pitchFamily="18" charset="0"/>
              </a:rPr>
              <a:t>це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саме</a:t>
            </a:r>
            <a:r>
              <a:rPr lang="ru-RU" sz="3400" dirty="0" smtClean="0">
                <a:latin typeface="Century" pitchFamily="18" charset="0"/>
              </a:rPr>
              <a:t> той </a:t>
            </a:r>
            <a:r>
              <a:rPr lang="ru-RU" sz="3400" dirty="0" err="1" smtClean="0">
                <a:latin typeface="Century" pitchFamily="18" charset="0"/>
              </a:rPr>
              <a:t>випадок</a:t>
            </a:r>
            <a:r>
              <a:rPr lang="ru-RU" sz="3400" dirty="0" smtClean="0">
                <a:latin typeface="Century" pitchFamily="18" charset="0"/>
              </a:rPr>
              <a:t>, коли </a:t>
            </a:r>
            <a:r>
              <a:rPr lang="ru-RU" sz="3400" dirty="0" err="1" smtClean="0">
                <a:latin typeface="Century" pitchFamily="18" charset="0"/>
              </a:rPr>
              <a:t>неординарність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технологічність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інтер'єру</a:t>
            </a:r>
            <a:r>
              <a:rPr lang="ru-RU" sz="3400" dirty="0" smtClean="0">
                <a:latin typeface="Century" pitchFamily="18" charset="0"/>
              </a:rPr>
              <a:t> говорить про </a:t>
            </a:r>
            <a:r>
              <a:rPr lang="ru-RU" sz="3400" dirty="0" err="1" smtClean="0">
                <a:latin typeface="Century" pitchFamily="18" charset="0"/>
              </a:rPr>
              <a:t>його</a:t>
            </a:r>
            <a:r>
              <a:rPr lang="ru-RU" sz="3400" dirty="0" smtClean="0">
                <a:latin typeface="Century" pitchFamily="18" charset="0"/>
              </a:rPr>
              <a:t> господарях </a:t>
            </a:r>
            <a:r>
              <a:rPr lang="ru-RU" sz="3400" dirty="0" err="1" smtClean="0">
                <a:latin typeface="Century" pitchFamily="18" charset="0"/>
              </a:rPr>
              <a:t>більше</a:t>
            </a:r>
            <a:r>
              <a:rPr lang="ru-RU" sz="3400" dirty="0" smtClean="0">
                <a:latin typeface="Century" pitchFamily="18" charset="0"/>
              </a:rPr>
              <a:t>, </a:t>
            </a:r>
            <a:r>
              <a:rPr lang="ru-RU" sz="3400" dirty="0" err="1" smtClean="0">
                <a:latin typeface="Century" pitchFamily="18" charset="0"/>
              </a:rPr>
              <a:t>ніж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будь-який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рекламний</a:t>
            </a:r>
            <a:r>
              <a:rPr lang="ru-RU" sz="3400" dirty="0" smtClean="0">
                <a:latin typeface="Century" pitchFamily="18" charset="0"/>
              </a:rPr>
              <a:t> буклет.</a:t>
            </a:r>
          </a:p>
          <a:p>
            <a:pPr>
              <a:buNone/>
            </a:pPr>
            <a:r>
              <a:rPr lang="ru-RU" sz="3400" dirty="0" smtClean="0">
                <a:latin typeface="Century" pitchFamily="18" charset="0"/>
              </a:rPr>
              <a:t>	</a:t>
            </a:r>
            <a:r>
              <a:rPr lang="ru-RU" sz="3400" dirty="0" err="1" smtClean="0">
                <a:latin typeface="Century" pitchFamily="18" charset="0"/>
              </a:rPr>
              <a:t>Тяжіння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smtClean="0">
                <a:latin typeface="Century" pitchFamily="18" charset="0"/>
              </a:rPr>
              <a:t>стилю до великих </a:t>
            </a:r>
            <a:r>
              <a:rPr lang="ru-RU" sz="3400" dirty="0" err="1" smtClean="0">
                <a:latin typeface="Century" pitchFamily="18" charset="0"/>
              </a:rPr>
              <a:t>приміщень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компенсується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особливим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моделюванням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офісного</a:t>
            </a:r>
            <a:r>
              <a:rPr lang="ru-RU" sz="3400" dirty="0" smtClean="0">
                <a:latin typeface="Century" pitchFamily="18" charset="0"/>
              </a:rPr>
              <a:t> простору, </a:t>
            </a:r>
            <a:r>
              <a:rPr lang="ru-RU" sz="3400" dirty="0" err="1" smtClean="0">
                <a:latin typeface="Century" pitchFamily="18" charset="0"/>
              </a:rPr>
              <a:t>що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включає</a:t>
            </a:r>
            <a:r>
              <a:rPr lang="ru-RU" sz="3400" dirty="0" smtClean="0">
                <a:latin typeface="Century" pitchFamily="18" charset="0"/>
              </a:rPr>
              <a:t> в себе </a:t>
            </a:r>
            <a:r>
              <a:rPr lang="ru-RU" sz="3400" dirty="0" err="1" smtClean="0">
                <a:latin typeface="Century" pitchFamily="18" charset="0"/>
              </a:rPr>
              <a:t>всі</a:t>
            </a:r>
            <a:r>
              <a:rPr lang="ru-RU" sz="3400" dirty="0" smtClean="0">
                <a:latin typeface="Century" pitchFamily="18" charset="0"/>
              </a:rPr>
              <a:t> три </a:t>
            </a:r>
            <a:r>
              <a:rPr lang="ru-RU" sz="3400" dirty="0" err="1" smtClean="0">
                <a:latin typeface="Century" pitchFamily="18" charset="0"/>
              </a:rPr>
              <a:t>виміри</a:t>
            </a:r>
            <a:r>
              <a:rPr lang="ru-RU" sz="3400" dirty="0" smtClean="0">
                <a:latin typeface="Century" pitchFamily="18" charset="0"/>
              </a:rPr>
              <a:t>. </a:t>
            </a:r>
            <a:r>
              <a:rPr lang="ru-RU" sz="3400" dirty="0" err="1" smtClean="0">
                <a:latin typeface="Century" pitchFamily="18" charset="0"/>
              </a:rPr>
              <a:t>Особлива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увага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приділяється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ергономіці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і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зонуванню</a:t>
            </a:r>
            <a:r>
              <a:rPr lang="ru-RU" sz="3400" dirty="0" smtClean="0">
                <a:latin typeface="Century" pitchFamily="18" charset="0"/>
              </a:rPr>
              <a:t> </a:t>
            </a:r>
            <a:r>
              <a:rPr lang="ru-RU" sz="3400" dirty="0" err="1" smtClean="0">
                <a:latin typeface="Century" pitchFamily="18" charset="0"/>
              </a:rPr>
              <a:t>офісу</a:t>
            </a:r>
            <a:r>
              <a:rPr lang="ru-RU" sz="3400" dirty="0" smtClean="0">
                <a:latin typeface="Century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bject-carpet.com/oc/file/ae23f7cf39725958013d1c53a8145827.de-de.0/object_carpet_enec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072494" cy="60007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 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початку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статті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ми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вже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говорили про те,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стиль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офісу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тільки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зручність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краса.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Істинний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стиль –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матеріалізований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корпоративний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дух. І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чим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яскраво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він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виражений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тим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виразніше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буде "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месседж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клієнтові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"Так,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потрапили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за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адресою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! Ми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саме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те,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так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довго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шукали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!". При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цьому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повинно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виникати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плутанини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: консерватизм не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личить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рекламному агентству, а модерн не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викличе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довіри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відвідувача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банку. Але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щоб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правильно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позиціонувати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свою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компанію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необхідна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кропітка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професійна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робота.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Саме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тому такою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популярністю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сьогодні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користуються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дизайнерські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бюро. Хороший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спеціаліст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тільки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зрозуміє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пояснить,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потрібно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конкретної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компанії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створить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готовий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проект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допоможе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його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практичному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здійсненні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jaam-italy.ru/files/item/photo/big/657_big_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eximgroup.ru/sites/default/files/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luxury-house.org/wp-content/uploads/TSentralnyiy-ofis-Skype-v-Palo-Alto-Kaliforn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785926"/>
          <a:ext cx="878687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gawkerassets.com/img/185t7xslbzghwjpg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log.indoorstudio.es/wp-content/uploads/relaxaing-and-working-areas-separated-in-office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381001"/>
            <a:ext cx="9149042" cy="723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icentras.lt/files/File/Naujiena/Interjerai/576470_275192452601639_16088598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80aeeggvbgitmg9a.xn--p1ai/little/Etud-03-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Підготувала учениця </a:t>
            </a:r>
          </a:p>
          <a:p>
            <a:pPr algn="ctr"/>
            <a:r>
              <a:rPr lang="uk-UA" sz="2400" dirty="0" smtClean="0"/>
              <a:t>11 _ Б класу </a:t>
            </a:r>
            <a:r>
              <a:rPr lang="uk-UA" sz="2400" dirty="0" err="1" smtClean="0"/>
              <a:t>КУ</a:t>
            </a:r>
            <a:r>
              <a:rPr lang="uk-UA" sz="2400" dirty="0" smtClean="0"/>
              <a:t> ССШ № 29 </a:t>
            </a:r>
          </a:p>
          <a:p>
            <a:pPr algn="ctr"/>
            <a:r>
              <a:rPr lang="uk-UA" sz="2400" dirty="0" err="1" smtClean="0"/>
              <a:t>Тверезовська</a:t>
            </a:r>
            <a:r>
              <a:rPr lang="uk-UA" sz="2400" dirty="0" smtClean="0"/>
              <a:t> </a:t>
            </a:r>
            <a:r>
              <a:rPr lang="uk-UA" sz="2400" dirty="0" err="1" smtClean="0"/>
              <a:t>Крістіна</a:t>
            </a:r>
            <a:r>
              <a:rPr lang="uk-UA" sz="2400" dirty="0" smtClean="0"/>
              <a:t>.</a:t>
            </a:r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  <a:p>
            <a:endParaRPr lang="uk-UA" sz="2000" dirty="0" smtClean="0"/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«Мода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минає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стиль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лишається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назавжди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  <p:pic>
        <p:nvPicPr>
          <p:cNvPr id="7" name="Содержимое 6" descr="lepnina_v_interere_design_kq_readmas.ru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276850" cy="3498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Які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ж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основні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тенденції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оформленні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сучасного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середньостатистичного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офісу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?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25726"/>
            <a:ext cx="9144000" cy="4332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err="1" smtClean="0">
                <a:latin typeface="Century" pitchFamily="18" charset="0"/>
              </a:rPr>
              <a:t>Стрімкий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smtClean="0">
                <a:latin typeface="Century" pitchFamily="18" charset="0"/>
              </a:rPr>
              <a:t>ритм життя </a:t>
            </a:r>
            <a:r>
              <a:rPr lang="ru-RU" sz="3200" dirty="0" err="1" smtClean="0">
                <a:latin typeface="Century" pitchFamily="18" charset="0"/>
              </a:rPr>
              <a:t>вимагає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швидкості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прийняття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рішень</a:t>
            </a:r>
            <a:r>
              <a:rPr lang="ru-RU" sz="3200" dirty="0" smtClean="0">
                <a:latin typeface="Century" pitchFamily="18" charset="0"/>
              </a:rPr>
              <a:t>, </a:t>
            </a:r>
            <a:r>
              <a:rPr lang="ru-RU" sz="3200" dirty="0" err="1" smtClean="0">
                <a:latin typeface="Century" pitchFamily="18" charset="0"/>
              </a:rPr>
              <a:t>організації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роботи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колективу</a:t>
            </a:r>
            <a:r>
              <a:rPr lang="ru-RU" sz="3200" dirty="0" smtClean="0">
                <a:latin typeface="Century" pitchFamily="18" charset="0"/>
              </a:rPr>
              <a:t> для </a:t>
            </a:r>
            <a:r>
              <a:rPr lang="ru-RU" sz="3200" dirty="0" err="1" smtClean="0">
                <a:latin typeface="Century" pitchFamily="18" charset="0"/>
              </a:rPr>
              <a:t>отримання</a:t>
            </a:r>
            <a:r>
              <a:rPr lang="ru-RU" sz="3200" dirty="0" smtClean="0">
                <a:latin typeface="Century" pitchFamily="18" charset="0"/>
              </a:rPr>
              <a:t> результату. </a:t>
            </a:r>
            <a:r>
              <a:rPr lang="ru-RU" sz="3200" dirty="0" err="1" smtClean="0">
                <a:latin typeface="Century" pitchFamily="18" charset="0"/>
              </a:rPr>
              <a:t>Більшу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частину</a:t>
            </a:r>
            <a:r>
              <a:rPr lang="ru-RU" sz="3200" dirty="0" smtClean="0">
                <a:latin typeface="Century" pitchFamily="18" charset="0"/>
              </a:rPr>
              <a:t> дня </a:t>
            </a:r>
            <a:r>
              <a:rPr lang="ru-RU" sz="3200" dirty="0" smtClean="0">
                <a:latin typeface="Century" pitchFamily="18" charset="0"/>
              </a:rPr>
              <a:t>ми проводимо на </a:t>
            </a:r>
            <a:r>
              <a:rPr lang="ru-RU" sz="3200" dirty="0" err="1" smtClean="0">
                <a:latin typeface="Century" pitchFamily="18" charset="0"/>
              </a:rPr>
              <a:t>роботі</a:t>
            </a:r>
            <a:r>
              <a:rPr lang="ru-RU" sz="3200" dirty="0" smtClean="0">
                <a:latin typeface="Century" pitchFamily="18" charset="0"/>
              </a:rPr>
              <a:t> - </a:t>
            </a:r>
            <a:r>
              <a:rPr lang="ru-RU" sz="3200" dirty="0" err="1" smtClean="0">
                <a:latin typeface="Century" pitchFamily="18" charset="0"/>
              </a:rPr>
              <a:t>це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основна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частина</a:t>
            </a:r>
            <a:r>
              <a:rPr lang="ru-RU" sz="3200" dirty="0" smtClean="0">
                <a:latin typeface="Century" pitchFamily="18" charset="0"/>
              </a:rPr>
              <a:t> дня, </a:t>
            </a:r>
            <a:r>
              <a:rPr lang="ru-RU" sz="3200" dirty="0" err="1" smtClean="0">
                <a:latin typeface="Century" pitchFamily="18" charset="0"/>
              </a:rPr>
              <a:t>і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хочеться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щоб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місце</a:t>
            </a:r>
            <a:r>
              <a:rPr lang="ru-RU" sz="3200" dirty="0" smtClean="0">
                <a:latin typeface="Century" pitchFamily="18" charset="0"/>
              </a:rPr>
              <a:t>, де ми практично «</a:t>
            </a:r>
            <a:r>
              <a:rPr lang="ru-RU" sz="3200" dirty="0" err="1" smtClean="0">
                <a:latin typeface="Century" pitchFamily="18" charset="0"/>
              </a:rPr>
              <a:t>живемо</a:t>
            </a:r>
            <a:r>
              <a:rPr lang="ru-RU" sz="3200" dirty="0" smtClean="0">
                <a:latin typeface="Century" pitchFamily="18" charset="0"/>
              </a:rPr>
              <a:t>» </a:t>
            </a:r>
            <a:r>
              <a:rPr lang="ru-RU" sz="3200" dirty="0" err="1" smtClean="0">
                <a:latin typeface="Century" pitchFamily="18" charset="0"/>
              </a:rPr>
              <a:t>було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затишним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і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err="1" smtClean="0">
                <a:latin typeface="Century" pitchFamily="18" charset="0"/>
              </a:rPr>
              <a:t>комфортним</a:t>
            </a:r>
            <a:r>
              <a:rPr lang="ru-RU" sz="3200" dirty="0" smtClean="0">
                <a:latin typeface="Century" pitchFamily="18" charset="0"/>
              </a:rPr>
              <a:t>. </a:t>
            </a:r>
            <a:endParaRPr lang="ru-RU" sz="3200" dirty="0" smtClean="0">
              <a:latin typeface="Century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	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divana.ru/wp-content/uploads/2014/03/dlya_person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Century" pitchFamily="18" charset="0"/>
              </a:rPr>
              <a:t>Гарне</a:t>
            </a:r>
            <a:r>
              <a:rPr lang="ru-RU" sz="5400" b="1" dirty="0" smtClean="0">
                <a:latin typeface="Century" pitchFamily="18" charset="0"/>
              </a:rPr>
              <a:t> </a:t>
            </a:r>
            <a:r>
              <a:rPr lang="ru-RU" sz="5400" b="1" dirty="0" err="1" smtClean="0">
                <a:latin typeface="Century" pitchFamily="18" charset="0"/>
              </a:rPr>
              <a:t>освітлення</a:t>
            </a:r>
            <a:endParaRPr lang="ru-RU" sz="5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Відповідно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санітарних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норм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організаціях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має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дотримуватися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певний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рівень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освітленості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керівник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зобов'язаний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забезпечити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свого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персоналу.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Сучасні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технології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дозволяють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модернізувати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освітлення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без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шкоди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гаманця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роботодавця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Одним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напрямків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оформленні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приміщень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стало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розташування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різних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місцях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джерел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світла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наприклад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: 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підлозі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меблів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стінах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стелі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Таким чином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стильне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освітлення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офісу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-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м'яке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розсіяне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освітлення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яке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дозволяє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ефективно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організувати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простір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роботи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забезпечує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сучасний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інтер'єр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офісу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b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nayada.ru/image/news/1700/gallery/gallery-1700-0007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Century" pitchFamily="18" charset="0"/>
              </a:rPr>
              <a:t>Сторінками історії</a:t>
            </a:r>
            <a:endParaRPr lang="ru-RU" sz="6600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Якщо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звернутися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історії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так давно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інтер'єр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робочих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приміщень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завжди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слідував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духу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епохи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меншій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мірі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ніж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приватні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приміщення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Сьогодні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ж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офісна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обстановка часто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стає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зразком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житла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невипадково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: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розвитком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засобів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комунікації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грань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між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будинком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офісом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стала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істотно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тонша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Є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зворотний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процес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епоха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казенних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дерматинові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стільців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пішла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минуле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конторські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приміщення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стають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все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затишними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нашій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статті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ми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розглянемо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сучасні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тенденції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облаштуванні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офісного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простору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спробуємо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розібратися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для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якого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роду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бізнесу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підходять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або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інші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них.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mark-land.ru/wp-content/uploads/2014/07/hi_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Century" pitchFamily="18" charset="0"/>
              </a:rPr>
              <a:t>Ампір</a:t>
            </a:r>
            <a:r>
              <a:rPr lang="ru-RU" sz="6000" b="1" dirty="0" smtClean="0">
                <a:latin typeface="Century" pitchFamily="18" charset="0"/>
              </a:rPr>
              <a:t> </a:t>
            </a:r>
            <a:r>
              <a:rPr lang="ru-RU" sz="6000" b="1" dirty="0" err="1" smtClean="0">
                <a:latin typeface="Century" pitchFamily="18" charset="0"/>
              </a:rPr>
              <a:t>і</a:t>
            </a:r>
            <a:r>
              <a:rPr lang="ru-RU" sz="6000" b="1" dirty="0" smtClean="0">
                <a:latin typeface="Century" pitchFamily="18" charset="0"/>
              </a:rPr>
              <a:t> </a:t>
            </a:r>
            <a:r>
              <a:rPr lang="ru-RU" sz="6000" b="1" dirty="0" err="1" smtClean="0">
                <a:latin typeface="Century" pitchFamily="18" charset="0"/>
              </a:rPr>
              <a:t>класика</a:t>
            </a:r>
            <a:endParaRPr lang="ru-RU" sz="60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Саме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тут 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всій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красі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з'являється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знаменитий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"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імперський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 стиль –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класицизм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його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вищий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прояв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ампір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По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суті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пряме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приховане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цитування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римської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класики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чистота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ліній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плавні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переходи,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дорогі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матеріали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аристократизм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уособлення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некріклівой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багатства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Декор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використовується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скромно,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геральдика,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мідь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бронза,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срібло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– все,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говорить про славу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гордість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власника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Варіантами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класицизму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є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легкий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бідермеєр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строгий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англійський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стиль.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Традиції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 такому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стилі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недоторканні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але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при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цьому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за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різьбленими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дубовими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панелями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може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ховатися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суперсучасний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сервер, а на зеленому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сукні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столу "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чіппендель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розташовуватися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могутня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комп'ютерна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станція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199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Сучасні тенденції у обладнанні та розташуванні офісів</vt:lpstr>
      <vt:lpstr>Слайд 2</vt:lpstr>
      <vt:lpstr>Які ж основні тенденції в оформленні сучасного середньостатистичного офісу? </vt:lpstr>
      <vt:lpstr>Слайд 4</vt:lpstr>
      <vt:lpstr>Гарне освітлення</vt:lpstr>
      <vt:lpstr>Слайд 6</vt:lpstr>
      <vt:lpstr>Сторінками історії</vt:lpstr>
      <vt:lpstr>Слайд 8</vt:lpstr>
      <vt:lpstr>Ампір і класика</vt:lpstr>
      <vt:lpstr>Слайд 10</vt:lpstr>
      <vt:lpstr>Модерн і Ар Деко</vt:lpstr>
      <vt:lpstr>Слайд 12</vt:lpstr>
      <vt:lpstr>Слайд 13</vt:lpstr>
      <vt:lpstr>Функціоналізм і Hi-Tech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тенденції у обладнанні офісів</dc:title>
  <dc:creator>Admin</dc:creator>
  <cp:lastModifiedBy>Admin</cp:lastModifiedBy>
  <cp:revision>10</cp:revision>
  <dcterms:created xsi:type="dcterms:W3CDTF">2014-09-08T19:21:11Z</dcterms:created>
  <dcterms:modified xsi:type="dcterms:W3CDTF">2014-09-08T21:07:01Z</dcterms:modified>
</cp:coreProperties>
</file>