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58" r:id="rId6"/>
    <p:sldId id="276" r:id="rId7"/>
    <p:sldId id="259" r:id="rId8"/>
    <p:sldId id="271" r:id="rId9"/>
    <p:sldId id="260" r:id="rId10"/>
    <p:sldId id="275" r:id="rId11"/>
    <p:sldId id="261" r:id="rId12"/>
    <p:sldId id="281" r:id="rId13"/>
    <p:sldId id="272" r:id="rId14"/>
    <p:sldId id="273" r:id="rId15"/>
    <p:sldId id="274" r:id="rId16"/>
    <p:sldId id="262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D32801-A697-4CE1-BB8C-AF0614CFA22D}">
          <p14:sldIdLst>
            <p14:sldId id="256"/>
            <p14:sldId id="257"/>
            <p14:sldId id="269"/>
            <p14:sldId id="270"/>
            <p14:sldId id="258"/>
            <p14:sldId id="276"/>
            <p14:sldId id="259"/>
            <p14:sldId id="271"/>
            <p14:sldId id="260"/>
            <p14:sldId id="275"/>
            <p14:sldId id="261"/>
            <p14:sldId id="281"/>
            <p14:sldId id="272"/>
            <p14:sldId id="273"/>
            <p14:sldId id="274"/>
            <p14:sldId id="262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2086-A367-4611-AF34-AB322B29F5C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E4CC-D003-435A-9369-058692FB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E4CC-D003-435A-9369-058692FBCF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        Работу выполнили учащиеся 10–А класса </a:t>
            </a:r>
            <a:r>
              <a:rPr lang="ru-RU" dirty="0" err="1" smtClean="0"/>
              <a:t>Гиниятуллин</a:t>
            </a:r>
            <a:r>
              <a:rPr lang="ru-RU" dirty="0" smtClean="0"/>
              <a:t> Владислав</a:t>
            </a:r>
          </a:p>
          <a:p>
            <a:pPr algn="r"/>
            <a:r>
              <a:rPr lang="ru-RU" dirty="0" smtClean="0"/>
              <a:t>Гончарова Мария</a:t>
            </a:r>
          </a:p>
          <a:p>
            <a:pPr algn="r"/>
            <a:r>
              <a:rPr lang="ru-RU" dirty="0" err="1" smtClean="0"/>
              <a:t>Грабчак</a:t>
            </a:r>
            <a:r>
              <a:rPr lang="ru-RU" dirty="0" smtClean="0"/>
              <a:t> Алена</a:t>
            </a:r>
          </a:p>
          <a:p>
            <a:pPr algn="r"/>
            <a:r>
              <a:rPr lang="ru-RU" dirty="0" err="1" smtClean="0"/>
              <a:t>Жмака</a:t>
            </a:r>
            <a:r>
              <a:rPr lang="ru-RU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Чехо-Словакия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0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285992"/>
            <a:ext cx="785818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Внутренняя и внешняя политика Т.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Массарика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Э.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Бенеша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Внутренняя и внешняя политика Т.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Массарика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Э.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Бенеша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Хозяйственная </a:t>
            </a:r>
            <a:r>
              <a:rPr lang="ru-RU" dirty="0"/>
              <a:t>жизнь </a:t>
            </a:r>
            <a:r>
              <a:rPr lang="ru-RU" dirty="0" smtClean="0"/>
              <a:t>Чехо-Словакии развивалась </a:t>
            </a:r>
            <a:r>
              <a:rPr lang="ru-RU" dirty="0"/>
              <a:t>по восходящей: промышлен­ное производство по сравнению с довоенным показателем увеличилось на 20 </a:t>
            </a:r>
            <a:r>
              <a:rPr lang="ru-RU" i="1" dirty="0"/>
              <a:t>%,</a:t>
            </a:r>
            <a:r>
              <a:rPr lang="ru-RU" dirty="0"/>
              <a:t> возрос уровень жизни большинства граждан республики; в 1924 г. было введено социальное страхование. Однако экономический кризис 1929-1933 гг., поразивший ЧСР в 1930 г., </a:t>
            </a:r>
            <a:r>
              <a:rPr lang="ru-RU" dirty="0" smtClean="0"/>
              <a:t>разрушил </a:t>
            </a:r>
            <a:r>
              <a:rPr lang="ru-RU" dirty="0"/>
              <a:t>эти дости­жения; в стране было зарегистрировано около 1 млн безработных, повысились цены </a:t>
            </a:r>
            <a:r>
              <a:rPr lang="ru-RU" dirty="0" smtClean="0"/>
              <a:t>на сельхозпродукты.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1934 г. ЧСР заключила с Францией договор о взаимопомощи, а в мае следующего года такое же соглашение было подписано с СССР.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9" y="-459432"/>
            <a:ext cx="8591550" cy="106680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ru-RU" sz="3200" baseline="-25000" dirty="0"/>
              <a:t>Наиболее влиятельные общегосударственные и региональные политические партии</a:t>
            </a:r>
            <a:r>
              <a:rPr lang="ru-RU" sz="2400" dirty="0"/>
              <a:t>	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917011"/>
              </p:ext>
            </p:extLst>
          </p:nvPr>
        </p:nvGraphicFramePr>
        <p:xfrm>
          <a:off x="323528" y="692696"/>
          <a:ext cx="8568952" cy="60147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84476"/>
                <a:gridCol w="4284476"/>
              </a:tblGrid>
              <a:tr h="704705">
                <a:tc>
                  <a:txBody>
                    <a:bodyPr/>
                    <a:lstStyle/>
                    <a:p>
                      <a:r>
                        <a:rPr lang="ru-RU" sz="2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Партия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Ее социальная опора и направленность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Национально-демократическая партия</a:t>
                      </a:r>
                      <a:endParaRPr lang="ru-RU" sz="1800" u="none" strike="noStrike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Была выразителем интересов крупного бизнеса, зажиточных сельских хозяев и творческой интеллигенции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749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Аграрная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Отстаивала интересы крестьянства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624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Народно-социалистическая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Имела значительную поддержку в среде национально сознательного чешского рабочего класса и горожан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749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Опиралась на верующих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1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Коммунистическая</a:t>
                      </a:r>
                      <a:endParaRPr lang="ru-RU" sz="1800" u="none" strike="noStrike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Имела поддержку со стороны части чешских и словацких рабочих; выступала за диктатуру пролетариата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624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Социал-демократические партии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Выражала интересы квалифицированных рабочих, интеллигенции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498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Словацкая народная партия («</a:t>
                      </a:r>
                      <a:r>
                        <a:rPr lang="ru-RU" sz="1800" u="none" strike="noStrike" kern="12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людовцы</a:t>
                      </a:r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Отстаивала автономные права словаков в единой ЧСР; до раскола партия была популярной среди людей среднего достатка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749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аграрная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Ориентировались на Германию, в перспективе планируя присоединиться к ней</a:t>
                      </a:r>
                      <a:endParaRPr lang="ru-RU" sz="1800" u="none" strike="noStrike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1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</a:t>
                      </a:r>
                      <a:endParaRPr lang="ru-RU" sz="1800" u="none" strike="noStrike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749">
                <a:tc>
                  <a:txBody>
                    <a:bodyPr/>
                    <a:lstStyle/>
                    <a:p>
                      <a:r>
                        <a:rPr lang="ru-RU" sz="1800" u="none" strike="noStrik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христианско- социальная партия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28" y="2428868"/>
            <a:ext cx="791274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«Судетская проблема»</a:t>
            </a:r>
          </a:p>
          <a:p>
            <a:pPr algn="ctr"/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Гитлеровская агрессия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прихода к власти в Германии национал-социалистов  с их лозунгом объединения в границах Рейха всех немцев Чехословакия стала одним из первоочередных объектов гитлеровской агрессии.</a:t>
            </a:r>
          </a:p>
          <a:p>
            <a:pPr marL="273050" indent="-6350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Намерения относительно уничтожения Чехословакии были воплощены в разработанных в Берлине планах «Шулунг», «Рот», «Грюн».</a:t>
            </a: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3050" indent="-635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242886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"Шулунг" </a:t>
            </a:r>
            <a:r>
              <a:rPr lang="ru-RU" dirty="0" smtClean="0"/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директива о подготовке к нападению на Чехословакию, подписанная генералом Бломбергом 2 мая 1935.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071942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«Рот»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(нем. Fall Rot - Красный план) - план наступательной операции немецких войск во Франции в июне 1940 года, вторая фаза Французской кампании.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4071942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Грюн-план(«Грюн-план»)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кодовое наименование плана нем.-фашистского командования по ликвидации Чехословацкого государства военным путём.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827584" cy="3695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olf-hitler-a-facut-criza-de-nervi-dupa-ce-steaua-a-pierdut-la-dinamo-video-1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pic>
        <p:nvPicPr>
          <p:cNvPr id="4" name="Рисунок 3" descr="poh3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2">
              <a:lumMod val="60000"/>
              <a:lumOff val="40000"/>
              <a:alpha val="1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«Судетская проблема»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5559552"/>
          </a:xfrm>
          <a:solidFill>
            <a:schemeClr val="accent2">
              <a:lumMod val="60000"/>
              <a:lumOff val="40000"/>
              <a:alpha val="13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Гитлер прекратил ведение всяких перего­воров с Прагой и развернул в немецкой печати античехо-словацкую пропаганду. Поводом к таким действиям послужил вопрос о гражданах ЧСР немецкой национальности, проживающих в Судетской области. Согласно переписи 1930 г. в стране проживало 3231 немцев, из которых в Судетах 3070.</a:t>
            </a: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тарана, которым нацисты планировали разрушить это государство, была избрана Судет­ско-немецкая партия, возглавляемая бывшим преподавателем гим­настики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Конрадом Генляйном.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Организация, до 1933 г. вынужден­ная маскировать свои истинные намерения, с приходом к власти А. Гитлера взяла курс на отделение Судетской области от ЧСР.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мае 1938 г. в немецко-чехо-словацких отношениях наступил кризис. </a:t>
            </a:r>
          </a:p>
          <a:p>
            <a:endParaRPr lang="ru-RU" dirty="0" smtClean="0"/>
          </a:p>
          <a:p>
            <a:r>
              <a:rPr lang="ru-RU" dirty="0" smtClean="0"/>
              <a:t>Вблизи чехо-словацких границ было сосредоточено до 200 тыс. немецких войск.</a:t>
            </a:r>
          </a:p>
          <a:p>
            <a:endParaRPr lang="ru-RU" dirty="0" smtClean="0"/>
          </a:p>
          <a:p>
            <a:r>
              <a:rPr lang="ru-RU" dirty="0" smtClean="0"/>
              <a:t>Чехи и словаки продемонстрировали готовность воевать. Имея в своем распоряжении свыше 40 хорошо вышколенных дивизий, чехословацкий генштаб дополнительно призвал в армию резервистов.</a:t>
            </a:r>
          </a:p>
          <a:p>
            <a:endParaRPr lang="ru-RU" dirty="0" smtClean="0"/>
          </a:p>
          <a:p>
            <a:r>
              <a:rPr lang="ru-RU" dirty="0" smtClean="0"/>
              <a:t>В последний момент немецкие войска были остановлены и отведены от границ ЧСР, после чего состоялся отвод и чехословацких частей.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Генляйновские отряды еще раз попытались спровоцировать конфликт в сентябре 1938 г., но в течение 48 часов были рассеяны правительственными войсками. Это послужило очередным поводом для активизации античехо - словацкой пропаганды в Германии.</a:t>
            </a:r>
          </a:p>
          <a:p>
            <a:endParaRPr lang="ru-RU" dirty="0" smtClean="0"/>
          </a:p>
          <a:p>
            <a:r>
              <a:rPr lang="ru-RU" dirty="0" smtClean="0"/>
              <a:t>В середине сентября на территории Германии состоялась встреча Н. Чемберлена с А. Гитлером. Менее чем за три часа Н. Чемберлен без! согласования с </a:t>
            </a:r>
            <a:r>
              <a:rPr lang="ru-RU" dirty="0" err="1" smtClean="0"/>
              <a:t>чехо-словацкими</a:t>
            </a:r>
            <a:r>
              <a:rPr lang="ru-RU" dirty="0" smtClean="0"/>
              <a:t> союзниками согласился на передачу Германии Судетской области и ликвидацию договоров Чехо-Словакии о взаимопомощи с другими странами.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Немецко-чехо-словацкий кризис и его последствия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643306" y="157161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43306" y="2214554"/>
            <a:ext cx="285752" cy="276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43306" y="314324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643306" y="392906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43306" y="500063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571744"/>
            <a:ext cx="83167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Тесты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   До </a:t>
            </a:r>
            <a:r>
              <a:rPr lang="ru-RU" dirty="0"/>
              <a:t>какого года общего независимого государства чехов и словаков не существовало?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До 1932г;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До 1918г;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До 1922г.</a:t>
            </a:r>
          </a:p>
          <a:p>
            <a:pPr marL="0" lvl="0" indent="0">
              <a:buNone/>
            </a:pPr>
            <a:r>
              <a:rPr lang="ru-RU" dirty="0" smtClean="0"/>
              <a:t>2.    Кто </a:t>
            </a:r>
            <a:r>
              <a:rPr lang="ru-RU" dirty="0"/>
              <a:t>возглавлял Чешский национальный комитет в Париже?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Томаш</a:t>
            </a:r>
            <a:r>
              <a:rPr lang="ru-RU" dirty="0"/>
              <a:t> </a:t>
            </a:r>
            <a:r>
              <a:rPr lang="ru-RU" dirty="0" err="1"/>
              <a:t>Масарик</a:t>
            </a:r>
            <a:r>
              <a:rPr lang="ru-RU" dirty="0"/>
              <a:t>; *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Стефан </a:t>
            </a:r>
            <a:r>
              <a:rPr lang="ru-RU" dirty="0" err="1"/>
              <a:t>Батория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К. </a:t>
            </a:r>
            <a:r>
              <a:rPr lang="ru-RU" dirty="0" err="1"/>
              <a:t>Крамарж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3.    Когда </a:t>
            </a:r>
            <a:r>
              <a:rPr lang="ru-RU" dirty="0"/>
              <a:t>Национальный комитет провозгласил Чехо-Словацкую республику (ЧСР)?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20 ноября 1918г;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28 сентября 1918г;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3 марта 1920г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4.   В </a:t>
            </a:r>
            <a:r>
              <a:rPr lang="ru-RU" dirty="0"/>
              <a:t>соответствии с конституцией 1920 года …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Государственная власть принадлежала президенту;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Государственная власть принадлежала Сенату;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Народ признавался единственным источником государственно власти. *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5.   Что </a:t>
            </a:r>
            <a:r>
              <a:rPr lang="ru-RU" dirty="0"/>
              <a:t>означает определение «Абсентеизм»?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Отказ от участия в выборах;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Политика Т. </a:t>
            </a:r>
            <a:r>
              <a:rPr lang="ru-RU" dirty="0" err="1"/>
              <a:t>Масарика</a:t>
            </a:r>
            <a:r>
              <a:rPr lang="ru-RU" dirty="0"/>
              <a:t> и Э. </a:t>
            </a:r>
            <a:r>
              <a:rPr lang="ru-RU" dirty="0" err="1"/>
              <a:t>Бенеша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Денежная </a:t>
            </a:r>
            <a:r>
              <a:rPr lang="ru-RU" dirty="0" err="1"/>
              <a:t>еденица</a:t>
            </a:r>
            <a:r>
              <a:rPr lang="ru-RU" dirty="0"/>
              <a:t> ЧСР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6.   Кому </a:t>
            </a:r>
            <a:r>
              <a:rPr lang="ru-RU" dirty="0"/>
              <a:t>принадлежала высшая законодательная власть в ЧСР?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Двухпалатному парламенту;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Президенту;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Народу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7.   В </a:t>
            </a:r>
            <a:r>
              <a:rPr lang="ru-RU" dirty="0"/>
              <a:t>каком году было введено социальное страхование?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1932г;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1924г;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1919г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8.   Кто </a:t>
            </a:r>
            <a:r>
              <a:rPr lang="ru-RU" dirty="0"/>
              <a:t>был министром иностранных дел ЧСР?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К. </a:t>
            </a:r>
            <a:r>
              <a:rPr lang="ru-RU" dirty="0" err="1"/>
              <a:t>Крамарж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К. </a:t>
            </a:r>
            <a:r>
              <a:rPr lang="ru-RU" dirty="0" err="1"/>
              <a:t>Генляйн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Э. </a:t>
            </a:r>
            <a:r>
              <a:rPr lang="ru-RU" dirty="0" err="1"/>
              <a:t>Бенеш</a:t>
            </a:r>
            <a:r>
              <a:rPr lang="ru-RU" dirty="0"/>
              <a:t>. *</a:t>
            </a:r>
          </a:p>
          <a:p>
            <a:pPr marL="0" lvl="0" indent="0">
              <a:buNone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>
            <a:normAutofit/>
          </a:bodyPr>
          <a:lstStyle/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Образование Чехо-Словакии 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Определение границ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Конституция 1920 г.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Внутренняя и внешняя политика Т. </a:t>
            </a:r>
            <a:r>
              <a:rPr lang="ru-RU" sz="28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Массарика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 и Э. </a:t>
            </a:r>
            <a:r>
              <a:rPr lang="ru-RU" sz="28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Бенеша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 </a:t>
            </a:r>
            <a:endParaRPr lang="en-US" sz="28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b="1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Наиболее </a:t>
            </a:r>
            <a:r>
              <a:rPr lang="ru-RU" sz="4000" b="1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влиятельные общегосударственные и региональные политические </a:t>
            </a:r>
            <a:r>
              <a:rPr lang="ru-RU" sz="4000" b="1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партии</a:t>
            </a:r>
            <a:endParaRPr lang="en-US" sz="40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«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Судетская проблема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»</a:t>
            </a:r>
            <a:endParaRPr lang="en-US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9.   Какая </a:t>
            </a:r>
            <a:r>
              <a:rPr lang="ru-RU" dirty="0"/>
              <a:t>партия отстаивала интересы крестьянства?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Коммунистическая партия;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Аграрная партия;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Народная партия.</a:t>
            </a:r>
          </a:p>
          <a:p>
            <a:pPr marL="0" lvl="0" indent="0">
              <a:buNone/>
            </a:pPr>
            <a:r>
              <a:rPr lang="ru-RU" dirty="0" smtClean="0"/>
              <a:t>10.   Какая </a:t>
            </a:r>
            <a:r>
              <a:rPr lang="ru-RU" dirty="0"/>
              <a:t>партия имеет еще название «</a:t>
            </a:r>
            <a:r>
              <a:rPr lang="ru-RU" dirty="0" err="1"/>
              <a:t>людовцы</a:t>
            </a:r>
            <a:r>
              <a:rPr lang="ru-RU" dirty="0"/>
              <a:t>»?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Словацкая народная партия;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Национально-демократическая партия;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Народная партия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11.   С </a:t>
            </a:r>
            <a:r>
              <a:rPr lang="ru-RU" dirty="0"/>
              <a:t>какой страной в 1934г. ЧСР заключила договор о взаимопомощи?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1920г;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1935г;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1934г. </a:t>
            </a:r>
            <a:r>
              <a:rPr lang="ru-RU" dirty="0" smtClean="0"/>
              <a:t>*</a:t>
            </a:r>
          </a:p>
          <a:p>
            <a:pPr marL="0" lvl="0" indent="0">
              <a:buNone/>
            </a:pPr>
            <a:r>
              <a:rPr lang="ru-RU" dirty="0" smtClean="0"/>
              <a:t>12.   Кто </a:t>
            </a:r>
            <a:r>
              <a:rPr lang="ru-RU" dirty="0"/>
              <a:t>возглавлял Судетско-немецкую партию?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К. </a:t>
            </a:r>
            <a:r>
              <a:rPr lang="ru-RU" dirty="0" err="1"/>
              <a:t>Генляйн</a:t>
            </a:r>
            <a:r>
              <a:rPr lang="ru-RU" dirty="0"/>
              <a:t>; *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Т. </a:t>
            </a:r>
            <a:r>
              <a:rPr lang="ru-RU" dirty="0" err="1"/>
              <a:t>Масарик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А. </a:t>
            </a:r>
            <a:r>
              <a:rPr lang="ru-RU" dirty="0" err="1"/>
              <a:t>Швеглой</a:t>
            </a:r>
            <a:r>
              <a:rPr lang="ru-RU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4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3116"/>
            <a:ext cx="7072363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 Чехо-Словакии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-196-1184163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5559552"/>
          </a:xfrm>
          <a:solidFill>
            <a:schemeClr val="accent1">
              <a:alpha val="35000"/>
            </a:schemeClr>
          </a:solidFill>
        </p:spPr>
        <p:txBody>
          <a:bodyPr>
            <a:noAutofit/>
          </a:bodyPr>
          <a:lstStyle/>
          <a:p>
            <a:pPr marL="273050" indent="-6350"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1918 года общего независимого государства чехов и словаков не существовало. </a:t>
            </a:r>
          </a:p>
          <a:p>
            <a:pPr marL="273050" indent="-6350">
              <a:buFont typeface="Wingdings" pitchFamily="2" charset="2"/>
              <a:buChar char="q"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поражения Австро-Венгерской монархии значительно активизировали усилия чехов и словаков в борьбе за независимость. </a:t>
            </a:r>
          </a:p>
          <a:p>
            <a:pPr marL="273050" indent="-6350">
              <a:buFont typeface="Wingdings" pitchFamily="2" charset="2"/>
              <a:buChar char="q"/>
            </a:pPr>
            <a:endParaRPr lang="ru-RU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>
              <a:buFont typeface="Wingdings" pitchFamily="2" charset="2"/>
              <a:buChar char="q"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созданы два руководящих центра: Национальный чехословацкий комитет в Праге и Чешский национальный комитет в Париже. </a:t>
            </a:r>
          </a:p>
          <a:p>
            <a:pPr marL="273050" indent="-6350">
              <a:buFont typeface="Wingdings" pitchFamily="2" charset="2"/>
              <a:buChar char="q"/>
            </a:pPr>
            <a:endParaRPr lang="ru-RU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6350">
              <a:buFont typeface="Wingdings" pitchFamily="2" charset="2"/>
              <a:buChar char="q"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Австро-Венгерской империи не устраивала чехов и словаков (Например, в конце лета 1918 года австрийские власти решили вывезти из чешских районов  Богемии и Моравии промышленное оборудование). </a:t>
            </a:r>
            <a:endParaRPr lang="ru-RU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1"/>
          </a:xfrm>
          <a:solidFill>
            <a:schemeClr val="accent1">
              <a:alpha val="2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к образованию Чехо-Словакии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71934" y="3071810"/>
            <a:ext cx="357190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Образование Чехо-Словакии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38588" y="372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98575"/>
            <a:ext cx="4357686" cy="555942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сентября Национальный комитет в Париже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провозгласил себя временным правительством Чехословакии.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Главой правительства был избран Т. Масарик.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официального признания правительства государствами Антанты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сентября 1918 года Национальный комитет провозгласил Чехословацкую республику.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декабря Национальное собрание (парламент) объявило об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упразднении власти Габсбургов.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 Т. Масарик был избран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Президентом ЧСР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видный деятель Национально-демократической партии К. Крамарж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главой правительства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tomash_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857232"/>
            <a:ext cx="2786082" cy="3357586"/>
          </a:xfrm>
          <a:prstGeom prst="rect">
            <a:avLst/>
          </a:prstGeom>
        </p:spPr>
      </p:pic>
      <p:pic>
        <p:nvPicPr>
          <p:cNvPr id="13" name="Рисунок 12" descr="81432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2643206" cy="32861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636" y="857232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Масарик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14324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Крамарж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928802"/>
            <a:ext cx="592935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границ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Определение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границ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Версальским, </a:t>
            </a:r>
            <a:r>
              <a:rPr lang="ru-RU" dirty="0" smtClean="0"/>
              <a:t>Сен-</a:t>
            </a:r>
            <a:r>
              <a:rPr lang="ru-RU" dirty="0" err="1" smtClean="0"/>
              <a:t>Жменским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Трианонским</a:t>
            </a:r>
            <a:r>
              <a:rPr lang="ru-RU" dirty="0"/>
              <a:t> мирными соглашениями в состав </a:t>
            </a:r>
            <a:r>
              <a:rPr lang="ru-RU" dirty="0" smtClean="0"/>
              <a:t>Чехо-Словацкой </a:t>
            </a:r>
            <a:r>
              <a:rPr lang="ru-RU" dirty="0"/>
              <a:t>республики вошли Чехия, </a:t>
            </a:r>
            <a:r>
              <a:rPr lang="ru-RU" dirty="0" smtClean="0"/>
              <a:t>Словакия, королевство </a:t>
            </a:r>
            <a:r>
              <a:rPr lang="ru-RU" dirty="0"/>
              <a:t>Богемия с Судетской областью, где </a:t>
            </a:r>
            <a:r>
              <a:rPr lang="ru-RU" dirty="0" smtClean="0"/>
              <a:t>преобладало немецкое население</a:t>
            </a:r>
            <a:r>
              <a:rPr lang="ru-RU" dirty="0"/>
              <a:t>. Гражданами ЧСР стали также 745 тыс. венгров и около </a:t>
            </a:r>
            <a:r>
              <a:rPr lang="ru-RU" dirty="0" smtClean="0"/>
              <a:t>500 </a:t>
            </a:r>
            <a:r>
              <a:rPr lang="ru-RU" dirty="0" err="1" smtClean="0"/>
              <a:t>тыс</a:t>
            </a:r>
            <a:r>
              <a:rPr lang="ru-RU" dirty="0"/>
              <a:t> </a:t>
            </a:r>
            <a:r>
              <a:rPr lang="ru-RU" dirty="0" smtClean="0"/>
              <a:t>украинцев </a:t>
            </a:r>
            <a:r>
              <a:rPr lang="ru-RU" dirty="0"/>
              <a:t>Закарпатья. В целом население республики насчитав около 15 млн человек, территория составляла свыше 140 тыс. кв. </a:t>
            </a:r>
            <a:r>
              <a:rPr lang="ru-RU" dirty="0" smtClean="0"/>
              <a:t>км.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571744"/>
            <a:ext cx="789992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Конституция 1920 года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Day_in_history_picture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6858000"/>
          </a:xfrm>
          <a:solidFill>
            <a:srgbClr val="00B0F0">
              <a:alpha val="5000"/>
            </a:srgb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ЧСР была принята в марте 1920 года.</a:t>
            </a:r>
          </a:p>
          <a:p>
            <a:pPr marL="180975" indent="0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0">
              <a:buNone/>
            </a:pPr>
            <a:endParaRPr lang="ru-RU" dirty="0" smtClean="0"/>
          </a:p>
          <a:p>
            <a:pPr marL="180975" indent="0">
              <a:buNone/>
            </a:pPr>
            <a:endParaRPr lang="ru-RU" dirty="0" smtClean="0"/>
          </a:p>
          <a:p>
            <a:pPr marL="180975" indent="0">
              <a:buNone/>
            </a:pPr>
            <a:endParaRPr lang="ru-RU" dirty="0" smtClean="0"/>
          </a:p>
          <a:p>
            <a:pPr marL="180975" indent="0">
              <a:buNone/>
            </a:pPr>
            <a:endParaRPr lang="ru-RU" dirty="0" smtClean="0"/>
          </a:p>
          <a:p>
            <a:pPr marL="180975" indent="0" algn="ctr"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0" algn="ctr"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0" algn="ctr"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0"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ней народ признавался единственным источником государственной власти. Конституция Чехословакии вобрала в себя лучшие из достояний конституционного права того времени и стала одной из наиболее демократичных в Европе.</a:t>
            </a: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150</TotalTime>
  <Words>1201</Words>
  <Application>Microsoft Office PowerPoint</Application>
  <PresentationFormat>Экран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Soho</vt:lpstr>
      <vt:lpstr>Чехо-Словакия </vt:lpstr>
      <vt:lpstr>План</vt:lpstr>
      <vt:lpstr>Презентация PowerPoint</vt:lpstr>
      <vt:lpstr>Предпосылки к образованию Чехо-Словакии</vt:lpstr>
      <vt:lpstr>Образование Чехо-Словакии </vt:lpstr>
      <vt:lpstr>Презентация PowerPoint</vt:lpstr>
      <vt:lpstr>Определение границ</vt:lpstr>
      <vt:lpstr>Презентация PowerPoint</vt:lpstr>
      <vt:lpstr>Презентация PowerPoint</vt:lpstr>
      <vt:lpstr>Презентация PowerPoint</vt:lpstr>
      <vt:lpstr>Внутренняя и внешняя политика Т. Массарика и Э. Бенеша </vt:lpstr>
      <vt:lpstr>Наиболее влиятельные общегосударственные и региональные политические партии </vt:lpstr>
      <vt:lpstr>Презентация PowerPoint</vt:lpstr>
      <vt:lpstr>Гитлеровская агрессия</vt:lpstr>
      <vt:lpstr>«Судетская проблема»</vt:lpstr>
      <vt:lpstr>Немецко-чехо-словацкий кризис и его последствия</vt:lpstr>
      <vt:lpstr>Презентация PowerPoint</vt:lpstr>
      <vt:lpstr>Тесты</vt:lpstr>
      <vt:lpstr>Тесты</vt:lpstr>
      <vt:lpstr>Тесты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Чехо-Словакия</dc:title>
  <dc:creator>Vlad</dc:creator>
  <cp:lastModifiedBy>Vlad</cp:lastModifiedBy>
  <cp:revision>18</cp:revision>
  <dcterms:created xsi:type="dcterms:W3CDTF">2013-04-08T12:48:49Z</dcterms:created>
  <dcterms:modified xsi:type="dcterms:W3CDTF">2013-04-15T18:06:51Z</dcterms:modified>
</cp:coreProperties>
</file>