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2" r:id="rId3"/>
    <p:sldId id="264" r:id="rId4"/>
    <p:sldId id="272" r:id="rId5"/>
    <p:sldId id="266" r:id="rId6"/>
    <p:sldId id="265" r:id="rId7"/>
    <p:sldId id="268" r:id="rId8"/>
    <p:sldId id="267" r:id="rId9"/>
    <p:sldId id="269" r:id="rId10"/>
    <p:sldId id="271" r:id="rId11"/>
    <p:sldId id="270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>
        <p:scale>
          <a:sx n="70" d="100"/>
          <a:sy n="70" d="100"/>
        </p:scale>
        <p:origin x="-137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CD33D-2EC9-4002-942F-03B3E035B18A}" type="datetimeFigureOut">
              <a:rPr lang="uk-UA" smtClean="0"/>
              <a:pPr/>
              <a:t>11.05.2014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D000F-3C22-4576-8453-0213AC5C31D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uk.dobavkam.net/additives/e32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dobavkam.net/products/sirni-palichki" TargetMode="External"/><Relationship Id="rId2" Type="http://schemas.openxmlformats.org/officeDocument/2006/relationships/hyperlink" Target="http://roshen.com/ua/products/ukraine/crackers/cracker-packaging/kreker-solonij-250-250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k.wikipedia.org/wiki/E-%D0%BD%D0%BE%D0%BC%D0%B5%D1%80" TargetMode="External"/><Relationship Id="rId4" Type="http://schemas.openxmlformats.org/officeDocument/2006/relationships/hyperlink" Target="http://uk.dobavkam.net/products/chipsi-lyuks-z-paprikoy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dobavkam.net/additives/e340" TargetMode="External"/><Relationship Id="rId13" Type="http://schemas.openxmlformats.org/officeDocument/2006/relationships/hyperlink" Target="http://uk.dobavkam.net/additives/e469" TargetMode="External"/><Relationship Id="rId3" Type="http://schemas.openxmlformats.org/officeDocument/2006/relationships/hyperlink" Target="http://uk.dobavkam.net/additives/e627" TargetMode="External"/><Relationship Id="rId7" Type="http://schemas.openxmlformats.org/officeDocument/2006/relationships/hyperlink" Target="http://uk.dobavkam.net/additives/e327" TargetMode="External"/><Relationship Id="rId12" Type="http://schemas.openxmlformats.org/officeDocument/2006/relationships/hyperlink" Target="http://uk.dobavkam.net/additives/e223" TargetMode="External"/><Relationship Id="rId2" Type="http://schemas.openxmlformats.org/officeDocument/2006/relationships/hyperlink" Target="http://uk.dobavkam.net/additives/e621" TargetMode="Externa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dobavkam.net/additives/e330" TargetMode="External"/><Relationship Id="rId11" Type="http://schemas.openxmlformats.org/officeDocument/2006/relationships/hyperlink" Target="http://uk.dobavkam.net/additives/e503" TargetMode="External"/><Relationship Id="rId5" Type="http://schemas.openxmlformats.org/officeDocument/2006/relationships/hyperlink" Target="http://uk.dobavkam.net/additives/e551" TargetMode="External"/><Relationship Id="rId15" Type="http://schemas.openxmlformats.org/officeDocument/2006/relationships/hyperlink" Target="http://uk.dobavkam.net/additives/maltodekstrin-0" TargetMode="External"/><Relationship Id="rId10" Type="http://schemas.openxmlformats.org/officeDocument/2006/relationships/hyperlink" Target="http://uk.dobavkam.net/additives/e100" TargetMode="External"/><Relationship Id="rId4" Type="http://schemas.openxmlformats.org/officeDocument/2006/relationships/hyperlink" Target="http://uk.dobavkam.net/additives/e631" TargetMode="External"/><Relationship Id="rId9" Type="http://schemas.openxmlformats.org/officeDocument/2006/relationships/hyperlink" Target="http://uk.dobavkam.net/additives/e414" TargetMode="External"/><Relationship Id="rId14" Type="http://schemas.openxmlformats.org/officeDocument/2006/relationships/hyperlink" Target="http://uk.dobavkam.net/additives/e45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uk.dobavkam.net/additives/e50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2627784" y="4221088"/>
            <a:ext cx="3929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Роботу виконав: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Потапов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Юрій Святославович,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учень 11-В класу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Білоцерківської загальноосвітньої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школи І-ІІІ ступенів № 6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55" y="1484784"/>
            <a:ext cx="8711575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ПРАКТИЧНА РОБОТА З ІНФОРМАТИКИ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“ХІМІЯ”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971600" y="2639806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Харчові </a:t>
            </a:r>
            <a:r>
              <a:rPr lang="uk-UA" b="1" dirty="0"/>
              <a:t>добавки «</a:t>
            </a:r>
            <a:r>
              <a:rPr lang="en-US" b="1" dirty="0"/>
              <a:t>E»: </a:t>
            </a:r>
            <a:r>
              <a:rPr lang="en-US" dirty="0" smtClean="0">
                <a:hlinkClick r:id="rId2"/>
              </a:rPr>
              <a:t>E322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uk-UA" b="1" dirty="0"/>
              <a:t>Склад: </a:t>
            </a:r>
          </a:p>
          <a:p>
            <a:r>
              <a:rPr lang="uk-UA" dirty="0"/>
              <a:t>начинка: арахіс, глюкозний сироп (кукурудзяний, пшеничний), цукор, олія пальмова рафінована дезодорована, молоко сухе знежирене, сіль, сухий яєчний білок, ароматизатор (ванілін); молочний шоколад (какао-продукти (сухий залишок) - не менше 27 %, сухий знежирений залишок какао-не менше 4,5%, сухі молочні продукти не менше 20%, молочний жир - не менше 4%): цукор, какао </a:t>
            </a:r>
            <a:r>
              <a:rPr lang="uk-UA" dirty="0" err="1"/>
              <a:t>-масло</a:t>
            </a:r>
            <a:r>
              <a:rPr lang="uk-UA" dirty="0"/>
              <a:t>, молоко сухе незбиране, какао-терте, лактоза, зневоднений молочний жир, емульгатор (</a:t>
            </a:r>
            <a:r>
              <a:rPr lang="uk-UA" i="1" dirty="0">
                <a:hlinkClick r:id="rId2"/>
              </a:rPr>
              <a:t>соєвий лецитин</a:t>
            </a:r>
            <a:r>
              <a:rPr lang="uk-UA" dirty="0"/>
              <a:t>), ароматизатор (ванілін), молоко сухе знежирене.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en-US" dirty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3240360" cy="264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357158" y="2214554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Отже, 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виконав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поставлені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переді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мною завдання: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створив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таблицю, яка містить групи Е-чисел, їх класифікацію та призначення;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подав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відомості про чіпси, крекер,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шоколадний батончик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сирні палички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Е-числами.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823135" y="2967335"/>
            <a:ext cx="5497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Дякую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Увагу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1043608" y="1412776"/>
            <a:ext cx="70567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Хімія.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Ваша бабуся звернулася до вас з проханням пояснити, що означають Е-числа на етикетці у складі харчового продукту. Відомо, що за Е-числом можна встановити тип харчової добавки та її призначення. Розробіть текстовий документ з таблицею, яка буде містити групу Е-чисел, їх класифікацію та призначення. Для інформування учнів вашої школи створіть презентацію на тему: “Е у шкільному буфеті?!”, де подайте відомості про чіпси, крекер, шоколад та напої з Е-числами (Е621, Е450, Е966 тощо).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Створіть текстовий документ вбудуйте до слайда презентації як довідку.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1571604" y="1928802"/>
            <a:ext cx="65722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Список використаних посилань: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>
                <a:latin typeface="AngsanaUPC" pitchFamily="18" charset="-34"/>
                <a:cs typeface="AngsanaUPC" pitchFamily="18" charset="-34"/>
                <a:hlinkClick r:id="rId2"/>
              </a:rPr>
              <a:t>http://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  <a:hlinkClick r:id="rId2"/>
              </a:rPr>
              <a:t>uk.dobavkam.net/products/kreker-tuc-sir</a:t>
            </a:r>
            <a:endParaRPr lang="uk-UA" sz="2400" dirty="0" smtClean="0">
              <a:latin typeface="Times New Roman" pitchFamily="18" charset="0"/>
              <a:cs typeface="AngsanaUPC" pitchFamily="18" charset="-34"/>
              <a:hlinkClick r:id="rId2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>
                <a:latin typeface="AngsanaUPC" pitchFamily="18" charset="-34"/>
                <a:cs typeface="AngsanaUPC" pitchFamily="18" charset="-34"/>
                <a:hlinkClick r:id="rId3"/>
              </a:rPr>
              <a:t>http://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  <a:hlinkClick r:id="rId3"/>
              </a:rPr>
              <a:t>uk.dobavkam.net/products/sirni-palichki</a:t>
            </a:r>
            <a:endParaRPr lang="uk-UA" sz="2400" dirty="0" smtClean="0">
              <a:latin typeface="Times New Roman" pitchFamily="18" charset="0"/>
              <a:cs typeface="AngsanaUPC" pitchFamily="18" charset="-34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gsanaUPC" pitchFamily="18" charset="-34"/>
                <a:cs typeface="AngsanaUPC" pitchFamily="18" charset="-34"/>
                <a:hlinkClick r:id="rId4"/>
              </a:rPr>
              <a:t>http</a:t>
            </a:r>
            <a:r>
              <a:rPr lang="en-US" sz="2400" dirty="0">
                <a:latin typeface="AngsanaUPC" pitchFamily="18" charset="-34"/>
                <a:cs typeface="AngsanaUPC" pitchFamily="18" charset="-34"/>
                <a:hlinkClick r:id="rId4"/>
              </a:rPr>
              <a:t>://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  <a:hlinkClick r:id="rId4"/>
              </a:rPr>
              <a:t>uk.dobavkam.net/products/chipsi-lyuks-z-paprikoyu</a:t>
            </a:r>
            <a:endParaRPr lang="uk-UA" sz="2400" dirty="0" smtClean="0">
              <a:latin typeface="Times New Roman" pitchFamily="18" charset="0"/>
              <a:cs typeface="AngsanaUPC" pitchFamily="18" charset="-34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>
                <a:latin typeface="AngsanaUPC" pitchFamily="18" charset="-34"/>
                <a:cs typeface="AngsanaUPC" pitchFamily="18" charset="-34"/>
                <a:hlinkClick r:id="rId5"/>
              </a:rPr>
              <a:t>http://uk.wikipedia.org/wiki/E-%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  <a:hlinkClick r:id="rId5"/>
              </a:rPr>
              <a:t>D0%BD%D0%BE%D0%BC%D0%B5%D1%80</a:t>
            </a:r>
            <a:endParaRPr lang="uk-UA" sz="2400" dirty="0" smtClean="0">
              <a:cs typeface="AngsanaUPC" pitchFamily="18" charset="-34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>
                <a:latin typeface="AngsanaUPC" pitchFamily="18" charset="-34"/>
                <a:cs typeface="AngsanaUPC" pitchFamily="18" charset="-34"/>
                <a:hlinkClick r:id="rId3"/>
              </a:rPr>
              <a:t>http://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  <a:hlinkClick r:id="rId3"/>
              </a:rPr>
              <a:t>uk.dobavkam.net/products/sirni-palichki</a:t>
            </a:r>
            <a:endParaRPr lang="uk-UA" sz="2400" dirty="0" smtClean="0">
              <a:cs typeface="AngsanaUPC" pitchFamily="18" charset="-34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endParaRPr lang="uk-UA" sz="2000" dirty="0">
              <a:cs typeface="Andalus" pitchFamily="18" charset="-78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0" y="27146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ТАБЛИЦЯ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“КЛАСИФІКАЦІЯ Е-ЧИСЕЛ”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18" name="Таблиця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40562"/>
              </p:ext>
            </p:extLst>
          </p:nvPr>
        </p:nvGraphicFramePr>
        <p:xfrm>
          <a:off x="1259632" y="980728"/>
          <a:ext cx="6696744" cy="4775255"/>
        </p:xfrm>
        <a:graphic>
          <a:graphicData uri="http://schemas.openxmlformats.org/drawingml/2006/table">
            <a:tbl>
              <a:tblPr/>
              <a:tblGrid>
                <a:gridCol w="3199026"/>
                <a:gridCol w="3497718"/>
              </a:tblGrid>
              <a:tr h="2862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 </a:t>
                      </a:r>
                      <a:r>
                        <a:rPr lang="uk-UA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чисела</a:t>
                      </a:r>
                      <a:endParaRPr lang="uk-UA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Призначення </a:t>
                      </a:r>
                      <a:endParaRPr lang="uk-UA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100–199 </a:t>
                      </a:r>
                      <a:b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Харчові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барвники</a:t>
                      </a:r>
                      <a:endParaRPr lang="uk-UA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Група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природних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або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синтетичних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барвників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придатних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для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фарбування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харчових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продуктів</a:t>
                      </a:r>
                      <a:endParaRPr lang="uk-UA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200–299 </a:t>
                      </a:r>
                      <a:b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Консерванти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uk-UA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антиокислювачі</a:t>
                      </a:r>
                      <a:endParaRPr lang="uk-UA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Запобігають розмноженню бактерій, грибів і</a:t>
                      </a:r>
                      <a:endParaRPr lang="uk-UA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призначені для подовження термінів зберігання харчів.</a:t>
                      </a:r>
                      <a:endParaRPr lang="uk-UA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300–399 </a:t>
                      </a:r>
                      <a:br>
                        <a:rPr lang="uk-UA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uk-UA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Антиоксиданти і регулятори кислотності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Використовують для зберігають свіжості харчових продуктів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13" name="Таблиця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326985"/>
              </p:ext>
            </p:extLst>
          </p:nvPr>
        </p:nvGraphicFramePr>
        <p:xfrm>
          <a:off x="971600" y="1124744"/>
          <a:ext cx="7200800" cy="4509459"/>
        </p:xfrm>
        <a:graphic>
          <a:graphicData uri="http://schemas.openxmlformats.org/drawingml/2006/table">
            <a:tbl>
              <a:tblPr/>
              <a:tblGrid>
                <a:gridCol w="3600400"/>
                <a:gridCol w="3600400"/>
              </a:tblGrid>
              <a:tr h="1280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400–499 </a:t>
                      </a:r>
                      <a:b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Загусники, стабілізатори та емульгатори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Використовують для збереження наперед заданої консистенції продукту, а також підвищення в’язкості 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9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500–599 </a:t>
                      </a:r>
                      <a:b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 регулятори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Агенти, що запобігають злипанню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4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600–699 </a:t>
                      </a:r>
                      <a:b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Підсилювачі смаку і аромату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Посилюють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смакове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сприйняття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надають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продукту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привабливого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аппетитного запаху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700–799 </a:t>
                      </a:r>
                      <a:br>
                        <a:rPr lang="uk-UA" sz="18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uk-UA" sz="18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Антибіотики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природі для захисту від інтервенції інших видів мікроорганізмів, та володіють здатністю пригнічувати розвиток, або вбивати цих мікробів.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868240" y="2348880"/>
            <a:ext cx="5814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Харчові добавки «</a:t>
            </a:r>
            <a:r>
              <a:rPr lang="en-US" dirty="0"/>
              <a:t>E»: </a:t>
            </a:r>
          </a:p>
          <a:p>
            <a:r>
              <a:rPr lang="en-US" dirty="0"/>
              <a:t>E551, E1450,  E160c, E100, E621, E459.</a:t>
            </a:r>
          </a:p>
          <a:p>
            <a:endParaRPr lang="en-US" dirty="0"/>
          </a:p>
          <a:p>
            <a:r>
              <a:rPr lang="uk-UA" dirty="0"/>
              <a:t>Склад: </a:t>
            </a:r>
          </a:p>
          <a:p>
            <a:r>
              <a:rPr lang="uk-UA" dirty="0"/>
              <a:t>картопля, олія рослинна, натурально-ідентичний ароматизатор паприка: сіль, "паприка" суха мелена, цукор, екстракт червоного стручкового перцю, порошок цибулі, підсилювач смаку та аромату            (</a:t>
            </a:r>
            <a:r>
              <a:rPr lang="en-US" dirty="0"/>
              <a:t>E 621), </a:t>
            </a:r>
            <a:r>
              <a:rPr lang="uk-UA" dirty="0" err="1"/>
              <a:t>мальтодекстрин</a:t>
            </a:r>
            <a:r>
              <a:rPr lang="uk-UA" dirty="0"/>
              <a:t>, модифікований крохмаль     (</a:t>
            </a:r>
            <a:r>
              <a:rPr lang="en-US" dirty="0"/>
              <a:t>E 1450), </a:t>
            </a:r>
            <a:r>
              <a:rPr lang="uk-UA" dirty="0"/>
              <a:t>натуральний </a:t>
            </a:r>
            <a:r>
              <a:rPr lang="uk-UA" dirty="0" err="1"/>
              <a:t>барвник куркумін</a:t>
            </a:r>
            <a:r>
              <a:rPr lang="uk-UA" dirty="0"/>
              <a:t>, добавки для попередження злежування та </a:t>
            </a:r>
            <a:r>
              <a:rPr lang="uk-UA" dirty="0" err="1"/>
              <a:t>грудкування</a:t>
            </a:r>
            <a:r>
              <a:rPr lang="uk-UA" dirty="0"/>
              <a:t> </a:t>
            </a:r>
            <a:r>
              <a:rPr lang="en-US" dirty="0"/>
              <a:t>E 551), </a:t>
            </a:r>
            <a:r>
              <a:rPr lang="uk-UA" dirty="0"/>
              <a:t>суха молочна сироватка.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1304" y="404664"/>
            <a:ext cx="4841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Чіпси «Люкс» Паприка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35" y="968289"/>
            <a:ext cx="3478833" cy="2544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155575" y="1052736"/>
            <a:ext cx="478634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Харчові добавки «</a:t>
            </a:r>
            <a:r>
              <a:rPr lang="en-US" sz="2000" b="1" dirty="0"/>
              <a:t>E»: </a:t>
            </a:r>
          </a:p>
          <a:p>
            <a:r>
              <a:rPr lang="en-US" sz="2000" dirty="0">
                <a:hlinkClick r:id="rId2"/>
              </a:rPr>
              <a:t>E621</a:t>
            </a:r>
            <a:r>
              <a:rPr lang="en-US" sz="2000" dirty="0"/>
              <a:t>, </a:t>
            </a:r>
            <a:r>
              <a:rPr lang="en-US" sz="2000" dirty="0">
                <a:hlinkClick r:id="rId3"/>
              </a:rPr>
              <a:t>E627</a:t>
            </a:r>
            <a:r>
              <a:rPr lang="en-US" sz="2000" dirty="0"/>
              <a:t>, </a:t>
            </a:r>
            <a:r>
              <a:rPr lang="en-US" sz="2000" dirty="0">
                <a:hlinkClick r:id="rId4"/>
              </a:rPr>
              <a:t>E631</a:t>
            </a:r>
            <a:r>
              <a:rPr lang="en-US" sz="2000" dirty="0"/>
              <a:t>, </a:t>
            </a:r>
            <a:r>
              <a:rPr lang="en-US" sz="2000" dirty="0">
                <a:hlinkClick r:id="rId5"/>
              </a:rPr>
              <a:t>E551</a:t>
            </a:r>
            <a:r>
              <a:rPr lang="en-US" sz="2000" dirty="0"/>
              <a:t>,</a:t>
            </a:r>
            <a:r>
              <a:rPr lang="en-US" sz="2000" dirty="0">
                <a:hlinkClick r:id="rId6"/>
              </a:rPr>
              <a:t>E330</a:t>
            </a:r>
            <a:r>
              <a:rPr lang="en-US" sz="2000" dirty="0"/>
              <a:t>, </a:t>
            </a:r>
            <a:r>
              <a:rPr lang="en-US" sz="2000" dirty="0">
                <a:hlinkClick r:id="rId7"/>
              </a:rPr>
              <a:t>E327</a:t>
            </a:r>
            <a:r>
              <a:rPr lang="en-US" sz="2000" dirty="0"/>
              <a:t>, </a:t>
            </a:r>
            <a:r>
              <a:rPr lang="en-US" sz="2000" dirty="0">
                <a:hlinkClick r:id="rId8"/>
              </a:rPr>
              <a:t>E340</a:t>
            </a:r>
            <a:r>
              <a:rPr lang="en-US" sz="2000" dirty="0"/>
              <a:t>, </a:t>
            </a:r>
            <a:r>
              <a:rPr lang="en-US" sz="2000" dirty="0">
                <a:hlinkClick r:id="rId9"/>
              </a:rPr>
              <a:t>E414</a:t>
            </a:r>
            <a:r>
              <a:rPr lang="en-US" sz="2000" dirty="0"/>
              <a:t>, </a:t>
            </a:r>
            <a:r>
              <a:rPr lang="en-US" sz="2000" dirty="0">
                <a:hlinkClick r:id="rId10"/>
              </a:rPr>
              <a:t>E100</a:t>
            </a:r>
            <a:r>
              <a:rPr lang="en-US" sz="2000" dirty="0"/>
              <a:t>, </a:t>
            </a:r>
            <a:r>
              <a:rPr lang="en-US" sz="2000" dirty="0">
                <a:hlinkClick r:id="rId11"/>
              </a:rPr>
              <a:t>E503</a:t>
            </a:r>
            <a:r>
              <a:rPr lang="en-US" sz="2000" dirty="0"/>
              <a:t>, </a:t>
            </a:r>
            <a:r>
              <a:rPr lang="en-US" sz="2000" dirty="0">
                <a:hlinkClick r:id="rId12"/>
              </a:rPr>
              <a:t>E223</a:t>
            </a:r>
            <a:r>
              <a:rPr lang="en-US" sz="2000" dirty="0"/>
              <a:t>, </a:t>
            </a:r>
            <a:r>
              <a:rPr lang="en-US" sz="2000" dirty="0">
                <a:hlinkClick r:id="rId13"/>
              </a:rPr>
              <a:t>E469</a:t>
            </a:r>
            <a:r>
              <a:rPr lang="en-US" sz="2000" dirty="0"/>
              <a:t>,</a:t>
            </a:r>
            <a:r>
              <a:rPr lang="en-US" sz="2000" dirty="0">
                <a:hlinkClick r:id="rId14"/>
              </a:rPr>
              <a:t>E459</a:t>
            </a:r>
            <a:r>
              <a:rPr lang="en-US" sz="2000" dirty="0" smtClean="0"/>
              <a:t>.</a:t>
            </a:r>
            <a:endParaRPr lang="uk-UA" sz="2000" dirty="0" smtClean="0"/>
          </a:p>
          <a:p>
            <a:r>
              <a:rPr lang="uk-UA" b="1" dirty="0"/>
              <a:t>Склад:</a:t>
            </a:r>
            <a:r>
              <a:rPr lang="uk-UA" sz="1400" b="1" dirty="0"/>
              <a:t> </a:t>
            </a:r>
          </a:p>
          <a:p>
            <a:r>
              <a:rPr lang="uk-UA" sz="1400" dirty="0"/>
              <a:t>борошно пшеничне, олія пальмова, сироп </a:t>
            </a:r>
            <a:r>
              <a:rPr lang="uk-UA" sz="1400" dirty="0" err="1"/>
              <a:t>глюкозно-фруктозний</a:t>
            </a:r>
            <a:r>
              <a:rPr lang="uk-UA" sz="1400" dirty="0"/>
              <a:t>, ячмінно-солодовий екстракт, ароматизатор ідентичний натуральному «сир» (сироватка суха молочна, сіль, натуральні та ідентичні натуральним ароматичні речовини, олія пальмова,</a:t>
            </a:r>
            <a:r>
              <a:rPr lang="uk-UA" sz="1400" dirty="0" err="1"/>
              <a:t> </a:t>
            </a:r>
            <a:r>
              <a:rPr lang="uk-UA" sz="1400" i="1" dirty="0" err="1">
                <a:hlinkClick r:id="rId15"/>
              </a:rPr>
              <a:t>мальтодекстри</a:t>
            </a:r>
            <a:r>
              <a:rPr lang="uk-UA" sz="1400" i="1" dirty="0">
                <a:hlinkClick r:id="rId15"/>
              </a:rPr>
              <a:t>н</a:t>
            </a:r>
            <a:r>
              <a:rPr lang="uk-UA" sz="1400" dirty="0"/>
              <a:t>, підсилювачі смаку та аромату (</a:t>
            </a:r>
            <a:r>
              <a:rPr lang="uk-UA" sz="1400" i="1" dirty="0">
                <a:hlinkClick r:id="rId2"/>
              </a:rPr>
              <a:t>Е621</a:t>
            </a:r>
            <a:r>
              <a:rPr lang="uk-UA" sz="1400" dirty="0"/>
              <a:t>, </a:t>
            </a:r>
            <a:r>
              <a:rPr lang="uk-UA" sz="1400" i="1" dirty="0">
                <a:hlinkClick r:id="rId3"/>
              </a:rPr>
              <a:t>Е627</a:t>
            </a:r>
            <a:r>
              <a:rPr lang="uk-UA" sz="1400" dirty="0"/>
              <a:t>, </a:t>
            </a:r>
            <a:r>
              <a:rPr lang="uk-UA" sz="1400" i="1" dirty="0">
                <a:hlinkClick r:id="rId4"/>
              </a:rPr>
              <a:t>Е631</a:t>
            </a:r>
            <a:r>
              <a:rPr lang="uk-UA" sz="1400" dirty="0"/>
              <a:t>), глюкозний сироп, добавка для попередження злежування та грудкування (</a:t>
            </a:r>
            <a:r>
              <a:rPr lang="uk-UA" sz="1400" i="1" dirty="0">
                <a:hlinkClick r:id="rId5"/>
              </a:rPr>
              <a:t>Е551</a:t>
            </a:r>
            <a:r>
              <a:rPr lang="uk-UA" sz="1400" dirty="0"/>
              <a:t>), олія кокосова, регулятор кислотності (</a:t>
            </a:r>
            <a:r>
              <a:rPr lang="uk-UA" sz="1400" i="1" dirty="0">
                <a:hlinkClick r:id="rId6"/>
              </a:rPr>
              <a:t>лимонна кислота</a:t>
            </a:r>
            <a:r>
              <a:rPr lang="uk-UA" sz="1400" dirty="0"/>
              <a:t>,</a:t>
            </a:r>
            <a:r>
              <a:rPr lang="uk-UA" sz="1400" i="1" dirty="0">
                <a:hlinkClick r:id="rId7"/>
              </a:rPr>
              <a:t>лактат кальцію</a:t>
            </a:r>
            <a:r>
              <a:rPr lang="uk-UA" sz="1400" dirty="0"/>
              <a:t>), емульгатори (казеінат натрію, три</a:t>
            </a:r>
            <a:r>
              <a:rPr lang="uk-UA" sz="1400" i="1" dirty="0">
                <a:hlinkClick r:id="rId8"/>
              </a:rPr>
              <a:t>фосфат калію</a:t>
            </a:r>
            <a:r>
              <a:rPr lang="uk-UA" sz="1400" dirty="0"/>
              <a:t>), стабілізатор (</a:t>
            </a:r>
            <a:r>
              <a:rPr lang="uk-UA" sz="1400" i="1" dirty="0">
                <a:hlinkClick r:id="rId9"/>
              </a:rPr>
              <a:t>гуміарабік</a:t>
            </a:r>
            <a:r>
              <a:rPr lang="uk-UA" sz="1400" dirty="0"/>
              <a:t>), натуральний барвник (</a:t>
            </a:r>
            <a:r>
              <a:rPr lang="uk-UA" sz="1400" i="1" dirty="0">
                <a:hlinkClick r:id="rId10"/>
              </a:rPr>
              <a:t>куркумін</a:t>
            </a:r>
            <a:r>
              <a:rPr lang="uk-UA" sz="1400" dirty="0"/>
              <a:t>)), патока мальтозна, меланж яєчний, сіль (1,5%), розпушувачі (бі</a:t>
            </a:r>
            <a:r>
              <a:rPr lang="uk-UA" sz="1400" i="1" dirty="0">
                <a:hlinkClick r:id="rId11"/>
              </a:rPr>
              <a:t>карбонат амонію</a:t>
            </a:r>
            <a:r>
              <a:rPr lang="uk-UA" sz="1400" dirty="0"/>
              <a:t>, сода), сирний порошок (1,2%), ароматизатор ідентичний натуральному (яєчний), поліпшувач борошна (</a:t>
            </a:r>
            <a:r>
              <a:rPr lang="uk-UA" sz="1400" i="1" dirty="0">
                <a:hlinkClick r:id="rId12"/>
              </a:rPr>
              <a:t>натрію метабісульфіт</a:t>
            </a:r>
            <a:r>
              <a:rPr lang="uk-UA" sz="1400" dirty="0"/>
              <a:t>).</a:t>
            </a:r>
            <a:endParaRPr lang="uk-UA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3186100" cy="3825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138152"/>
            <a:ext cx="366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Крекер з сиром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http://school37.admsurgut.ru/images/70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Прямокутник 12"/>
          <p:cNvSpPr/>
          <p:nvPr/>
        </p:nvSpPr>
        <p:spPr>
          <a:xfrm>
            <a:off x="4067944" y="1772816"/>
            <a:ext cx="5286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Харчові добавки «</a:t>
            </a:r>
            <a:r>
              <a:rPr lang="en-US" sz="2000" b="1" dirty="0"/>
              <a:t>E»: </a:t>
            </a:r>
          </a:p>
          <a:p>
            <a:r>
              <a:rPr lang="en-US" sz="2000" dirty="0">
                <a:hlinkClick r:id="rId2"/>
              </a:rPr>
              <a:t>E509</a:t>
            </a:r>
            <a:r>
              <a:rPr lang="en-US" sz="2000" dirty="0"/>
              <a:t>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/>
              <a:t>Склад: </a:t>
            </a:r>
          </a:p>
          <a:p>
            <a:r>
              <a:rPr lang="ru-RU" sz="2000" dirty="0"/>
              <a:t>молоко </a:t>
            </a:r>
            <a:r>
              <a:rPr lang="ru-RU" sz="2000" dirty="0" err="1"/>
              <a:t>коров'яче</a:t>
            </a:r>
            <a:r>
              <a:rPr lang="ru-RU" sz="2000" dirty="0"/>
              <a:t>, </a:t>
            </a:r>
            <a:r>
              <a:rPr lang="ru-RU" sz="2000" dirty="0" err="1"/>
              <a:t>молочнокислі</a:t>
            </a:r>
            <a:r>
              <a:rPr lang="ru-RU" sz="2000" dirty="0"/>
              <a:t> </a:t>
            </a:r>
            <a:r>
              <a:rPr lang="ru-RU" sz="2000" dirty="0" err="1"/>
              <a:t>бактерії</a:t>
            </a:r>
            <a:r>
              <a:rPr lang="ru-RU" sz="2000" dirty="0"/>
              <a:t>, </a:t>
            </a:r>
            <a:r>
              <a:rPr lang="ru-RU" sz="2000" dirty="0" err="1"/>
              <a:t>ферментний</a:t>
            </a:r>
            <a:r>
              <a:rPr lang="ru-RU" sz="2000" dirty="0"/>
              <a:t> препарат (</a:t>
            </a:r>
            <a:r>
              <a:rPr lang="ru-RU" sz="2000" dirty="0" err="1"/>
              <a:t>фромазе</a:t>
            </a:r>
            <a:r>
              <a:rPr lang="ru-RU" sz="2000" dirty="0"/>
              <a:t> 2200TL), </a:t>
            </a:r>
            <a:r>
              <a:rPr lang="ru-RU" sz="2000" dirty="0" err="1"/>
              <a:t>сіль</a:t>
            </a:r>
            <a:r>
              <a:rPr lang="ru-RU" sz="2000" dirty="0"/>
              <a:t> поварена, </a:t>
            </a:r>
            <a:r>
              <a:rPr lang="ru-RU" sz="2000" i="1" dirty="0" err="1">
                <a:hlinkClick r:id="rId2"/>
              </a:rPr>
              <a:t>хлористий</a:t>
            </a:r>
            <a:r>
              <a:rPr lang="ru-RU" sz="2000" i="1" dirty="0">
                <a:hlinkClick r:id="rId2"/>
              </a:rPr>
              <a:t> </a:t>
            </a:r>
            <a:r>
              <a:rPr lang="ru-RU" sz="2000" i="1" dirty="0" err="1">
                <a:hlinkClick r:id="rId2"/>
              </a:rPr>
              <a:t>кальцій</a:t>
            </a:r>
            <a:r>
              <a:rPr lang="ru-RU" sz="2000" dirty="0"/>
              <a:t>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" y="1340768"/>
            <a:ext cx="3960440" cy="3793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67944" y="868547"/>
            <a:ext cx="4376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Сирні палички</a:t>
            </a:r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503</TotalTime>
  <Words>307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Aliona</dc:creator>
  <cp:lastModifiedBy>user</cp:lastModifiedBy>
  <cp:revision>88</cp:revision>
  <dcterms:modified xsi:type="dcterms:W3CDTF">2014-05-11T14:09:55Z</dcterms:modified>
</cp:coreProperties>
</file>