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59" r:id="rId4"/>
    <p:sldId id="267" r:id="rId5"/>
    <p:sldId id="263" r:id="rId6"/>
    <p:sldId id="268" r:id="rId7"/>
    <p:sldId id="262" r:id="rId8"/>
    <p:sldId id="264" r:id="rId9"/>
    <p:sldId id="260" r:id="rId10"/>
    <p:sldId id="261" r:id="rId11"/>
    <p:sldId id="258" r:id="rId12"/>
    <p:sldId id="25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219797"/>
    <a:srgbClr val="471B1F"/>
    <a:srgbClr val="055720"/>
    <a:srgbClr val="BA0003"/>
    <a:srgbClr val="62139E"/>
    <a:srgbClr val="E3CD74"/>
    <a:srgbClr val="EEB42D"/>
    <a:srgbClr val="EED4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00" autoAdjust="0"/>
    <p:restoredTop sz="94600" autoAdjust="0"/>
  </p:normalViewPr>
  <p:slideViewPr>
    <p:cSldViewPr>
      <p:cViewPr varScale="1">
        <p:scale>
          <a:sx n="70" d="100"/>
          <a:sy n="70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214CDCF-DC66-4D6A-820E-00A3441915F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553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133417B-95E4-400B-BD9D-4E6BB55749F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57200" y="103188"/>
            <a:ext cx="8229600" cy="1165225"/>
          </a:xfrm>
        </p:spPr>
        <p:txBody>
          <a:bodyPr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6140450" cy="519113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E7D068AE-171B-4DE5-ADDD-F6568D8755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EAD12-654B-45B9-A444-4968B78224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828800"/>
            <a:ext cx="2076450" cy="4267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6076950" cy="4267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3B0EF-72BF-4A28-99BF-2E1F594CEF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20013-CC48-4720-8F2D-5A526EA1EB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E8E69-4700-41C3-B035-00E7C0D2B2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767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2667000"/>
            <a:ext cx="40767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E89ED-ECFB-4DF7-BC14-8E32E59CBA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AA27E-7CB5-4429-B75D-EE7F3A379D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54C06-73C2-4D4B-83F4-01006D39A1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45C56-21C2-4823-8262-37CD22E7E9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51CC8-DB1F-493D-814B-9C7F8372D9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696FA-8AF9-4C37-B3F6-F38370044B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88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30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956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6B03E49-CFFC-413E-9E39-65B1A09AC9F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165225"/>
          </a:xfrm>
        </p:spPr>
        <p:txBody>
          <a:bodyPr/>
          <a:lstStyle/>
          <a:p>
            <a:r>
              <a:rPr lang="uk-UA" sz="6000" dirty="0" err="1" smtClean="0"/>
              <a:t>Інтернет-залежність</a:t>
            </a:r>
            <a:endParaRPr lang="uk-UA" sz="6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лій листоче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wwb_img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0"/>
            <a:ext cx="3214678" cy="3268256"/>
          </a:xfrm>
          <a:prstGeom prst="rect">
            <a:avLst/>
          </a:prstGeom>
        </p:spPr>
      </p:pic>
      <p:pic>
        <p:nvPicPr>
          <p:cNvPr id="6" name="Рисунок 5" descr="Risunok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-1"/>
            <a:ext cx="3000364" cy="4100725"/>
          </a:xfrm>
          <a:prstGeom prst="rect">
            <a:avLst/>
          </a:prstGeom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357422" y="2714620"/>
            <a:ext cx="664370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Психолог.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Зберіться з силами і сходіть до професійного психолога, вони неодноразово зустрічаються з цією проблемою і знають оптимальні способи боротьби з нею.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ifk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60.gif"/>
          <p:cNvPicPr>
            <a:picLocks noChangeAspect="1"/>
          </p:cNvPicPr>
          <p:nvPr/>
        </p:nvPicPr>
        <p:blipFill>
          <a:blip r:embed="rId2"/>
          <a:srcRect l="5937" r="8750" b="23750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285860"/>
            <a:ext cx="3929058" cy="1165225"/>
          </a:xfrm>
        </p:spPr>
        <p:txBody>
          <a:bodyPr/>
          <a:lstStyle/>
          <a:p>
            <a:r>
              <a:rPr lang="ru-RU" sz="3200" dirty="0">
                <a:solidFill>
                  <a:srgbClr val="219797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3200" dirty="0">
                <a:solidFill>
                  <a:srgbClr val="219797"/>
                </a:solidFill>
                <a:latin typeface="+mn-lt"/>
                <a:ea typeface="+mj-ea"/>
                <a:cs typeface="+mj-cs"/>
              </a:rPr>
            </a:br>
            <a:r>
              <a:rPr lang="ru-RU" sz="3200" dirty="0" err="1" smtClean="0">
                <a:solidFill>
                  <a:schemeClr val="bg2"/>
                </a:solidFill>
                <a:latin typeface="+mn-lt"/>
                <a:ea typeface="+mj-ea"/>
                <a:cs typeface="+mj-cs"/>
              </a:rPr>
              <a:t>Дорослій</a:t>
            </a:r>
            <a:r>
              <a:rPr lang="ru-RU" sz="3200" dirty="0" smtClean="0">
                <a:solidFill>
                  <a:schemeClr val="bg2"/>
                </a:solidFill>
                <a:latin typeface="+mn-lt"/>
                <a:ea typeface="+mj-ea"/>
                <a:cs typeface="+mj-cs"/>
              </a:rPr>
              <a:t> </a:t>
            </a:r>
            <a:r>
              <a:rPr lang="ru-RU" sz="3200" dirty="0" err="1" smtClean="0">
                <a:solidFill>
                  <a:schemeClr val="bg2"/>
                </a:solidFill>
                <a:latin typeface="+mn-lt"/>
                <a:ea typeface="+mj-ea"/>
                <a:cs typeface="+mj-cs"/>
              </a:rPr>
              <a:t>людині</a:t>
            </a:r>
            <a:r>
              <a:rPr lang="ru-RU" sz="3200" dirty="0" smtClean="0">
                <a:solidFill>
                  <a:schemeClr val="bg2"/>
                </a:solidFill>
                <a:latin typeface="+mn-lt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chemeClr val="bg2"/>
                </a:solidFill>
                <a:latin typeface="+mn-lt"/>
                <a:ea typeface="+mj-ea"/>
                <a:cs typeface="+mj-cs"/>
              </a:rPr>
              <a:t>можна</a:t>
            </a:r>
            <a:r>
              <a:rPr lang="ru-RU" sz="3200" dirty="0">
                <a:solidFill>
                  <a:schemeClr val="bg2"/>
                </a:solidFill>
                <a:latin typeface="+mn-lt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chemeClr val="bg2"/>
                </a:solidFill>
                <a:latin typeface="+mn-lt"/>
                <a:ea typeface="+mj-ea"/>
                <a:cs typeface="+mj-cs"/>
              </a:rPr>
              <a:t>сидіти</a:t>
            </a:r>
            <a:r>
              <a:rPr lang="ru-RU" sz="3200" dirty="0">
                <a:solidFill>
                  <a:schemeClr val="bg2"/>
                </a:solidFill>
                <a:latin typeface="+mn-lt"/>
                <a:ea typeface="+mj-ea"/>
                <a:cs typeface="+mj-cs"/>
              </a:rPr>
              <a:t> за </a:t>
            </a:r>
            <a:r>
              <a:rPr lang="ru-RU" sz="3200" dirty="0" err="1">
                <a:solidFill>
                  <a:schemeClr val="bg2"/>
                </a:solidFill>
                <a:latin typeface="+mn-lt"/>
                <a:ea typeface="+mj-ea"/>
                <a:cs typeface="+mj-cs"/>
              </a:rPr>
              <a:t>комп'ютером</a:t>
            </a:r>
            <a:r>
              <a:rPr lang="ru-RU" sz="3200" dirty="0">
                <a:solidFill>
                  <a:schemeClr val="bg2"/>
                </a:solidFill>
                <a:latin typeface="+mn-lt"/>
                <a:ea typeface="+mj-ea"/>
                <a:cs typeface="+mj-cs"/>
              </a:rPr>
              <a:t> не </a:t>
            </a:r>
            <a:r>
              <a:rPr lang="ru-RU" sz="3200" dirty="0" err="1">
                <a:solidFill>
                  <a:schemeClr val="bg2"/>
                </a:solidFill>
                <a:latin typeface="+mn-lt"/>
                <a:ea typeface="+mj-ea"/>
                <a:cs typeface="+mj-cs"/>
              </a:rPr>
              <a:t>більше</a:t>
            </a:r>
            <a:r>
              <a:rPr lang="ru-RU" sz="3200" dirty="0">
                <a:solidFill>
                  <a:schemeClr val="bg2"/>
                </a:solidFill>
                <a:latin typeface="+mn-lt"/>
                <a:ea typeface="+mj-ea"/>
                <a:cs typeface="+mj-cs"/>
              </a:rPr>
              <a:t> 4 годин на день, а </a:t>
            </a:r>
            <a:r>
              <a:rPr lang="ru-RU" sz="3200" dirty="0" err="1">
                <a:solidFill>
                  <a:schemeClr val="bg2"/>
                </a:solidFill>
                <a:latin typeface="+mn-lt"/>
                <a:ea typeface="+mj-ea"/>
                <a:cs typeface="+mj-cs"/>
              </a:rPr>
              <a:t>дитині</a:t>
            </a:r>
            <a:r>
              <a:rPr lang="ru-RU" sz="3200" dirty="0">
                <a:solidFill>
                  <a:schemeClr val="bg2"/>
                </a:solidFill>
                <a:latin typeface="+mn-lt"/>
                <a:ea typeface="+mj-ea"/>
                <a:cs typeface="+mj-cs"/>
              </a:rPr>
              <a:t> не </a:t>
            </a:r>
            <a:r>
              <a:rPr lang="ru-RU" sz="3200" dirty="0" err="1">
                <a:solidFill>
                  <a:schemeClr val="bg2"/>
                </a:solidFill>
                <a:latin typeface="+mn-lt"/>
                <a:ea typeface="+mj-ea"/>
                <a:cs typeface="+mj-cs"/>
              </a:rPr>
              <a:t>більше</a:t>
            </a:r>
            <a:r>
              <a:rPr lang="ru-RU" sz="3200" dirty="0">
                <a:solidFill>
                  <a:schemeClr val="bg2"/>
                </a:solidFill>
                <a:latin typeface="+mn-lt"/>
                <a:ea typeface="+mj-ea"/>
                <a:cs typeface="+mj-cs"/>
              </a:rPr>
              <a:t> 20-30 </a:t>
            </a:r>
            <a:r>
              <a:rPr lang="ru-RU" sz="3200" dirty="0" err="1">
                <a:solidFill>
                  <a:schemeClr val="bg2"/>
                </a:solidFill>
                <a:latin typeface="+mn-lt"/>
                <a:ea typeface="+mj-ea"/>
                <a:cs typeface="+mj-cs"/>
              </a:rPr>
              <a:t>хвилин</a:t>
            </a:r>
            <a:r>
              <a:rPr lang="ru-RU" sz="3200" dirty="0">
                <a:solidFill>
                  <a:schemeClr val="bg2"/>
                </a:solidFill>
                <a:latin typeface="+mn-lt"/>
                <a:ea typeface="+mj-ea"/>
                <a:cs typeface="+mj-cs"/>
              </a:rPr>
              <a:t>.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ій листоче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00570"/>
          </a:xfrm>
          <a:prstGeom prst="rect">
            <a:avLst/>
          </a:prstGeom>
        </p:spPr>
      </p:pic>
      <p:pic>
        <p:nvPicPr>
          <p:cNvPr id="6" name="Рисунок 5" descr="5b43eb319279f81891c80bc34333c8a34.jpg"/>
          <p:cNvPicPr>
            <a:picLocks noChangeAspect="1"/>
          </p:cNvPicPr>
          <p:nvPr/>
        </p:nvPicPr>
        <p:blipFill>
          <a:blip r:embed="rId3"/>
          <a:srcRect l="1505" r="2222" b="34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362075"/>
          </a:xfrm>
        </p:spPr>
        <p:txBody>
          <a:bodyPr/>
          <a:lstStyle/>
          <a:p>
            <a:pPr algn="ctr"/>
            <a:r>
              <a:rPr lang="uk-UA" sz="3600" dirty="0">
                <a:solidFill>
                  <a:srgbClr val="0070C0"/>
                </a:solidFill>
                <a:latin typeface="Book Antiqua" pitchFamily="18" charset="0"/>
              </a:rPr>
              <a:t>Основні шкідливі фактори, що діють на людину за комп'ютером: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5000636"/>
            <a:ext cx="7715304" cy="1500187"/>
          </a:xfrm>
        </p:spPr>
        <p:txBody>
          <a:bodyPr/>
          <a:lstStyle/>
          <a:p>
            <a:r>
              <a:rPr lang="uk-UA" sz="32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• сидяче положення протягом тривалого часу;</a:t>
            </a:r>
            <a:endParaRPr lang="ru-RU" sz="32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r>
              <a:rPr lang="uk-UA" sz="32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• дія електромагнітного випромінювання монітора;</a:t>
            </a:r>
            <a:endParaRPr lang="ru-RU" sz="32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r>
              <a:rPr lang="uk-UA" sz="32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• стомлення очей, навантаження на зір;</a:t>
            </a:r>
            <a:endParaRPr lang="ru-RU" sz="32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r>
              <a:rPr lang="uk-UA" sz="32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• перевантаження суглобів кистей;</a:t>
            </a:r>
            <a:endParaRPr lang="ru-RU" sz="32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r>
              <a:rPr lang="uk-UA" sz="32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• стрес при втраті інформації.</a:t>
            </a:r>
            <a:endParaRPr lang="ru-RU" sz="32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0240"/>
            <a:ext cx="9144000" cy="785818"/>
          </a:xfrm>
        </p:spPr>
        <p:txBody>
          <a:bodyPr/>
          <a:lstStyle/>
          <a:p>
            <a:r>
              <a:rPr lang="uk-UA" sz="4400" dirty="0">
                <a:solidFill>
                  <a:srgbClr val="92D050"/>
                </a:solidFill>
              </a:rPr>
              <a:t>П</a:t>
            </a:r>
            <a:r>
              <a:rPr lang="uk-UA" sz="4400" dirty="0" smtClean="0">
                <a:solidFill>
                  <a:srgbClr val="92D050"/>
                </a:solidFill>
              </a:rPr>
              <a:t>сихологічні </a:t>
            </a:r>
            <a:r>
              <a:rPr lang="uk-UA" sz="4400" dirty="0">
                <a:solidFill>
                  <a:srgbClr val="92D050"/>
                </a:solidFill>
              </a:rPr>
              <a:t>симптоми </a:t>
            </a:r>
            <a:r>
              <a:rPr lang="ru-RU" sz="4400" dirty="0">
                <a:solidFill>
                  <a:schemeClr val="tx1"/>
                </a:solidFill>
              </a:rPr>
              <a:t/>
            </a:r>
            <a:br>
              <a:rPr lang="ru-RU" sz="4400" dirty="0">
                <a:solidFill>
                  <a:schemeClr val="tx1"/>
                </a:solidFill>
              </a:rPr>
            </a:b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3143248"/>
            <a:ext cx="8786842" cy="3500462"/>
          </a:xfrm>
        </p:spPr>
        <p:txBody>
          <a:bodyPr/>
          <a:lstStyle/>
          <a:p>
            <a:r>
              <a:rPr lang="uk-UA" sz="2800" dirty="0" smtClean="0">
                <a:solidFill>
                  <a:srgbClr val="055720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uk-UA" sz="2800" dirty="0">
                <a:solidFill>
                  <a:srgbClr val="055720"/>
                </a:solidFill>
                <a:latin typeface="+mn-lt"/>
                <a:ea typeface="+mn-ea"/>
                <a:cs typeface="+mn-cs"/>
              </a:rPr>
              <a:t>гарне самопочуття або ейфорія за комп'ютером;</a:t>
            </a:r>
            <a:endParaRPr lang="ru-RU" sz="2800" dirty="0">
              <a:solidFill>
                <a:srgbClr val="055720"/>
              </a:solidFill>
              <a:latin typeface="+mn-lt"/>
              <a:ea typeface="+mn-ea"/>
              <a:cs typeface="+mn-cs"/>
            </a:endParaRPr>
          </a:p>
          <a:p>
            <a:r>
              <a:rPr lang="uk-UA" sz="2800" dirty="0">
                <a:solidFill>
                  <a:srgbClr val="055720"/>
                </a:solidFill>
                <a:latin typeface="+mn-lt"/>
                <a:ea typeface="+mn-ea"/>
                <a:cs typeface="+mn-cs"/>
              </a:rPr>
              <a:t>• неможливість зупинитися;</a:t>
            </a:r>
            <a:endParaRPr lang="ru-RU" sz="2800" dirty="0">
              <a:solidFill>
                <a:srgbClr val="055720"/>
              </a:solidFill>
              <a:latin typeface="+mn-lt"/>
              <a:ea typeface="+mn-ea"/>
              <a:cs typeface="+mn-cs"/>
            </a:endParaRPr>
          </a:p>
          <a:p>
            <a:r>
              <a:rPr lang="uk-UA" sz="2800" dirty="0">
                <a:solidFill>
                  <a:srgbClr val="055720"/>
                </a:solidFill>
                <a:latin typeface="+mn-lt"/>
                <a:ea typeface="+mn-ea"/>
                <a:cs typeface="+mn-cs"/>
              </a:rPr>
              <a:t>• збільшення кількості часу, проведеного за комп'ютером;</a:t>
            </a:r>
            <a:endParaRPr lang="ru-RU" sz="2800" dirty="0">
              <a:solidFill>
                <a:srgbClr val="055720"/>
              </a:solidFill>
              <a:latin typeface="+mn-lt"/>
              <a:ea typeface="+mn-ea"/>
              <a:cs typeface="+mn-cs"/>
            </a:endParaRPr>
          </a:p>
          <a:p>
            <a:r>
              <a:rPr lang="uk-UA" sz="2800" dirty="0">
                <a:solidFill>
                  <a:srgbClr val="055720"/>
                </a:solidFill>
                <a:latin typeface="+mn-lt"/>
                <a:ea typeface="+mn-ea"/>
                <a:cs typeface="+mn-cs"/>
              </a:rPr>
              <a:t>• нехтування родиною та друзями;</a:t>
            </a:r>
            <a:endParaRPr lang="ru-RU" sz="2800" dirty="0">
              <a:solidFill>
                <a:srgbClr val="055720"/>
              </a:solidFill>
              <a:latin typeface="+mn-lt"/>
              <a:ea typeface="+mn-ea"/>
              <a:cs typeface="+mn-cs"/>
            </a:endParaRPr>
          </a:p>
          <a:p>
            <a:r>
              <a:rPr lang="uk-UA" sz="2800" dirty="0">
                <a:solidFill>
                  <a:srgbClr val="055720"/>
                </a:solidFill>
                <a:latin typeface="+mn-lt"/>
                <a:ea typeface="+mn-ea"/>
                <a:cs typeface="+mn-cs"/>
              </a:rPr>
              <a:t>• відчуття порожнечі, депресії, роздратування при знаходженні не за комп'ютером;</a:t>
            </a:r>
            <a:endParaRPr lang="ru-RU" sz="2800" dirty="0">
              <a:solidFill>
                <a:srgbClr val="055720"/>
              </a:solidFill>
              <a:latin typeface="+mn-lt"/>
              <a:ea typeface="+mn-ea"/>
              <a:cs typeface="+mn-cs"/>
            </a:endParaRPr>
          </a:p>
          <a:p>
            <a:r>
              <a:rPr lang="uk-UA" sz="2800" dirty="0" smtClean="0">
                <a:solidFill>
                  <a:srgbClr val="055720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uk-UA" sz="2800" dirty="0">
                <a:solidFill>
                  <a:srgbClr val="055720"/>
                </a:solidFill>
                <a:latin typeface="+mn-lt"/>
                <a:ea typeface="+mn-ea"/>
                <a:cs typeface="+mn-cs"/>
              </a:rPr>
              <a:t>проблеми з роботою або з навчанням</a:t>
            </a:r>
            <a:r>
              <a:rPr lang="uk-UA" sz="2800" dirty="0" smtClean="0">
                <a:solidFill>
                  <a:srgbClr val="055720"/>
                </a:solidFill>
                <a:latin typeface="+mn-lt"/>
                <a:ea typeface="+mn-ea"/>
                <a:cs typeface="+mn-cs"/>
              </a:rPr>
              <a:t>.</a:t>
            </a:r>
            <a:endParaRPr lang="ru-RU" sz="2800" dirty="0">
              <a:solidFill>
                <a:srgbClr val="05572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b4dd8839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8802"/>
            <a:ext cx="9144000" cy="838200"/>
          </a:xfrm>
        </p:spPr>
        <p:txBody>
          <a:bodyPr/>
          <a:lstStyle/>
          <a:p>
            <a:r>
              <a:rPr lang="uk-UA" sz="66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Фізичні симптоми </a:t>
            </a:r>
            <a:endParaRPr lang="ru-RU" sz="6600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643182"/>
            <a:ext cx="65722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055720"/>
                </a:solidFill>
              </a:rPr>
              <a:t>• </a:t>
            </a:r>
            <a:r>
              <a:rPr lang="uk-UA" sz="3200" dirty="0" smtClean="0">
                <a:solidFill>
                  <a:srgbClr val="055720"/>
                </a:solidFill>
              </a:rPr>
              <a:t>тривале напруження м'язів;</a:t>
            </a:r>
            <a:endParaRPr lang="ru-RU" sz="3200" dirty="0">
              <a:solidFill>
                <a:srgbClr val="055720"/>
              </a:solidFill>
            </a:endParaRPr>
          </a:p>
          <a:p>
            <a:r>
              <a:rPr lang="uk-UA" sz="3200" dirty="0">
                <a:solidFill>
                  <a:srgbClr val="055720"/>
                </a:solidFill>
              </a:rPr>
              <a:t>• сухість в очах;</a:t>
            </a:r>
            <a:endParaRPr lang="ru-RU" sz="3200" dirty="0">
              <a:solidFill>
                <a:srgbClr val="055720"/>
              </a:solidFill>
            </a:endParaRPr>
          </a:p>
          <a:p>
            <a:r>
              <a:rPr lang="uk-UA" sz="3200" dirty="0">
                <a:solidFill>
                  <a:srgbClr val="055720"/>
                </a:solidFill>
              </a:rPr>
              <a:t>• головні </a:t>
            </a:r>
            <a:r>
              <a:rPr lang="uk-UA" sz="3200" dirty="0" smtClean="0">
                <a:solidFill>
                  <a:srgbClr val="055720"/>
                </a:solidFill>
              </a:rPr>
              <a:t>болі;</a:t>
            </a:r>
            <a:endParaRPr lang="ru-RU" sz="3200" dirty="0">
              <a:solidFill>
                <a:srgbClr val="055720"/>
              </a:solidFill>
            </a:endParaRPr>
          </a:p>
          <a:p>
            <a:r>
              <a:rPr lang="uk-UA" sz="3200" dirty="0">
                <a:solidFill>
                  <a:srgbClr val="055720"/>
                </a:solidFill>
              </a:rPr>
              <a:t>• </a:t>
            </a:r>
            <a:r>
              <a:rPr lang="uk-UA" sz="3200" dirty="0" smtClean="0">
                <a:solidFill>
                  <a:srgbClr val="055720"/>
                </a:solidFill>
              </a:rPr>
              <a:t>біль у </a:t>
            </a:r>
            <a:r>
              <a:rPr lang="uk-UA" sz="3200" dirty="0">
                <a:solidFill>
                  <a:srgbClr val="055720"/>
                </a:solidFill>
              </a:rPr>
              <a:t>спині;</a:t>
            </a:r>
            <a:endParaRPr lang="ru-RU" sz="3200" dirty="0">
              <a:solidFill>
                <a:srgbClr val="055720"/>
              </a:solidFill>
            </a:endParaRPr>
          </a:p>
          <a:p>
            <a:r>
              <a:rPr lang="uk-UA" sz="3200" dirty="0">
                <a:solidFill>
                  <a:srgbClr val="055720"/>
                </a:solidFill>
              </a:rPr>
              <a:t>• нерегулярне харчування, пропускання прийомів їжі;</a:t>
            </a:r>
            <a:endParaRPr lang="ru-RU" sz="3200" dirty="0">
              <a:solidFill>
                <a:srgbClr val="055720"/>
              </a:solidFill>
            </a:endParaRPr>
          </a:p>
          <a:p>
            <a:r>
              <a:rPr lang="uk-UA" sz="3200" dirty="0">
                <a:solidFill>
                  <a:srgbClr val="055720"/>
                </a:solidFill>
              </a:rPr>
              <a:t>• нехтування особистою гігієною;</a:t>
            </a:r>
            <a:endParaRPr lang="ru-RU" sz="3200" dirty="0">
              <a:solidFill>
                <a:srgbClr val="055720"/>
              </a:solidFill>
            </a:endParaRPr>
          </a:p>
          <a:p>
            <a:r>
              <a:rPr lang="uk-UA" sz="3200" dirty="0">
                <a:solidFill>
                  <a:srgbClr val="055720"/>
                </a:solidFill>
              </a:rPr>
              <a:t>• розлади сну, зміна режиму сну</a:t>
            </a:r>
            <a:r>
              <a:rPr lang="uk-UA" sz="3200" dirty="0" smtClean="0">
                <a:solidFill>
                  <a:srgbClr val="055720"/>
                </a:solidFill>
              </a:rPr>
              <a:t>.</a:t>
            </a:r>
            <a:endParaRPr lang="ru-RU" sz="3200" dirty="0">
              <a:solidFill>
                <a:srgbClr val="055720"/>
              </a:solidFill>
            </a:endParaRPr>
          </a:p>
        </p:txBody>
      </p:sp>
      <p:pic>
        <p:nvPicPr>
          <p:cNvPr id="5" name="Рисунок 4" descr="Computer L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2786058"/>
            <a:ext cx="2276475" cy="3810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el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7739" cy="685800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opasnii_inter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лій листоче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00570"/>
          </a:xfrm>
          <a:prstGeom prst="rect">
            <a:avLst/>
          </a:prstGeom>
        </p:spPr>
      </p:pic>
      <p:pic>
        <p:nvPicPr>
          <p:cNvPr id="3" name="Рисунок 2" descr="cgames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32509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14662"/>
            <a:ext cx="8858280" cy="3643338"/>
          </a:xfrm>
        </p:spPr>
        <p:txBody>
          <a:bodyPr/>
          <a:lstStyle/>
          <a:p>
            <a:r>
              <a:rPr lang="uk-UA" sz="3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Одного </a:t>
            </a:r>
            <a:r>
              <a:rPr lang="uk-UA" sz="3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14-річного школяра з Румунії відвезла з </a:t>
            </a:r>
            <a:r>
              <a:rPr lang="uk-UA" sz="3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Інтернет-кафе</a:t>
            </a:r>
            <a:r>
              <a:rPr lang="uk-UA" sz="3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«Швидка допомога». Хлопчик просидів у цьому кафе 9 днів він був просто одержимий комп'ютерною грою, він не відходив від нього, перестав ходити в школу. Він брехав, перестав митися і схуд на 10 кг</a:t>
            </a:r>
            <a:r>
              <a:rPr lang="uk-UA" sz="3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.</a:t>
            </a:r>
            <a:endParaRPr lang="ru-RU" sz="3200" dirty="0">
              <a:latin typeface="+mn-lt"/>
            </a:endParaRPr>
          </a:p>
        </p:txBody>
      </p:sp>
      <p:pic>
        <p:nvPicPr>
          <p:cNvPr id="6" name="Рисунок 5" descr="530595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1" cy="321468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лій листоче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00570"/>
          </a:xfrm>
          <a:prstGeom prst="rect">
            <a:avLst/>
          </a:prstGeom>
        </p:spPr>
      </p:pic>
      <p:pic>
        <p:nvPicPr>
          <p:cNvPr id="2" name="Рисунок 1" descr="800x600_dP4VmEyWdKj6vBxIY9G9.jpg"/>
          <p:cNvPicPr>
            <a:picLocks noChangeAspect="1"/>
          </p:cNvPicPr>
          <p:nvPr/>
        </p:nvPicPr>
        <p:blipFill>
          <a:blip r:embed="rId3"/>
          <a:srcRect r="9999" b="2918"/>
          <a:stretch>
            <a:fillRect/>
          </a:stretch>
        </p:blipFill>
        <p:spPr>
          <a:xfrm>
            <a:off x="1285852" y="-1"/>
            <a:ext cx="6454589" cy="6858001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ology at work design template">
  <a:themeElements>
    <a:clrScheme name="Тема Office 8">
      <a:dk1>
        <a:srgbClr val="58572B"/>
      </a:dk1>
      <a:lt1>
        <a:srgbClr val="FFFFFF"/>
      </a:lt1>
      <a:dk2>
        <a:srgbClr val="808000"/>
      </a:dk2>
      <a:lt2>
        <a:srgbClr val="333333"/>
      </a:lt2>
      <a:accent1>
        <a:srgbClr val="CCCC99"/>
      </a:accent1>
      <a:accent2>
        <a:srgbClr val="FFFFCC"/>
      </a:accent2>
      <a:accent3>
        <a:srgbClr val="FFFFFF"/>
      </a:accent3>
      <a:accent4>
        <a:srgbClr val="4A4923"/>
      </a:accent4>
      <a:accent5>
        <a:srgbClr val="E2E2CA"/>
      </a:accent5>
      <a:accent6>
        <a:srgbClr val="E7E7B9"/>
      </a:accent6>
      <a:hlink>
        <a:srgbClr val="990000"/>
      </a:hlink>
      <a:folHlink>
        <a:srgbClr val="6633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at work design template</Template>
  <TotalTime>111</TotalTime>
  <Words>209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Arial Black</vt:lpstr>
      <vt:lpstr>Technology at work design template</vt:lpstr>
      <vt:lpstr>Інтернет-залежність</vt:lpstr>
      <vt:lpstr>Основні шкідливі фактори, що діють на людину за комп'ютером:  </vt:lpstr>
      <vt:lpstr>Психологічні симптоми  </vt:lpstr>
      <vt:lpstr>Слайд 4</vt:lpstr>
      <vt:lpstr>Фізичні симптоми </vt:lpstr>
      <vt:lpstr>Слайд 6</vt:lpstr>
      <vt:lpstr>Слайд 7</vt:lpstr>
      <vt:lpstr>Одного 14-річного школяра з Румунії відвезла з Інтернет-кафе «Швидка допомога». Хлопчик просидів у цьому кафе 9 днів він був просто одержимий комп'ютерною грою, він не відходив від нього, перестав ходити в школу. Він брехав, перестав митися і схуд на 10 кг.</vt:lpstr>
      <vt:lpstr>Слайд 9</vt:lpstr>
      <vt:lpstr>Слайд 10</vt:lpstr>
      <vt:lpstr>Слайд 11</vt:lpstr>
      <vt:lpstr> Дорослій людині можна сидіти за комп'ютером не більше 4 годин на день, а дитині не більше 20-30 хвилин. </vt:lpstr>
    </vt:vector>
  </TitlesOfParts>
  <Manager/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Інтернет-залежність</dc:title>
  <dc:subject/>
  <dc:creator>Q</dc:creator>
  <cp:keywords/>
  <dc:description/>
  <cp:lastModifiedBy>Q</cp:lastModifiedBy>
  <cp:revision>12</cp:revision>
  <dcterms:created xsi:type="dcterms:W3CDTF">2013-01-15T15:38:10Z</dcterms:created>
  <dcterms:modified xsi:type="dcterms:W3CDTF">2013-01-15T17:30:02Z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TC010721571049</vt:lpwstr>
  </property>
</Properties>
</file>