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60" r:id="rId2"/>
    <p:sldId id="270" r:id="rId3"/>
    <p:sldId id="257" r:id="rId4"/>
    <p:sldId id="258" r:id="rId5"/>
    <p:sldId id="259" r:id="rId6"/>
    <p:sldId id="261" r:id="rId7"/>
    <p:sldId id="263" r:id="rId8"/>
    <p:sldId id="275" r:id="rId9"/>
    <p:sldId id="271" r:id="rId10"/>
    <p:sldId id="269" r:id="rId11"/>
    <p:sldId id="272" r:id="rId12"/>
    <p:sldId id="268" r:id="rId13"/>
    <p:sldId id="267" r:id="rId14"/>
    <p:sldId id="266" r:id="rId15"/>
    <p:sldId id="264" r:id="rId16"/>
    <p:sldId id="27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667"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E1BC4E1C-4F1A-4BA5-9413-3B90942F4C90}" type="datetimeFigureOut">
              <a:rPr lang="ru-RU" smtClean="0"/>
              <a:pPr/>
              <a:t>04.03.2010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15174B8-08A5-472A-8EB7-D75244B50931}" type="slidenum">
              <a:rPr lang="ru-RU" smtClean="0"/>
              <a:pPr/>
              <a:t>‹#›</a:t>
            </a:fld>
            <a:endParaRPr lang="ru-RU"/>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1BC4E1C-4F1A-4BA5-9413-3B90942F4C90}" type="datetimeFigureOut">
              <a:rPr lang="ru-RU" smtClean="0"/>
              <a:pPr/>
              <a:t>04.03.2010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5174B8-08A5-472A-8EB7-D75244B50931}" type="slidenum">
              <a:rPr lang="ru-RU" smtClean="0"/>
              <a:pPr/>
              <a:t>‹#›</a:t>
            </a:fld>
            <a:endParaRPr lang="ru-RU"/>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1BC4E1C-4F1A-4BA5-9413-3B90942F4C90}" type="datetimeFigureOut">
              <a:rPr lang="ru-RU" smtClean="0"/>
              <a:pPr/>
              <a:t>04.03.2010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5174B8-08A5-472A-8EB7-D75244B50931}" type="slidenum">
              <a:rPr lang="ru-RU" smtClean="0"/>
              <a:pPr/>
              <a:t>‹#›</a:t>
            </a:fld>
            <a:endParaRPr lang="ru-RU"/>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1BC4E1C-4F1A-4BA5-9413-3B90942F4C90}" type="datetimeFigureOut">
              <a:rPr lang="ru-RU" smtClean="0"/>
              <a:pPr/>
              <a:t>04.03.2010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15174B8-08A5-472A-8EB7-D75244B50931}" type="slidenum">
              <a:rPr lang="ru-RU" smtClean="0"/>
              <a:pPr/>
              <a:t>‹#›</a:t>
            </a:fld>
            <a:endParaRPr lang="ru-RU"/>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E1BC4E1C-4F1A-4BA5-9413-3B90942F4C90}" type="datetimeFigureOut">
              <a:rPr lang="ru-RU" smtClean="0"/>
              <a:pPr/>
              <a:t>04.03.2010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15174B8-08A5-472A-8EB7-D75244B50931}"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E1BC4E1C-4F1A-4BA5-9413-3B90942F4C90}" type="datetimeFigureOut">
              <a:rPr lang="ru-RU" smtClean="0"/>
              <a:pPr/>
              <a:t>04.03.2010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15174B8-08A5-472A-8EB7-D75244B50931}" type="slidenum">
              <a:rPr lang="ru-RU" smtClean="0"/>
              <a:pPr/>
              <a:t>‹#›</a:t>
            </a:fld>
            <a:endParaRPr lang="ru-RU"/>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E1BC4E1C-4F1A-4BA5-9413-3B90942F4C90}" type="datetimeFigureOut">
              <a:rPr lang="ru-RU" smtClean="0"/>
              <a:pPr/>
              <a:t>04.03.2010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15174B8-08A5-472A-8EB7-D75244B50931}"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E1BC4E1C-4F1A-4BA5-9413-3B90942F4C90}" type="datetimeFigureOut">
              <a:rPr lang="ru-RU" smtClean="0"/>
              <a:pPr/>
              <a:t>04.03.2010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5174B8-08A5-472A-8EB7-D75244B50931}" type="slidenum">
              <a:rPr lang="ru-RU" smtClean="0"/>
              <a:pPr/>
              <a:t>‹#›</a:t>
            </a:fld>
            <a:endParaRPr lang="ru-RU"/>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E1BC4E1C-4F1A-4BA5-9413-3B90942F4C90}" type="datetimeFigureOut">
              <a:rPr lang="ru-RU" smtClean="0"/>
              <a:pPr/>
              <a:t>04.03.2010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5174B8-08A5-472A-8EB7-D75244B50931}" type="slidenum">
              <a:rPr lang="ru-RU" smtClean="0"/>
              <a:pPr/>
              <a:t>‹#›</a:t>
            </a:fld>
            <a:endParaRPr lang="ru-RU"/>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1BC4E1C-4F1A-4BA5-9413-3B90942F4C90}" type="datetimeFigureOut">
              <a:rPr lang="ru-RU" smtClean="0"/>
              <a:pPr/>
              <a:t>04.03.2010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5174B8-08A5-472A-8EB7-D75244B50931}" type="slidenum">
              <a:rPr lang="ru-RU" smtClean="0"/>
              <a:pPr/>
              <a:t>‹#›</a:t>
            </a:fld>
            <a:endParaRPr lang="ru-RU"/>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E1BC4E1C-4F1A-4BA5-9413-3B90942F4C90}" type="datetimeFigureOut">
              <a:rPr lang="ru-RU" smtClean="0"/>
              <a:pPr/>
              <a:t>04.03.2010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15174B8-08A5-472A-8EB7-D75244B50931}"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1BC4E1C-4F1A-4BA5-9413-3B90942F4C90}" type="datetimeFigureOut">
              <a:rPr lang="ru-RU" smtClean="0"/>
              <a:pPr/>
              <a:t>04.03.2010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15174B8-08A5-472A-8EB7-D75244B50931}"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p:wheel spokes="8"/>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ru.wikipedia.org/wiki/&#208;&#164;&#208;&#176;&#208;&#185;&#208;&#187;:&#208;&#157;&#208;&#181;&#208;&#177;&#208;&#181;&#209;&#129;&#208;&#189;&#208;&#176;&#209;&#143;_&#209;&#129;&#209;&#132;&#208;&#181;&#209;&#128;&#208;&#176;.png" TargetMode="Externa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ru.wikipedia.org/wiki/&#208;&#164;&#208;&#176;&#208;&#185;&#208;&#187;:Celestial_sphere.sv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territa.ru/Novie_kniggi/115004_mini.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WordArt 3"/>
          <p:cNvSpPr>
            <a:spLocks noChangeArrowheads="1" noChangeShapeType="1" noTextEdit="1"/>
          </p:cNvSpPr>
          <p:nvPr/>
        </p:nvSpPr>
        <p:spPr bwMode="auto">
          <a:xfrm>
            <a:off x="142876" y="1643050"/>
            <a:ext cx="8858280" cy="3357586"/>
          </a:xfrm>
          <a:prstGeom prst="rect">
            <a:avLst/>
          </a:prstGeom>
        </p:spPr>
        <p:txBody>
          <a:bodyPr wrap="none" fromWordArt="1">
            <a:prstTxWarp prst="textPlain">
              <a:avLst>
                <a:gd name="adj" fmla="val 50000"/>
              </a:avLst>
            </a:prstTxWarp>
          </a:bodyPr>
          <a:lstStyle/>
          <a:p>
            <a:pPr algn="ctr" rtl="0"/>
            <a:r>
              <a:rPr lang="ru-RU"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Impact"/>
              </a:rPr>
              <a:t>Небесная </a:t>
            </a:r>
            <a:r>
              <a:rPr lang="ru-RU"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Impact"/>
              </a:rPr>
              <a:t>сфера</a:t>
            </a:r>
            <a:endParaRPr lang="ru-RU" sz="3600" kern="10" spc="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edge">
                                      <p:cBhvr>
                                        <p:cTn id="7" dur="2000"/>
                                        <p:tgtEl>
                                          <p:spTgt spid="10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WordArt 4"/>
          <p:cNvSpPr>
            <a:spLocks noChangeArrowheads="1" noChangeShapeType="1" noTextEdit="1"/>
          </p:cNvSpPr>
          <p:nvPr/>
        </p:nvSpPr>
        <p:spPr bwMode="auto">
          <a:xfrm>
            <a:off x="142844" y="142852"/>
            <a:ext cx="8858312" cy="1500198"/>
          </a:xfrm>
          <a:prstGeom prst="rect">
            <a:avLst/>
          </a:prstGeom>
        </p:spPr>
        <p:txBody>
          <a:bodyPr wrap="none" fromWordArt="1">
            <a:prstTxWarp prst="textPlain">
              <a:avLst>
                <a:gd name="adj" fmla="val 49796"/>
              </a:avLst>
            </a:prstTxWarp>
          </a:bodyPr>
          <a:lstStyle/>
          <a:p>
            <a:pPr algn="ctr" rtl="0"/>
            <a:r>
              <a:rPr lang="ru-RU" sz="3600" kern="10" spc="0" dirty="0" smtClean="0">
                <a:ln w="12700">
                  <a:solidFill>
                    <a:srgbClr val="000000"/>
                  </a:solidFill>
                  <a:round/>
                  <a:headEnd/>
                  <a:tailEnd/>
                </a:ln>
                <a:solidFill>
                  <a:srgbClr val="7030A0">
                    <a:alpha val="50000"/>
                  </a:srgbClr>
                </a:solidFill>
                <a:effectLst>
                  <a:outerShdw dist="45791" dir="2021404" algn="ctr" rotWithShape="0">
                    <a:srgbClr val="9999FF"/>
                  </a:outerShdw>
                </a:effectLst>
                <a:latin typeface="Arial Black"/>
              </a:rPr>
              <a:t>Названия важнейших точек и дуг на небесной сфере</a:t>
            </a:r>
            <a:endParaRPr lang="ru-RU" sz="3600" kern="10" spc="0" dirty="0">
              <a:ln w="12700">
                <a:solidFill>
                  <a:srgbClr val="000000"/>
                </a:solidFill>
                <a:round/>
                <a:headEnd/>
                <a:tailEnd/>
              </a:ln>
              <a:solidFill>
                <a:srgbClr val="7030A0">
                  <a:alpha val="50000"/>
                </a:srgbClr>
              </a:solidFill>
              <a:effectLst>
                <a:outerShdw dist="45791" dir="2021404" algn="ctr" rotWithShape="0">
                  <a:srgbClr val="9999FF"/>
                </a:outerShdw>
              </a:effectLst>
              <a:latin typeface="Arial Black"/>
            </a:endParaRPr>
          </a:p>
        </p:txBody>
      </p:sp>
      <p:pic>
        <p:nvPicPr>
          <p:cNvPr id="19461" name="Picture 5" descr="C:\Users\Qwesta\Documents\школа\надя\Небесная сфера — Википедия.files\180px-%D0%9D%D0%B5%D0%B1%D0%B5%D1%81%D0%BD%D0%B0%D1%8F_%D1%81%D1%84%D0%B5%D1%80%D0%B0.png"/>
          <p:cNvPicPr>
            <a:picLocks noChangeAspect="1" noChangeArrowheads="1"/>
          </p:cNvPicPr>
          <p:nvPr/>
        </p:nvPicPr>
        <p:blipFill>
          <a:blip r:embed="rId2"/>
          <a:srcRect/>
          <a:stretch>
            <a:fillRect/>
          </a:stretch>
        </p:blipFill>
        <p:spPr bwMode="auto">
          <a:xfrm rot="20950992">
            <a:off x="307158" y="2160448"/>
            <a:ext cx="3571900" cy="3611588"/>
          </a:xfrm>
          <a:prstGeom prst="rect">
            <a:avLst/>
          </a:prstGeom>
          <a:noFill/>
        </p:spPr>
      </p:pic>
      <p:sp>
        <p:nvSpPr>
          <p:cNvPr id="19462" name="Rectangle 6"/>
          <p:cNvSpPr>
            <a:spLocks noChangeArrowheads="1"/>
          </p:cNvSpPr>
          <p:nvPr/>
        </p:nvSpPr>
        <p:spPr bwMode="auto">
          <a:xfrm>
            <a:off x="4286248" y="3071810"/>
            <a:ext cx="464343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hlinkClick r:id="rId3" tooltip="Увеличить"/>
              </a:rPr>
              <a:t>  </a:t>
            </a:r>
            <a:r>
              <a:rPr kumimoji="0" lang="ru-RU" sz="600" b="0" i="0" u="none" strike="noStrike" cap="none" normalizeH="0" baseline="0" dirty="0" smtClean="0">
                <a:ln>
                  <a:noFill/>
                </a:ln>
                <a:solidFill>
                  <a:schemeClr val="tx1"/>
                </a:solidFill>
                <a:effectLst/>
                <a:latin typeface="Arial" charset="0"/>
                <a:cs typeface="Arial" charset="0"/>
              </a:rPr>
              <a:t> </a:t>
            </a:r>
            <a:r>
              <a:rPr kumimoji="0" lang="ru-RU" sz="1800" b="0" i="0" u="none" strike="noStrike" cap="none" normalizeH="0" baseline="0" dirty="0" smtClean="0">
                <a:ln>
                  <a:noFill/>
                </a:ln>
                <a:solidFill>
                  <a:schemeClr val="tx1"/>
                </a:solidFill>
                <a:effectLst/>
                <a:latin typeface="Arial" charset="0"/>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P,P' — полюсы мира, T,T' — точки равноденствия, E,C — точки солнцестояния, П,П' — полюса эклиптики, PP' — ось мира, ПП' — ось эклиптики, ATQT'- небесный экватор, ETCT' — эклиптика</a:t>
            </a:r>
          </a:p>
        </p:txBody>
      </p:sp>
      <p:pic>
        <p:nvPicPr>
          <p:cNvPr id="19463" name="Picture 7" descr="C:\Users\Qwesta\Documents\школа\надя\Небесная сфера — Википедия.files\magnify-clip.png">
            <a:hlinkClick r:id="rId3" tooltip="Увеличить"/>
          </p:cNvPr>
          <p:cNvPicPr>
            <a:picLocks noChangeAspect="1" noChangeArrowheads="1"/>
          </p:cNvPicPr>
          <p:nvPr/>
        </p:nvPicPr>
        <p:blipFill>
          <a:blip r:embed="rId4"/>
          <a:srcRect/>
          <a:stretch>
            <a:fillRect/>
          </a:stretch>
        </p:blipFill>
        <p:spPr bwMode="auto">
          <a:xfrm>
            <a:off x="155575" y="-549275"/>
            <a:ext cx="142875" cy="104775"/>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wedge">
                                      <p:cBhvr>
                                        <p:cTn id="7" dur="2000"/>
                                        <p:tgtEl>
                                          <p:spTgt spid="19460">
                                            <p:txEl>
                                              <p:pRg st="0" end="0"/>
                                            </p:txEl>
                                          </p:spTgt>
                                        </p:tgtEl>
                                      </p:cBhvr>
                                    </p:animEffect>
                                  </p:childTnLst>
                                </p:cTn>
                              </p:par>
                            </p:childTnLst>
                          </p:cTn>
                        </p:par>
                        <p:par>
                          <p:cTn id="8" fill="hold">
                            <p:stCondLst>
                              <p:cond delay="2000"/>
                            </p:stCondLst>
                            <p:childTnLst>
                              <p:par>
                                <p:cTn id="9" presetID="31" presetClass="entr" presetSubtype="0" fill="hold" nodeType="afterEffect">
                                  <p:stCondLst>
                                    <p:cond delay="0"/>
                                  </p:stCondLst>
                                  <p:iterate type="lt">
                                    <p:tmPct val="5000"/>
                                  </p:iterate>
                                  <p:childTnLst>
                                    <p:set>
                                      <p:cBhvr>
                                        <p:cTn id="10" dur="1" fill="hold">
                                          <p:stCondLst>
                                            <p:cond delay="0"/>
                                          </p:stCondLst>
                                        </p:cTn>
                                        <p:tgtEl>
                                          <p:spTgt spid="19461"/>
                                        </p:tgtEl>
                                        <p:attrNameLst>
                                          <p:attrName>style.visibility</p:attrName>
                                        </p:attrNameLst>
                                      </p:cBhvr>
                                      <p:to>
                                        <p:strVal val="visible"/>
                                      </p:to>
                                    </p:set>
                                    <p:anim calcmode="lin" valueType="num">
                                      <p:cBhvr>
                                        <p:cTn id="11" dur="1000" fill="hold"/>
                                        <p:tgtEl>
                                          <p:spTgt spid="19461"/>
                                        </p:tgtEl>
                                        <p:attrNameLst>
                                          <p:attrName>ppt_w</p:attrName>
                                        </p:attrNameLst>
                                      </p:cBhvr>
                                      <p:tavLst>
                                        <p:tav tm="0">
                                          <p:val>
                                            <p:fltVal val="0"/>
                                          </p:val>
                                        </p:tav>
                                        <p:tav tm="100000">
                                          <p:val>
                                            <p:strVal val="#ppt_w"/>
                                          </p:val>
                                        </p:tav>
                                      </p:tavLst>
                                    </p:anim>
                                    <p:anim calcmode="lin" valueType="num">
                                      <p:cBhvr>
                                        <p:cTn id="12" dur="1000" fill="hold"/>
                                        <p:tgtEl>
                                          <p:spTgt spid="19461"/>
                                        </p:tgtEl>
                                        <p:attrNameLst>
                                          <p:attrName>ppt_h</p:attrName>
                                        </p:attrNameLst>
                                      </p:cBhvr>
                                      <p:tavLst>
                                        <p:tav tm="0">
                                          <p:val>
                                            <p:fltVal val="0"/>
                                          </p:val>
                                        </p:tav>
                                        <p:tav tm="100000">
                                          <p:val>
                                            <p:strVal val="#ppt_h"/>
                                          </p:val>
                                        </p:tav>
                                      </p:tavLst>
                                    </p:anim>
                                    <p:anim calcmode="lin" valueType="num">
                                      <p:cBhvr>
                                        <p:cTn id="13" dur="1000" fill="hold"/>
                                        <p:tgtEl>
                                          <p:spTgt spid="19461"/>
                                        </p:tgtEl>
                                        <p:attrNameLst>
                                          <p:attrName>style.rotation</p:attrName>
                                        </p:attrNameLst>
                                      </p:cBhvr>
                                      <p:tavLst>
                                        <p:tav tm="0">
                                          <p:val>
                                            <p:fltVal val="90"/>
                                          </p:val>
                                        </p:tav>
                                        <p:tav tm="100000">
                                          <p:val>
                                            <p:fltVal val="0"/>
                                          </p:val>
                                        </p:tav>
                                      </p:tavLst>
                                    </p:anim>
                                    <p:animEffect transition="in" filter="fade">
                                      <p:cBhvr>
                                        <p:cTn id="14" dur="1000"/>
                                        <p:tgtEl>
                                          <p:spTgt spid="19461"/>
                                        </p:tgtEl>
                                      </p:cBhvr>
                                    </p:animEffect>
                                  </p:childTnLst>
                                </p:cTn>
                              </p:par>
                              <p:par>
                                <p:cTn id="15" presetID="20" presetClass="entr" presetSubtype="0" fill="hold" nodeType="withEffect">
                                  <p:stCondLst>
                                    <p:cond delay="0"/>
                                  </p:stCondLst>
                                  <p:childTnLst>
                                    <p:set>
                                      <p:cBhvr>
                                        <p:cTn id="16" dur="1" fill="hold">
                                          <p:stCondLst>
                                            <p:cond delay="0"/>
                                          </p:stCondLst>
                                        </p:cTn>
                                        <p:tgtEl>
                                          <p:spTgt spid="19462">
                                            <p:txEl>
                                              <p:pRg st="1" end="1"/>
                                            </p:txEl>
                                          </p:spTgt>
                                        </p:tgtEl>
                                        <p:attrNameLst>
                                          <p:attrName>style.visibility</p:attrName>
                                        </p:attrNameLst>
                                      </p:cBhvr>
                                      <p:to>
                                        <p:strVal val="visible"/>
                                      </p:to>
                                    </p:set>
                                    <p:animEffect transition="in" filter="wedge">
                                      <p:cBhvr>
                                        <p:cTn id="17" dur="2000"/>
                                        <p:tgtEl>
                                          <p:spTgt spid="194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В ЭКВАТОРИАЛЬНОЙ СИСТЕМЕ положение звезды связано с небесным экватором (пересечение плоскости земного экватора с небесной сферой), северным и южным полюсами мира (точки пересечения земной оси с небесной сферой) и эклиптикой (видимый путь Солнца, пересекающего небесный экватор в марте в точке весеннего равноденствия, *&lt;*Object89*&gt;*). Положение звезды Х указывается ее прямым восхождением a (угловое расстояние вдоль небесного экватора от точки весеннего равноденствия до направления на звезду) и склонением d (угловое расстояние от небесного экватора вдоль большого круга, проходящего через полюсы мира)."/>
          <p:cNvPicPr>
            <a:picLocks noChangeAspect="1" noChangeArrowheads="1"/>
          </p:cNvPicPr>
          <p:nvPr/>
        </p:nvPicPr>
        <p:blipFill>
          <a:blip r:embed="rId2"/>
          <a:srcRect/>
          <a:stretch>
            <a:fillRect/>
          </a:stretch>
        </p:blipFill>
        <p:spPr bwMode="auto">
          <a:xfrm rot="21256518">
            <a:off x="1244097" y="430847"/>
            <a:ext cx="6342585" cy="60127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2000" fill="hold"/>
                                        <p:tgtEl>
                                          <p:spTgt spid="1026"/>
                                        </p:tgtEl>
                                        <p:attrNameLst>
                                          <p:attrName>ppt_x</p:attrName>
                                        </p:attrNameLst>
                                      </p:cBhvr>
                                      <p:tavLst>
                                        <p:tav tm="0">
                                          <p:val>
                                            <p:strVal val="#ppt_x"/>
                                          </p:val>
                                        </p:tav>
                                        <p:tav tm="100000">
                                          <p:val>
                                            <p:strVal val="#ppt_x"/>
                                          </p:val>
                                        </p:tav>
                                      </p:tavLst>
                                    </p:anim>
                                    <p:anim calcmode="lin" valueType="num">
                                      <p:cBhvr additive="base">
                                        <p:cTn id="8" dur="20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85728"/>
            <a:ext cx="9144000" cy="785818"/>
          </a:xfrm>
        </p:spPr>
        <p:txBody>
          <a:bodyPr anchor="t" anchorCtr="0">
            <a:normAutofit fontScale="90000"/>
          </a:bodyPr>
          <a:lstStyle/>
          <a:p>
            <a:pPr algn="ctr"/>
            <a:r>
              <a:rPr lang="ru-RU" sz="2700" b="1" dirty="0" smtClean="0"/>
              <a:t>Отвесная линия и связанные с ней (производные) понятия</a:t>
            </a:r>
            <a:r>
              <a:rPr lang="ru-RU" b="1" dirty="0" smtClean="0"/>
              <a:t/>
            </a:r>
            <a:br>
              <a:rPr lang="ru-RU" b="1" dirty="0" smtClean="0"/>
            </a:br>
            <a:endParaRPr lang="ru-RU" dirty="0"/>
          </a:p>
        </p:txBody>
      </p:sp>
      <p:sp>
        <p:nvSpPr>
          <p:cNvPr id="3" name="Содержимое 2"/>
          <p:cNvSpPr>
            <a:spLocks noGrp="1"/>
          </p:cNvSpPr>
          <p:nvPr>
            <p:ph idx="1"/>
          </p:nvPr>
        </p:nvSpPr>
        <p:spPr>
          <a:xfrm>
            <a:off x="0" y="1071546"/>
            <a:ext cx="9144000" cy="5786454"/>
          </a:xfrm>
        </p:spPr>
        <p:txBody>
          <a:bodyPr>
            <a:normAutofit/>
          </a:bodyPr>
          <a:lstStyle/>
          <a:p>
            <a:pPr>
              <a:buFont typeface="Wingdings" pitchFamily="2" charset="2"/>
              <a:buChar char="Ø"/>
            </a:pPr>
            <a:r>
              <a:rPr lang="ru-RU" sz="2000" b="1" dirty="0" smtClean="0"/>
              <a:t>Отвесная линия</a:t>
            </a:r>
          </a:p>
          <a:p>
            <a:pPr algn="ctr">
              <a:buNone/>
            </a:pPr>
            <a:r>
              <a:rPr lang="ru-RU" sz="2000" b="1" dirty="0" err="1" smtClean="0"/>
              <a:t>Отве́сная</a:t>
            </a:r>
            <a:r>
              <a:rPr lang="ru-RU" sz="2000" b="1" dirty="0" smtClean="0"/>
              <a:t> </a:t>
            </a:r>
            <a:r>
              <a:rPr lang="ru-RU" sz="2000" b="1" dirty="0" err="1" smtClean="0"/>
              <a:t>ли́ния</a:t>
            </a:r>
            <a:r>
              <a:rPr lang="ru-RU" sz="2000" dirty="0" smtClean="0"/>
              <a:t> (или </a:t>
            </a:r>
            <a:r>
              <a:rPr lang="ru-RU" sz="2000" b="1" dirty="0" err="1" smtClean="0"/>
              <a:t>вертика́льная</a:t>
            </a:r>
            <a:r>
              <a:rPr lang="ru-RU" sz="2000" b="1" dirty="0" smtClean="0"/>
              <a:t> </a:t>
            </a:r>
            <a:r>
              <a:rPr lang="ru-RU" sz="2000" b="1" dirty="0" err="1" smtClean="0"/>
              <a:t>ли́ния</a:t>
            </a:r>
            <a:r>
              <a:rPr lang="ru-RU" sz="2000" dirty="0" smtClean="0"/>
              <a:t>) — прямая, проходящая через центр небесной сферы и совпадающая с направлением нити отвеса в месте наблюдения. Для наблюдателя, находящегося на поверхности Земли, отвесная линия проходит через центр Земли и точку наблюдения.</a:t>
            </a:r>
          </a:p>
          <a:p>
            <a:pPr>
              <a:buFont typeface="Wingdings" pitchFamily="2" charset="2"/>
              <a:buChar char="Ø"/>
            </a:pPr>
            <a:r>
              <a:rPr lang="ru-RU" sz="2000" b="1" dirty="0" smtClean="0"/>
              <a:t>Зенит и надир</a:t>
            </a:r>
          </a:p>
          <a:p>
            <a:pPr algn="ctr">
              <a:buNone/>
            </a:pPr>
            <a:r>
              <a:rPr lang="ru-RU" sz="2000" dirty="0" smtClean="0"/>
              <a:t>Отвесная линия пересекается с поверхностью небесной сферы в двух точках — </a:t>
            </a:r>
            <a:r>
              <a:rPr lang="ru-RU" sz="2000" b="1" dirty="0" err="1" smtClean="0"/>
              <a:t>зени́те</a:t>
            </a:r>
            <a:r>
              <a:rPr lang="ru-RU" sz="2000" dirty="0" smtClean="0"/>
              <a:t>, над головой наблюдателя, и </a:t>
            </a:r>
            <a:r>
              <a:rPr lang="ru-RU" sz="2000" b="1" dirty="0" err="1" smtClean="0"/>
              <a:t>нади́ре</a:t>
            </a:r>
            <a:r>
              <a:rPr lang="ru-RU" sz="2000" dirty="0" smtClean="0"/>
              <a:t> — диаметрально противоположной точке.</a:t>
            </a:r>
          </a:p>
          <a:p>
            <a:pPr>
              <a:buNone/>
            </a:pPr>
            <a:endParaRPr lang="ru-RU" dirty="0"/>
          </a:p>
        </p:txBody>
      </p:sp>
      <p:pic>
        <p:nvPicPr>
          <p:cNvPr id="4" name="Picture 2" descr="E:\iнекоторые линии и точки н.с.jpg"/>
          <p:cNvPicPr>
            <a:picLocks noChangeAspect="1" noChangeArrowheads="1"/>
          </p:cNvPicPr>
          <p:nvPr/>
        </p:nvPicPr>
        <p:blipFill>
          <a:blip r:embed="rId2"/>
          <a:srcRect/>
          <a:stretch>
            <a:fillRect/>
          </a:stretch>
        </p:blipFill>
        <p:spPr bwMode="auto">
          <a:xfrm>
            <a:off x="857224" y="4071941"/>
            <a:ext cx="3500462" cy="261319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0"/>
                            </p:stCondLst>
                            <p:childTnLst>
                              <p:par>
                                <p:cTn id="10" presetID="20"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par>
                                <p:cTn id="13" presetID="2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2000"/>
                                        <p:tgtEl>
                                          <p:spTgt spid="3">
                                            <p:txEl>
                                              <p:pRg st="1" end="1"/>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edge">
                                      <p:cBhvr>
                                        <p:cTn id="18" dur="2000"/>
                                        <p:tgtEl>
                                          <p:spTgt spid="3">
                                            <p:txEl>
                                              <p:pRg st="2" end="2"/>
                                            </p:txEl>
                                          </p:spTgt>
                                        </p:tgtEl>
                                      </p:cBhvr>
                                    </p:animEffect>
                                  </p:childTnLst>
                                </p:cTn>
                              </p:par>
                              <p:par>
                                <p:cTn id="19" presetID="2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edge">
                                      <p:cBhvr>
                                        <p:cTn id="21" dur="2000"/>
                                        <p:tgtEl>
                                          <p:spTgt spid="3">
                                            <p:txEl>
                                              <p:pRg st="3" end="3"/>
                                            </p:txEl>
                                          </p:spTgt>
                                        </p:tgtEl>
                                      </p:cBhvr>
                                    </p:animEffect>
                                  </p:childTnLst>
                                </p:cTn>
                              </p:par>
                              <p:par>
                                <p:cTn id="22" presetID="16" presetClass="entr" presetSubtype="26"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Horizontal)">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9144000" cy="838200"/>
          </a:xfrm>
        </p:spPr>
        <p:txBody>
          <a:bodyPr>
            <a:normAutofit fontScale="90000"/>
          </a:bodyPr>
          <a:lstStyle/>
          <a:p>
            <a:pPr algn="ctr"/>
            <a:r>
              <a:rPr lang="ru-RU" b="1" dirty="0" smtClean="0"/>
              <a:t>Вращение небесной сферы и связанные (производные) понятия</a:t>
            </a:r>
            <a:endParaRPr lang="ru-RU" dirty="0"/>
          </a:p>
        </p:txBody>
      </p:sp>
      <p:sp>
        <p:nvSpPr>
          <p:cNvPr id="3" name="Содержимое 2"/>
          <p:cNvSpPr>
            <a:spLocks noGrp="1"/>
          </p:cNvSpPr>
          <p:nvPr>
            <p:ph idx="1"/>
          </p:nvPr>
        </p:nvSpPr>
        <p:spPr>
          <a:xfrm>
            <a:off x="3000364" y="1142984"/>
            <a:ext cx="6143636" cy="5572164"/>
          </a:xfrm>
        </p:spPr>
        <p:txBody>
          <a:bodyPr>
            <a:normAutofit/>
          </a:bodyPr>
          <a:lstStyle/>
          <a:p>
            <a:pPr>
              <a:buFont typeface="Wingdings" pitchFamily="2" charset="2"/>
              <a:buChar char="v"/>
            </a:pPr>
            <a:r>
              <a:rPr lang="ru-RU" sz="1600" b="1" dirty="0" smtClean="0"/>
              <a:t>Ось мира</a:t>
            </a:r>
          </a:p>
          <a:p>
            <a:pPr algn="ctr">
              <a:buNone/>
            </a:pPr>
            <a:r>
              <a:rPr lang="ru-RU" sz="1600" dirty="0" smtClean="0"/>
              <a:t>P,P' — полюсы мира, T,T' — точки равноденствия, E,C — точки солнцестояния, П,П' — полюса эклиптики, PP' — ось мира, ПП' — ось эклиптики, ATQT'- небесный экватор, ETCT' — эклиптика</a:t>
            </a:r>
          </a:p>
          <a:p>
            <a:pPr algn="ctr">
              <a:buNone/>
            </a:pPr>
            <a:r>
              <a:rPr lang="ru-RU" sz="1600" b="1" dirty="0" smtClean="0"/>
              <a:t>Ось </a:t>
            </a:r>
            <a:r>
              <a:rPr lang="ru-RU" sz="1600" b="1" dirty="0" err="1" smtClean="0"/>
              <a:t>ми́ра</a:t>
            </a:r>
            <a:r>
              <a:rPr lang="ru-RU" sz="1600" dirty="0" smtClean="0"/>
              <a:t> — воображаемая линия, пересекающая небесную сферу в северном и южном полюсах (вокруг неё происходит вращение небесной сферы).</a:t>
            </a:r>
          </a:p>
          <a:p>
            <a:pPr>
              <a:buFont typeface="Wingdings" pitchFamily="2" charset="2"/>
              <a:buChar char="v"/>
            </a:pPr>
            <a:r>
              <a:rPr lang="ru-RU" sz="1600" b="1" dirty="0" smtClean="0"/>
              <a:t>Полюсы мира</a:t>
            </a:r>
          </a:p>
          <a:p>
            <a:pPr algn="ctr">
              <a:buNone/>
            </a:pPr>
            <a:r>
              <a:rPr lang="ru-RU" sz="1600" dirty="0" smtClean="0"/>
              <a:t>Ось мира пересекается с поверхностью небесной сферы в двух точках — </a:t>
            </a:r>
            <a:r>
              <a:rPr lang="ru-RU" sz="1600" b="1" dirty="0" err="1" smtClean="0"/>
              <a:t>се́верном</a:t>
            </a:r>
            <a:r>
              <a:rPr lang="ru-RU" sz="1600" b="1" dirty="0" smtClean="0"/>
              <a:t> </a:t>
            </a:r>
            <a:r>
              <a:rPr lang="ru-RU" sz="1600" b="1" dirty="0" err="1" smtClean="0"/>
              <a:t>по́люсе</a:t>
            </a:r>
            <a:r>
              <a:rPr lang="ru-RU" sz="1600" b="1" dirty="0" smtClean="0"/>
              <a:t> </a:t>
            </a:r>
            <a:r>
              <a:rPr lang="ru-RU" sz="1600" b="1" dirty="0" err="1" smtClean="0"/>
              <a:t>ми́ра</a:t>
            </a:r>
            <a:r>
              <a:rPr lang="ru-RU" sz="1600" dirty="0" smtClean="0"/>
              <a:t> и </a:t>
            </a:r>
            <a:r>
              <a:rPr lang="ru-RU" sz="1600" b="1" dirty="0" err="1" smtClean="0"/>
              <a:t>ю́жном</a:t>
            </a:r>
            <a:r>
              <a:rPr lang="ru-RU" sz="1600" b="1" dirty="0" smtClean="0"/>
              <a:t> </a:t>
            </a:r>
            <a:r>
              <a:rPr lang="ru-RU" sz="1600" b="1" dirty="0" err="1" smtClean="0"/>
              <a:t>по́люсе</a:t>
            </a:r>
            <a:r>
              <a:rPr lang="ru-RU" sz="1600" b="1" dirty="0" smtClean="0"/>
              <a:t> </a:t>
            </a:r>
            <a:r>
              <a:rPr lang="ru-RU" sz="1600" b="1" dirty="0" err="1" smtClean="0"/>
              <a:t>ми́ра</a:t>
            </a:r>
            <a:r>
              <a:rPr lang="ru-RU" sz="1600" dirty="0" smtClean="0"/>
              <a:t>. Северным полюсом называется тот, со стороны которого вращение небесной сферы происходит по часовой стрелке, если смотреть на сферу </a:t>
            </a:r>
            <a:r>
              <a:rPr lang="ru-RU" sz="1600" i="1" dirty="0" smtClean="0"/>
              <a:t>извне</a:t>
            </a:r>
            <a:r>
              <a:rPr lang="ru-RU" sz="1600" dirty="0" smtClean="0"/>
              <a:t>.</a:t>
            </a:r>
          </a:p>
          <a:p>
            <a:pPr>
              <a:buFont typeface="Wingdings" pitchFamily="2" charset="2"/>
              <a:buChar char="v"/>
            </a:pPr>
            <a:r>
              <a:rPr lang="ru-RU" sz="1600" b="1" dirty="0" smtClean="0"/>
              <a:t>Небесный экватор</a:t>
            </a:r>
          </a:p>
          <a:p>
            <a:pPr algn="ctr">
              <a:buNone/>
            </a:pPr>
            <a:r>
              <a:rPr lang="ru-RU" sz="1600" b="1" dirty="0" err="1" smtClean="0"/>
              <a:t>Небе́сный</a:t>
            </a:r>
            <a:r>
              <a:rPr lang="ru-RU" sz="1600" b="1" dirty="0" smtClean="0"/>
              <a:t> </a:t>
            </a:r>
            <a:r>
              <a:rPr lang="ru-RU" sz="1600" b="1" dirty="0" err="1" smtClean="0"/>
              <a:t>эква́тор</a:t>
            </a:r>
            <a:r>
              <a:rPr lang="ru-RU" sz="1600" dirty="0" smtClean="0"/>
              <a:t> — большой круг небесной сферы, плоскость которого перпендикулярна оси мира. Небесный экватор делит поверхность небесной сферы на два полушария: </a:t>
            </a:r>
            <a:r>
              <a:rPr lang="ru-RU" sz="1600" b="1" dirty="0" err="1" smtClean="0"/>
              <a:t>се́верное</a:t>
            </a:r>
            <a:r>
              <a:rPr lang="ru-RU" sz="1600" b="1" dirty="0" smtClean="0"/>
              <a:t> </a:t>
            </a:r>
            <a:r>
              <a:rPr lang="ru-RU" sz="1600" b="1" dirty="0" err="1" smtClean="0"/>
              <a:t>полуша́рие</a:t>
            </a:r>
            <a:r>
              <a:rPr lang="ru-RU" sz="1600" dirty="0" smtClean="0"/>
              <a:t>, с вершиной в северном полюсе мира, и </a:t>
            </a:r>
            <a:r>
              <a:rPr lang="ru-RU" sz="1600" b="1" dirty="0" err="1" smtClean="0"/>
              <a:t>ю́жное</a:t>
            </a:r>
            <a:r>
              <a:rPr lang="ru-RU" sz="1600" b="1" dirty="0" smtClean="0"/>
              <a:t> </a:t>
            </a:r>
            <a:r>
              <a:rPr lang="ru-RU" sz="1600" b="1" dirty="0" err="1" smtClean="0"/>
              <a:t>полуша́рие</a:t>
            </a:r>
            <a:r>
              <a:rPr lang="ru-RU" sz="1600" dirty="0" smtClean="0"/>
              <a:t>, с вершиной в южном полюсе мира.</a:t>
            </a:r>
          </a:p>
          <a:p>
            <a:pPr>
              <a:buNone/>
            </a:pPr>
            <a:endParaRPr lang="ru-RU" dirty="0"/>
          </a:p>
        </p:txBody>
      </p:sp>
      <p:pic>
        <p:nvPicPr>
          <p:cNvPr id="6146" name="Picture 2" descr="E:\i245.jpg"/>
          <p:cNvPicPr>
            <a:picLocks noChangeAspect="1" noChangeArrowheads="1"/>
          </p:cNvPicPr>
          <p:nvPr/>
        </p:nvPicPr>
        <p:blipFill>
          <a:blip r:embed="rId2"/>
          <a:srcRect/>
          <a:stretch>
            <a:fillRect/>
          </a:stretch>
        </p:blipFill>
        <p:spPr bwMode="auto">
          <a:xfrm>
            <a:off x="285720" y="2571744"/>
            <a:ext cx="2786082" cy="336234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2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edge">
                                      <p:cBhvr>
                                        <p:cTn id="11" dur="2000"/>
                                        <p:tgtEl>
                                          <p:spTgt spid="3">
                                            <p:txEl>
                                              <p:pRg st="0" end="0"/>
                                            </p:txEl>
                                          </p:spTgt>
                                        </p:tgtEl>
                                      </p:cBhvr>
                                    </p:animEffect>
                                  </p:childTnLst>
                                </p:cTn>
                              </p:par>
                              <p:par>
                                <p:cTn id="12" presetID="20"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edge">
                                      <p:cBhvr>
                                        <p:cTn id="14" dur="2000"/>
                                        <p:tgtEl>
                                          <p:spTgt spid="3">
                                            <p:txEl>
                                              <p:pRg st="1" end="1"/>
                                            </p:txEl>
                                          </p:spTgt>
                                        </p:tgtEl>
                                      </p:cBhvr>
                                    </p:animEffect>
                                  </p:childTnLst>
                                </p:cTn>
                              </p:par>
                              <p:par>
                                <p:cTn id="15" presetID="20"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par>
                                <p:cTn id="18" presetID="2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edge">
                                      <p:cBhvr>
                                        <p:cTn id="20" dur="2000"/>
                                        <p:tgtEl>
                                          <p:spTgt spid="3">
                                            <p:txEl>
                                              <p:pRg st="3" end="3"/>
                                            </p:txEl>
                                          </p:spTgt>
                                        </p:tgtEl>
                                      </p:cBhvr>
                                    </p:animEffect>
                                  </p:childTnLst>
                                </p:cTn>
                              </p:par>
                              <p:par>
                                <p:cTn id="21" presetID="2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edge">
                                      <p:cBhvr>
                                        <p:cTn id="23" dur="2000"/>
                                        <p:tgtEl>
                                          <p:spTgt spid="3">
                                            <p:txEl>
                                              <p:pRg st="4" end="4"/>
                                            </p:txEl>
                                          </p:spTgt>
                                        </p:tgtEl>
                                      </p:cBhvr>
                                    </p:animEffect>
                                  </p:childTnLst>
                                </p:cTn>
                              </p:par>
                              <p:par>
                                <p:cTn id="24" presetID="2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edge">
                                      <p:cBhvr>
                                        <p:cTn id="26" dur="2000"/>
                                        <p:tgtEl>
                                          <p:spTgt spid="3">
                                            <p:txEl>
                                              <p:pRg st="5" end="5"/>
                                            </p:txEl>
                                          </p:spTgt>
                                        </p:tgtEl>
                                      </p:cBhvr>
                                    </p:animEffect>
                                  </p:childTnLst>
                                </p:cTn>
                              </p:par>
                              <p:par>
                                <p:cTn id="27" presetID="2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edge">
                                      <p:cBhvr>
                                        <p:cTn id="29" dur="2000"/>
                                        <p:tgtEl>
                                          <p:spTgt spid="3">
                                            <p:txEl>
                                              <p:pRg st="6" end="6"/>
                                            </p:txEl>
                                          </p:spTgt>
                                        </p:tgtEl>
                                      </p:cBhvr>
                                    </p:animEffect>
                                  </p:childTnLst>
                                </p:cTn>
                              </p:par>
                            </p:childTnLst>
                          </p:cTn>
                        </p:par>
                        <p:par>
                          <p:cTn id="30" fill="hold">
                            <p:stCondLst>
                              <p:cond delay="4000"/>
                            </p:stCondLst>
                            <p:childTnLst>
                              <p:par>
                                <p:cTn id="31" presetID="8" presetClass="entr" presetSubtype="16" fill="hold" nodeType="afterEffect">
                                  <p:stCondLst>
                                    <p:cond delay="0"/>
                                  </p:stCondLst>
                                  <p:childTnLst>
                                    <p:set>
                                      <p:cBhvr>
                                        <p:cTn id="32" dur="1" fill="hold">
                                          <p:stCondLst>
                                            <p:cond delay="0"/>
                                          </p:stCondLst>
                                        </p:cTn>
                                        <p:tgtEl>
                                          <p:spTgt spid="6146"/>
                                        </p:tgtEl>
                                        <p:attrNameLst>
                                          <p:attrName>style.visibility</p:attrName>
                                        </p:attrNameLst>
                                      </p:cBhvr>
                                      <p:to>
                                        <p:strVal val="visible"/>
                                      </p:to>
                                    </p:set>
                                    <p:animEffect transition="in" filter="diamond(in)">
                                      <p:cBhvr>
                                        <p:cTn id="33"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5143512"/>
          </a:xfrm>
        </p:spPr>
        <p:txBody>
          <a:bodyPr>
            <a:normAutofit/>
          </a:bodyPr>
          <a:lstStyle/>
          <a:p>
            <a:pPr>
              <a:buNone/>
            </a:pPr>
            <a:r>
              <a:rPr lang="ru-RU" sz="2000" b="1" dirty="0" smtClean="0"/>
              <a:t>Ось эклиптики</a:t>
            </a:r>
          </a:p>
          <a:p>
            <a:pPr algn="ctr">
              <a:buNone/>
            </a:pPr>
            <a:r>
              <a:rPr lang="ru-RU" sz="1600" b="1" dirty="0" smtClean="0"/>
              <a:t>Ось </a:t>
            </a:r>
            <a:r>
              <a:rPr lang="ru-RU" sz="1600" b="1" dirty="0" err="1" smtClean="0"/>
              <a:t>экли́птики</a:t>
            </a:r>
            <a:r>
              <a:rPr lang="ru-RU" sz="1600" dirty="0" smtClean="0"/>
              <a:t> — диаметр небесной сферы, перпендикулярный плоскости эклиптики.</a:t>
            </a:r>
          </a:p>
          <a:p>
            <a:pPr>
              <a:buNone/>
            </a:pPr>
            <a:r>
              <a:rPr lang="ru-RU" sz="2000" b="1" dirty="0" smtClean="0"/>
              <a:t>Полюсы эклиптики</a:t>
            </a:r>
          </a:p>
          <a:p>
            <a:pPr algn="ctr">
              <a:buNone/>
            </a:pPr>
            <a:r>
              <a:rPr lang="ru-RU" sz="1600" dirty="0" smtClean="0"/>
              <a:t>Ось эклиптики пересекается с поверхностью небесной сферы в двух точках — </a:t>
            </a:r>
            <a:r>
              <a:rPr lang="ru-RU" sz="1600" b="1" dirty="0" err="1" smtClean="0"/>
              <a:t>се́верном</a:t>
            </a:r>
            <a:r>
              <a:rPr lang="ru-RU" sz="1600" b="1" dirty="0" smtClean="0"/>
              <a:t> </a:t>
            </a:r>
            <a:r>
              <a:rPr lang="ru-RU" sz="1600" b="1" dirty="0" err="1" smtClean="0"/>
              <a:t>по́люсе</a:t>
            </a:r>
            <a:r>
              <a:rPr lang="ru-RU" sz="1600" b="1" dirty="0" smtClean="0"/>
              <a:t> </a:t>
            </a:r>
            <a:r>
              <a:rPr lang="ru-RU" sz="1600" b="1" dirty="0" err="1" smtClean="0"/>
              <a:t>экли́птики</a:t>
            </a:r>
            <a:r>
              <a:rPr lang="ru-RU" sz="1600" dirty="0" smtClean="0"/>
              <a:t>, лежащем в северном полушарии, и </a:t>
            </a:r>
            <a:r>
              <a:rPr lang="ru-RU" sz="1600" b="1" dirty="0" err="1" smtClean="0"/>
              <a:t>ю́жном</a:t>
            </a:r>
            <a:r>
              <a:rPr lang="ru-RU" sz="1600" b="1" dirty="0" smtClean="0"/>
              <a:t> </a:t>
            </a:r>
            <a:r>
              <a:rPr lang="ru-RU" sz="1600" b="1" dirty="0" err="1" smtClean="0"/>
              <a:t>по́люсе</a:t>
            </a:r>
            <a:r>
              <a:rPr lang="ru-RU" sz="1600" b="1" dirty="0" smtClean="0"/>
              <a:t> </a:t>
            </a:r>
            <a:r>
              <a:rPr lang="ru-RU" sz="1600" b="1" dirty="0" err="1" smtClean="0"/>
              <a:t>экли́птики</a:t>
            </a:r>
            <a:r>
              <a:rPr lang="ru-RU" sz="1600" dirty="0" smtClean="0"/>
              <a:t>, лежащем в южном полушарии.</a:t>
            </a:r>
          </a:p>
          <a:p>
            <a:pPr algn="ctr">
              <a:buNone/>
            </a:pPr>
            <a:endParaRPr lang="en-US" sz="1600" dirty="0" smtClean="0"/>
          </a:p>
          <a:p>
            <a:pPr algn="ctr">
              <a:buNone/>
            </a:pPr>
            <a:endParaRPr lang="ru-RU" sz="1600" dirty="0" smtClean="0"/>
          </a:p>
          <a:p>
            <a:pPr algn="ctr">
              <a:buNone/>
            </a:pPr>
            <a:r>
              <a:rPr lang="ru-RU" sz="1800" b="1" dirty="0" smtClean="0"/>
              <a:t>Галактические полюсы и галактический экватор</a:t>
            </a:r>
          </a:p>
          <a:p>
            <a:pPr algn="ctr">
              <a:buNone/>
            </a:pPr>
            <a:r>
              <a:rPr lang="ru-RU" sz="1600" dirty="0" smtClean="0"/>
              <a:t>Точка небесной сферы с  экваториальными</a:t>
            </a:r>
          </a:p>
          <a:p>
            <a:pPr algn="ctr">
              <a:buNone/>
            </a:pPr>
            <a:r>
              <a:rPr lang="ru-RU" sz="1600" dirty="0" err="1" smtClean="0"/>
              <a:t>α </a:t>
            </a:r>
            <a:r>
              <a:rPr lang="ru-RU" sz="1600" dirty="0" smtClean="0"/>
              <a:t>= 192,85948° </a:t>
            </a:r>
            <a:r>
              <a:rPr lang="ru-RU" sz="1600" dirty="0" err="1" smtClean="0"/>
              <a:t>β </a:t>
            </a:r>
            <a:r>
              <a:rPr lang="ru-RU" sz="1600" dirty="0" smtClean="0"/>
              <a:t>= 27,12825°</a:t>
            </a:r>
          </a:p>
          <a:p>
            <a:pPr algn="ctr">
              <a:buNone/>
            </a:pPr>
            <a:r>
              <a:rPr lang="ru-RU" sz="1600" dirty="0" smtClean="0"/>
              <a:t>или</a:t>
            </a:r>
          </a:p>
          <a:p>
            <a:pPr algn="ctr">
              <a:buNone/>
            </a:pPr>
            <a:r>
              <a:rPr lang="ru-RU" sz="1600" dirty="0" smtClean="0"/>
              <a:t>R.A.=12h51m26s Dec.=+27°07’42"</a:t>
            </a:r>
          </a:p>
          <a:p>
            <a:pPr algn="ctr">
              <a:buNone/>
            </a:pPr>
            <a:r>
              <a:rPr lang="ru-RU" sz="1600" dirty="0" smtClean="0"/>
              <a:t>называется </a:t>
            </a:r>
            <a:r>
              <a:rPr lang="ru-RU" sz="1600" b="1" dirty="0" err="1" smtClean="0"/>
              <a:t>се́верным</a:t>
            </a:r>
            <a:r>
              <a:rPr lang="ru-RU" sz="1600" b="1" dirty="0" smtClean="0"/>
              <a:t> </a:t>
            </a:r>
            <a:r>
              <a:rPr lang="ru-RU" sz="1600" b="1" dirty="0" err="1" smtClean="0"/>
              <a:t>галакти́ческим</a:t>
            </a:r>
            <a:r>
              <a:rPr lang="ru-RU" sz="1600" b="1" dirty="0" smtClean="0"/>
              <a:t> </a:t>
            </a:r>
            <a:r>
              <a:rPr lang="ru-RU" sz="1600" b="1" dirty="0" err="1" smtClean="0"/>
              <a:t>по́люсом</a:t>
            </a:r>
            <a:r>
              <a:rPr lang="ru-RU" sz="1600" dirty="0" smtClean="0"/>
              <a:t>, а диаметрально противоположная ей точка — </a:t>
            </a:r>
            <a:r>
              <a:rPr lang="ru-RU" sz="1600" b="1" dirty="0" err="1" smtClean="0"/>
              <a:t>ю́жным</a:t>
            </a:r>
            <a:r>
              <a:rPr lang="ru-RU" sz="1600" b="1" dirty="0" smtClean="0"/>
              <a:t> </a:t>
            </a:r>
            <a:r>
              <a:rPr lang="ru-RU" sz="1600" b="1" dirty="0" err="1" smtClean="0"/>
              <a:t>галакти́ческим</a:t>
            </a:r>
            <a:r>
              <a:rPr lang="ru-RU" sz="1600" b="1" dirty="0" smtClean="0"/>
              <a:t> </a:t>
            </a:r>
            <a:r>
              <a:rPr lang="ru-RU" sz="1600" b="1" dirty="0" err="1" smtClean="0"/>
              <a:t>по́люсом</a:t>
            </a:r>
            <a:r>
              <a:rPr lang="ru-RU" sz="1600" dirty="0" smtClean="0"/>
              <a:t>.</a:t>
            </a:r>
          </a:p>
          <a:p>
            <a:pPr algn="ctr">
              <a:buNone/>
            </a:pPr>
            <a:r>
              <a:rPr lang="ru-RU" sz="1600" dirty="0" smtClean="0"/>
              <a:t>Большой круг небесной сферы, плоскость которого перпендикулярна линии, соединяющей галактические полюсы, называется </a:t>
            </a:r>
            <a:r>
              <a:rPr lang="ru-RU" sz="1600" b="1" dirty="0" err="1" smtClean="0"/>
              <a:t>галакти́ческим</a:t>
            </a:r>
            <a:r>
              <a:rPr lang="ru-RU" sz="1600" b="1" dirty="0" smtClean="0"/>
              <a:t> </a:t>
            </a:r>
            <a:r>
              <a:rPr lang="ru-RU" sz="1600" b="1" dirty="0" err="1" smtClean="0"/>
              <a:t>эква́тором</a:t>
            </a:r>
            <a:r>
              <a:rPr lang="ru-RU" sz="1600" dirty="0" smtClean="0"/>
              <a:t>.</a:t>
            </a:r>
          </a:p>
          <a:p>
            <a:pPr algn="ctr">
              <a:buNone/>
            </a:pPr>
            <a:endParaRPr lang="ru-RU" sz="1600" dirty="0" smtClean="0"/>
          </a:p>
          <a:p>
            <a:pPr>
              <a:buNone/>
            </a:pPr>
            <a:endParaRPr lang="ru-RU" sz="2800" dirty="0"/>
          </a:p>
        </p:txBody>
      </p:sp>
      <p:pic>
        <p:nvPicPr>
          <p:cNvPr id="5124" name="Picture 4" descr="E:\i.jpg"/>
          <p:cNvPicPr>
            <a:picLocks noChangeAspect="1" noChangeArrowheads="1"/>
          </p:cNvPicPr>
          <p:nvPr/>
        </p:nvPicPr>
        <p:blipFill>
          <a:blip r:embed="rId2"/>
          <a:srcRect/>
          <a:stretch>
            <a:fillRect/>
          </a:stretch>
        </p:blipFill>
        <p:spPr bwMode="auto">
          <a:xfrm>
            <a:off x="0" y="1571612"/>
            <a:ext cx="2143140" cy="214314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amond(in)">
                                      <p:cBhvr>
                                        <p:cTn id="11" dur="2000"/>
                                        <p:tgtEl>
                                          <p:spTgt spid="3">
                                            <p:txEl>
                                              <p:pRg st="1" end="1"/>
                                            </p:txEl>
                                          </p:spTgt>
                                        </p:tgtEl>
                                      </p:cBhvr>
                                    </p:animEffect>
                                  </p:childTnLst>
                                </p:cTn>
                              </p:par>
                              <p:par>
                                <p:cTn id="12" presetID="8" presetClass="entr" presetSubtype="16"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amond(in)">
                                      <p:cBhvr>
                                        <p:cTn id="14" dur="2000"/>
                                        <p:tgtEl>
                                          <p:spTgt spid="3">
                                            <p:txEl>
                                              <p:pRg st="2" end="2"/>
                                            </p:txEl>
                                          </p:spTgt>
                                        </p:tgtEl>
                                      </p:cBhvr>
                                    </p:animEffect>
                                  </p:childTnLst>
                                </p:cTn>
                              </p:par>
                              <p:par>
                                <p:cTn id="15" presetID="8"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diamond(in)">
                                      <p:cBhvr>
                                        <p:cTn id="20" dur="2000"/>
                                        <p:tgtEl>
                                          <p:spTgt spid="3">
                                            <p:txEl>
                                              <p:pRg st="6" end="6"/>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diamond(in)">
                                      <p:cBhvr>
                                        <p:cTn id="23" dur="2000"/>
                                        <p:tgtEl>
                                          <p:spTgt spid="3">
                                            <p:txEl>
                                              <p:pRg st="7" end="7"/>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diamond(in)">
                                      <p:cBhvr>
                                        <p:cTn id="26" dur="2000"/>
                                        <p:tgtEl>
                                          <p:spTgt spid="3">
                                            <p:txEl>
                                              <p:pRg st="8" end="8"/>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diamond(in)">
                                      <p:cBhvr>
                                        <p:cTn id="29" dur="2000"/>
                                        <p:tgtEl>
                                          <p:spTgt spid="3">
                                            <p:txEl>
                                              <p:pRg st="9" end="9"/>
                                            </p:txEl>
                                          </p:spTgt>
                                        </p:tgtEl>
                                      </p:cBhvr>
                                    </p:animEffect>
                                  </p:childTnLst>
                                </p:cTn>
                              </p:par>
                              <p:par>
                                <p:cTn id="30" presetID="8" presetClass="entr" presetSubtype="16"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diamond(in)">
                                      <p:cBhvr>
                                        <p:cTn id="32" dur="2000"/>
                                        <p:tgtEl>
                                          <p:spTgt spid="3">
                                            <p:txEl>
                                              <p:pRg st="10" end="10"/>
                                            </p:txEl>
                                          </p:spTgt>
                                        </p:tgtEl>
                                      </p:cBhvr>
                                    </p:animEffect>
                                  </p:childTnLst>
                                </p:cTn>
                              </p:par>
                              <p:par>
                                <p:cTn id="33" presetID="8" presetClass="entr" presetSubtype="16"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diamond(in)">
                                      <p:cBhvr>
                                        <p:cTn id="35" dur="2000"/>
                                        <p:tgtEl>
                                          <p:spTgt spid="3">
                                            <p:txEl>
                                              <p:pRg st="11" end="11"/>
                                            </p:txEl>
                                          </p:spTgt>
                                        </p:tgtEl>
                                      </p:cBhvr>
                                    </p:animEffect>
                                  </p:childTnLst>
                                </p:cTn>
                              </p:par>
                              <p:par>
                                <p:cTn id="36" presetID="8" presetClass="entr" presetSubtype="16" fill="hold" nodeType="with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diamond(in)">
                                      <p:cBhvr>
                                        <p:cTn id="38" dur="2000"/>
                                        <p:tgtEl>
                                          <p:spTgt spid="3">
                                            <p:txEl>
                                              <p:pRg st="12" end="12"/>
                                            </p:txEl>
                                          </p:spTgt>
                                        </p:tgtEl>
                                      </p:cBhvr>
                                    </p:animEffect>
                                  </p:childTnLst>
                                </p:cTn>
                              </p:par>
                              <p:par>
                                <p:cTn id="39" presetID="31" presetClass="entr" presetSubtype="0" fill="hold" nodeType="withEffect">
                                  <p:stCondLst>
                                    <p:cond delay="0"/>
                                  </p:stCondLst>
                                  <p:iterate type="lt">
                                    <p:tmPct val="5000"/>
                                  </p:iterate>
                                  <p:childTnLst>
                                    <p:set>
                                      <p:cBhvr>
                                        <p:cTn id="40" dur="1" fill="hold">
                                          <p:stCondLst>
                                            <p:cond delay="0"/>
                                          </p:stCondLst>
                                        </p:cTn>
                                        <p:tgtEl>
                                          <p:spTgt spid="5124"/>
                                        </p:tgtEl>
                                        <p:attrNameLst>
                                          <p:attrName>style.visibility</p:attrName>
                                        </p:attrNameLst>
                                      </p:cBhvr>
                                      <p:to>
                                        <p:strVal val="visible"/>
                                      </p:to>
                                    </p:set>
                                    <p:anim calcmode="lin" valueType="num">
                                      <p:cBhvr>
                                        <p:cTn id="41" dur="1000" fill="hold"/>
                                        <p:tgtEl>
                                          <p:spTgt spid="5124"/>
                                        </p:tgtEl>
                                        <p:attrNameLst>
                                          <p:attrName>ppt_w</p:attrName>
                                        </p:attrNameLst>
                                      </p:cBhvr>
                                      <p:tavLst>
                                        <p:tav tm="0">
                                          <p:val>
                                            <p:fltVal val="0"/>
                                          </p:val>
                                        </p:tav>
                                        <p:tav tm="100000">
                                          <p:val>
                                            <p:strVal val="#ppt_w"/>
                                          </p:val>
                                        </p:tav>
                                      </p:tavLst>
                                    </p:anim>
                                    <p:anim calcmode="lin" valueType="num">
                                      <p:cBhvr>
                                        <p:cTn id="42" dur="1000" fill="hold"/>
                                        <p:tgtEl>
                                          <p:spTgt spid="5124"/>
                                        </p:tgtEl>
                                        <p:attrNameLst>
                                          <p:attrName>ppt_h</p:attrName>
                                        </p:attrNameLst>
                                      </p:cBhvr>
                                      <p:tavLst>
                                        <p:tav tm="0">
                                          <p:val>
                                            <p:fltVal val="0"/>
                                          </p:val>
                                        </p:tav>
                                        <p:tav tm="100000">
                                          <p:val>
                                            <p:strVal val="#ppt_h"/>
                                          </p:val>
                                        </p:tav>
                                      </p:tavLst>
                                    </p:anim>
                                    <p:anim calcmode="lin" valueType="num">
                                      <p:cBhvr>
                                        <p:cTn id="43" dur="1000" fill="hold"/>
                                        <p:tgtEl>
                                          <p:spTgt spid="5124"/>
                                        </p:tgtEl>
                                        <p:attrNameLst>
                                          <p:attrName>style.rotation</p:attrName>
                                        </p:attrNameLst>
                                      </p:cBhvr>
                                      <p:tavLst>
                                        <p:tav tm="0">
                                          <p:val>
                                            <p:fltVal val="90"/>
                                          </p:val>
                                        </p:tav>
                                        <p:tav tm="100000">
                                          <p:val>
                                            <p:fltVal val="0"/>
                                          </p:val>
                                        </p:tav>
                                      </p:tavLst>
                                    </p:anim>
                                    <p:animEffect transition="in" filter="fade">
                                      <p:cBhvr>
                                        <p:cTn id="44" dur="1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9144000" cy="838200"/>
          </a:xfrm>
        </p:spPr>
        <p:txBody>
          <a:bodyPr>
            <a:noAutofit/>
          </a:bodyPr>
          <a:lstStyle/>
          <a:p>
            <a:pPr algn="ctr"/>
            <a:r>
              <a:rPr lang="ru-RU" sz="2400" b="1" dirty="0" smtClean="0"/>
              <a:t>Термины, рождаемые в пересечениях понятий «Отвесная линия» и «Вращение небесной сферы»</a:t>
            </a:r>
            <a:endParaRPr lang="ru-RU" sz="2400" dirty="0"/>
          </a:p>
        </p:txBody>
      </p:sp>
      <p:sp>
        <p:nvSpPr>
          <p:cNvPr id="3" name="Содержимое 2"/>
          <p:cNvSpPr>
            <a:spLocks noGrp="1"/>
          </p:cNvSpPr>
          <p:nvPr>
            <p:ph idx="1"/>
          </p:nvPr>
        </p:nvSpPr>
        <p:spPr>
          <a:xfrm>
            <a:off x="3000364" y="1071546"/>
            <a:ext cx="6143636" cy="5786454"/>
          </a:xfrm>
        </p:spPr>
        <p:txBody>
          <a:bodyPr>
            <a:normAutofit fontScale="40000" lnSpcReduction="20000"/>
          </a:bodyPr>
          <a:lstStyle/>
          <a:p>
            <a:pPr>
              <a:buBlip>
                <a:blip r:embed="rId2"/>
              </a:buBlip>
            </a:pPr>
            <a:r>
              <a:rPr lang="ru-RU" sz="4500" b="1" dirty="0" smtClean="0"/>
              <a:t>Точки востока и запада</a:t>
            </a:r>
          </a:p>
          <a:p>
            <a:pPr algn="ctr">
              <a:buNone/>
            </a:pPr>
            <a:r>
              <a:rPr lang="ru-RU" sz="4500" dirty="0" smtClean="0"/>
              <a:t>Небесный экватор пересекается с математическим горизонтом в двух точках: </a:t>
            </a:r>
            <a:r>
              <a:rPr lang="ru-RU" sz="4500" b="1" dirty="0" err="1" smtClean="0"/>
              <a:t>то́чке</a:t>
            </a:r>
            <a:r>
              <a:rPr lang="ru-RU" sz="4500" b="1" dirty="0" smtClean="0"/>
              <a:t> </a:t>
            </a:r>
            <a:r>
              <a:rPr lang="ru-RU" sz="4500" b="1" dirty="0" err="1" smtClean="0"/>
              <a:t>восто́ка</a:t>
            </a:r>
            <a:r>
              <a:rPr lang="ru-RU" sz="4500" dirty="0" smtClean="0"/>
              <a:t> и </a:t>
            </a:r>
            <a:r>
              <a:rPr lang="ru-RU" sz="4500" b="1" dirty="0" err="1" smtClean="0"/>
              <a:t>то́чке</a:t>
            </a:r>
            <a:r>
              <a:rPr lang="ru-RU" sz="4500" b="1" dirty="0" smtClean="0"/>
              <a:t> </a:t>
            </a:r>
            <a:r>
              <a:rPr lang="ru-RU" sz="4500" b="1" dirty="0" err="1" smtClean="0"/>
              <a:t>за́пада</a:t>
            </a:r>
            <a:r>
              <a:rPr lang="ru-RU" sz="4500" dirty="0" smtClean="0"/>
              <a:t>. Точкой востока называется та, в которой точки вращающейся небесной сферы пересекают математический горизонт, переходя из невидимой полусферы в видимую.</a:t>
            </a:r>
          </a:p>
          <a:p>
            <a:pPr>
              <a:buBlip>
                <a:blip r:embed="rId2"/>
              </a:buBlip>
            </a:pPr>
            <a:r>
              <a:rPr lang="ru-RU" sz="4500" b="1" dirty="0" smtClean="0"/>
              <a:t>Небесный меридиан</a:t>
            </a:r>
          </a:p>
          <a:p>
            <a:pPr algn="ctr">
              <a:buNone/>
            </a:pPr>
            <a:r>
              <a:rPr lang="ru-RU" sz="4500" b="1" dirty="0" err="1" smtClean="0"/>
              <a:t>Небе́сный</a:t>
            </a:r>
            <a:r>
              <a:rPr lang="ru-RU" sz="4500" b="1" dirty="0" smtClean="0"/>
              <a:t> </a:t>
            </a:r>
            <a:r>
              <a:rPr lang="ru-RU" sz="4500" b="1" dirty="0" err="1" smtClean="0"/>
              <a:t>меридиа́н</a:t>
            </a:r>
            <a:r>
              <a:rPr lang="ru-RU" sz="4500" dirty="0" smtClean="0"/>
              <a:t> — большой круг небесной сферы, плоскость которого проходит через отвесную линию и ось мира. Небесный меридиан делит поверхность небесной сферы на два полушария — </a:t>
            </a:r>
            <a:r>
              <a:rPr lang="ru-RU" sz="4500" b="1" dirty="0" err="1" smtClean="0"/>
              <a:t>восто́чное</a:t>
            </a:r>
            <a:r>
              <a:rPr lang="ru-RU" sz="4500" b="1" dirty="0" smtClean="0"/>
              <a:t> </a:t>
            </a:r>
            <a:r>
              <a:rPr lang="ru-RU" sz="4500" b="1" dirty="0" err="1" smtClean="0"/>
              <a:t>полуша́рие</a:t>
            </a:r>
            <a:r>
              <a:rPr lang="ru-RU" sz="4500" dirty="0" smtClean="0"/>
              <a:t>, с вершиной в точке востока, и </a:t>
            </a:r>
            <a:r>
              <a:rPr lang="ru-RU" sz="4500" b="1" dirty="0" err="1" smtClean="0"/>
              <a:t>за́падное</a:t>
            </a:r>
            <a:r>
              <a:rPr lang="ru-RU" sz="4500" b="1" dirty="0" smtClean="0"/>
              <a:t> </a:t>
            </a:r>
            <a:r>
              <a:rPr lang="ru-RU" sz="4500" b="1" dirty="0" err="1" smtClean="0"/>
              <a:t>полуша́рие</a:t>
            </a:r>
            <a:r>
              <a:rPr lang="ru-RU" sz="4500" dirty="0" smtClean="0"/>
              <a:t>, с вершиной в точке запада.</a:t>
            </a:r>
          </a:p>
          <a:p>
            <a:pPr>
              <a:buBlip>
                <a:blip r:embed="rId2"/>
              </a:buBlip>
            </a:pPr>
            <a:r>
              <a:rPr lang="ru-RU" sz="4500" b="1" dirty="0" smtClean="0"/>
              <a:t>Полуденная линия</a:t>
            </a:r>
          </a:p>
          <a:p>
            <a:pPr algn="ctr">
              <a:buNone/>
            </a:pPr>
            <a:r>
              <a:rPr lang="ru-RU" sz="4500" b="1" dirty="0" err="1" smtClean="0"/>
              <a:t>Полу́денная</a:t>
            </a:r>
            <a:r>
              <a:rPr lang="ru-RU" sz="4500" b="1" dirty="0" smtClean="0"/>
              <a:t> </a:t>
            </a:r>
            <a:r>
              <a:rPr lang="ru-RU" sz="4500" b="1" dirty="0" err="1" smtClean="0"/>
              <a:t>ли́ния</a:t>
            </a:r>
            <a:r>
              <a:rPr lang="ru-RU" sz="4500" dirty="0" smtClean="0"/>
              <a:t> — линия пересечения плоскости небесного меридиана и плоскости математического горизонта.</a:t>
            </a:r>
          </a:p>
          <a:p>
            <a:pPr>
              <a:buBlip>
                <a:blip r:embed="rId2"/>
              </a:buBlip>
            </a:pPr>
            <a:r>
              <a:rPr lang="ru-RU" sz="4500" b="1" dirty="0" smtClean="0"/>
              <a:t> Точки севера и юга</a:t>
            </a:r>
          </a:p>
          <a:p>
            <a:pPr algn="ctr">
              <a:buNone/>
            </a:pPr>
            <a:r>
              <a:rPr lang="ru-RU" sz="4500" dirty="0" smtClean="0"/>
              <a:t>Небесный меридиан пересекается с математическим горизонтом в двух точках: </a:t>
            </a:r>
            <a:r>
              <a:rPr lang="ru-RU" sz="4500" b="1" dirty="0" err="1" smtClean="0"/>
              <a:t>то́чке</a:t>
            </a:r>
            <a:r>
              <a:rPr lang="ru-RU" sz="4500" b="1" dirty="0" smtClean="0"/>
              <a:t> </a:t>
            </a:r>
            <a:r>
              <a:rPr lang="ru-RU" sz="4500" b="1" dirty="0" err="1" smtClean="0"/>
              <a:t>се́вера</a:t>
            </a:r>
            <a:r>
              <a:rPr lang="ru-RU" sz="4500" dirty="0" smtClean="0"/>
              <a:t> и </a:t>
            </a:r>
            <a:r>
              <a:rPr lang="ru-RU" sz="4500" b="1" dirty="0" err="1" smtClean="0"/>
              <a:t>то́чке</a:t>
            </a:r>
            <a:r>
              <a:rPr lang="ru-RU" sz="4500" b="1" dirty="0" smtClean="0"/>
              <a:t> </a:t>
            </a:r>
            <a:r>
              <a:rPr lang="ru-RU" sz="4500" b="1" dirty="0" err="1" smtClean="0"/>
              <a:t>ю́га</a:t>
            </a:r>
            <a:r>
              <a:rPr lang="ru-RU" sz="4500" dirty="0" smtClean="0"/>
              <a:t>. Точкой севера называется та, которая ближе к северному полюсу мира.</a:t>
            </a:r>
          </a:p>
          <a:p>
            <a:pPr>
              <a:buNone/>
            </a:pPr>
            <a:endParaRPr lang="ru-RU" dirty="0"/>
          </a:p>
        </p:txBody>
      </p:sp>
      <p:pic>
        <p:nvPicPr>
          <p:cNvPr id="7170" name="Picture 2" descr="E:\надя\Яндекс_Картинки.files\i(3).jpg"/>
          <p:cNvPicPr>
            <a:picLocks noChangeAspect="1" noChangeArrowheads="1"/>
          </p:cNvPicPr>
          <p:nvPr/>
        </p:nvPicPr>
        <p:blipFill>
          <a:blip r:embed="rId3"/>
          <a:srcRect/>
          <a:stretch>
            <a:fillRect/>
          </a:stretch>
        </p:blipFill>
        <p:spPr bwMode="auto">
          <a:xfrm>
            <a:off x="144945" y="1928801"/>
            <a:ext cx="3069733" cy="308871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2000"/>
                                        <p:tgtEl>
                                          <p:spTgt spid="3">
                                            <p:txEl>
                                              <p:pRg st="0" end="0"/>
                                            </p:txEl>
                                          </p:spTgt>
                                        </p:tgtEl>
                                      </p:cBhvr>
                                    </p:animEffect>
                                  </p:childTnLst>
                                </p:cTn>
                              </p:par>
                              <p:par>
                                <p:cTn id="12" presetID="8" presetClass="entr" presetSubtype="16"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diamond(in)">
                                      <p:cBhvr>
                                        <p:cTn id="14" dur="2000"/>
                                        <p:tgtEl>
                                          <p:spTgt spid="3">
                                            <p:txEl>
                                              <p:pRg st="1" end="1"/>
                                            </p:txEl>
                                          </p:spTgt>
                                        </p:tgtEl>
                                      </p:cBhvr>
                                    </p:animEffect>
                                  </p:childTnLst>
                                </p:cTn>
                              </p:par>
                              <p:par>
                                <p:cTn id="15" presetID="8"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amond(in)">
                                      <p:cBhvr>
                                        <p:cTn id="20" dur="2000"/>
                                        <p:tgtEl>
                                          <p:spTgt spid="3">
                                            <p:txEl>
                                              <p:pRg st="3" end="3"/>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amond(in)">
                                      <p:cBhvr>
                                        <p:cTn id="23" dur="2000"/>
                                        <p:tgtEl>
                                          <p:spTgt spid="3">
                                            <p:txEl>
                                              <p:pRg st="4" end="4"/>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amond(in)">
                                      <p:cBhvr>
                                        <p:cTn id="26" dur="2000"/>
                                        <p:tgtEl>
                                          <p:spTgt spid="3">
                                            <p:txEl>
                                              <p:pRg st="5" end="5"/>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amond(in)">
                                      <p:cBhvr>
                                        <p:cTn id="29" dur="2000"/>
                                        <p:tgtEl>
                                          <p:spTgt spid="3">
                                            <p:txEl>
                                              <p:pRg st="6" end="6"/>
                                            </p:txEl>
                                          </p:spTgt>
                                        </p:tgtEl>
                                      </p:cBhvr>
                                    </p:animEffect>
                                  </p:childTnLst>
                                </p:cTn>
                              </p:par>
                              <p:par>
                                <p:cTn id="30" presetID="8" presetClass="entr" presetSubtype="16"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amond(in)">
                                      <p:cBhvr>
                                        <p:cTn id="32" dur="2000"/>
                                        <p:tgtEl>
                                          <p:spTgt spid="3">
                                            <p:txEl>
                                              <p:pRg st="7" end="7"/>
                                            </p:txEl>
                                          </p:spTgt>
                                        </p:tgtEl>
                                      </p:cBhvr>
                                    </p:animEffect>
                                  </p:childTnLst>
                                </p:cTn>
                              </p:par>
                            </p:childTnLst>
                          </p:cTn>
                        </p:par>
                        <p:par>
                          <p:cTn id="33" fill="hold">
                            <p:stCondLst>
                              <p:cond delay="4000"/>
                            </p:stCondLst>
                            <p:childTnLst>
                              <p:par>
                                <p:cTn id="34" presetID="31" presetClass="entr" presetSubtype="0" fill="hold" nodeType="afterEffect">
                                  <p:stCondLst>
                                    <p:cond delay="0"/>
                                  </p:stCondLst>
                                  <p:iterate type="lt">
                                    <p:tmPct val="5000"/>
                                  </p:iterate>
                                  <p:childTnLst>
                                    <p:set>
                                      <p:cBhvr>
                                        <p:cTn id="35" dur="1" fill="hold">
                                          <p:stCondLst>
                                            <p:cond delay="0"/>
                                          </p:stCondLst>
                                        </p:cTn>
                                        <p:tgtEl>
                                          <p:spTgt spid="7170"/>
                                        </p:tgtEl>
                                        <p:attrNameLst>
                                          <p:attrName>style.visibility</p:attrName>
                                        </p:attrNameLst>
                                      </p:cBhvr>
                                      <p:to>
                                        <p:strVal val="visible"/>
                                      </p:to>
                                    </p:set>
                                    <p:anim calcmode="lin" valueType="num">
                                      <p:cBhvr>
                                        <p:cTn id="36" dur="1000" fill="hold"/>
                                        <p:tgtEl>
                                          <p:spTgt spid="7170"/>
                                        </p:tgtEl>
                                        <p:attrNameLst>
                                          <p:attrName>ppt_w</p:attrName>
                                        </p:attrNameLst>
                                      </p:cBhvr>
                                      <p:tavLst>
                                        <p:tav tm="0">
                                          <p:val>
                                            <p:fltVal val="0"/>
                                          </p:val>
                                        </p:tav>
                                        <p:tav tm="100000">
                                          <p:val>
                                            <p:strVal val="#ppt_w"/>
                                          </p:val>
                                        </p:tav>
                                      </p:tavLst>
                                    </p:anim>
                                    <p:anim calcmode="lin" valueType="num">
                                      <p:cBhvr>
                                        <p:cTn id="37" dur="1000" fill="hold"/>
                                        <p:tgtEl>
                                          <p:spTgt spid="7170"/>
                                        </p:tgtEl>
                                        <p:attrNameLst>
                                          <p:attrName>ppt_h</p:attrName>
                                        </p:attrNameLst>
                                      </p:cBhvr>
                                      <p:tavLst>
                                        <p:tav tm="0">
                                          <p:val>
                                            <p:fltVal val="0"/>
                                          </p:val>
                                        </p:tav>
                                        <p:tav tm="100000">
                                          <p:val>
                                            <p:strVal val="#ppt_h"/>
                                          </p:val>
                                        </p:tav>
                                      </p:tavLst>
                                    </p:anim>
                                    <p:anim calcmode="lin" valueType="num">
                                      <p:cBhvr>
                                        <p:cTn id="38" dur="1000" fill="hold"/>
                                        <p:tgtEl>
                                          <p:spTgt spid="7170"/>
                                        </p:tgtEl>
                                        <p:attrNameLst>
                                          <p:attrName>style.rotation</p:attrName>
                                        </p:attrNameLst>
                                      </p:cBhvr>
                                      <p:tavLst>
                                        <p:tav tm="0">
                                          <p:val>
                                            <p:fltVal val="90"/>
                                          </p:val>
                                        </p:tav>
                                        <p:tav tm="100000">
                                          <p:val>
                                            <p:fltVal val="0"/>
                                          </p:val>
                                        </p:tav>
                                      </p:tavLst>
                                    </p:anim>
                                    <p:animEffect transition="in" filter="fade">
                                      <p:cBhvr>
                                        <p:cTn id="39"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2"/>
          <p:cNvSpPr>
            <a:spLocks noChangeArrowheads="1" noChangeShapeType="1" noTextEdit="1"/>
          </p:cNvSpPr>
          <p:nvPr/>
        </p:nvSpPr>
        <p:spPr bwMode="auto">
          <a:xfrm>
            <a:off x="0" y="142900"/>
            <a:ext cx="9144000" cy="650081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rtl="0"/>
            <a:r>
              <a:rPr lang="ru-RU" sz="3600" kern="10" spc="0" dirty="0" smtClean="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effectLst/>
                <a:latin typeface="Times New Roman"/>
                <a:cs typeface="Times New Roman"/>
              </a:rPr>
              <a:t>Выполнила:</a:t>
            </a:r>
          </a:p>
          <a:p>
            <a:pPr algn="ctr" rtl="0"/>
            <a:r>
              <a:rPr lang="ru-RU" sz="3600" kern="10" spc="0" dirty="0" err="1" smtClean="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effectLst/>
                <a:latin typeface="Times New Roman"/>
                <a:cs typeface="Times New Roman"/>
              </a:rPr>
              <a:t>Шрамко</a:t>
            </a:r>
            <a:r>
              <a:rPr lang="ru-RU" sz="3600" kern="10" spc="0" dirty="0" smtClean="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effectLst/>
                <a:latin typeface="Times New Roman"/>
                <a:cs typeface="Times New Roman"/>
              </a:rPr>
              <a:t> Надя</a:t>
            </a:r>
          </a:p>
          <a:p>
            <a:pPr algn="ctr" rtl="0"/>
            <a:r>
              <a:rPr lang="ru-RU" sz="3600" kern="10" spc="0" dirty="0" smtClean="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effectLst/>
                <a:latin typeface="Times New Roman"/>
                <a:cs typeface="Times New Roman"/>
              </a:rPr>
              <a:t>Ученица 10 класса</a:t>
            </a:r>
          </a:p>
          <a:p>
            <a:pPr algn="ctr" rtl="0"/>
            <a:r>
              <a:rPr lang="ru-RU" sz="3600" kern="10" spc="0" dirty="0" smtClean="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effectLst/>
                <a:latin typeface="Times New Roman"/>
                <a:cs typeface="Times New Roman"/>
              </a:rPr>
              <a:t>Январь 2010год.</a:t>
            </a:r>
            <a:endParaRPr lang="ru-RU" sz="3600" kern="10" spc="0" dirty="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effectLst/>
              <a:latin typeface="Times New Roman"/>
              <a:cs typeface="Times New Roman"/>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wedge">
                                      <p:cBhvr>
                                        <p:cTn id="7" dur="2000"/>
                                        <p:tgtEl>
                                          <p:spTgt spid="30722">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0722">
                                            <p:txEl>
                                              <p:pRg st="1" end="1"/>
                                            </p:txEl>
                                          </p:spTgt>
                                        </p:tgtEl>
                                        <p:attrNameLst>
                                          <p:attrName>style.visibility</p:attrName>
                                        </p:attrNameLst>
                                      </p:cBhvr>
                                      <p:to>
                                        <p:strVal val="visible"/>
                                      </p:to>
                                    </p:set>
                                    <p:animEffect transition="in" filter="wedge">
                                      <p:cBhvr>
                                        <p:cTn id="10" dur="2000"/>
                                        <p:tgtEl>
                                          <p:spTgt spid="30722">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30722">
                                            <p:txEl>
                                              <p:pRg st="2" end="2"/>
                                            </p:txEl>
                                          </p:spTgt>
                                        </p:tgtEl>
                                        <p:attrNameLst>
                                          <p:attrName>style.visibility</p:attrName>
                                        </p:attrNameLst>
                                      </p:cBhvr>
                                      <p:to>
                                        <p:strVal val="visible"/>
                                      </p:to>
                                    </p:set>
                                    <p:animEffect transition="in" filter="wedge">
                                      <p:cBhvr>
                                        <p:cTn id="13" dur="2000"/>
                                        <p:tgtEl>
                                          <p:spTgt spid="30722">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30722">
                                            <p:txEl>
                                              <p:pRg st="3" end="3"/>
                                            </p:txEl>
                                          </p:spTgt>
                                        </p:tgtEl>
                                        <p:attrNameLst>
                                          <p:attrName>style.visibility</p:attrName>
                                        </p:attrNameLst>
                                      </p:cBhvr>
                                      <p:to>
                                        <p:strVal val="visible"/>
                                      </p:to>
                                    </p:set>
                                    <p:animEffect transition="in" filter="wedge">
                                      <p:cBhvr>
                                        <p:cTn id="16" dur="2000"/>
                                        <p:tgtEl>
                                          <p:spTgt spid="307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357686" y="1500174"/>
            <a:ext cx="4786314" cy="5357826"/>
          </a:xfrm>
        </p:spPr>
        <p:txBody>
          <a:bodyPr>
            <a:normAutofit fontScale="92500" lnSpcReduction="20000"/>
          </a:bodyPr>
          <a:lstStyle/>
          <a:p>
            <a:pPr algn="ctr">
              <a:buNone/>
            </a:pPr>
            <a:r>
              <a:rPr lang="ru-RU" sz="2800" dirty="0" smtClean="0"/>
              <a:t>Когда мы наблюдаем небо, все астрономические объекты кажутся расположенными на куполообразной поверхности, в центре которой находится наблюдатель. Этот воображаемый купол образует верхнюю половину воображаемой сферы, которую называют «небесной сферой». Она играет фундаментальную роль при указании положения астрономических объектов.</a:t>
            </a:r>
            <a:endParaRPr lang="ru-RU" sz="2800" dirty="0"/>
          </a:p>
        </p:txBody>
      </p:sp>
      <p:pic>
        <p:nvPicPr>
          <p:cNvPr id="5" name="Picture 2" descr="ДЛЯ УКАЗАНИЯ ПОЛОЖЕНИЙ ЗВЕЗД ИЛИ ДРУГИХ ТОЧЕК НА НЕБЕ астрономы используют понятие о небесной сфере – окружающей Землю воображаемой сфере, по которой происходит кажущееся движение светил. Один из методов указания положений дает альт-азимутальная (горизонтальная) система координат, в которой положение объекта определяется относительно горизонта или зенита (точка над головой наблюдателя, О) и относительно направления на юг (S). Положение звезды Х задается ее высотой   (угловое расстояние от горизонта вдоль большого круга, проходящего через зенит) и азимутом а (измеренное к западу угловое расстояние от точки юга до точки горизонта, лежащей под звездой)."/>
          <p:cNvPicPr>
            <a:picLocks noChangeAspect="1" noChangeArrowheads="1"/>
          </p:cNvPicPr>
          <p:nvPr/>
        </p:nvPicPr>
        <p:blipFill>
          <a:blip r:embed="rId2"/>
          <a:srcRect/>
          <a:stretch>
            <a:fillRect/>
          </a:stretch>
        </p:blipFill>
        <p:spPr bwMode="auto">
          <a:xfrm rot="21360663">
            <a:off x="349907" y="1848741"/>
            <a:ext cx="4000500" cy="4038601"/>
          </a:xfrm>
          <a:prstGeom prst="rect">
            <a:avLst/>
          </a:prstGeom>
          <a:ln>
            <a:noFill/>
          </a:ln>
          <a:effectLst>
            <a:outerShdw blurRad="190500" algn="tl" rotWithShape="0">
              <a:srgbClr val="000000">
                <a:alpha val="70000"/>
              </a:srgbClr>
            </a:outerShdw>
          </a:effec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par>
                          <p:cTn id="8" fill="hold">
                            <p:stCondLst>
                              <p:cond delay="2000"/>
                            </p:stCondLst>
                            <p:childTnLst>
                              <p:par>
                                <p:cTn id="9" presetID="11" presetClass="entr" presetSubtype="0" fill="hold" nodeType="afterEffect">
                                  <p:stCondLst>
                                    <p:cond delay="0"/>
                                  </p:stCondLst>
                                  <p:childTnLst>
                                    <p:set>
                                      <p:cBhvr>
                                        <p:cTn id="10" dur="1000">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4714884"/>
          </a:xfrm>
        </p:spPr>
        <p:txBody>
          <a:bodyPr>
            <a:normAutofit/>
          </a:bodyPr>
          <a:lstStyle/>
          <a:p>
            <a:pPr algn="ctr">
              <a:buNone/>
            </a:pPr>
            <a:r>
              <a:rPr lang="ru-RU" sz="2400" b="1" dirty="0" err="1" smtClean="0"/>
              <a:t>Небе́сная</a:t>
            </a:r>
            <a:r>
              <a:rPr lang="ru-RU" sz="2400" b="1" dirty="0" smtClean="0"/>
              <a:t> </a:t>
            </a:r>
            <a:r>
              <a:rPr lang="ru-RU" sz="2400" b="1" dirty="0" err="1" smtClean="0"/>
              <a:t>сфе́ра</a:t>
            </a:r>
            <a:r>
              <a:rPr lang="ru-RU" sz="2400" dirty="0" smtClean="0"/>
              <a:t> — воображаемая вспомогательная сфера произвольного радиуса, на которую проецируются небесные светила: служит для решения различных астрометрических задач. За центр небесной сферы, как правило, принимают глаз наблюдателя. Для находящегося на поверхности Земли наблюдателя вращение небесной сферы воспроизводит суточное движение светил на небе. Площадь небесной сферы с учетом непостоянства значения размеров дуги равных склонений составляет 41252.96 кв. градусов.</a:t>
            </a:r>
          </a:p>
          <a:p>
            <a:pPr algn="ctr">
              <a:buNone/>
            </a:pPr>
            <a:r>
              <a:rPr lang="ru-RU" sz="2400" dirty="0" smtClean="0"/>
              <a:t>Радиус небесной сферы может быть принят каким угодно: в целях упрощения геометрических соотношений его полагают равным единице.</a:t>
            </a:r>
          </a:p>
          <a:p>
            <a:pPr>
              <a:buNone/>
            </a:pPr>
            <a:endParaRPr lang="ru-RU" dirty="0"/>
          </a:p>
        </p:txBody>
      </p:sp>
      <p:pic>
        <p:nvPicPr>
          <p:cNvPr id="4099" name="Picture 3" descr="E:\56.jpg"/>
          <p:cNvPicPr>
            <a:picLocks noChangeAspect="1" noChangeArrowheads="1"/>
          </p:cNvPicPr>
          <p:nvPr/>
        </p:nvPicPr>
        <p:blipFill>
          <a:blip r:embed="rId2"/>
          <a:srcRect/>
          <a:stretch>
            <a:fillRect/>
          </a:stretch>
        </p:blipFill>
        <p:spPr bwMode="auto">
          <a:xfrm>
            <a:off x="1000100" y="4357695"/>
            <a:ext cx="2857520" cy="242889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par>
                          <p:cTn id="19" fill="hold">
                            <p:stCondLst>
                              <p:cond delay="500"/>
                            </p:stCondLst>
                            <p:childTnLst>
                              <p:par>
                                <p:cTn id="20" presetID="31" presetClass="entr" presetSubtype="0" fill="hold" nodeType="afterEffect">
                                  <p:stCondLst>
                                    <p:cond delay="0"/>
                                  </p:stCondLst>
                                  <p:iterate type="lt">
                                    <p:tmPct val="5000"/>
                                  </p:iterate>
                                  <p:childTnLst>
                                    <p:set>
                                      <p:cBhvr>
                                        <p:cTn id="21" dur="1" fill="hold">
                                          <p:stCondLst>
                                            <p:cond delay="0"/>
                                          </p:stCondLst>
                                        </p:cTn>
                                        <p:tgtEl>
                                          <p:spTgt spid="4099"/>
                                        </p:tgtEl>
                                        <p:attrNameLst>
                                          <p:attrName>style.visibility</p:attrName>
                                        </p:attrNameLst>
                                      </p:cBhvr>
                                      <p:to>
                                        <p:strVal val="visible"/>
                                      </p:to>
                                    </p:set>
                                    <p:anim calcmode="lin" valueType="num">
                                      <p:cBhvr>
                                        <p:cTn id="22" dur="1000" fill="hold"/>
                                        <p:tgtEl>
                                          <p:spTgt spid="4099"/>
                                        </p:tgtEl>
                                        <p:attrNameLst>
                                          <p:attrName>ppt_w</p:attrName>
                                        </p:attrNameLst>
                                      </p:cBhvr>
                                      <p:tavLst>
                                        <p:tav tm="0">
                                          <p:val>
                                            <p:fltVal val="0"/>
                                          </p:val>
                                        </p:tav>
                                        <p:tav tm="100000">
                                          <p:val>
                                            <p:strVal val="#ppt_w"/>
                                          </p:val>
                                        </p:tav>
                                      </p:tavLst>
                                    </p:anim>
                                    <p:anim calcmode="lin" valueType="num">
                                      <p:cBhvr>
                                        <p:cTn id="23" dur="1000" fill="hold"/>
                                        <p:tgtEl>
                                          <p:spTgt spid="4099"/>
                                        </p:tgtEl>
                                        <p:attrNameLst>
                                          <p:attrName>ppt_h</p:attrName>
                                        </p:attrNameLst>
                                      </p:cBhvr>
                                      <p:tavLst>
                                        <p:tav tm="0">
                                          <p:val>
                                            <p:fltVal val="0"/>
                                          </p:val>
                                        </p:tav>
                                        <p:tav tm="100000">
                                          <p:val>
                                            <p:strVal val="#ppt_h"/>
                                          </p:val>
                                        </p:tav>
                                      </p:tavLst>
                                    </p:anim>
                                    <p:anim calcmode="lin" valueType="num">
                                      <p:cBhvr>
                                        <p:cTn id="24" dur="1000" fill="hold"/>
                                        <p:tgtEl>
                                          <p:spTgt spid="4099"/>
                                        </p:tgtEl>
                                        <p:attrNameLst>
                                          <p:attrName>style.rotation</p:attrName>
                                        </p:attrNameLst>
                                      </p:cBhvr>
                                      <p:tavLst>
                                        <p:tav tm="0">
                                          <p:val>
                                            <p:fltVal val="90"/>
                                          </p:val>
                                        </p:tav>
                                        <p:tav tm="100000">
                                          <p:val>
                                            <p:fltVal val="0"/>
                                          </p:val>
                                        </p:tav>
                                      </p:tavLst>
                                    </p:anim>
                                    <p:animEffect transition="in" filter="fade">
                                      <p:cBhvr>
                                        <p:cTn id="25"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Qwesta\Documents\школа\надя\Небесная сфера — Википедия.files\200px-Celestial_sphere.svg.png">
            <a:hlinkClick r:id="rId2"/>
          </p:cNvPr>
          <p:cNvPicPr>
            <a:picLocks noChangeAspect="1" noChangeArrowheads="1"/>
          </p:cNvPicPr>
          <p:nvPr/>
        </p:nvPicPr>
        <p:blipFill>
          <a:blip r:embed="rId3"/>
          <a:srcRect/>
          <a:stretch>
            <a:fillRect/>
          </a:stretch>
        </p:blipFill>
        <p:spPr bwMode="auto">
          <a:xfrm>
            <a:off x="500034" y="1111551"/>
            <a:ext cx="5072098" cy="5317845"/>
          </a:xfrm>
          <a:prstGeom prst="rect">
            <a:avLst/>
          </a:prstGeom>
          <a:noFill/>
        </p:spPr>
      </p:pic>
      <p:sp>
        <p:nvSpPr>
          <p:cNvPr id="6" name="Прямоугольник 5"/>
          <p:cNvSpPr/>
          <p:nvPr/>
        </p:nvSpPr>
        <p:spPr>
          <a:xfrm>
            <a:off x="1285852" y="642918"/>
            <a:ext cx="7358114" cy="400110"/>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Небесная сфера разделена небесным экватором.</a:t>
            </a:r>
            <a:endParaRPr lang="ru-RU"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ppt_w</p:attrName>
                                        </p:attrNameLst>
                                      </p:cBhvr>
                                      <p:tavLst>
                                        <p:tav tm="0">
                                          <p:val>
                                            <p:fltVal val="0"/>
                                          </p:val>
                                        </p:tav>
                                        <p:tav tm="100000">
                                          <p:val>
                                            <p:strVal val="#ppt_w"/>
                                          </p:val>
                                        </p:tav>
                                      </p:tavLst>
                                    </p:anim>
                                    <p:anim calcmode="lin" valueType="num">
                                      <p:cBhvr>
                                        <p:cTn id="8" dur="1000" fill="hold"/>
                                        <p:tgtEl>
                                          <p:spTgt spid="15362"/>
                                        </p:tgtEl>
                                        <p:attrNameLst>
                                          <p:attrName>ppt_h</p:attrName>
                                        </p:attrNameLst>
                                      </p:cBhvr>
                                      <p:tavLst>
                                        <p:tav tm="0">
                                          <p:val>
                                            <p:fltVal val="0"/>
                                          </p:val>
                                        </p:tav>
                                        <p:tav tm="100000">
                                          <p:val>
                                            <p:strVal val="#ppt_h"/>
                                          </p:val>
                                        </p:tav>
                                      </p:tavLst>
                                    </p:anim>
                                    <p:anim calcmode="lin" valueType="num">
                                      <p:cBhvr>
                                        <p:cTn id="9" dur="1000" fill="hold"/>
                                        <p:tgtEl>
                                          <p:spTgt spid="15362"/>
                                        </p:tgtEl>
                                        <p:attrNameLst>
                                          <p:attrName>style.rotation</p:attrName>
                                        </p:attrNameLst>
                                      </p:cBhvr>
                                      <p:tavLst>
                                        <p:tav tm="0">
                                          <p:val>
                                            <p:fltVal val="90"/>
                                          </p:val>
                                        </p:tav>
                                        <p:tav tm="100000">
                                          <p:val>
                                            <p:fltVal val="0"/>
                                          </p:val>
                                        </p:tav>
                                      </p:tavLst>
                                    </p:anim>
                                    <p:animEffect transition="in" filter="fade">
                                      <p:cBhvr>
                                        <p:cTn id="10" dur="1000"/>
                                        <p:tgtEl>
                                          <p:spTgt spid="15362"/>
                                        </p:tgtEl>
                                      </p:cBhvr>
                                    </p:animEffect>
                                  </p:childTnLst>
                                </p:cTn>
                              </p:par>
                            </p:childTnLst>
                          </p:cTn>
                        </p:par>
                      </p:childTnLst>
                    </p:cTn>
                  </p:par>
                  <p:par>
                    <p:cTn id="11" fill="hold">
                      <p:stCondLst>
                        <p:cond delay="indefinite"/>
                      </p:stCondLst>
                      <p:childTnLst>
                        <p:par>
                          <p:cTn id="12" fill="hold">
                            <p:stCondLst>
                              <p:cond delay="0"/>
                            </p:stCondLst>
                            <p:childTnLst>
                              <p:par>
                                <p:cTn id="13" presetID="11" presetClass="entr" presetSubtype="0" fill="hold" grpId="0" nodeType="clickEffect">
                                  <p:stCondLst>
                                    <p:cond delay="0"/>
                                  </p:stCondLst>
                                  <p:childTnLst>
                                    <p:set>
                                      <p:cBhvr>
                                        <p:cTn id="14" dur="1000">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9144000" cy="838200"/>
          </a:xfrm>
        </p:spPr>
        <p:txBody>
          <a:bodyPr>
            <a:noAutofit/>
          </a:bodyPr>
          <a:lstStyle/>
          <a:p>
            <a:r>
              <a:rPr lang="ru-RU" sz="2400" dirty="0" smtClean="0"/>
              <a:t>центр небесной сферы может быть помещен в место:</a:t>
            </a:r>
            <a:endParaRPr lang="ru-RU" sz="2400" dirty="0"/>
          </a:p>
        </p:txBody>
      </p:sp>
      <p:sp>
        <p:nvSpPr>
          <p:cNvPr id="3" name="Содержимое 2"/>
          <p:cNvSpPr>
            <a:spLocks noGrp="1"/>
          </p:cNvSpPr>
          <p:nvPr>
            <p:ph idx="1"/>
          </p:nvPr>
        </p:nvSpPr>
        <p:spPr>
          <a:xfrm>
            <a:off x="0" y="1285860"/>
            <a:ext cx="9144000" cy="5572140"/>
          </a:xfrm>
        </p:spPr>
        <p:txBody>
          <a:bodyPr/>
          <a:lstStyle/>
          <a:p>
            <a:pPr>
              <a:buFont typeface="Wingdings" pitchFamily="2" charset="2"/>
              <a:buChar char="Ø"/>
            </a:pPr>
            <a:r>
              <a:rPr lang="ru-RU" dirty="0" smtClean="0"/>
              <a:t>где находится наблюдатель (топоцентрическая небесная сфера), </a:t>
            </a:r>
          </a:p>
          <a:p>
            <a:pPr>
              <a:buFont typeface="Wingdings" pitchFamily="2" charset="2"/>
              <a:buChar char="Ø"/>
            </a:pPr>
            <a:r>
              <a:rPr lang="ru-RU" dirty="0" smtClean="0"/>
              <a:t>в центр Земли (геоцентрическая небесная сфера), </a:t>
            </a:r>
          </a:p>
          <a:p>
            <a:pPr>
              <a:buFont typeface="Wingdings" pitchFamily="2" charset="2"/>
              <a:buChar char="Ø"/>
            </a:pPr>
            <a:r>
              <a:rPr lang="ru-RU" dirty="0" smtClean="0"/>
              <a:t>в центр той или иной планеты (планетоцентрическая небесная сфера), </a:t>
            </a:r>
          </a:p>
          <a:p>
            <a:pPr>
              <a:buFont typeface="Wingdings" pitchFamily="2" charset="2"/>
              <a:buChar char="Ø"/>
            </a:pPr>
            <a:r>
              <a:rPr lang="ru-RU" dirty="0" smtClean="0"/>
              <a:t>в центр Солнца (гелиоцентрическая небесная сфера) или в любую др. точку пространства. </a:t>
            </a:r>
          </a:p>
          <a:p>
            <a:pPr>
              <a:buNone/>
            </a:pPr>
            <a:endParaRPr lang="ru-RU" dirty="0"/>
          </a:p>
        </p:txBody>
      </p:sp>
      <p:pic>
        <p:nvPicPr>
          <p:cNvPr id="12289" name="Picture 1" descr="E:\надя\Яндекс_Картинки.files\i(2).jpg"/>
          <p:cNvPicPr>
            <a:picLocks noChangeAspect="1" noChangeArrowheads="1"/>
          </p:cNvPicPr>
          <p:nvPr/>
        </p:nvPicPr>
        <p:blipFill>
          <a:blip r:embed="rId2"/>
          <a:srcRect/>
          <a:stretch>
            <a:fillRect/>
          </a:stretch>
        </p:blipFill>
        <p:spPr bwMode="auto">
          <a:xfrm>
            <a:off x="7643802" y="2786058"/>
            <a:ext cx="1500198" cy="18380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26"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par>
                                <p:cTn id="13" presetID="16" presetClass="entr" presetSubtype="2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Horizontal)">
                                      <p:cBhvr>
                                        <p:cTn id="15" dur="500"/>
                                        <p:tgtEl>
                                          <p:spTgt spid="3">
                                            <p:txEl>
                                              <p:pRg st="1" end="1"/>
                                            </p:txEl>
                                          </p:spTgt>
                                        </p:tgtEl>
                                      </p:cBhvr>
                                    </p:animEffect>
                                  </p:childTnLst>
                                </p:cTn>
                              </p:par>
                              <p:par>
                                <p:cTn id="16" presetID="16" presetClass="entr" presetSubtype="2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Horizontal)">
                                      <p:cBhvr>
                                        <p:cTn id="18" dur="500"/>
                                        <p:tgtEl>
                                          <p:spTgt spid="3">
                                            <p:txEl>
                                              <p:pRg st="2" end="2"/>
                                            </p:txEl>
                                          </p:spTgt>
                                        </p:tgtEl>
                                      </p:cBhvr>
                                    </p:animEffect>
                                  </p:childTnLst>
                                </p:cTn>
                              </p:par>
                              <p:par>
                                <p:cTn id="19" presetID="16" presetClass="entr" presetSubtype="2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Horizontal)">
                                      <p:cBhvr>
                                        <p:cTn id="21" dur="500"/>
                                        <p:tgtEl>
                                          <p:spTgt spid="3">
                                            <p:txEl>
                                              <p:pRg st="3" end="3"/>
                                            </p:txEl>
                                          </p:spTgt>
                                        </p:tgtEl>
                                      </p:cBhvr>
                                    </p:animEffect>
                                  </p:childTnLst>
                                </p:cTn>
                              </p:par>
                            </p:childTnLst>
                          </p:cTn>
                        </p:par>
                        <p:par>
                          <p:cTn id="22" fill="hold">
                            <p:stCondLst>
                              <p:cond delay="1000"/>
                            </p:stCondLst>
                            <p:childTnLst>
                              <p:par>
                                <p:cTn id="23" presetID="31" presetClass="entr" presetSubtype="0" fill="hold" nodeType="afterEffect">
                                  <p:stCondLst>
                                    <p:cond delay="0"/>
                                  </p:stCondLst>
                                  <p:iterate type="lt">
                                    <p:tmPct val="5000"/>
                                  </p:iterate>
                                  <p:childTnLst>
                                    <p:set>
                                      <p:cBhvr>
                                        <p:cTn id="24" dur="1" fill="hold">
                                          <p:stCondLst>
                                            <p:cond delay="0"/>
                                          </p:stCondLst>
                                        </p:cTn>
                                        <p:tgtEl>
                                          <p:spTgt spid="12289"/>
                                        </p:tgtEl>
                                        <p:attrNameLst>
                                          <p:attrName>style.visibility</p:attrName>
                                        </p:attrNameLst>
                                      </p:cBhvr>
                                      <p:to>
                                        <p:strVal val="visible"/>
                                      </p:to>
                                    </p:set>
                                    <p:anim calcmode="lin" valueType="num">
                                      <p:cBhvr>
                                        <p:cTn id="25" dur="1000" fill="hold"/>
                                        <p:tgtEl>
                                          <p:spTgt spid="12289"/>
                                        </p:tgtEl>
                                        <p:attrNameLst>
                                          <p:attrName>ppt_w</p:attrName>
                                        </p:attrNameLst>
                                      </p:cBhvr>
                                      <p:tavLst>
                                        <p:tav tm="0">
                                          <p:val>
                                            <p:fltVal val="0"/>
                                          </p:val>
                                        </p:tav>
                                        <p:tav tm="100000">
                                          <p:val>
                                            <p:strVal val="#ppt_w"/>
                                          </p:val>
                                        </p:tav>
                                      </p:tavLst>
                                    </p:anim>
                                    <p:anim calcmode="lin" valueType="num">
                                      <p:cBhvr>
                                        <p:cTn id="26" dur="1000" fill="hold"/>
                                        <p:tgtEl>
                                          <p:spTgt spid="12289"/>
                                        </p:tgtEl>
                                        <p:attrNameLst>
                                          <p:attrName>ppt_h</p:attrName>
                                        </p:attrNameLst>
                                      </p:cBhvr>
                                      <p:tavLst>
                                        <p:tav tm="0">
                                          <p:val>
                                            <p:fltVal val="0"/>
                                          </p:val>
                                        </p:tav>
                                        <p:tav tm="100000">
                                          <p:val>
                                            <p:strVal val="#ppt_h"/>
                                          </p:val>
                                        </p:tav>
                                      </p:tavLst>
                                    </p:anim>
                                    <p:anim calcmode="lin" valueType="num">
                                      <p:cBhvr>
                                        <p:cTn id="27" dur="1000" fill="hold"/>
                                        <p:tgtEl>
                                          <p:spTgt spid="12289"/>
                                        </p:tgtEl>
                                        <p:attrNameLst>
                                          <p:attrName>style.rotation</p:attrName>
                                        </p:attrNameLst>
                                      </p:cBhvr>
                                      <p:tavLst>
                                        <p:tav tm="0">
                                          <p:val>
                                            <p:fltVal val="90"/>
                                          </p:val>
                                        </p:tav>
                                        <p:tav tm="100000">
                                          <p:val>
                                            <p:fltVal val="0"/>
                                          </p:val>
                                        </p:tav>
                                      </p:tavLst>
                                    </p:anim>
                                    <p:animEffect transition="in" filter="fade">
                                      <p:cBhvr>
                                        <p:cTn id="28" dur="10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786182" y="285728"/>
            <a:ext cx="5357818" cy="6572272"/>
          </a:xfrm>
        </p:spPr>
        <p:txBody>
          <a:bodyPr>
            <a:normAutofit fontScale="92500"/>
          </a:bodyPr>
          <a:lstStyle/>
          <a:p>
            <a:pPr algn="ctr">
              <a:buNone/>
            </a:pPr>
            <a:r>
              <a:rPr lang="ru-RU" dirty="0" smtClean="0">
                <a:solidFill>
                  <a:schemeClr val="tx1"/>
                </a:solidFill>
              </a:rPr>
              <a:t>Каждому светилу на небесной сфере соответствует точка, в которой её пересекает прямая, соединяющая центр небесной сферы со светилом (с его центром). При изучении взаимного расположения и видимых движений светил на небесной сфере выбирают ту или иную систему координат, определяемую основными точками и линиями. </a:t>
            </a:r>
            <a:endParaRPr lang="ru-RU" dirty="0">
              <a:solidFill>
                <a:schemeClr val="tx1"/>
              </a:solidFill>
            </a:endParaRPr>
          </a:p>
        </p:txBody>
      </p:sp>
      <p:pic>
        <p:nvPicPr>
          <p:cNvPr id="1027" name="Picture 3" descr="E:\i3646.jpg"/>
          <p:cNvPicPr>
            <a:picLocks noChangeAspect="1" noChangeArrowheads="1"/>
          </p:cNvPicPr>
          <p:nvPr/>
        </p:nvPicPr>
        <p:blipFill>
          <a:blip r:embed="rId2"/>
          <a:srcRect/>
          <a:stretch>
            <a:fillRect/>
          </a:stretch>
        </p:blipFill>
        <p:spPr bwMode="auto">
          <a:xfrm>
            <a:off x="142843" y="1071546"/>
            <a:ext cx="3844565" cy="35719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edge">
                                      <p:cBhvr>
                                        <p:cTn id="7" dur="2000"/>
                                        <p:tgtEl>
                                          <p:spTgt spid="1027"/>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3108" y="1285860"/>
            <a:ext cx="7000892" cy="5572140"/>
          </a:xfrm>
        </p:spPr>
        <p:txBody>
          <a:bodyPr>
            <a:normAutofit fontScale="85000" lnSpcReduction="20000"/>
          </a:bodyPr>
          <a:lstStyle/>
          <a:p>
            <a:pPr algn="ctr">
              <a:buNone/>
            </a:pPr>
            <a:r>
              <a:rPr lang="ru-RU" dirty="0" smtClean="0"/>
              <a:t>Представление о Небесной сфере возникло в глубокой древности; в основу его легло зрительное впечатление о существовании куполообразного небесного свода. Это впечатление связано с тем, что в результате огромной удалённости небесных светил человеческий глаз не в состоянии оценить различия в расстояниях до них, и они представляются одинаково удалёнными. У древних народов это ассоциировалось с наличием реальной сферы, ограничивающей весь мир и несущей на своей поверхности многочисленные звёзды. Таким образом, в их представлении небесная сфера была важнейшим элементом Вселенной. </a:t>
            </a:r>
          </a:p>
          <a:p>
            <a:pPr>
              <a:buNone/>
            </a:pPr>
            <a:endParaRPr lang="ru-RU" dirty="0"/>
          </a:p>
        </p:txBody>
      </p:sp>
      <p:sp>
        <p:nvSpPr>
          <p:cNvPr id="17410" name="WordArt 2"/>
          <p:cNvSpPr>
            <a:spLocks noGrp="1" noChangeArrowheads="1" noChangeShapeType="1" noTextEdit="1"/>
          </p:cNvSpPr>
          <p:nvPr>
            <p:ph type="title"/>
          </p:nvPr>
        </p:nvSpPr>
        <p:spPr bwMode="auto">
          <a:xfrm>
            <a:off x="285750" y="214313"/>
            <a:ext cx="8686800" cy="838200"/>
          </a:xfrm>
          <a:prstGeom prst="rect">
            <a:avLst/>
          </a:prstGeom>
        </p:spPr>
        <p:txBody>
          <a:bodyPr wrap="none" fromWordArt="1">
            <a:prstTxWarp prst="textPlain">
              <a:avLst>
                <a:gd name="adj" fmla="val 50000"/>
              </a:avLst>
            </a:prstTxWarp>
          </a:bodyPr>
          <a:lstStyle/>
          <a:p>
            <a:pPr algn="ctr" rtl="0"/>
            <a:r>
              <a:rPr lang="ru-RU" sz="3600" kern="10" spc="0" dirty="0" smtClean="0">
                <a:ln w="9525">
                  <a:noFill/>
                  <a:round/>
                  <a:headEnd/>
                  <a:tailEnd/>
                </a:ln>
                <a:solidFill>
                  <a:srgbClr val="7030A0"/>
                </a:solidFill>
                <a:effectLst>
                  <a:outerShdw dist="45791" dir="2021404" algn="ctr" rotWithShape="0">
                    <a:srgbClr val="B2B2B2">
                      <a:alpha val="80000"/>
                    </a:srgbClr>
                  </a:outerShdw>
                </a:effectLst>
                <a:latin typeface="Times New Roman"/>
                <a:cs typeface="Times New Roman"/>
              </a:rPr>
              <a:t>История</a:t>
            </a:r>
            <a:endParaRPr lang="ru-RU" sz="3600" kern="10" spc="0" dirty="0">
              <a:ln w="9525">
                <a:noFill/>
                <a:round/>
                <a:headEnd/>
                <a:tailEnd/>
              </a:ln>
              <a:solidFill>
                <a:srgbClr val="7030A0"/>
              </a:solidFill>
              <a:effectLst>
                <a:outerShdw dist="45791" dir="2021404" algn="ctr" rotWithShape="0">
                  <a:srgbClr val="B2B2B2">
                    <a:alpha val="80000"/>
                  </a:srgbClr>
                </a:outerShdw>
              </a:effectLst>
              <a:latin typeface="Times New Roman"/>
              <a:cs typeface="Times New Roman"/>
            </a:endParaRPr>
          </a:p>
        </p:txBody>
      </p:sp>
      <p:pic>
        <p:nvPicPr>
          <p:cNvPr id="2050" name="Picture 2" descr="E:\н.с обман зрения.jpg"/>
          <p:cNvPicPr>
            <a:picLocks noChangeAspect="1" noChangeArrowheads="1"/>
          </p:cNvPicPr>
          <p:nvPr/>
        </p:nvPicPr>
        <p:blipFill>
          <a:blip r:embed="rId2"/>
          <a:srcRect/>
          <a:stretch>
            <a:fillRect/>
          </a:stretch>
        </p:blipFill>
        <p:spPr bwMode="auto">
          <a:xfrm>
            <a:off x="-7190" y="2500306"/>
            <a:ext cx="2793240" cy="264320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31" presetClass="entr" presetSubtype="0" fill="hold" nodeType="withEffect">
                                  <p:stCondLst>
                                    <p:cond delay="0"/>
                                  </p:stCondLst>
                                  <p:iterate type="lt">
                                    <p:tmPct val="5000"/>
                                  </p:iterate>
                                  <p:childTnLst>
                                    <p:set>
                                      <p:cBhvr>
                                        <p:cTn id="14" dur="1" fill="hold">
                                          <p:stCondLst>
                                            <p:cond delay="0"/>
                                          </p:stCondLst>
                                        </p:cTn>
                                        <p:tgtEl>
                                          <p:spTgt spid="2050"/>
                                        </p:tgtEl>
                                        <p:attrNameLst>
                                          <p:attrName>style.visibility</p:attrName>
                                        </p:attrNameLst>
                                      </p:cBhvr>
                                      <p:to>
                                        <p:strVal val="visible"/>
                                      </p:to>
                                    </p:set>
                                    <p:anim calcmode="lin" valueType="num">
                                      <p:cBhvr>
                                        <p:cTn id="15" dur="1000" fill="hold"/>
                                        <p:tgtEl>
                                          <p:spTgt spid="2050"/>
                                        </p:tgtEl>
                                        <p:attrNameLst>
                                          <p:attrName>ppt_w</p:attrName>
                                        </p:attrNameLst>
                                      </p:cBhvr>
                                      <p:tavLst>
                                        <p:tav tm="0">
                                          <p:val>
                                            <p:fltVal val="0"/>
                                          </p:val>
                                        </p:tav>
                                        <p:tav tm="100000">
                                          <p:val>
                                            <p:strVal val="#ppt_w"/>
                                          </p:val>
                                        </p:tav>
                                      </p:tavLst>
                                    </p:anim>
                                    <p:anim calcmode="lin" valueType="num">
                                      <p:cBhvr>
                                        <p:cTn id="16" dur="1000" fill="hold"/>
                                        <p:tgtEl>
                                          <p:spTgt spid="2050"/>
                                        </p:tgtEl>
                                        <p:attrNameLst>
                                          <p:attrName>ppt_h</p:attrName>
                                        </p:attrNameLst>
                                      </p:cBhvr>
                                      <p:tavLst>
                                        <p:tav tm="0">
                                          <p:val>
                                            <p:fltVal val="0"/>
                                          </p:val>
                                        </p:tav>
                                        <p:tav tm="100000">
                                          <p:val>
                                            <p:strVal val="#ppt_h"/>
                                          </p:val>
                                        </p:tav>
                                      </p:tavLst>
                                    </p:anim>
                                    <p:anim calcmode="lin" valueType="num">
                                      <p:cBhvr>
                                        <p:cTn id="17" dur="1000" fill="hold"/>
                                        <p:tgtEl>
                                          <p:spTgt spid="2050"/>
                                        </p:tgtEl>
                                        <p:attrNameLst>
                                          <p:attrName>style.rotation</p:attrName>
                                        </p:attrNameLst>
                                      </p:cBhvr>
                                      <p:tavLst>
                                        <p:tav tm="0">
                                          <p:val>
                                            <p:fltVal val="90"/>
                                          </p:val>
                                        </p:tav>
                                        <p:tav tm="100000">
                                          <p:val>
                                            <p:fltVal val="0"/>
                                          </p:val>
                                        </p:tav>
                                      </p:tavLst>
                                    </p:anim>
                                    <p:animEffect transition="in" filter="fade">
                                      <p:cBhvr>
                                        <p:cTn id="18"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686800" cy="838200"/>
          </a:xfrm>
        </p:spPr>
        <p:txBody>
          <a:bodyPr/>
          <a:lstStyle/>
          <a:p>
            <a:r>
              <a:rPr lang="ru-RU" dirty="0" smtClean="0"/>
              <a:t>Старинная карта </a:t>
            </a:r>
            <a:r>
              <a:rPr lang="ru-RU" b="1" dirty="0" smtClean="0"/>
              <a:t>небесных</a:t>
            </a:r>
            <a:r>
              <a:rPr lang="ru-RU" dirty="0" smtClean="0"/>
              <a:t> </a:t>
            </a:r>
            <a:r>
              <a:rPr lang="ru-RU" b="1" dirty="0" smtClean="0"/>
              <a:t>сфер</a:t>
            </a:r>
            <a:endParaRPr lang="ru-RU" dirty="0"/>
          </a:p>
        </p:txBody>
      </p:sp>
      <p:pic>
        <p:nvPicPr>
          <p:cNvPr id="31746" name="Picture 2" descr="Картинка 9 из 155">
            <a:hlinkClick r:id="rId2"/>
          </p:cNvPr>
          <p:cNvPicPr>
            <a:picLocks noChangeAspect="1" noChangeArrowheads="1"/>
          </p:cNvPicPr>
          <p:nvPr/>
        </p:nvPicPr>
        <p:blipFill>
          <a:blip r:embed="rId3"/>
          <a:srcRect/>
          <a:stretch>
            <a:fillRect/>
          </a:stretch>
        </p:blipFill>
        <p:spPr bwMode="auto">
          <a:xfrm>
            <a:off x="1214414" y="1122136"/>
            <a:ext cx="6572296" cy="5641454"/>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31" presetClass="entr" presetSubtype="0" fill="hold" nodeType="afterEffect">
                                  <p:stCondLst>
                                    <p:cond delay="0"/>
                                  </p:stCondLst>
                                  <p:iterate type="lt">
                                    <p:tmPct val="5000"/>
                                  </p:iterate>
                                  <p:childTnLst>
                                    <p:set>
                                      <p:cBhvr>
                                        <p:cTn id="10" dur="1" fill="hold">
                                          <p:stCondLst>
                                            <p:cond delay="0"/>
                                          </p:stCondLst>
                                        </p:cTn>
                                        <p:tgtEl>
                                          <p:spTgt spid="31746"/>
                                        </p:tgtEl>
                                        <p:attrNameLst>
                                          <p:attrName>style.visibility</p:attrName>
                                        </p:attrNameLst>
                                      </p:cBhvr>
                                      <p:to>
                                        <p:strVal val="visible"/>
                                      </p:to>
                                    </p:set>
                                    <p:anim calcmode="lin" valueType="num">
                                      <p:cBhvr>
                                        <p:cTn id="11" dur="1000" fill="hold"/>
                                        <p:tgtEl>
                                          <p:spTgt spid="31746"/>
                                        </p:tgtEl>
                                        <p:attrNameLst>
                                          <p:attrName>ppt_w</p:attrName>
                                        </p:attrNameLst>
                                      </p:cBhvr>
                                      <p:tavLst>
                                        <p:tav tm="0">
                                          <p:val>
                                            <p:fltVal val="0"/>
                                          </p:val>
                                        </p:tav>
                                        <p:tav tm="100000">
                                          <p:val>
                                            <p:strVal val="#ppt_w"/>
                                          </p:val>
                                        </p:tav>
                                      </p:tavLst>
                                    </p:anim>
                                    <p:anim calcmode="lin" valueType="num">
                                      <p:cBhvr>
                                        <p:cTn id="12" dur="1000" fill="hold"/>
                                        <p:tgtEl>
                                          <p:spTgt spid="31746"/>
                                        </p:tgtEl>
                                        <p:attrNameLst>
                                          <p:attrName>ppt_h</p:attrName>
                                        </p:attrNameLst>
                                      </p:cBhvr>
                                      <p:tavLst>
                                        <p:tav tm="0">
                                          <p:val>
                                            <p:fltVal val="0"/>
                                          </p:val>
                                        </p:tav>
                                        <p:tav tm="100000">
                                          <p:val>
                                            <p:strVal val="#ppt_h"/>
                                          </p:val>
                                        </p:tav>
                                      </p:tavLst>
                                    </p:anim>
                                    <p:anim calcmode="lin" valueType="num">
                                      <p:cBhvr>
                                        <p:cTn id="13" dur="1000" fill="hold"/>
                                        <p:tgtEl>
                                          <p:spTgt spid="31746"/>
                                        </p:tgtEl>
                                        <p:attrNameLst>
                                          <p:attrName>style.rotation</p:attrName>
                                        </p:attrNameLst>
                                      </p:cBhvr>
                                      <p:tavLst>
                                        <p:tav tm="0">
                                          <p:val>
                                            <p:fltVal val="90"/>
                                          </p:val>
                                        </p:tav>
                                        <p:tav tm="100000">
                                          <p:val>
                                            <p:fltVal val="0"/>
                                          </p:val>
                                        </p:tav>
                                      </p:tavLst>
                                    </p:anim>
                                    <p:animEffect transition="in" filter="fade">
                                      <p:cBhvr>
                                        <p:cTn id="14" dur="10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928662" y="214290"/>
            <a:ext cx="6858048" cy="646331"/>
          </a:xfrm>
          <a:prstGeom prst="rect">
            <a:avLst/>
          </a:prstGeom>
        </p:spPr>
        <p:txBody>
          <a:bodyPr wrap="square">
            <a:spAutoFit/>
          </a:bodyPr>
          <a:lstStyle/>
          <a:p>
            <a:pPr algn="ctr"/>
            <a:r>
              <a:rPr lang="ru-RU" sz="3600" b="1" dirty="0" smtClean="0"/>
              <a:t>Представление небесной </a:t>
            </a:r>
            <a:r>
              <a:rPr lang="ru-RU" sz="3600" b="1" dirty="0" smtClean="0"/>
              <a:t>сферы</a:t>
            </a:r>
            <a:endParaRPr lang="ru-RU" sz="3600" dirty="0"/>
          </a:p>
        </p:txBody>
      </p:sp>
      <p:sp>
        <p:nvSpPr>
          <p:cNvPr id="8" name="Прямоугольник 7"/>
          <p:cNvSpPr/>
          <p:nvPr/>
        </p:nvSpPr>
        <p:spPr>
          <a:xfrm>
            <a:off x="0" y="1071547"/>
            <a:ext cx="9001156" cy="1754326"/>
          </a:xfrm>
          <a:prstGeom prst="rect">
            <a:avLst/>
          </a:prstGeom>
        </p:spPr>
        <p:txBody>
          <a:bodyPr wrap="square">
            <a:spAutoFit/>
          </a:bodyPr>
          <a:lstStyle/>
          <a:p>
            <a:r>
              <a:rPr lang="ru-RU" dirty="0" smtClean="0"/>
              <a:t>Небесную сферу можно изобразить на плоскости таким же образом, как сферическую Землю изображают на картах. В обоих случаях необходимо выбрать систему геометрической проекции. Первой попыткой представить участки небесной сферы на плоскости были наскальные рисунки звездных конфигураций в пещерах древних людей. В наши дни существуют различные звездные карты, изданные в виде рисованных или фотографических звездных атласов, покрывающих все небо. </a:t>
            </a:r>
            <a:endParaRPr lang="ru-RU" dirty="0"/>
          </a:p>
        </p:txBody>
      </p:sp>
      <p:sp>
        <p:nvSpPr>
          <p:cNvPr id="9" name="Прямоугольник 8"/>
          <p:cNvSpPr/>
          <p:nvPr/>
        </p:nvSpPr>
        <p:spPr>
          <a:xfrm>
            <a:off x="3357554" y="2714621"/>
            <a:ext cx="5786446" cy="3754874"/>
          </a:xfrm>
          <a:prstGeom prst="rect">
            <a:avLst/>
          </a:prstGeom>
        </p:spPr>
        <p:txBody>
          <a:bodyPr wrap="square">
            <a:spAutoFit/>
          </a:bodyPr>
          <a:lstStyle/>
          <a:p>
            <a:r>
              <a:rPr lang="ru-RU" sz="1700" dirty="0" smtClean="0"/>
              <a:t>Древние китайские и греческие астрономы представляли небесную сферу в виде модели, известной как «армиллярная сфера». Она состоит из металлических кругов или колец, соединенных вместе так, чтобы показать важнейшие круги небесной сферы. Сейчас нередко используют звездные глобусы, на которых отмечены положения звезд и основных кругов небесной сферы. У армиллярных сфер и глобусов есть общий недостаток: положение звезд и разметка кругов нанесены на их внешней, выпуклой стороне, которую мы рассматриваем снаружи, тогда как на небо мы смотрим «изнутри», и звезды нам кажутся размещенными на вогнутой стороне небесной сферы. Это иногда приводит к путанице направлений движения звезд и фигур созвездий. </a:t>
            </a:r>
          </a:p>
        </p:txBody>
      </p:sp>
      <p:pic>
        <p:nvPicPr>
          <p:cNvPr id="3075" name="Picture 3" descr="E:\надя\Яндекс_Картинки небесная сфера.files\i(15).jpg"/>
          <p:cNvPicPr>
            <a:picLocks noChangeAspect="1" noChangeArrowheads="1"/>
          </p:cNvPicPr>
          <p:nvPr/>
        </p:nvPicPr>
        <p:blipFill>
          <a:blip r:embed="rId2"/>
          <a:srcRect/>
          <a:stretch>
            <a:fillRect/>
          </a:stretch>
        </p:blipFill>
        <p:spPr bwMode="auto">
          <a:xfrm>
            <a:off x="142843" y="3071810"/>
            <a:ext cx="3139949" cy="3214711"/>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7">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7">
                                            <p:txEl>
                                              <p:pRg st="0" end="0"/>
                                            </p:txEl>
                                          </p:spTgt>
                                        </p:tgtEl>
                                      </p:cBhvr>
                                    </p:animEffect>
                                  </p:childTnLst>
                                </p:cTn>
                              </p:par>
                            </p:childTnLst>
                          </p:cTn>
                        </p:par>
                        <p:par>
                          <p:cTn id="11" fill="hold">
                            <p:stCondLst>
                              <p:cond delay="500"/>
                            </p:stCondLst>
                            <p:childTnLst>
                              <p:par>
                                <p:cTn id="12" presetID="20" presetClass="entr" presetSubtype="0" fill="hold" nodeType="after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wedge">
                                      <p:cBhvr>
                                        <p:cTn id="14" dur="2000"/>
                                        <p:tgtEl>
                                          <p:spTgt spid="8">
                                            <p:txEl>
                                              <p:pRg st="0" end="0"/>
                                            </p:txEl>
                                          </p:spTgt>
                                        </p:tgtEl>
                                      </p:cBhvr>
                                    </p:animEffect>
                                  </p:childTnLst>
                                </p:cTn>
                              </p:par>
                              <p:par>
                                <p:cTn id="15" presetID="20" presetClass="entr" presetSubtype="0" fill="hold" nodeType="with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edge">
                                      <p:cBhvr>
                                        <p:cTn id="17" dur="2000"/>
                                        <p:tgtEl>
                                          <p:spTgt spid="9">
                                            <p:txEl>
                                              <p:pRg st="0" end="0"/>
                                            </p:txEl>
                                          </p:spTgt>
                                        </p:tgtEl>
                                      </p:cBhvr>
                                    </p:animEffect>
                                  </p:childTnLst>
                                </p:cTn>
                              </p:par>
                              <p:par>
                                <p:cTn id="18" presetID="2" presetClass="entr" presetSubtype="4" fill="hold" nodeType="withEffect">
                                  <p:stCondLst>
                                    <p:cond delay="0"/>
                                  </p:stCondLst>
                                  <p:childTnLst>
                                    <p:set>
                                      <p:cBhvr>
                                        <p:cTn id="19" dur="1" fill="hold">
                                          <p:stCondLst>
                                            <p:cond delay="0"/>
                                          </p:stCondLst>
                                        </p:cTn>
                                        <p:tgtEl>
                                          <p:spTgt spid="3075"/>
                                        </p:tgtEl>
                                        <p:attrNameLst>
                                          <p:attrName>style.visibility</p:attrName>
                                        </p:attrNameLst>
                                      </p:cBhvr>
                                      <p:to>
                                        <p:strVal val="visible"/>
                                      </p:to>
                                    </p:set>
                                    <p:anim calcmode="lin" valueType="num">
                                      <p:cBhvr additive="base">
                                        <p:cTn id="20" dur="500" fill="hold"/>
                                        <p:tgtEl>
                                          <p:spTgt spid="3075"/>
                                        </p:tgtEl>
                                        <p:attrNameLst>
                                          <p:attrName>ppt_x</p:attrName>
                                        </p:attrNameLst>
                                      </p:cBhvr>
                                      <p:tavLst>
                                        <p:tav tm="0">
                                          <p:val>
                                            <p:strVal val="#ppt_x"/>
                                          </p:val>
                                        </p:tav>
                                        <p:tav tm="100000">
                                          <p:val>
                                            <p:strVal val="#ppt_x"/>
                                          </p:val>
                                        </p:tav>
                                      </p:tavLst>
                                    </p:anim>
                                    <p:anim calcmode="lin" valueType="num">
                                      <p:cBhvr additive="base">
                                        <p:cTn id="21"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150</TotalTime>
  <Words>545</Words>
  <Application>Microsoft Office PowerPoint</Application>
  <PresentationFormat>Экран (4:3)</PresentationFormat>
  <Paragraphs>59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Трек</vt:lpstr>
      <vt:lpstr>Слайд 1</vt:lpstr>
      <vt:lpstr>Слайд 2</vt:lpstr>
      <vt:lpstr>Слайд 3</vt:lpstr>
      <vt:lpstr>Слайд 4</vt:lpstr>
      <vt:lpstr>центр небесной сферы может быть помещен в место:</vt:lpstr>
      <vt:lpstr>Слайд 6</vt:lpstr>
      <vt:lpstr>История</vt:lpstr>
      <vt:lpstr>Старинная карта небесных сфер</vt:lpstr>
      <vt:lpstr>Слайд 9</vt:lpstr>
      <vt:lpstr>Слайд 10</vt:lpstr>
      <vt:lpstr>Слайд 11</vt:lpstr>
      <vt:lpstr>Отвесная линия и связанные с ней (производные) понятия </vt:lpstr>
      <vt:lpstr>Вращение небесной сферы и связанные (производные) понятия</vt:lpstr>
      <vt:lpstr>Слайд 14</vt:lpstr>
      <vt:lpstr>Термины, рождаемые в пересечениях понятий «Отвесная линия» и «Вращение небесной сферы»</vt:lpstr>
      <vt:lpstr>Слайд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Qwesta</dc:creator>
  <cp:lastModifiedBy>Admin</cp:lastModifiedBy>
  <cp:revision>18</cp:revision>
  <dcterms:created xsi:type="dcterms:W3CDTF">2010-02-19T13:59:31Z</dcterms:created>
  <dcterms:modified xsi:type="dcterms:W3CDTF">2010-03-04T15:20:02Z</dcterms:modified>
</cp:coreProperties>
</file>