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Файл:Medzhybizh Castle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595"/>
            <a:ext cx="2685426" cy="20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6701027" cy="1706942"/>
          </a:xfrm>
        </p:spPr>
        <p:txBody>
          <a:bodyPr/>
          <a:lstStyle/>
          <a:p>
            <a:r>
              <a:rPr lang="uk-UA" dirty="0">
                <a:effectLst/>
              </a:rPr>
              <a:t>Меджибізький замок</a:t>
            </a:r>
            <a:br>
              <a:rPr lang="uk-UA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6400800" cy="1752600"/>
          </a:xfrm>
        </p:spPr>
        <p:txBody>
          <a:bodyPr/>
          <a:lstStyle/>
          <a:p>
            <a:pPr algn="r"/>
            <a:r>
              <a:rPr lang="uk-UA" dirty="0" smtClean="0"/>
              <a:t>Підготувала: учениця 10-А класу,</a:t>
            </a:r>
          </a:p>
          <a:p>
            <a:pPr algn="r"/>
            <a:r>
              <a:rPr lang="uk-UA" dirty="0" smtClean="0"/>
              <a:t>Товстокор Поліна</a:t>
            </a:r>
            <a:endParaRPr lang="ru-RU" dirty="0"/>
          </a:p>
        </p:txBody>
      </p:sp>
      <p:pic>
        <p:nvPicPr>
          <p:cNvPr id="1030" name="Picture 6" descr="Файл:Medzhiboz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 b="15135"/>
          <a:stretch/>
        </p:blipFill>
        <p:spPr bwMode="auto">
          <a:xfrm>
            <a:off x="467544" y="4161521"/>
            <a:ext cx="3083901" cy="20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Замок в Меджибожі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9070" r="4586" b="9179"/>
          <a:stretch/>
        </p:blipFill>
        <p:spPr bwMode="auto">
          <a:xfrm>
            <a:off x="683568" y="648610"/>
            <a:ext cx="2178221" cy="15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айл:Medzhyboz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8304" r="9234" b="17131"/>
          <a:stretch/>
        </p:blipFill>
        <p:spPr bwMode="auto">
          <a:xfrm>
            <a:off x="6372200" y="648611"/>
            <a:ext cx="2178221" cy="15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4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564904"/>
            <a:ext cx="774550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Меджибізький замок </a:t>
            </a:r>
            <a:r>
              <a:rPr lang="ru-RU" dirty="0" err="1"/>
              <a:t>побудований</a:t>
            </a:r>
            <a:r>
              <a:rPr lang="ru-RU" dirty="0"/>
              <a:t> на </a:t>
            </a:r>
            <a:r>
              <a:rPr lang="ru-RU" dirty="0" err="1"/>
              <a:t>мисі</a:t>
            </a:r>
            <a:r>
              <a:rPr lang="ru-RU" dirty="0"/>
              <a:t>, </a:t>
            </a:r>
            <a:r>
              <a:rPr lang="ru-RU" dirty="0" err="1"/>
              <a:t>утвореному</a:t>
            </a:r>
            <a:r>
              <a:rPr lang="ru-RU" dirty="0"/>
              <a:t> </a:t>
            </a:r>
            <a:r>
              <a:rPr lang="ru-RU" dirty="0" err="1"/>
              <a:t>річками</a:t>
            </a:r>
            <a:r>
              <a:rPr lang="ru-RU" dirty="0"/>
              <a:t> </a:t>
            </a:r>
            <a:r>
              <a:rPr lang="ru-RU" dirty="0" err="1"/>
              <a:t>Південний</a:t>
            </a:r>
            <a:r>
              <a:rPr lang="ru-RU" dirty="0"/>
              <a:t> Буг та </a:t>
            </a:r>
            <a:r>
              <a:rPr lang="ru-RU" dirty="0" err="1"/>
              <a:t>Бужок</a:t>
            </a:r>
            <a:r>
              <a:rPr lang="ru-RU" dirty="0"/>
              <a:t>. Через </a:t>
            </a:r>
            <a:r>
              <a:rPr lang="ru-RU" dirty="0" err="1"/>
              <a:t>таку</a:t>
            </a:r>
            <a:r>
              <a:rPr lang="ru-RU" dirty="0"/>
              <a:t> </a:t>
            </a:r>
            <a:r>
              <a:rPr lang="ru-RU" dirty="0" err="1"/>
              <a:t>топографію</a:t>
            </a:r>
            <a:r>
              <a:rPr lang="ru-RU" dirty="0"/>
              <a:t> у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видовженого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 з </a:t>
            </a:r>
            <a:r>
              <a:rPr lang="ru-RU" dirty="0" err="1"/>
              <a:t>могутніми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 і </a:t>
            </a:r>
            <a:r>
              <a:rPr lang="ru-RU" dirty="0" err="1"/>
              <a:t>кутовими</a:t>
            </a:r>
            <a:r>
              <a:rPr lang="ru-RU" dirty="0"/>
              <a:t> вежами,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за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. </a:t>
            </a:r>
            <a:r>
              <a:rPr lang="ru-RU" dirty="0" err="1"/>
              <a:t>Подвір'я</a:t>
            </a:r>
            <a:r>
              <a:rPr lang="ru-RU" dirty="0"/>
              <a:t> замку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130 м, </a:t>
            </a:r>
            <a:r>
              <a:rPr lang="ru-RU" dirty="0" err="1"/>
              <a:t>найбільшу</a:t>
            </a:r>
            <a:r>
              <a:rPr lang="ru-RU" dirty="0"/>
              <a:t> ширину (з </a:t>
            </a:r>
            <a:r>
              <a:rPr lang="ru-RU" dirty="0" err="1"/>
              <a:t>західного</a:t>
            </a:r>
            <a:r>
              <a:rPr lang="ru-RU" dirty="0"/>
              <a:t> боку) — 85 м,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становить 0,75 га.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мурів</a:t>
            </a:r>
            <a:r>
              <a:rPr lang="ru-RU" dirty="0"/>
              <a:t> — до 4 м, </a:t>
            </a:r>
            <a:r>
              <a:rPr lang="ru-RU" dirty="0" err="1"/>
              <a:t>висота</a:t>
            </a:r>
            <a:r>
              <a:rPr lang="ru-RU" dirty="0"/>
              <a:t> у </a:t>
            </a:r>
            <a:r>
              <a:rPr lang="ru-RU" dirty="0" err="1"/>
              <a:t>найвищих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 — до 17 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1054250"/>
          </a:xfrm>
        </p:spPr>
        <p:txBody>
          <a:bodyPr/>
          <a:lstStyle/>
          <a:p>
            <a:r>
              <a:rPr lang="ru-RU" sz="4800" dirty="0" err="1"/>
              <a:t>Архітектурний</a:t>
            </a:r>
            <a:r>
              <a:rPr lang="ru-RU" sz="4800" dirty="0"/>
              <a:t> ансамбль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002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777318" cy="1731982"/>
          </a:xfrm>
        </p:spPr>
        <p:txBody>
          <a:bodyPr/>
          <a:lstStyle/>
          <a:p>
            <a:r>
              <a:rPr lang="ru-RU" dirty="0" err="1">
                <a:effectLst/>
              </a:rPr>
              <a:t>Основні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пам'ятки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8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396044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Замкова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посеред</a:t>
            </a:r>
            <a:r>
              <a:rPr lang="ru-RU" dirty="0"/>
              <a:t> двору. У 1586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реконструйована</a:t>
            </a:r>
            <a:r>
              <a:rPr lang="ru-RU" dirty="0"/>
              <a:t> й </a:t>
            </a:r>
            <a:r>
              <a:rPr lang="ru-RU" dirty="0" err="1"/>
              <a:t>освячена</a:t>
            </a:r>
            <a:r>
              <a:rPr lang="ru-RU" dirty="0"/>
              <a:t> як </a:t>
            </a:r>
            <a:r>
              <a:rPr lang="ru-RU" dirty="0" err="1"/>
              <a:t>католицька</a:t>
            </a:r>
            <a:r>
              <a:rPr lang="ru-RU" dirty="0"/>
              <a:t> </a:t>
            </a:r>
            <a:r>
              <a:rPr lang="ru-RU" dirty="0" err="1"/>
              <a:t>каплиця</a:t>
            </a:r>
            <a:r>
              <a:rPr lang="ru-RU" dirty="0"/>
              <a:t>. В </a:t>
            </a:r>
            <a:r>
              <a:rPr lang="ru-RU" dirty="0" err="1"/>
              <a:t>плані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прямокутна</a:t>
            </a:r>
            <a:r>
              <a:rPr lang="ru-RU" dirty="0"/>
              <a:t> </a:t>
            </a:r>
            <a:r>
              <a:rPr lang="ru-RU" dirty="0" err="1"/>
              <a:t>однонефна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з </a:t>
            </a:r>
            <a:r>
              <a:rPr lang="ru-RU" dirty="0" err="1"/>
              <a:t>вапняку</a:t>
            </a:r>
            <a:r>
              <a:rPr lang="ru-RU" dirty="0"/>
              <a:t> і </a:t>
            </a:r>
            <a:r>
              <a:rPr lang="ru-RU" dirty="0" err="1"/>
              <a:t>шатровим</a:t>
            </a:r>
            <a:r>
              <a:rPr lang="ru-RU" dirty="0"/>
              <a:t> </a:t>
            </a:r>
            <a:r>
              <a:rPr lang="ru-RU" dirty="0" err="1"/>
              <a:t>дахом</a:t>
            </a:r>
            <a:r>
              <a:rPr lang="ru-RU" dirty="0"/>
              <a:t>, з круглою </a:t>
            </a:r>
            <a:r>
              <a:rPr lang="ru-RU" dirty="0" err="1"/>
              <a:t>вежкою</a:t>
            </a:r>
            <a:r>
              <a:rPr lang="ru-RU" dirty="0"/>
              <a:t>. </a:t>
            </a:r>
            <a:r>
              <a:rPr lang="ru-RU" dirty="0" err="1"/>
              <a:t>Будівля</a:t>
            </a:r>
            <a:r>
              <a:rPr lang="ru-RU" dirty="0"/>
              <a:t> перенесла ряд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продиктованих</a:t>
            </a:r>
            <a:r>
              <a:rPr lang="ru-RU" dirty="0"/>
              <a:t> як </a:t>
            </a:r>
            <a:r>
              <a:rPr lang="ru-RU" dirty="0" err="1"/>
              <a:t>релігією</a:t>
            </a:r>
            <a:r>
              <a:rPr lang="ru-RU" dirty="0"/>
              <a:t>, яка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сповідувалась</a:t>
            </a:r>
            <a:r>
              <a:rPr lang="ru-RU" dirty="0"/>
              <a:t>, так і </a:t>
            </a:r>
            <a:r>
              <a:rPr lang="ru-RU" dirty="0" err="1"/>
              <a:t>побажаннями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56263" cy="1054250"/>
          </a:xfrm>
        </p:spPr>
        <p:txBody>
          <a:bodyPr/>
          <a:lstStyle/>
          <a:p>
            <a:r>
              <a:rPr lang="ru-RU" sz="4800" b="1" dirty="0" err="1"/>
              <a:t>Церква</a:t>
            </a:r>
            <a:r>
              <a:rPr lang="ru-RU" sz="4800" b="1" dirty="0"/>
              <a:t> святого </a:t>
            </a:r>
            <a:r>
              <a:rPr lang="ru-RU" sz="4800" b="1" dirty="0" err="1"/>
              <a:t>Миколая</a:t>
            </a:r>
            <a:r>
              <a:rPr lang="ru-RU" sz="4800" b="1" dirty="0"/>
              <a:t> (</a:t>
            </a:r>
            <a:r>
              <a:rPr lang="ru-RU" sz="4800" b="1" dirty="0" err="1"/>
              <a:t>Замкова</a:t>
            </a:r>
            <a:r>
              <a:rPr lang="ru-RU" sz="4800" b="1" dirty="0"/>
              <a:t> </a:t>
            </a:r>
            <a:r>
              <a:rPr lang="ru-RU" sz="4800" b="1" dirty="0" err="1"/>
              <a:t>церква</a:t>
            </a:r>
            <a:r>
              <a:rPr lang="ru-RU" sz="4800" b="1" dirty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Файл:Замкова церква Меджибізького зам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260136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4032448" cy="4389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/>
              <a:t>неї</a:t>
            </a:r>
            <a:r>
              <a:rPr lang="ru-RU" dirty="0"/>
              <a:t> — </a:t>
            </a:r>
            <a:r>
              <a:rPr lang="ru-RU" dirty="0" err="1"/>
              <a:t>в'їзд</a:t>
            </a:r>
            <a:r>
              <a:rPr lang="ru-RU" dirty="0"/>
              <a:t> до замку. </a:t>
            </a:r>
            <a:r>
              <a:rPr lang="ru-RU" dirty="0" err="1"/>
              <a:t>Башта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винесених</a:t>
            </a:r>
            <a:r>
              <a:rPr lang="ru-RU" dirty="0"/>
              <a:t> за </a:t>
            </a:r>
            <a:r>
              <a:rPr lang="ru-RU" dirty="0" err="1"/>
              <a:t>оборонні</a:t>
            </a:r>
            <a:r>
              <a:rPr lang="ru-RU" dirty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. </a:t>
            </a:r>
            <a:r>
              <a:rPr lang="ru-RU" dirty="0" err="1" smtClean="0"/>
              <a:t>Підстава</a:t>
            </a:r>
            <a:r>
              <a:rPr lang="ru-RU" dirty="0" smtClean="0"/>
              <a:t> </a:t>
            </a:r>
            <a:r>
              <a:rPr lang="ru-RU" dirty="0" err="1"/>
              <a:t>вежі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ромбоподібної</a:t>
            </a:r>
            <a:r>
              <a:rPr lang="ru-RU" dirty="0"/>
              <a:t> </a:t>
            </a:r>
            <a:r>
              <a:rPr lang="ru-RU" dirty="0" err="1"/>
              <a:t>триярусної</a:t>
            </a:r>
            <a:r>
              <a:rPr lang="ru-RU" dirty="0"/>
              <a:t> </a:t>
            </a:r>
            <a:r>
              <a:rPr lang="ru-RU" dirty="0" err="1"/>
              <a:t>різнорівневої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з </a:t>
            </a:r>
            <a:r>
              <a:rPr lang="ru-RU" dirty="0" err="1"/>
              <a:t>виступаючим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кутом, до </a:t>
            </a:r>
            <a:r>
              <a:rPr lang="ru-RU" dirty="0" err="1"/>
              <a:t>якого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примикають</a:t>
            </a:r>
            <a:r>
              <a:rPr lang="ru-RU" dirty="0"/>
              <a:t> по </a:t>
            </a:r>
            <a:r>
              <a:rPr lang="ru-RU" dirty="0" err="1"/>
              <a:t>дві</a:t>
            </a:r>
            <a:r>
              <a:rPr lang="ru-RU" dirty="0"/>
              <a:t> попарно </a:t>
            </a:r>
            <a:r>
              <a:rPr lang="ru-RU" dirty="0" err="1"/>
              <a:t>з'єднані</a:t>
            </a:r>
            <a:r>
              <a:rPr lang="ru-RU" dirty="0"/>
              <a:t> </a:t>
            </a:r>
            <a:r>
              <a:rPr lang="ru-RU" dirty="0" err="1"/>
              <a:t>напівкруглі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. </a:t>
            </a:r>
            <a:r>
              <a:rPr lang="ru-RU" dirty="0" smtClean="0"/>
              <a:t>З </a:t>
            </a:r>
            <a:r>
              <a:rPr lang="ru-RU" dirty="0" err="1"/>
              <a:t>внутрішнього</a:t>
            </a:r>
            <a:r>
              <a:rPr lang="ru-RU" dirty="0"/>
              <a:t> боку до </a:t>
            </a:r>
            <a:r>
              <a:rPr lang="ru-RU" dirty="0" err="1"/>
              <a:t>вежі</a:t>
            </a:r>
            <a:r>
              <a:rPr lang="ru-RU" dirty="0"/>
              <a:t> </a:t>
            </a:r>
            <a:r>
              <a:rPr lang="ru-RU" dirty="0" err="1"/>
              <a:t>примикає</a:t>
            </a:r>
            <a:r>
              <a:rPr lang="ru-RU" dirty="0"/>
              <a:t> палац і кругла декоративна вежа з великими </a:t>
            </a:r>
            <a:r>
              <a:rPr lang="ru-RU" dirty="0" err="1"/>
              <a:t>овальними</a:t>
            </a:r>
            <a:r>
              <a:rPr lang="ru-RU" dirty="0"/>
              <a:t> </a:t>
            </a:r>
            <a:r>
              <a:rPr lang="ru-RU" dirty="0" err="1"/>
              <a:t>отворами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ярусу і </a:t>
            </a:r>
            <a:r>
              <a:rPr lang="ru-RU" dirty="0" err="1"/>
              <a:t>декорованим</a:t>
            </a:r>
            <a:r>
              <a:rPr lang="ru-RU" dirty="0"/>
              <a:t> входом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b="1" dirty="0" err="1"/>
              <a:t>Офіцерськая</a:t>
            </a:r>
            <a:r>
              <a:rPr lang="ru-RU" b="1" dirty="0"/>
              <a:t> </a:t>
            </a:r>
            <a:r>
              <a:rPr lang="ru-RU" b="1" dirty="0" err="1"/>
              <a:t>башта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 descr="http://photos.drymba.net/drb/000/19/1924_155_ht8i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34" y="2636912"/>
            <a:ext cx="4572819" cy="34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420888"/>
            <a:ext cx="4176464" cy="40609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err="1"/>
              <a:t>Р</a:t>
            </a:r>
            <a:r>
              <a:rPr lang="ru-RU" sz="2000" dirty="0" err="1" smtClean="0"/>
              <a:t>озташонана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північно-західній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замку. </a:t>
            </a:r>
            <a:r>
              <a:rPr lang="ru-RU" sz="2000" dirty="0" err="1"/>
              <a:t>Винесена</a:t>
            </a:r>
            <a:r>
              <a:rPr lang="ru-RU" sz="2000" dirty="0"/>
              <a:t> за </a:t>
            </a:r>
            <a:r>
              <a:rPr lang="ru-RU" sz="2000" dirty="0" err="1"/>
              <a:t>лінію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замку для оборони </a:t>
            </a:r>
            <a:r>
              <a:rPr lang="ru-RU" sz="2000" dirty="0" err="1"/>
              <a:t>центральних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 </a:t>
            </a:r>
            <a:r>
              <a:rPr lang="ru-RU" sz="2000" dirty="0" err="1"/>
              <a:t>цитаделі</a:t>
            </a:r>
            <a:r>
              <a:rPr lang="ru-RU" sz="2000" dirty="0"/>
              <a:t>. У </a:t>
            </a:r>
            <a:r>
              <a:rPr lang="ru-RU" sz="2000" dirty="0" err="1"/>
              <a:t>периметрі</a:t>
            </a:r>
            <a:r>
              <a:rPr lang="ru-RU" sz="2000" dirty="0"/>
              <a:t>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неправильний</a:t>
            </a:r>
            <a:r>
              <a:rPr lang="ru-RU" sz="2000" dirty="0"/>
              <a:t> </a:t>
            </a:r>
            <a:r>
              <a:rPr lang="ru-RU" sz="2000" dirty="0" err="1"/>
              <a:t>п'ятикутник</a:t>
            </a:r>
            <a:r>
              <a:rPr lang="ru-RU" sz="2000" dirty="0"/>
              <a:t>, </a:t>
            </a:r>
            <a:r>
              <a:rPr lang="ru-RU" sz="2000" dirty="0" err="1"/>
              <a:t>складений</a:t>
            </a:r>
            <a:r>
              <a:rPr lang="ru-RU" sz="2000" dirty="0"/>
              <a:t> з гладкого </a:t>
            </a:r>
            <a:r>
              <a:rPr lang="ru-RU" sz="2000" dirty="0" err="1"/>
              <a:t>вапняку</a:t>
            </a:r>
            <a:r>
              <a:rPr lang="ru-RU" sz="2000" dirty="0"/>
              <a:t>. </a:t>
            </a:r>
            <a:r>
              <a:rPr lang="ru-RU" sz="2000" dirty="0" err="1" smtClean="0"/>
              <a:t>Артилерійські</a:t>
            </a:r>
            <a:r>
              <a:rPr lang="ru-RU" sz="2000" dirty="0" smtClean="0"/>
              <a:t> </a:t>
            </a:r>
            <a:r>
              <a:rPr lang="ru-RU" sz="2000" dirty="0" err="1"/>
              <a:t>стрільниці</a:t>
            </a:r>
            <a:r>
              <a:rPr lang="ru-RU" sz="2000" dirty="0"/>
              <a:t> на </a:t>
            </a:r>
            <a:r>
              <a:rPr lang="ru-RU" sz="2000" dirty="0" err="1"/>
              <a:t>всіх</a:t>
            </a:r>
            <a:r>
              <a:rPr lang="ru-RU" sz="2000" dirty="0"/>
              <a:t> ярусах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боку </a:t>
            </a:r>
            <a:r>
              <a:rPr lang="ru-RU" sz="2000" dirty="0" err="1"/>
              <a:t>передстрільничі</a:t>
            </a:r>
            <a:r>
              <a:rPr lang="ru-RU" sz="2000" dirty="0"/>
              <a:t> </a:t>
            </a:r>
            <a:r>
              <a:rPr lang="ru-RU" sz="2000" dirty="0" err="1"/>
              <a:t>ніші</a:t>
            </a:r>
            <a:r>
              <a:rPr lang="ru-RU" sz="2000" dirty="0"/>
              <a:t> з </a:t>
            </a:r>
            <a:r>
              <a:rPr lang="ru-RU" sz="2000" dirty="0" err="1"/>
              <a:t>отворами</a:t>
            </a:r>
            <a:r>
              <a:rPr lang="ru-RU" sz="2000" dirty="0"/>
              <a:t> для </a:t>
            </a:r>
            <a:r>
              <a:rPr lang="ru-RU" sz="2000" dirty="0" err="1"/>
              <a:t>виведення</a:t>
            </a:r>
            <a:r>
              <a:rPr lang="ru-RU" sz="2000" dirty="0"/>
              <a:t> </a:t>
            </a:r>
            <a:r>
              <a:rPr lang="ru-RU" sz="2000" dirty="0" err="1"/>
              <a:t>диму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гарматних</a:t>
            </a:r>
            <a:r>
              <a:rPr lang="ru-RU" sz="2000" dirty="0"/>
              <a:t> </a:t>
            </a:r>
            <a:r>
              <a:rPr lang="ru-RU" sz="2000" dirty="0" err="1"/>
              <a:t>випалів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Товщина</a:t>
            </a:r>
            <a:r>
              <a:rPr lang="ru-RU" sz="2000" dirty="0" smtClean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</a:t>
            </a:r>
            <a:r>
              <a:rPr lang="ru-RU" sz="2000" dirty="0" err="1"/>
              <a:t>сягала</a:t>
            </a:r>
            <a:r>
              <a:rPr lang="ru-RU" sz="2000" dirty="0"/>
              <a:t> 4-х </a:t>
            </a:r>
            <a:r>
              <a:rPr lang="ru-RU" sz="2000" dirty="0" err="1"/>
              <a:t>метрів</a:t>
            </a:r>
            <a:r>
              <a:rPr lang="ru-RU" sz="2000" dirty="0"/>
              <a:t>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b="1" dirty="0" err="1"/>
              <a:t>Лицарська</a:t>
            </a:r>
            <a:r>
              <a:rPr lang="ru-RU" b="1" dirty="0"/>
              <a:t> Вежа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http://photos.drymba.net/drb/000/18/1858_53d_ht8i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0" y="2204864"/>
            <a:ext cx="36746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1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276872"/>
            <a:ext cx="4448816" cy="4276997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Вежа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прибудована</a:t>
            </a:r>
            <a:r>
              <a:rPr lang="ru-RU" dirty="0"/>
              <a:t> до барбакану 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витягнутого</a:t>
            </a:r>
            <a:r>
              <a:rPr lang="ru-RU" dirty="0"/>
              <a:t> восьмигранника, </a:t>
            </a:r>
            <a:r>
              <a:rPr lang="ru-RU" dirty="0" err="1"/>
              <a:t>який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поступається</a:t>
            </a:r>
            <a:r>
              <a:rPr lang="ru-RU" dirty="0"/>
              <a:t> круглому цоколю,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 з </a:t>
            </a:r>
            <a:r>
              <a:rPr lang="ru-RU" dirty="0" err="1"/>
              <a:t>елегантним</a:t>
            </a:r>
            <a:r>
              <a:rPr lang="ru-RU" dirty="0"/>
              <a:t> </a:t>
            </a:r>
            <a:r>
              <a:rPr lang="ru-RU" dirty="0" err="1"/>
              <a:t>чавунним</a:t>
            </a:r>
            <a:r>
              <a:rPr lang="ru-RU" dirty="0"/>
              <a:t> </a:t>
            </a:r>
            <a:r>
              <a:rPr lang="ru-RU" dirty="0" smtClean="0"/>
              <a:t>балконом. </a:t>
            </a:r>
            <a:r>
              <a:rPr lang="ru-RU" dirty="0" err="1" smtClean="0"/>
              <a:t>Побудована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цегли</a:t>
            </a:r>
            <a:r>
              <a:rPr lang="ru-RU" dirty="0"/>
              <a:t> на </a:t>
            </a:r>
            <a:r>
              <a:rPr lang="ru-RU" dirty="0" err="1"/>
              <a:t>вапняному</a:t>
            </a:r>
            <a:r>
              <a:rPr lang="ru-RU" dirty="0"/>
              <a:t> </a:t>
            </a:r>
            <a:r>
              <a:rPr lang="ru-RU" dirty="0" err="1"/>
              <a:t>розчині</a:t>
            </a:r>
            <a:r>
              <a:rPr lang="ru-RU" dirty="0"/>
              <a:t> і прикрашена </a:t>
            </a:r>
            <a:r>
              <a:rPr lang="ru-RU" dirty="0" err="1" smtClean="0"/>
              <a:t>ромбоподібними</a:t>
            </a:r>
            <a:r>
              <a:rPr lang="ru-RU" dirty="0" smtClean="0"/>
              <a:t> </a:t>
            </a:r>
            <a:r>
              <a:rPr lang="ru-RU" dirty="0" err="1"/>
              <a:t>нішами</a:t>
            </a:r>
            <a:r>
              <a:rPr lang="ru-RU" dirty="0"/>
              <a:t> над </a:t>
            </a:r>
            <a:r>
              <a:rPr lang="ru-RU" dirty="0" err="1"/>
              <a:t>віконними</a:t>
            </a:r>
            <a:r>
              <a:rPr lang="ru-RU" dirty="0"/>
              <a:t> </a:t>
            </a:r>
            <a:r>
              <a:rPr lang="ru-RU" dirty="0" err="1" smtClean="0"/>
              <a:t>прорізами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/>
              <a:t> </a:t>
            </a:r>
            <a:r>
              <a:rPr lang="ru-RU" dirty="0" smtClean="0"/>
              <a:t>      З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 smtClean="0"/>
              <a:t>каміни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вежі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1054250"/>
          </a:xfrm>
        </p:spPr>
        <p:txBody>
          <a:bodyPr/>
          <a:lstStyle/>
          <a:p>
            <a:r>
              <a:rPr lang="ru-RU" b="1" dirty="0" err="1"/>
              <a:t>Північна</a:t>
            </a:r>
            <a:r>
              <a:rPr lang="ru-RU" b="1" dirty="0"/>
              <a:t> Вежа</a:t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 descr="http://photos.drymba.net/drb/000/19/1942_47c_ht8i2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6646"/>
            <a:ext cx="3384376" cy="45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268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Палацовий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комплекс </a:t>
            </a:r>
            <a:r>
              <a:rPr lang="ru-RU" sz="1800" dirty="0" err="1">
                <a:solidFill>
                  <a:schemeClr val="tx1"/>
                </a:solidFill>
              </a:rPr>
              <a:t>зведений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південно-східній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частині</a:t>
            </a:r>
            <a:r>
              <a:rPr lang="ru-RU" sz="1800" dirty="0">
                <a:solidFill>
                  <a:schemeClr val="tx1"/>
                </a:solidFill>
              </a:rPr>
              <a:t> комплексу. </a:t>
            </a:r>
            <a:r>
              <a:rPr lang="ru-RU" sz="1800" dirty="0" err="1">
                <a:solidFill>
                  <a:schemeClr val="tx1"/>
                </a:solidFill>
              </a:rPr>
              <a:t>Двоярусна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будівля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примикає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Офіцерської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вежі</a:t>
            </a:r>
            <a:r>
              <a:rPr lang="ru-RU" sz="1800" dirty="0">
                <a:solidFill>
                  <a:schemeClr val="tx1"/>
                </a:solidFill>
              </a:rPr>
              <a:t>. Палац </a:t>
            </a:r>
            <a:r>
              <a:rPr lang="ru-RU" sz="1800" dirty="0" err="1">
                <a:solidFill>
                  <a:schemeClr val="tx1"/>
                </a:solidFill>
              </a:rPr>
              <a:t>відбудовано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глибоких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підвалах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стратегічного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призначення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декоровано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стрілчастими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вікнами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білокам'яним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різьбленням</a:t>
            </a:r>
            <a:r>
              <a:rPr lang="ru-RU" sz="1800" dirty="0">
                <a:solidFill>
                  <a:schemeClr val="tx1"/>
                </a:solidFill>
              </a:rPr>
              <a:t> і вазонами та </a:t>
            </a:r>
            <a:r>
              <a:rPr lang="ru-RU" sz="1800" dirty="0" err="1">
                <a:solidFill>
                  <a:schemeClr val="tx1"/>
                </a:solidFill>
              </a:rPr>
              <a:t>зубцями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червоної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цегли</a:t>
            </a:r>
            <a:r>
              <a:rPr lang="ru-RU" sz="1800" dirty="0">
                <a:solidFill>
                  <a:schemeClr val="tx1"/>
                </a:solidFill>
              </a:rPr>
              <a:t> на другому </a:t>
            </a:r>
            <a:r>
              <a:rPr lang="ru-RU" sz="1800" dirty="0" err="1">
                <a:solidFill>
                  <a:schemeClr val="tx1"/>
                </a:solidFill>
              </a:rPr>
              <a:t>поверсі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ромбоподібними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нішами</a:t>
            </a:r>
            <a:r>
              <a:rPr lang="ru-RU" sz="1800" dirty="0">
                <a:solidFill>
                  <a:schemeClr val="tx1"/>
                </a:solidFill>
              </a:rPr>
              <a:t> — на </a:t>
            </a:r>
            <a:r>
              <a:rPr lang="ru-RU" sz="1800" dirty="0" err="1" smtClean="0">
                <a:solidFill>
                  <a:schemeClr val="tx1"/>
                </a:solidFill>
              </a:rPr>
              <a:t>першому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Фігурні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аттики </a:t>
            </a:r>
            <a:r>
              <a:rPr lang="ru-RU" sz="1800" dirty="0" err="1" smtClean="0">
                <a:solidFill>
                  <a:schemeClr val="tx1"/>
                </a:solidFill>
              </a:rPr>
              <a:t>теж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усе </a:t>
            </a:r>
            <a:r>
              <a:rPr lang="ru-RU" sz="1800" dirty="0" err="1">
                <a:solidFill>
                  <a:schemeClr val="tx1"/>
                </a:solidFill>
              </a:rPr>
              <a:t>ще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побачити</a:t>
            </a:r>
            <a:r>
              <a:rPr lang="ru-RU" sz="1800" dirty="0">
                <a:solidFill>
                  <a:schemeClr val="tx1"/>
                </a:solidFill>
              </a:rPr>
              <a:t> на замковому </a:t>
            </a:r>
            <a:r>
              <a:rPr lang="ru-RU" sz="1800" dirty="0" err="1">
                <a:solidFill>
                  <a:schemeClr val="tx1"/>
                </a:solidFill>
              </a:rPr>
              <a:t>палаці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b="1" dirty="0" err="1"/>
              <a:t>Палацовий</a:t>
            </a:r>
            <a:r>
              <a:rPr lang="ru-RU" b="1" dirty="0"/>
              <a:t> комплекс</a:t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 descr="http://www.etnotur.com.ua/userfiles/medzhiboz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76636"/>
            <a:ext cx="4392488" cy="28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8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13298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/>
              <a:t>У 2001 </a:t>
            </a:r>
            <a:r>
              <a:rPr lang="ru-RU" dirty="0" err="1"/>
              <a:t>році</a:t>
            </a:r>
            <a:r>
              <a:rPr lang="ru-RU" dirty="0"/>
              <a:t> замок </a:t>
            </a:r>
            <a:r>
              <a:rPr lang="ru-RU" dirty="0" err="1"/>
              <a:t>отримав</a:t>
            </a:r>
            <a:r>
              <a:rPr lang="ru-RU" dirty="0"/>
              <a:t> статус державного </a:t>
            </a:r>
            <a:r>
              <a:rPr lang="ru-RU" dirty="0" err="1"/>
              <a:t>історико</a:t>
            </a:r>
            <a:r>
              <a:rPr lang="ru-RU" dirty="0"/>
              <a:t>-культурного </a:t>
            </a:r>
            <a:r>
              <a:rPr lang="ru-RU" dirty="0" err="1" smtClean="0"/>
              <a:t>заповідника</a:t>
            </a:r>
            <a:r>
              <a:rPr lang="ru-RU" dirty="0" smtClean="0"/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замку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краєзнавчий</a:t>
            </a:r>
            <a:r>
              <a:rPr lang="ru-RU" dirty="0"/>
              <a:t> </a:t>
            </a:r>
            <a:r>
              <a:rPr lang="ru-RU" dirty="0" smtClean="0"/>
              <a:t>музей.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З</a:t>
            </a:r>
            <a:r>
              <a:rPr lang="ru-RU" dirty="0"/>
              <a:t> 2004 року в замку проходить </a:t>
            </a:r>
            <a:r>
              <a:rPr lang="ru-RU" dirty="0" err="1"/>
              <a:t>Всеукраїнський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фестиваль «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Меджибіж</a:t>
            </a:r>
            <a:r>
              <a:rPr lang="ru-RU" dirty="0"/>
              <a:t>». У </a:t>
            </a:r>
            <a:r>
              <a:rPr lang="ru-RU" dirty="0" err="1"/>
              <a:t>фестивальні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замок </a:t>
            </a:r>
            <a:r>
              <a:rPr lang="ru-RU" dirty="0" err="1"/>
              <a:t>переповнений</a:t>
            </a:r>
            <a:r>
              <a:rPr lang="ru-RU" dirty="0"/>
              <a:t> туристами, </a:t>
            </a:r>
            <a:r>
              <a:rPr lang="ru-RU" dirty="0" err="1"/>
              <a:t>лицарями</a:t>
            </a:r>
            <a:r>
              <a:rPr lang="ru-RU" dirty="0"/>
              <a:t>, лучниками, </a:t>
            </a:r>
            <a:r>
              <a:rPr lang="ru-RU" dirty="0" err="1"/>
              <a:t>принцесами</a:t>
            </a:r>
            <a:r>
              <a:rPr lang="ru-RU" dirty="0"/>
              <a:t> та </a:t>
            </a:r>
            <a:r>
              <a:rPr lang="ru-RU" dirty="0" err="1"/>
              <a:t>міфічними</a:t>
            </a:r>
            <a:r>
              <a:rPr lang="ru-RU" dirty="0"/>
              <a:t> героями.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1054250"/>
          </a:xfrm>
        </p:spPr>
        <p:txBody>
          <a:bodyPr/>
          <a:lstStyle/>
          <a:p>
            <a:r>
              <a:rPr lang="ru-RU" b="1" dirty="0"/>
              <a:t>Сьогодення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75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</TotalTime>
  <Words>245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Меджибізький замок </vt:lpstr>
      <vt:lpstr>Архітектурний ансамбль </vt:lpstr>
      <vt:lpstr>Основні пам'ятки </vt:lpstr>
      <vt:lpstr>Церква святого Миколая (Замкова церква) </vt:lpstr>
      <vt:lpstr>Офіцерськая башта </vt:lpstr>
      <vt:lpstr>Лицарська Вежа </vt:lpstr>
      <vt:lpstr>Північна Вежа </vt:lpstr>
      <vt:lpstr>Палацовий комплекс </vt:lpstr>
      <vt:lpstr>Сьогодення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Меджибізький замок </dc:title>
  <dc:creator>Полина</dc:creator>
  <cp:lastModifiedBy>user</cp:lastModifiedBy>
  <cp:revision>5</cp:revision>
  <dcterms:created xsi:type="dcterms:W3CDTF">2014-02-09T09:50:44Z</dcterms:created>
  <dcterms:modified xsi:type="dcterms:W3CDTF">2014-02-09T10:44:20Z</dcterms:modified>
</cp:coreProperties>
</file>